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C4B66-32C3-4836-AE29-8F896FA64E7B}" type="datetimeFigureOut">
              <a:rPr lang="en-US" smtClean="0"/>
              <a:t>01-Sep-20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89685-90EC-401F-9E76-BDFC72D599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1335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D.N.R.COLLEGE(A),BHIMAVARAM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DEPARTMENT OF COMMERCE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BANKING THEORY AND PRACTICE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PRESENTED BY 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D.NAGA LAKSHMI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LECTURER IN COMMERCE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IN" b="1" u="sng" dirty="0">
                <a:solidFill>
                  <a:srgbClr val="C00000"/>
                </a:solidFill>
              </a:rPr>
              <a:t>2.  </a:t>
            </a:r>
            <a:r>
              <a:rPr lang="te-IN" b="1" u="sng" dirty="0" smtClean="0">
                <a:solidFill>
                  <a:srgbClr val="C00000"/>
                </a:solidFill>
              </a:rPr>
              <a:t>సాధారణ </a:t>
            </a:r>
            <a:r>
              <a:rPr lang="te-IN" b="1" u="sng" dirty="0">
                <a:solidFill>
                  <a:srgbClr val="C00000"/>
                </a:solidFill>
              </a:rPr>
              <a:t>ప్రజోపయోగ సేవలు</a:t>
            </a:r>
            <a:r>
              <a:rPr lang="te-IN" dirty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sz="2800" b="1" dirty="0"/>
              <a:t>a)</a:t>
            </a:r>
            <a:r>
              <a:rPr lang="en-IN" sz="2800" b="1"/>
              <a:t> </a:t>
            </a:r>
            <a:r>
              <a:rPr lang="te-IN" sz="2800" b="1" smtClean="0"/>
              <a:t>నగదు </a:t>
            </a:r>
            <a:r>
              <a:rPr lang="te-IN" sz="2800" b="1" dirty="0"/>
              <a:t>బదిలీ సౌకర్యము 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/>
              <a:t>b) </a:t>
            </a:r>
            <a:r>
              <a:rPr lang="te-IN" sz="2800" b="1" dirty="0"/>
              <a:t>విలువైన వస్తువుల భద్రతా </a:t>
            </a:r>
            <a:r>
              <a:rPr lang="te-IN" sz="2800" b="1" dirty="0" smtClean="0"/>
              <a:t>ఏర్పాట్లు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/>
              <a:t>c) </a:t>
            </a:r>
            <a:r>
              <a:rPr lang="te-IN" sz="2800" b="1" dirty="0"/>
              <a:t>పరపతి లేఖలు జారీ </a:t>
            </a:r>
            <a:r>
              <a:rPr lang="te-IN" sz="2800" b="1" dirty="0" smtClean="0"/>
              <a:t>చేయడం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/>
              <a:t>d) </a:t>
            </a:r>
            <a:r>
              <a:rPr lang="te-IN" sz="2800" b="1" dirty="0"/>
              <a:t>ప్రయాణికుల చెక్కులు 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/>
              <a:t>e) </a:t>
            </a:r>
            <a:r>
              <a:rPr lang="te-IN" sz="2800" b="1" dirty="0"/>
              <a:t>వ్యాపార సమాచారాన్ని అందజేయడం</a:t>
            </a:r>
            <a:r>
              <a:rPr lang="te-IN" sz="2800" dirty="0"/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e-IN" b="1" u="sng" dirty="0">
                <a:solidFill>
                  <a:srgbClr val="FF0000"/>
                </a:solidFill>
              </a:rPr>
              <a:t>వాణిజ్య </a:t>
            </a:r>
            <a:r>
              <a:rPr lang="te-IN" b="1" u="sng" dirty="0" smtClean="0">
                <a:solidFill>
                  <a:srgbClr val="FF0000"/>
                </a:solidFill>
              </a:rPr>
              <a:t>బ్యాంకులు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</a:t>
            </a:r>
            <a:r>
              <a:rPr lang="te-IN" sz="2800" dirty="0" smtClean="0"/>
              <a:t>భారతదేశంలో </a:t>
            </a:r>
            <a:r>
              <a:rPr lang="te-IN" sz="2800" dirty="0"/>
              <a:t>బ్యాంకింగ్ వ్యవస్థ అనగానే</a:t>
            </a:r>
            <a:r>
              <a:rPr lang="en-IN" sz="2800" dirty="0"/>
              <a:t>  </a:t>
            </a:r>
            <a:r>
              <a:rPr lang="te-IN" sz="2800" dirty="0"/>
              <a:t>కనిపించేవి వాణిజ్య బ్యాంకులే. ఈ బ్యాంకుల ముఖ్య</a:t>
            </a:r>
            <a:r>
              <a:rPr lang="en-IN" sz="2800" dirty="0"/>
              <a:t>  </a:t>
            </a:r>
            <a:r>
              <a:rPr lang="te-IN" sz="2800" dirty="0"/>
              <a:t>విధులుగా ప్రజల నుండి డిపాజిట్ల రూపంలో నగదును స్వీకరించి వ్యాపారస్తులకు రుణాల రూపంలో సహాయమును అందజేస్తాయి. ఈ బ్యాంకులు</a:t>
            </a:r>
            <a:r>
              <a:rPr lang="en-IN" sz="2800" dirty="0"/>
              <a:t>   </a:t>
            </a:r>
            <a:r>
              <a:rPr lang="te-IN" sz="2800" dirty="0"/>
              <a:t>స్వల్పకాలిక రుణాలను మాత్రమే అందజేస్తాయి. వాణిజ్య బ్యాంకులని వ్యవస్థ పరంగా యూనిట్ బ్యాంకులు</a:t>
            </a:r>
            <a:r>
              <a:rPr lang="en-IN" sz="2800" dirty="0"/>
              <a:t>,  </a:t>
            </a:r>
            <a:r>
              <a:rPr lang="te-IN" sz="2800" dirty="0"/>
              <a:t>బ్రాంచ్ బ్యాంకులుగా విభజించవచ్చును.</a:t>
            </a: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 </a:t>
            </a:r>
            <a:r>
              <a:rPr lang="te-IN" b="1" u="sng" dirty="0">
                <a:solidFill>
                  <a:srgbClr val="FF0000"/>
                </a:solidFill>
              </a:rPr>
              <a:t>వాణిజ్య బ్యాంకుల విధులు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		</a:t>
            </a:r>
            <a:r>
              <a:rPr lang="te-IN" sz="3000" dirty="0" smtClean="0"/>
              <a:t>ఆర్థిక </a:t>
            </a:r>
            <a:r>
              <a:rPr lang="te-IN" sz="3000" dirty="0"/>
              <a:t>వ్యవస్థలో బ్యాంకులకు విశిష్టమైన పాత్ర ఉంది . దేశంలో చలామణిలో ఉండే ద్రవ్యంలో</a:t>
            </a:r>
            <a:r>
              <a:rPr lang="en-IN" sz="3000" dirty="0"/>
              <a:t>   </a:t>
            </a:r>
            <a:r>
              <a:rPr lang="te-IN" sz="3000" dirty="0"/>
              <a:t>హెచ్చు భాగం బ్యాంకులు</a:t>
            </a:r>
            <a:r>
              <a:rPr lang="en-IN" sz="3000" dirty="0"/>
              <a:t>  </a:t>
            </a:r>
            <a:r>
              <a:rPr lang="te-IN" sz="3000" dirty="0"/>
              <a:t>సృష్టించినదే. వ్యక్తుల నుండి సంస్థల నుండి డిమాండ్ చేసిన వెంటనే తిరిగి ఇచ్చే షరతుల పైన డిపాజిట్లు స్వీకరించడం</a:t>
            </a:r>
            <a:r>
              <a:rPr lang="en-IN" sz="3000" dirty="0"/>
              <a:t>, </a:t>
            </a:r>
            <a:r>
              <a:rPr lang="te-IN" sz="3000" dirty="0"/>
              <a:t>వ్యాపారస్థులకు</a:t>
            </a:r>
            <a:r>
              <a:rPr lang="en-IN" sz="3000" dirty="0"/>
              <a:t>, </a:t>
            </a:r>
            <a:r>
              <a:rPr lang="te-IN" sz="3000" dirty="0"/>
              <a:t>ఉత్పాదక సంస్థలకు పరపతి సౌకర్యాలు కలుగజేయడం</a:t>
            </a:r>
            <a:r>
              <a:rPr lang="en-IN" sz="3000" dirty="0"/>
              <a:t>  </a:t>
            </a:r>
            <a:r>
              <a:rPr lang="te-IN" sz="3000" dirty="0"/>
              <a:t>బ్యాంకుల విధులలో ముఖ్యమైనవి. అప్పు ఇచ్చే వారికి తీసుకునే వారికి బ్యాంకులు మధ్యవర్తిగా పనిచేస్తాయి దేశంలో నిద్రాణంలో ఉన్న పొదుపు లను సమీకరించి</a:t>
            </a:r>
            <a:r>
              <a:rPr lang="en-IN" sz="3000" dirty="0"/>
              <a:t>, </a:t>
            </a:r>
            <a:r>
              <a:rPr lang="te-IN" sz="3000" dirty="0"/>
              <a:t>వాటిని పెట్టుబడిగా ఉపయోగించే వ్యాపార సంస్థలకు రుణాలుగా ఇస్తాయి.</a:t>
            </a:r>
            <a:endParaRPr lang="en-US" sz="3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 </a:t>
            </a:r>
            <a:r>
              <a:rPr lang="te-IN" sz="2800" b="1" u="sng" dirty="0" smtClean="0">
                <a:solidFill>
                  <a:srgbClr val="FF0000"/>
                </a:solidFill>
              </a:rPr>
              <a:t>వాణిజ్య బ్యాంకుల విధులు</a:t>
            </a:r>
            <a:endParaRPr lang="en-US" sz="2800" dirty="0"/>
          </a:p>
        </p:txBody>
      </p:sp>
      <p:pic>
        <p:nvPicPr>
          <p:cNvPr id="4" name="Content Placeholder 3" descr="C:\Users\B.Com Lab System 31\Downloads\WhatsApp Image 2020-08-27 at 11.57.34 AM (1).jpe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8077200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</a:t>
            </a:r>
            <a:r>
              <a:rPr lang="te-IN" dirty="0" smtClean="0"/>
              <a:t>వాణిజ్య </a:t>
            </a:r>
            <a:r>
              <a:rPr lang="te-IN" dirty="0"/>
              <a:t>బ్యాంకులు నిర్వహించే విధులను స్థూలంగా రెండు రకాలుగా విభజించవచ్చును .</a:t>
            </a:r>
            <a:r>
              <a:rPr lang="en-IN" dirty="0"/>
              <a:t>   </a:t>
            </a:r>
            <a:r>
              <a:rPr lang="te-IN" dirty="0"/>
              <a:t>అవి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1. </a:t>
            </a:r>
            <a:r>
              <a:rPr lang="te-IN" dirty="0"/>
              <a:t>ప్రాథమిక విధులు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2. </a:t>
            </a:r>
            <a:r>
              <a:rPr lang="te-IN" dirty="0"/>
              <a:t>అనుషంగిక విధులు</a:t>
            </a:r>
            <a:r>
              <a:rPr lang="en-IN" dirty="0"/>
              <a:t/>
            </a:r>
            <a:br>
              <a:rPr lang="en-IN" dirty="0"/>
            </a:br>
            <a:r>
              <a:rPr lang="en-IN" b="1" u="sng" dirty="0">
                <a:solidFill>
                  <a:srgbClr val="FF0000"/>
                </a:solidFill>
              </a:rPr>
              <a:t>I. </a:t>
            </a:r>
            <a:r>
              <a:rPr lang="te-IN" b="1" u="sng" dirty="0">
                <a:solidFill>
                  <a:srgbClr val="FF0000"/>
                </a:solidFill>
              </a:rPr>
              <a:t>ప్రాథమిక విధులు:</a:t>
            </a:r>
            <a:r>
              <a:rPr lang="en-IN" b="1" u="sng" dirty="0"/>
              <a:t/>
            </a:r>
            <a:br>
              <a:rPr lang="en-IN" b="1" u="sng" dirty="0"/>
            </a:br>
            <a:r>
              <a:rPr lang="en-IN" dirty="0"/>
              <a:t>                </a:t>
            </a:r>
            <a:r>
              <a:rPr lang="te-IN" dirty="0"/>
              <a:t>ప్రజల నుండి డిపాజిట్లను స్వీకరించడం </a:t>
            </a:r>
            <a:r>
              <a:rPr lang="en-IN" dirty="0"/>
              <a:t>, </a:t>
            </a:r>
            <a:r>
              <a:rPr lang="te-IN" dirty="0"/>
              <a:t>అవసరమైనవారికి ఇవ్వడం</a:t>
            </a:r>
            <a:r>
              <a:rPr lang="en-IN" dirty="0"/>
              <a:t>,  </a:t>
            </a:r>
            <a:r>
              <a:rPr lang="te-IN" dirty="0"/>
              <a:t>ద్రవ్యమును సృష్టించడం బ్యాంకు యొక్క ప్రాథమిక విధులు.</a:t>
            </a: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u="sng" dirty="0">
                <a:solidFill>
                  <a:schemeClr val="accent2"/>
                </a:solidFill>
              </a:rPr>
              <a:t>1.  </a:t>
            </a:r>
            <a:r>
              <a:rPr lang="te-IN" b="1" u="sng" dirty="0">
                <a:solidFill>
                  <a:schemeClr val="accent2"/>
                </a:solidFill>
              </a:rPr>
              <a:t>డిపాజిట్లను స్వీకరించడం</a:t>
            </a:r>
            <a:r>
              <a:rPr lang="en-IN" b="1" u="sng" dirty="0"/>
              <a:t/>
            </a:r>
            <a:br>
              <a:rPr lang="en-IN" b="1" u="sng" dirty="0"/>
            </a:br>
            <a:r>
              <a:rPr lang="en-IN" dirty="0"/>
              <a:t>                </a:t>
            </a:r>
            <a:r>
              <a:rPr lang="en-IN" dirty="0" smtClean="0"/>
              <a:t> </a:t>
            </a:r>
            <a:r>
              <a:rPr lang="te-IN" dirty="0" smtClean="0"/>
              <a:t>బ్యాంకులు</a:t>
            </a:r>
            <a:r>
              <a:rPr lang="en-IN" dirty="0"/>
              <a:t>  </a:t>
            </a:r>
            <a:r>
              <a:rPr lang="te-IN" dirty="0"/>
              <a:t>వివిధ రకాల</a:t>
            </a:r>
            <a:r>
              <a:rPr lang="en-IN" dirty="0"/>
              <a:t>    </a:t>
            </a:r>
            <a:r>
              <a:rPr lang="te-IN" dirty="0"/>
              <a:t>డిపాజిట్ ఖాతాలను నిర్వహిస్తాయి. అవి</a:t>
            </a:r>
            <a:r>
              <a:rPr lang="en-IN" dirty="0"/>
              <a:t/>
            </a:r>
            <a:br>
              <a:rPr lang="en-IN" dirty="0"/>
            </a:br>
            <a:r>
              <a:rPr lang="en-IN" sz="2800" b="1" dirty="0"/>
              <a:t>A. Fixed </a:t>
            </a:r>
            <a:r>
              <a:rPr lang="te-IN" sz="2800" b="1" dirty="0"/>
              <a:t>డిపాజిట్ </a:t>
            </a:r>
            <a:r>
              <a:rPr lang="te-IN" sz="2800" b="1" dirty="0" smtClean="0"/>
              <a:t>ఖాతాలు</a:t>
            </a:r>
            <a:endParaRPr lang="en-US" sz="2800" b="1" dirty="0" smtClean="0"/>
          </a:p>
          <a:p>
            <a:pPr>
              <a:buNone/>
            </a:pPr>
            <a:r>
              <a:rPr lang="en-IN" b="1" dirty="0" smtClean="0"/>
              <a:t>   </a:t>
            </a:r>
            <a:r>
              <a:rPr lang="en-IN" sz="2800" b="1" dirty="0" smtClean="0"/>
              <a:t>B</a:t>
            </a:r>
            <a:r>
              <a:rPr lang="en-IN" sz="2800" b="1" dirty="0"/>
              <a:t>. </a:t>
            </a:r>
            <a:r>
              <a:rPr lang="te-IN" sz="2800" b="1" dirty="0"/>
              <a:t>కరెంట్ డిపాజిట్ </a:t>
            </a:r>
            <a:r>
              <a:rPr lang="te-IN" sz="2800" b="1" dirty="0" smtClean="0"/>
              <a:t>ఖాతాలు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 smtClean="0"/>
              <a:t>   C.</a:t>
            </a:r>
            <a:r>
              <a:rPr lang="te-IN" sz="2800" b="1" dirty="0"/>
              <a:t>సేవింగ్స్ డిపాజిట్ </a:t>
            </a:r>
            <a:r>
              <a:rPr lang="te-IN" sz="2800" b="1" dirty="0" smtClean="0"/>
              <a:t>ఖాతాలు</a:t>
            </a:r>
            <a:endParaRPr lang="en-US" sz="2800" b="1" dirty="0" smtClean="0"/>
          </a:p>
          <a:p>
            <a:pPr>
              <a:buNone/>
            </a:pPr>
            <a:r>
              <a:rPr lang="en-IN" sz="2800" b="1" dirty="0" smtClean="0"/>
              <a:t>   D</a:t>
            </a:r>
            <a:r>
              <a:rPr lang="en-IN" sz="2800" b="1" dirty="0"/>
              <a:t>. </a:t>
            </a:r>
            <a:r>
              <a:rPr lang="te-IN" sz="2800" b="1" dirty="0"/>
              <a:t>రికరింగ్ డిపాజిట్ </a:t>
            </a:r>
            <a:r>
              <a:rPr lang="te-IN" sz="2800" b="1" dirty="0" smtClean="0"/>
              <a:t>ఖాతాలు</a:t>
            </a:r>
            <a:endParaRPr lang="en-IN" sz="2800" b="1" dirty="0" smtClean="0"/>
          </a:p>
          <a:p>
            <a:pPr>
              <a:buNone/>
            </a:pPr>
            <a:r>
              <a:rPr lang="en-IN" sz="2800" b="1" dirty="0" smtClean="0"/>
              <a:t>   E</a:t>
            </a:r>
            <a:r>
              <a:rPr lang="en-IN" sz="2800" b="1" dirty="0"/>
              <a:t>. </a:t>
            </a:r>
            <a:r>
              <a:rPr lang="te-IN" sz="2800" b="1" dirty="0"/>
              <a:t>హోమ్</a:t>
            </a:r>
            <a:r>
              <a:rPr lang="en-IN" sz="2800" b="1" dirty="0"/>
              <a:t>  </a:t>
            </a:r>
            <a:r>
              <a:rPr lang="te-IN" sz="2800" b="1" dirty="0"/>
              <a:t>సేఫ్ అకౌంట్</a:t>
            </a:r>
            <a:r>
              <a:rPr lang="en-IN" dirty="0"/>
              <a:t>:</a:t>
            </a:r>
            <a:br>
              <a:rPr lang="en-IN" dirty="0"/>
            </a:br>
            <a:r>
              <a:rPr lang="en-IN" b="1" u="sng" dirty="0"/>
              <a:t/>
            </a:r>
            <a:br>
              <a:rPr lang="en-IN" b="1" u="sng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IN" b="1" u="sng" dirty="0">
                <a:solidFill>
                  <a:srgbClr val="FF0000"/>
                </a:solidFill>
              </a:rPr>
              <a:t>2</a:t>
            </a:r>
            <a:r>
              <a:rPr lang="en-IN" b="1" u="sng" dirty="0" smtClean="0">
                <a:solidFill>
                  <a:srgbClr val="FF0000"/>
                </a:solidFill>
              </a:rPr>
              <a:t>.</a:t>
            </a:r>
            <a:r>
              <a:rPr lang="en-IN" b="1" u="sng" dirty="0">
                <a:solidFill>
                  <a:srgbClr val="FF0000"/>
                </a:solidFill>
              </a:rPr>
              <a:t> </a:t>
            </a:r>
            <a:r>
              <a:rPr lang="te-IN" b="1" u="sng" dirty="0">
                <a:solidFill>
                  <a:srgbClr val="FF0000"/>
                </a:solidFill>
              </a:rPr>
              <a:t>రుణాలను మంజూరు చేయుట:</a:t>
            </a:r>
            <a:r>
              <a:rPr lang="en-IN" b="1" u="sng" dirty="0">
                <a:solidFill>
                  <a:srgbClr val="FF0000"/>
                </a:solidFill>
              </a:rPr>
              <a:t/>
            </a:r>
            <a:br>
              <a:rPr lang="en-IN" b="1" u="sng" dirty="0">
                <a:solidFill>
                  <a:srgbClr val="FF0000"/>
                </a:solidFill>
              </a:rPr>
            </a:br>
            <a:endParaRPr lang="en-IN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B.Com Lab System 31\Downloads\IMG_20200827_1111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77240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			</a:t>
            </a:r>
            <a:r>
              <a:rPr lang="te-IN" sz="2800" dirty="0" smtClean="0"/>
              <a:t>బ్యాంకర్ </a:t>
            </a:r>
            <a:r>
              <a:rPr lang="te-IN" sz="2800" dirty="0"/>
              <a:t>యొక్క ఏమైనా</a:t>
            </a:r>
            <a:r>
              <a:rPr lang="en-IN" sz="2800" dirty="0"/>
              <a:t>  </a:t>
            </a:r>
            <a:r>
              <a:rPr lang="te-IN" sz="2800" dirty="0"/>
              <a:t>విధులలో</a:t>
            </a:r>
            <a:r>
              <a:rPr lang="en-IN" sz="2800" dirty="0"/>
              <a:t>  </a:t>
            </a:r>
            <a:r>
              <a:rPr lang="te-IN" sz="2800" dirty="0"/>
              <a:t>రెండవది అవసరం ఉన్న వ్యక్తులకు లేదా సంస్థలకు రుణాలు లేదా</a:t>
            </a:r>
            <a:r>
              <a:rPr lang="en-IN" sz="2800" dirty="0"/>
              <a:t>  </a:t>
            </a:r>
            <a:r>
              <a:rPr lang="te-IN" sz="2800" dirty="0"/>
              <a:t>అడ్వాన్సులు అందజేయడం</a:t>
            </a:r>
            <a:r>
              <a:rPr lang="en-IN" sz="2800" dirty="0"/>
              <a:t>, </a:t>
            </a:r>
            <a:r>
              <a:rPr lang="te-IN" sz="2800" dirty="0"/>
              <a:t>ప్రతి బ్యాంకు కనిష్ట రిజర్వు నిల్వను రిజర్వ్ బ్యాంకు వద్ద డిపాజిట్ చేసిన తర్వాత మిగిలిన మొత్తాన్ని రుణాల రూపంలో అందజేస్తుంది. బ్యాంకులు వివిధ రూపాలలో రుణాలను మంజూరు చేస్తాయి. అవి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b="1" dirty="0"/>
              <a:t>1.  </a:t>
            </a:r>
            <a:r>
              <a:rPr lang="te-IN" sz="2800" b="1" dirty="0"/>
              <a:t>ప్రత్యక్ష </a:t>
            </a:r>
            <a:r>
              <a:rPr lang="te-IN" sz="2800" b="1" dirty="0" smtClean="0"/>
              <a:t>రుణాలు</a:t>
            </a:r>
            <a:endParaRPr lang="en-US" sz="2800" b="1" dirty="0" smtClean="0"/>
          </a:p>
          <a:p>
            <a:pPr>
              <a:buNone/>
            </a:pPr>
            <a:r>
              <a:rPr lang="en-IN" sz="2600" b="1" dirty="0" smtClean="0"/>
              <a:t>     2</a:t>
            </a:r>
            <a:r>
              <a:rPr lang="en-IN" sz="2600" b="1" dirty="0"/>
              <a:t>.  </a:t>
            </a:r>
            <a:r>
              <a:rPr lang="te-IN" sz="2600" b="1" dirty="0"/>
              <a:t>ఓవర్</a:t>
            </a:r>
            <a:r>
              <a:rPr lang="en-IN" sz="2600" b="1" dirty="0"/>
              <a:t>   </a:t>
            </a:r>
            <a:r>
              <a:rPr lang="te-IN" sz="2600" b="1" dirty="0" smtClean="0"/>
              <a:t>డ్రాఫ్ట్</a:t>
            </a:r>
            <a:r>
              <a:rPr lang="en-IN" sz="2600" b="1" dirty="0"/>
              <a:t/>
            </a:r>
            <a:br>
              <a:rPr lang="en-IN" sz="2600" b="1" dirty="0"/>
            </a:br>
            <a:r>
              <a:rPr lang="en-IN" sz="2600" b="1" dirty="0"/>
              <a:t>3.  </a:t>
            </a:r>
            <a:r>
              <a:rPr lang="te-IN" sz="2600" b="1" dirty="0"/>
              <a:t>హుండీలను డిస్కౌంట్ </a:t>
            </a:r>
            <a:r>
              <a:rPr lang="te-IN" sz="2600" b="1" dirty="0" smtClean="0"/>
              <a:t>చేయడం</a:t>
            </a:r>
            <a:endParaRPr lang="en-US" sz="2600" b="1" dirty="0" smtClean="0"/>
          </a:p>
          <a:p>
            <a:pPr>
              <a:buNone/>
            </a:pPr>
            <a:r>
              <a:rPr lang="en-IN" sz="2600" b="1" dirty="0" smtClean="0"/>
              <a:t>     4</a:t>
            </a:r>
            <a:r>
              <a:rPr lang="en-IN" sz="2600" b="1" dirty="0"/>
              <a:t>. </a:t>
            </a:r>
            <a:r>
              <a:rPr lang="te-IN" sz="2600" b="1" dirty="0"/>
              <a:t>కాలపరిమితి </a:t>
            </a:r>
            <a:r>
              <a:rPr lang="te-IN" sz="2600" b="1" dirty="0" smtClean="0"/>
              <a:t>రుణాలు</a:t>
            </a:r>
            <a:endParaRPr lang="en-US" sz="2600" b="1" dirty="0" smtClean="0"/>
          </a:p>
          <a:p>
            <a:pPr>
              <a:buNone/>
            </a:pPr>
            <a:r>
              <a:rPr lang="en-IN" sz="2600" b="1" dirty="0" smtClean="0"/>
              <a:t>     5. </a:t>
            </a:r>
            <a:r>
              <a:rPr lang="te-IN" sz="2600" b="1" dirty="0"/>
              <a:t>పరపతిని </a:t>
            </a:r>
            <a:r>
              <a:rPr lang="te-IN" sz="2600" b="1" dirty="0" smtClean="0"/>
              <a:t>సృష్టించుట</a:t>
            </a:r>
            <a:endParaRPr lang="en-US" sz="2600" b="1" dirty="0" smtClean="0"/>
          </a:p>
          <a:p>
            <a:pPr>
              <a:buNone/>
            </a:pPr>
            <a:r>
              <a:rPr lang="en-IN" sz="2600" b="1" dirty="0" smtClean="0"/>
              <a:t>     6.</a:t>
            </a:r>
            <a:r>
              <a:rPr lang="en-IN" sz="2600" b="1" dirty="0"/>
              <a:t>  </a:t>
            </a:r>
            <a:r>
              <a:rPr lang="te-IN" sz="2600" b="1" dirty="0"/>
              <a:t>చెక్కు పద్ధతిని ప్రోత్సహించడం</a:t>
            </a:r>
            <a:r>
              <a:rPr lang="en-IN" b="1" u="sng" dirty="0"/>
              <a:t/>
            </a:r>
            <a:br>
              <a:rPr lang="en-IN" b="1" u="sng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IN" b="1" u="sng" dirty="0">
                <a:solidFill>
                  <a:srgbClr val="FF0000"/>
                </a:solidFill>
              </a:rPr>
              <a:t>II. </a:t>
            </a:r>
            <a:r>
              <a:rPr lang="te-IN" b="1" u="sng" dirty="0">
                <a:solidFill>
                  <a:srgbClr val="FF0000"/>
                </a:solidFill>
              </a:rPr>
              <a:t>అనుషంగిక విధులు</a:t>
            </a:r>
            <a:r>
              <a:rPr lang="en-IN" dirty="0">
                <a:solidFill>
                  <a:srgbClr val="FF0000"/>
                </a:solidFill>
              </a:rPr>
              <a:t> :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te-IN" b="1" u="sng" dirty="0" smtClean="0">
                <a:solidFill>
                  <a:srgbClr val="C00000"/>
                </a:solidFill>
              </a:rPr>
              <a:t>ఏజెన్సీ </a:t>
            </a:r>
            <a:r>
              <a:rPr lang="te-IN" b="1" u="sng" dirty="0">
                <a:solidFill>
                  <a:srgbClr val="C00000"/>
                </a:solidFill>
              </a:rPr>
              <a:t>సేవలు</a:t>
            </a:r>
            <a:r>
              <a:rPr lang="en-IN" dirty="0" smtClean="0">
                <a:solidFill>
                  <a:srgbClr val="C00000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en-IN" sz="2800" b="1" dirty="0" smtClean="0"/>
              <a:t>a)  </a:t>
            </a:r>
            <a:r>
              <a:rPr lang="te-IN" sz="2800" b="1" dirty="0" smtClean="0"/>
              <a:t>ఏజెంట్ గా వ్యవహరించుట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IN" sz="2800" b="1" dirty="0"/>
              <a:t>b)  </a:t>
            </a:r>
            <a:r>
              <a:rPr lang="te-IN" sz="2800" b="1" dirty="0"/>
              <a:t>చెక్కులను వసూలు చేయడం 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IN" sz="2800" b="1" dirty="0"/>
              <a:t>c)   </a:t>
            </a:r>
            <a:r>
              <a:rPr lang="te-IN" sz="2800" b="1" dirty="0"/>
              <a:t>సెక్యూరిటీల వ్యవహారాలు </a:t>
            </a:r>
            <a:r>
              <a:rPr lang="te-IN" sz="2800" b="1" dirty="0" smtClean="0"/>
              <a:t>చూడటం</a:t>
            </a:r>
            <a:endParaRPr lang="en-US" sz="2800" b="1" dirty="0" smtClean="0"/>
          </a:p>
          <a:p>
            <a:pPr marL="514350" indent="-514350">
              <a:buNone/>
            </a:pPr>
            <a:r>
              <a:rPr lang="en-IN" sz="2800" b="1" dirty="0"/>
              <a:t>d)  </a:t>
            </a:r>
            <a:r>
              <a:rPr lang="te-IN" sz="2800" b="1" dirty="0"/>
              <a:t>బీమా ప్రీమియంలు చెల్లించడం</a:t>
            </a:r>
            <a:r>
              <a:rPr lang="te-IN" sz="2800" dirty="0"/>
              <a:t> </a:t>
            </a:r>
            <a:endParaRPr lang="en-US" sz="2800" dirty="0" smtClean="0"/>
          </a:p>
          <a:p>
            <a:pPr marL="514350" indent="-514350">
              <a:buNone/>
            </a:pPr>
            <a:r>
              <a:rPr lang="en-IN" sz="2800" b="1" dirty="0"/>
              <a:t>e) </a:t>
            </a:r>
            <a:r>
              <a:rPr lang="te-IN" sz="2800" b="1" dirty="0"/>
              <a:t>డివిడెండ్ లను వసూలు చేయడం</a:t>
            </a:r>
            <a:r>
              <a:rPr lang="te-IN" sz="2800" dirty="0"/>
              <a:t> 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D.N.R.COLLEGE(A),BHIMAVARAM DEPARTMENT OF COMMERCE BANKING THEORY AND PRACTICE</vt:lpstr>
      <vt:lpstr>వాణిజ్య బ్యాంకులు </vt:lpstr>
      <vt:lpstr> వాణిజ్య బ్యాంకుల విధులు</vt:lpstr>
      <vt:lpstr> వాణిజ్య బ్యాంకుల విధులు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D.N.R.COLLEGE(A),BHIMAVARAM DEPARTMENT OF COMMERCE BANKING THEORY AND PRACTICE</dc:title>
  <dc:creator>Kiran Kumar</dc:creator>
  <cp:lastModifiedBy>Kiran Kumar</cp:lastModifiedBy>
  <cp:revision>4</cp:revision>
  <dcterms:created xsi:type="dcterms:W3CDTF">2020-09-01T05:36:35Z</dcterms:created>
  <dcterms:modified xsi:type="dcterms:W3CDTF">2020-09-01T06:09:05Z</dcterms:modified>
</cp:coreProperties>
</file>