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784606"/>
            <a:ext cx="732980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05276"/>
            <a:ext cx="8057515" cy="398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447800"/>
            <a:ext cx="67868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29304" algn="l"/>
              </a:tabLst>
            </a:pPr>
            <a:r>
              <a:rPr sz="4800" spc="-5" dirty="0"/>
              <a:t>GOODS</a:t>
            </a:r>
            <a:r>
              <a:rPr sz="4800" spc="5" dirty="0"/>
              <a:t> </a:t>
            </a:r>
            <a:r>
              <a:rPr sz="4800" dirty="0"/>
              <a:t>AND	</a:t>
            </a:r>
            <a:r>
              <a:rPr sz="4800" spc="-15" dirty="0"/>
              <a:t>SERVICES</a:t>
            </a:r>
            <a:r>
              <a:rPr sz="4800" spc="-85" dirty="0"/>
              <a:t> </a:t>
            </a:r>
            <a:r>
              <a:rPr sz="4800" spc="-130" dirty="0"/>
              <a:t>TAX  </a:t>
            </a:r>
            <a:r>
              <a:rPr sz="4800" spc="-15" dirty="0"/>
              <a:t>(GST)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200400" y="4572000"/>
            <a:ext cx="5741035" cy="1706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313940" algn="r">
              <a:lnSpc>
                <a:spcPct val="100000"/>
              </a:lnSpc>
              <a:spcBef>
                <a:spcPts val="105"/>
              </a:spcBef>
            </a:pPr>
            <a:r>
              <a:rPr sz="2200" b="1" spc="-5" smtClean="0">
                <a:latin typeface="Constantia"/>
                <a:cs typeface="Constantia"/>
              </a:rPr>
              <a:t>Presentation</a:t>
            </a:r>
            <a:r>
              <a:rPr sz="2200" b="1" spc="-185" smtClean="0">
                <a:latin typeface="Constantia"/>
                <a:cs typeface="Constantia"/>
              </a:rPr>
              <a:t> </a:t>
            </a:r>
            <a:r>
              <a:rPr sz="2200" b="1" spc="-20" smtClean="0">
                <a:latin typeface="Constantia"/>
                <a:cs typeface="Constantia"/>
              </a:rPr>
              <a:t>by</a:t>
            </a:r>
            <a:endParaRPr sz="2200">
              <a:latin typeface="Constantia"/>
              <a:cs typeface="Constantia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n-US" sz="2200" dirty="0" smtClean="0">
                <a:latin typeface="Times New Roman"/>
                <a:cs typeface="Times New Roman"/>
              </a:rPr>
              <a:t>J. SURESH</a:t>
            </a: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n-US" sz="2200" dirty="0" smtClean="0">
                <a:latin typeface="Constantia"/>
                <a:cs typeface="Constantia"/>
              </a:rPr>
              <a:t>Lecturer in Commerce</a:t>
            </a: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n-US" sz="2200" dirty="0" smtClean="0">
                <a:latin typeface="Constantia"/>
                <a:cs typeface="Constantia"/>
              </a:rPr>
              <a:t>D.N.R. College (A) ,</a:t>
            </a: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lang="en-US" sz="2200" dirty="0" smtClean="0">
                <a:latin typeface="Constantia"/>
                <a:cs typeface="Constantia"/>
              </a:rPr>
              <a:t>Bhimavaram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9707"/>
            <a:ext cx="65424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spc="-10" dirty="0"/>
              <a:t>will </a:t>
            </a:r>
            <a:r>
              <a:rPr dirty="0"/>
              <a:t>be </a:t>
            </a:r>
            <a:r>
              <a:rPr spc="-5" dirty="0"/>
              <a:t>out </a:t>
            </a:r>
            <a:r>
              <a:rPr dirty="0"/>
              <a:t>of</a:t>
            </a:r>
            <a:r>
              <a:rPr spc="-35" dirty="0"/>
              <a:t> </a:t>
            </a:r>
            <a:r>
              <a:rPr spc="-20" dirty="0"/>
              <a:t>GST?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96438"/>
            <a:ext cx="8537575" cy="4881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800" dirty="0">
                <a:latin typeface="Constantia"/>
                <a:cs typeface="Constantia"/>
              </a:rPr>
              <a:t>Levies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0" dirty="0">
                <a:latin typeface="Constantia"/>
                <a:cs typeface="Constantia"/>
              </a:rPr>
              <a:t>petroleum</a:t>
            </a:r>
            <a:r>
              <a:rPr sz="2800" spc="-3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products</a:t>
            </a:r>
            <a:endParaRPr sz="2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800" dirty="0">
                <a:latin typeface="Constantia"/>
                <a:cs typeface="Constantia"/>
              </a:rPr>
              <a:t>Levies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0" dirty="0">
                <a:latin typeface="Constantia"/>
                <a:cs typeface="Constantia"/>
              </a:rPr>
              <a:t>alcoholic</a:t>
            </a:r>
            <a:r>
              <a:rPr sz="2800" spc="-3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products</a:t>
            </a:r>
            <a:endParaRPr sz="2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800" spc="-55" dirty="0">
                <a:latin typeface="Constantia"/>
                <a:cs typeface="Constantia"/>
              </a:rPr>
              <a:t>Taxes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0" dirty="0">
                <a:latin typeface="Constantia"/>
                <a:cs typeface="Constantia"/>
              </a:rPr>
              <a:t>lottery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21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betting</a:t>
            </a:r>
            <a:endParaRPr sz="2800">
              <a:latin typeface="Constantia"/>
              <a:cs typeface="Constantia"/>
            </a:endParaRPr>
          </a:p>
          <a:p>
            <a:pPr marL="469900" marR="5080" indent="-45720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800" spc="-5" dirty="0">
                <a:latin typeface="Constantia"/>
                <a:cs typeface="Constantia"/>
              </a:rPr>
              <a:t>Basic </a:t>
            </a:r>
            <a:r>
              <a:rPr sz="2800" spc="-10" dirty="0">
                <a:latin typeface="Constantia"/>
                <a:cs typeface="Constantia"/>
              </a:rPr>
              <a:t>customs </a:t>
            </a:r>
            <a:r>
              <a:rPr sz="2800" spc="-5" dirty="0">
                <a:latin typeface="Constantia"/>
                <a:cs typeface="Constantia"/>
              </a:rPr>
              <a:t>duty and </a:t>
            </a:r>
            <a:r>
              <a:rPr sz="2800" spc="-10" dirty="0">
                <a:latin typeface="Constantia"/>
                <a:cs typeface="Constantia"/>
              </a:rPr>
              <a:t>safeguard </a:t>
            </a:r>
            <a:r>
              <a:rPr sz="2800" spc="-5" dirty="0">
                <a:latin typeface="Constantia"/>
                <a:cs typeface="Constantia"/>
              </a:rPr>
              <a:t>duties on </a:t>
            </a:r>
            <a:r>
              <a:rPr sz="2800" spc="-10" dirty="0">
                <a:latin typeface="Constantia"/>
                <a:cs typeface="Constantia"/>
              </a:rPr>
              <a:t>import 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goods </a:t>
            </a:r>
            <a:r>
              <a:rPr sz="2800" spc="-15" dirty="0">
                <a:latin typeface="Constantia"/>
                <a:cs typeface="Constantia"/>
              </a:rPr>
              <a:t>into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India</a:t>
            </a:r>
            <a:endParaRPr sz="28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600" spc="5" dirty="0">
                <a:latin typeface="Constantia"/>
                <a:cs typeface="Constantia"/>
              </a:rPr>
              <a:t>Entry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taxes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levied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municipalities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panchayats</a:t>
            </a:r>
            <a:endParaRPr sz="2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600" spc="-5" dirty="0">
                <a:latin typeface="Constantia"/>
                <a:cs typeface="Constantia"/>
              </a:rPr>
              <a:t>Entertainment/ </a:t>
            </a:r>
            <a:r>
              <a:rPr sz="2600" spc="5" dirty="0">
                <a:latin typeface="Constantia"/>
                <a:cs typeface="Constantia"/>
              </a:rPr>
              <a:t>Luxury </a:t>
            </a:r>
            <a:r>
              <a:rPr sz="2600" spc="-15" dirty="0">
                <a:latin typeface="Constantia"/>
                <a:cs typeface="Constantia"/>
              </a:rPr>
              <a:t>taxes </a:t>
            </a:r>
            <a:r>
              <a:rPr sz="2600" dirty="0">
                <a:latin typeface="Constantia"/>
                <a:cs typeface="Constantia"/>
              </a:rPr>
              <a:t>levied </a:t>
            </a:r>
            <a:r>
              <a:rPr sz="2600" spc="-15" dirty="0">
                <a:latin typeface="Constantia"/>
                <a:cs typeface="Constantia"/>
              </a:rPr>
              <a:t>by </a:t>
            </a:r>
            <a:r>
              <a:rPr sz="2600" dirty="0">
                <a:latin typeface="Constantia"/>
                <a:cs typeface="Constantia"/>
              </a:rPr>
              <a:t>local</a:t>
            </a:r>
            <a:r>
              <a:rPr sz="2600" spc="-2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bodies</a:t>
            </a:r>
            <a:endParaRPr sz="2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600" dirty="0">
                <a:latin typeface="Constantia"/>
                <a:cs typeface="Constantia"/>
              </a:rPr>
              <a:t>Electricity </a:t>
            </a:r>
            <a:r>
              <a:rPr sz="2600" spc="-5" dirty="0">
                <a:latin typeface="Constantia"/>
                <a:cs typeface="Constantia"/>
              </a:rPr>
              <a:t>duties/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taxes</a:t>
            </a:r>
            <a:endParaRPr sz="2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600" dirty="0">
                <a:latin typeface="Constantia"/>
                <a:cs typeface="Constantia"/>
              </a:rPr>
              <a:t>Stamp </a:t>
            </a:r>
            <a:r>
              <a:rPr sz="2600" spc="-5" dirty="0">
                <a:latin typeface="Constantia"/>
                <a:cs typeface="Constantia"/>
              </a:rPr>
              <a:t>duties on </a:t>
            </a:r>
            <a:r>
              <a:rPr sz="2600" spc="-10" dirty="0">
                <a:latin typeface="Constantia"/>
                <a:cs typeface="Constantia"/>
              </a:rPr>
              <a:t>immovable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properties</a:t>
            </a:r>
            <a:endParaRPr sz="2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469265" algn="l"/>
                <a:tab pos="469900" algn="l"/>
              </a:tabLst>
            </a:pPr>
            <a:r>
              <a:rPr sz="2600" spc="-50" dirty="0">
                <a:latin typeface="Constantia"/>
                <a:cs typeface="Constantia"/>
              </a:rPr>
              <a:t>Taxes </a:t>
            </a:r>
            <a:r>
              <a:rPr sz="2600" spc="-5" dirty="0">
                <a:latin typeface="Constantia"/>
                <a:cs typeface="Constantia"/>
              </a:rPr>
              <a:t>on</a:t>
            </a:r>
            <a:r>
              <a:rPr sz="2600" spc="-1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vehicles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31394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Chargeability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31140" y="1910537"/>
            <a:ext cx="2306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onstantia"/>
                <a:cs typeface="Constantia"/>
              </a:rPr>
              <a:t>S G S </a:t>
            </a:r>
            <a:r>
              <a:rPr sz="2200" b="1" dirty="0">
                <a:latin typeface="Constantia"/>
                <a:cs typeface="Constantia"/>
              </a:rPr>
              <a:t>T- </a:t>
            </a:r>
            <a:r>
              <a:rPr sz="2200" b="1" spc="-15" dirty="0">
                <a:latin typeface="Constantia"/>
                <a:cs typeface="Constantia"/>
              </a:rPr>
              <a:t>State</a:t>
            </a:r>
            <a:r>
              <a:rPr sz="2200" b="1" spc="-120" dirty="0">
                <a:latin typeface="Constantia"/>
                <a:cs typeface="Constantia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GST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5242" y="1910537"/>
            <a:ext cx="5469890" cy="10452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28575">
              <a:lnSpc>
                <a:spcPct val="102099"/>
              </a:lnSpc>
              <a:spcBef>
                <a:spcPts val="40"/>
              </a:spcBef>
            </a:pPr>
            <a:r>
              <a:rPr sz="2200" spc="-5" dirty="0">
                <a:latin typeface="Constantia"/>
                <a:cs typeface="Constantia"/>
              </a:rPr>
              <a:t>Both </a:t>
            </a:r>
            <a:r>
              <a:rPr sz="2200" spc="-60" dirty="0">
                <a:latin typeface="Constantia"/>
                <a:cs typeface="Constantia"/>
              </a:rPr>
              <a:t>Tax </a:t>
            </a:r>
            <a:r>
              <a:rPr sz="2200" spc="-20" dirty="0">
                <a:latin typeface="Constantia"/>
                <a:cs typeface="Constantia"/>
              </a:rPr>
              <a:t>charged </a:t>
            </a:r>
            <a:r>
              <a:rPr sz="2200" spc="-5" dirty="0">
                <a:latin typeface="Constantia"/>
                <a:cs typeface="Constantia"/>
              </a:rPr>
              <a:t>on all </a:t>
            </a:r>
            <a:r>
              <a:rPr sz="2200" spc="-10" dirty="0">
                <a:latin typeface="Constantia"/>
                <a:cs typeface="Constantia"/>
              </a:rPr>
              <a:t>Intra state  transactions </a:t>
            </a:r>
            <a:r>
              <a:rPr sz="2200" spc="-5" dirty="0">
                <a:latin typeface="Constantia"/>
                <a:cs typeface="Constantia"/>
              </a:rPr>
              <a:t>S G S T levied </a:t>
            </a:r>
            <a:r>
              <a:rPr sz="2200" spc="-15" dirty="0">
                <a:latin typeface="Constantia"/>
                <a:cs typeface="Constantia"/>
              </a:rPr>
              <a:t>by </a:t>
            </a:r>
            <a:r>
              <a:rPr sz="2200" spc="-10" dirty="0">
                <a:latin typeface="Constantia"/>
                <a:cs typeface="Constantia"/>
              </a:rPr>
              <a:t>State </a:t>
            </a:r>
            <a:r>
              <a:rPr sz="2200" spc="-15" dirty="0">
                <a:latin typeface="Constantia"/>
                <a:cs typeface="Constantia"/>
              </a:rPr>
              <a:t>Govt.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  C G S T levied </a:t>
            </a:r>
            <a:r>
              <a:rPr sz="2200" spc="-15" dirty="0">
                <a:latin typeface="Constantia"/>
                <a:cs typeface="Constantia"/>
              </a:rPr>
              <a:t>by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Central</a:t>
            </a:r>
            <a:r>
              <a:rPr sz="2200" spc="-21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Govt.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990214"/>
            <a:ext cx="22396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Constantia"/>
                <a:cs typeface="Constantia"/>
              </a:rPr>
              <a:t>C G S </a:t>
            </a:r>
            <a:r>
              <a:rPr sz="1900" b="1" spc="-10" dirty="0">
                <a:latin typeface="Constantia"/>
                <a:cs typeface="Constantia"/>
              </a:rPr>
              <a:t>T-Central</a:t>
            </a:r>
            <a:r>
              <a:rPr sz="1900" b="1" spc="-130" dirty="0">
                <a:latin typeface="Constantia"/>
                <a:cs typeface="Constantia"/>
              </a:rPr>
              <a:t> </a:t>
            </a:r>
            <a:r>
              <a:rPr sz="1900" b="1" spc="-20" dirty="0">
                <a:latin typeface="Constantia"/>
                <a:cs typeface="Constantia"/>
              </a:rPr>
              <a:t>GST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4296536"/>
            <a:ext cx="3180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onstantia"/>
                <a:cs typeface="Constantia"/>
              </a:rPr>
              <a:t>I G S </a:t>
            </a:r>
            <a:r>
              <a:rPr sz="2200" b="1" spc="-15" dirty="0">
                <a:latin typeface="Constantia"/>
                <a:cs typeface="Constantia"/>
              </a:rPr>
              <a:t>T-Integrated </a:t>
            </a:r>
            <a:r>
              <a:rPr sz="2200" b="1" spc="-10" dirty="0">
                <a:latin typeface="Constantia"/>
                <a:cs typeface="Constantia"/>
              </a:rPr>
              <a:t>GST</a:t>
            </a:r>
            <a:r>
              <a:rPr sz="2200" spc="-10" dirty="0">
                <a:latin typeface="Constantia"/>
                <a:cs typeface="Constantia"/>
              </a:rPr>
              <a:t>: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-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0671" y="4296536"/>
            <a:ext cx="517588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onstantia"/>
                <a:cs typeface="Constantia"/>
              </a:rPr>
              <a:t>Applicable </a:t>
            </a:r>
            <a:r>
              <a:rPr sz="2200" spc="-5" dirty="0">
                <a:latin typeface="Constantia"/>
                <a:cs typeface="Constantia"/>
              </a:rPr>
              <a:t>on </a:t>
            </a:r>
            <a:r>
              <a:rPr sz="2200" spc="-10" dirty="0">
                <a:latin typeface="Constantia"/>
                <a:cs typeface="Constantia"/>
              </a:rPr>
              <a:t>interstate </a:t>
            </a:r>
            <a:r>
              <a:rPr sz="2200" spc="-5" dirty="0">
                <a:latin typeface="Constantia"/>
                <a:cs typeface="Constantia"/>
              </a:rPr>
              <a:t>transaction,  </a:t>
            </a:r>
            <a:r>
              <a:rPr sz="2200" spc="-10" dirty="0">
                <a:latin typeface="Constantia"/>
                <a:cs typeface="Constantia"/>
              </a:rPr>
              <a:t>aggregate </a:t>
            </a:r>
            <a:r>
              <a:rPr sz="2200" spc="-5" dirty="0">
                <a:latin typeface="Constantia"/>
                <a:cs typeface="Constantia"/>
              </a:rPr>
              <a:t>of C G S T and S G S T </a:t>
            </a:r>
            <a:r>
              <a:rPr sz="2200" spc="-15" dirty="0">
                <a:latin typeface="Constantia"/>
                <a:cs typeface="Constantia"/>
              </a:rPr>
              <a:t>Rate  </a:t>
            </a:r>
            <a:r>
              <a:rPr sz="2200" spc="-25" dirty="0">
                <a:latin typeface="Constantia"/>
                <a:cs typeface="Constantia"/>
              </a:rPr>
              <a:t>Transfer </a:t>
            </a:r>
            <a:r>
              <a:rPr sz="2200" spc="-5" dirty="0">
                <a:latin typeface="Constantia"/>
                <a:cs typeface="Constantia"/>
              </a:rPr>
              <a:t>of funds </a:t>
            </a:r>
            <a:r>
              <a:rPr sz="2200" spc="-15" dirty="0">
                <a:latin typeface="Constantia"/>
                <a:cs typeface="Constantia"/>
              </a:rPr>
              <a:t>through </a:t>
            </a:r>
            <a:r>
              <a:rPr sz="2200" spc="-5" dirty="0">
                <a:latin typeface="Constantia"/>
                <a:cs typeface="Constantia"/>
              </a:rPr>
              <a:t>Clearing</a:t>
            </a:r>
            <a:r>
              <a:rPr sz="2200" spc="-229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Agency.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9400" y="1981200"/>
            <a:ext cx="45720" cy="1447800"/>
          </a:xfrm>
          <a:custGeom>
            <a:avLst/>
            <a:gdLst/>
            <a:ahLst/>
            <a:cxnLst/>
            <a:rect l="l" t="t" r="r" b="b"/>
            <a:pathLst>
              <a:path w="45719" h="1447800">
                <a:moveTo>
                  <a:pt x="0" y="0"/>
                </a:moveTo>
                <a:lnTo>
                  <a:pt x="12573" y="0"/>
                </a:lnTo>
                <a:lnTo>
                  <a:pt x="22860" y="1650"/>
                </a:lnTo>
                <a:lnTo>
                  <a:pt x="22860" y="3810"/>
                </a:lnTo>
                <a:lnTo>
                  <a:pt x="22860" y="720089"/>
                </a:lnTo>
                <a:lnTo>
                  <a:pt x="22860" y="722249"/>
                </a:lnTo>
                <a:lnTo>
                  <a:pt x="33147" y="723900"/>
                </a:lnTo>
                <a:lnTo>
                  <a:pt x="45719" y="723900"/>
                </a:lnTo>
                <a:lnTo>
                  <a:pt x="33147" y="723900"/>
                </a:lnTo>
                <a:lnTo>
                  <a:pt x="22860" y="725551"/>
                </a:lnTo>
                <a:lnTo>
                  <a:pt x="22860" y="727710"/>
                </a:lnTo>
                <a:lnTo>
                  <a:pt x="22860" y="1443989"/>
                </a:lnTo>
                <a:lnTo>
                  <a:pt x="22860" y="1446149"/>
                </a:lnTo>
                <a:lnTo>
                  <a:pt x="12573" y="1447800"/>
                </a:lnTo>
                <a:lnTo>
                  <a:pt x="0" y="1447800"/>
                </a:lnTo>
              </a:path>
            </a:pathLst>
          </a:custGeom>
          <a:ln w="9144">
            <a:solidFill>
              <a:srgbClr val="055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466090"/>
            <a:ext cx="20408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Example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78739" y="1078738"/>
            <a:ext cx="3269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Suppose R N R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=24%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1375" y="1000099"/>
            <a:ext cx="251841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5080" indent="-495934">
              <a:lnSpc>
                <a:spcPct val="120000"/>
              </a:lnSpc>
              <a:spcBef>
                <a:spcPts val="100"/>
              </a:spcBef>
              <a:tabLst>
                <a:tab pos="1198880" algn="l"/>
                <a:tab pos="1687195" algn="l"/>
              </a:tabLst>
            </a:pPr>
            <a:r>
              <a:rPr sz="2600" spc="-5" dirty="0">
                <a:latin typeface="Constantia"/>
                <a:cs typeface="Constantia"/>
              </a:rPr>
              <a:t>i.e. </a:t>
            </a:r>
            <a:r>
              <a:rPr sz="2600" dirty="0">
                <a:latin typeface="Constantia"/>
                <a:cs typeface="Constantia"/>
              </a:rPr>
              <a:t>S G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	– 12%  C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	S T –</a:t>
            </a:r>
            <a:r>
              <a:rPr sz="2600" spc="-2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12%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505582"/>
            <a:ext cx="42125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Invoice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for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Intra State</a:t>
            </a:r>
            <a:r>
              <a:rPr sz="2600" b="1" u="heavy" spc="-3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(A)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6028" y="2505582"/>
            <a:ext cx="27863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For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Inter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State</a:t>
            </a:r>
            <a:r>
              <a:rPr sz="2600" b="1" u="heavy" spc="-34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(B)</a:t>
            </a:r>
            <a:endParaRPr sz="2600">
              <a:latin typeface="Constantia"/>
              <a:cs typeface="Constanti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689" y="3076125"/>
          <a:ext cx="8548369" cy="1757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180"/>
                <a:gridCol w="636269"/>
                <a:gridCol w="1499870"/>
                <a:gridCol w="2940050"/>
                <a:gridCol w="384175"/>
                <a:gridCol w="631825"/>
              </a:tblGrid>
              <a:tr h="394777">
                <a:tc>
                  <a:txBody>
                    <a:bodyPr/>
                    <a:lstStyle/>
                    <a:p>
                      <a:pPr marL="107950">
                        <a:lnSpc>
                          <a:spcPts val="2475"/>
                        </a:lnSpc>
                      </a:pPr>
                      <a:r>
                        <a:rPr sz="2600" spc="-30" dirty="0">
                          <a:latin typeface="Constantia"/>
                          <a:cs typeface="Constantia"/>
                        </a:rPr>
                        <a:t>Taxable</a:t>
                      </a:r>
                      <a:r>
                        <a:rPr sz="2600" spc="-1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spc="-35" dirty="0">
                          <a:latin typeface="Constantia"/>
                          <a:cs typeface="Constantia"/>
                        </a:rPr>
                        <a:t>Value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475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2475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100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5830">
                        <a:lnSpc>
                          <a:spcPts val="2475"/>
                        </a:lnSpc>
                      </a:pPr>
                      <a:r>
                        <a:rPr sz="2600" spc="-30" dirty="0">
                          <a:latin typeface="Constantia"/>
                          <a:cs typeface="Constantia"/>
                        </a:rPr>
                        <a:t>Taxable</a:t>
                      </a:r>
                      <a:r>
                        <a:rPr sz="2600" spc="-1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spc="-35" dirty="0">
                          <a:latin typeface="Constantia"/>
                          <a:cs typeface="Constantia"/>
                        </a:rPr>
                        <a:t>Value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2475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2475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100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75781">
                <a:tc>
                  <a:txBody>
                    <a:bodyPr/>
                    <a:lstStyle/>
                    <a:p>
                      <a:pPr marL="306070" indent="-274320">
                        <a:lnSpc>
                          <a:spcPts val="3110"/>
                        </a:lnSpc>
                        <a:buClr>
                          <a:srgbClr val="0AD0D9"/>
                        </a:buClr>
                        <a:buSzPct val="94230"/>
                        <a:buFont typeface="Wingdings 2"/>
                        <a:buChar char=""/>
                        <a:tabLst>
                          <a:tab pos="306070" algn="l"/>
                        </a:tabLst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S G S</a:t>
                      </a:r>
                      <a:r>
                        <a:rPr sz="26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dirty="0">
                          <a:latin typeface="Constantia"/>
                          <a:cs typeface="Constantia"/>
                        </a:rPr>
                        <a:t>T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7580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12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5830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I G S</a:t>
                      </a:r>
                      <a:r>
                        <a:rPr sz="26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dirty="0">
                          <a:latin typeface="Constantia"/>
                          <a:cs typeface="Constantia"/>
                        </a:rPr>
                        <a:t>T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3110"/>
                        </a:lnSpc>
                      </a:pPr>
                      <a:r>
                        <a:rPr sz="2600" spc="-5" dirty="0">
                          <a:latin typeface="Constantia"/>
                          <a:cs typeface="Constantia"/>
                        </a:rPr>
                        <a:t>24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75577">
                <a:tc>
                  <a:txBody>
                    <a:bodyPr/>
                    <a:lstStyle/>
                    <a:p>
                      <a:pPr marL="306070" indent="-274320">
                        <a:lnSpc>
                          <a:spcPts val="3110"/>
                        </a:lnSpc>
                        <a:buClr>
                          <a:srgbClr val="0AD0D9"/>
                        </a:buClr>
                        <a:buSzPct val="94230"/>
                        <a:buFont typeface="Wingdings 2"/>
                        <a:buChar char=""/>
                        <a:tabLst>
                          <a:tab pos="306070" algn="l"/>
                        </a:tabLst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C G S</a:t>
                      </a:r>
                      <a:r>
                        <a:rPr sz="2600" spc="-1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dirty="0">
                          <a:latin typeface="Constantia"/>
                          <a:cs typeface="Constantia"/>
                        </a:rPr>
                        <a:t>T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6944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12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5830">
                        <a:lnSpc>
                          <a:spcPts val="3110"/>
                        </a:lnSpc>
                      </a:pPr>
                      <a:r>
                        <a:rPr sz="2600" spc="-10" dirty="0">
                          <a:latin typeface="Constantia"/>
                          <a:cs typeface="Constantia"/>
                        </a:rPr>
                        <a:t>Add </a:t>
                      </a:r>
                      <a:r>
                        <a:rPr sz="2600" spc="-60" dirty="0">
                          <a:latin typeface="Constantia"/>
                          <a:cs typeface="Constantia"/>
                        </a:rPr>
                        <a:t>Tax</a:t>
                      </a:r>
                      <a:r>
                        <a:rPr sz="2600" spc="-1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dirty="0">
                          <a:latin typeface="Constantia"/>
                          <a:cs typeface="Constantia"/>
                        </a:rPr>
                        <a:t>1%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01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11289">
                <a:tc>
                  <a:txBody>
                    <a:bodyPr/>
                    <a:lstStyle/>
                    <a:p>
                      <a:pPr marL="306070" indent="-274320">
                        <a:lnSpc>
                          <a:spcPts val="3110"/>
                        </a:lnSpc>
                        <a:buClr>
                          <a:srgbClr val="0AD0D9"/>
                        </a:buClr>
                        <a:buSzPct val="94230"/>
                        <a:buFont typeface="Wingdings 2"/>
                        <a:buChar char=""/>
                        <a:tabLst>
                          <a:tab pos="306070" algn="l"/>
                        </a:tabLst>
                      </a:pPr>
                      <a:r>
                        <a:rPr sz="2600" spc="-45" dirty="0">
                          <a:latin typeface="Constantia"/>
                          <a:cs typeface="Constantia"/>
                        </a:rPr>
                        <a:t>Total</a:t>
                      </a:r>
                      <a:r>
                        <a:rPr sz="26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spc="-35" dirty="0">
                          <a:latin typeface="Constantia"/>
                          <a:cs typeface="Constantia"/>
                        </a:rPr>
                        <a:t>Value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8210" algn="r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124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5830">
                        <a:lnSpc>
                          <a:spcPts val="3110"/>
                        </a:lnSpc>
                      </a:pPr>
                      <a:r>
                        <a:rPr sz="2600" spc="-45" dirty="0">
                          <a:latin typeface="Constantia"/>
                          <a:cs typeface="Constantia"/>
                        </a:rPr>
                        <a:t>Total</a:t>
                      </a:r>
                      <a:r>
                        <a:rPr sz="26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600" spc="-35" dirty="0">
                          <a:latin typeface="Constantia"/>
                          <a:cs typeface="Constantia"/>
                        </a:rPr>
                        <a:t>Value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3110"/>
                        </a:lnSpc>
                      </a:pPr>
                      <a:r>
                        <a:rPr sz="2600" dirty="0">
                          <a:latin typeface="Constantia"/>
                          <a:cs typeface="Constantia"/>
                        </a:rPr>
                        <a:t>=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3110"/>
                        </a:lnSpc>
                      </a:pPr>
                      <a:r>
                        <a:rPr sz="2600" spc="-10" dirty="0">
                          <a:latin typeface="Constantia"/>
                          <a:cs typeface="Constantia"/>
                        </a:rPr>
                        <a:t>125</a:t>
                      </a:r>
                      <a:endParaRPr sz="26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8739" y="4803992"/>
            <a:ext cx="8224520" cy="9779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Adjustment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of Input </a:t>
            </a:r>
            <a:r>
              <a:rPr sz="2600" u="heavy" spc="-6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Tax</a:t>
            </a:r>
            <a:r>
              <a:rPr sz="2600" u="heavy" spc="-3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Credit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00" spc="-10" dirty="0">
                <a:latin typeface="Constantia"/>
                <a:cs typeface="Constantia"/>
              </a:rPr>
              <a:t>ITC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available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 G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Rs.4/-,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Rs.5/-,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IGST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Rs.20/-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204088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Example</a:t>
            </a:r>
            <a:endParaRPr sz="4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8290" y="1360888"/>
          <a:ext cx="7807958" cy="1914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689"/>
                <a:gridCol w="532130"/>
                <a:gridCol w="2049145"/>
                <a:gridCol w="373379"/>
                <a:gridCol w="2155190"/>
                <a:gridCol w="733425"/>
              </a:tblGrid>
              <a:tr h="353567">
                <a:tc>
                  <a:txBody>
                    <a:bodyPr/>
                    <a:lstStyle/>
                    <a:p>
                      <a:pPr marL="31750">
                        <a:lnSpc>
                          <a:spcPts val="2280"/>
                        </a:lnSpc>
                      </a:pPr>
                      <a:r>
                        <a:rPr sz="2400" spc="-10" dirty="0">
                          <a:latin typeface="Constantia"/>
                          <a:cs typeface="Constantia"/>
                        </a:rPr>
                        <a:t>SGST</a:t>
                      </a:r>
                      <a:r>
                        <a:rPr sz="2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spc="-20" dirty="0">
                          <a:latin typeface="Constantia"/>
                          <a:cs typeface="Constantia"/>
                        </a:rPr>
                        <a:t>Payable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228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12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2280"/>
                        </a:lnSpc>
                      </a:pPr>
                      <a:r>
                        <a:rPr sz="2400" spc="-30" dirty="0">
                          <a:latin typeface="Constantia"/>
                          <a:cs typeface="Constantia"/>
                        </a:rPr>
                        <a:t>CGST</a:t>
                      </a:r>
                      <a:r>
                        <a:rPr sz="24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spc="-15" dirty="0">
                          <a:latin typeface="Constantia"/>
                          <a:cs typeface="Constantia"/>
                        </a:rPr>
                        <a:t>Payable-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228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12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2280"/>
                        </a:lnSpc>
                      </a:pPr>
                      <a:r>
                        <a:rPr sz="2400" spc="-15" dirty="0">
                          <a:latin typeface="Constantia"/>
                          <a:cs typeface="Constantia"/>
                        </a:rPr>
                        <a:t>IGSTPayable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228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24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02526">
                <a:tc>
                  <a:txBody>
                    <a:bodyPr/>
                    <a:lstStyle/>
                    <a:p>
                      <a:pPr marL="31750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S G S</a:t>
                      </a:r>
                      <a:r>
                        <a:rPr sz="2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4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 G S</a:t>
                      </a:r>
                      <a:r>
                        <a:rPr sz="24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5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 G S</a:t>
                      </a:r>
                      <a:r>
                        <a:rPr sz="24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8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02526">
                <a:tc>
                  <a:txBody>
                    <a:bodyPr/>
                    <a:lstStyle/>
                    <a:p>
                      <a:pPr marL="31750">
                        <a:lnSpc>
                          <a:spcPts val="267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 G S</a:t>
                      </a:r>
                      <a:r>
                        <a:rPr sz="24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ts val="267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6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267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 G S</a:t>
                      </a:r>
                      <a:r>
                        <a:rPr sz="2400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67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6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267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S G S</a:t>
                      </a:r>
                      <a:r>
                        <a:rPr sz="2400" spc="-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70"/>
                        </a:lnSpc>
                      </a:pPr>
                      <a:r>
                        <a:rPr sz="2400" spc="-5" dirty="0">
                          <a:latin typeface="Constantia"/>
                          <a:cs typeface="Constantia"/>
                        </a:rPr>
                        <a:t>nil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266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 G S</a:t>
                      </a:r>
                      <a:r>
                        <a:rPr sz="24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dirty="0">
                          <a:latin typeface="Constantia"/>
                          <a:cs typeface="Constantia"/>
                        </a:rPr>
                        <a:t>T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65"/>
                        </a:lnSpc>
                      </a:pPr>
                      <a:r>
                        <a:rPr sz="2400" spc="-5" dirty="0">
                          <a:latin typeface="Constantia"/>
                          <a:cs typeface="Constantia"/>
                        </a:rPr>
                        <a:t>nil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  <a:tr h="353567">
                <a:tc>
                  <a:txBody>
                    <a:bodyPr/>
                    <a:lstStyle/>
                    <a:p>
                      <a:pPr marL="31750">
                        <a:lnSpc>
                          <a:spcPts val="2665"/>
                        </a:lnSpc>
                      </a:pPr>
                      <a:r>
                        <a:rPr sz="2400" spc="-15" dirty="0">
                          <a:latin typeface="Constantia"/>
                          <a:cs typeface="Constantia"/>
                        </a:rPr>
                        <a:t>Net</a:t>
                      </a:r>
                      <a:r>
                        <a:rPr sz="2400" spc="-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spc="-20" dirty="0">
                          <a:latin typeface="Constantia"/>
                          <a:cs typeface="Constantia"/>
                        </a:rPr>
                        <a:t>Payable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2665"/>
                        </a:lnSpc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2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ts val="2665"/>
                        </a:lnSpc>
                      </a:pPr>
                      <a:r>
                        <a:rPr sz="2400" spc="-15" dirty="0">
                          <a:latin typeface="Constantia"/>
                          <a:cs typeface="Constantia"/>
                        </a:rPr>
                        <a:t>Net</a:t>
                      </a:r>
                      <a:r>
                        <a:rPr sz="2400" spc="-11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spc="-15" dirty="0">
                          <a:latin typeface="Constantia"/>
                          <a:cs typeface="Constantia"/>
                        </a:rPr>
                        <a:t>payable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665"/>
                        </a:lnSpc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1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665"/>
                        </a:lnSpc>
                      </a:pPr>
                      <a:r>
                        <a:rPr sz="2400" spc="-15" dirty="0">
                          <a:latin typeface="Constantia"/>
                          <a:cs typeface="Constantia"/>
                        </a:rPr>
                        <a:t>Net</a:t>
                      </a:r>
                      <a:r>
                        <a:rPr sz="2400" spc="-11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2400" spc="-15" dirty="0">
                          <a:latin typeface="Constantia"/>
                          <a:cs typeface="Constantia"/>
                        </a:rPr>
                        <a:t>payable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>
                        <a:lnSpc>
                          <a:spcPts val="2665"/>
                        </a:lnSpc>
                      </a:pPr>
                      <a:r>
                        <a:rPr sz="2400" b="1" spc="-5" dirty="0">
                          <a:latin typeface="Constantia"/>
                          <a:cs typeface="Constantia"/>
                        </a:rPr>
                        <a:t>16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07340" y="3686936"/>
            <a:ext cx="538353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of utilization of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ITC: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55900" algn="l"/>
              </a:tabLst>
            </a:pPr>
            <a:r>
              <a:rPr sz="2400" spc="-5" dirty="0">
                <a:latin typeface="Constantia"/>
                <a:cs typeface="Constantia"/>
              </a:rPr>
              <a:t>Particulars	</a:t>
            </a: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Utilization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5260035"/>
            <a:ext cx="76581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IGST  </a:t>
            </a:r>
            <a:r>
              <a:rPr sz="2400" spc="-90" dirty="0">
                <a:latin typeface="Constantia"/>
                <a:cs typeface="Constantia"/>
              </a:rPr>
              <a:t>C</a:t>
            </a:r>
            <a:r>
              <a:rPr sz="2400" dirty="0">
                <a:latin typeface="Constantia"/>
                <a:cs typeface="Constantia"/>
              </a:rPr>
              <a:t>G</a:t>
            </a:r>
            <a:r>
              <a:rPr sz="2400" spc="-30" dirty="0">
                <a:latin typeface="Constantia"/>
                <a:cs typeface="Constantia"/>
              </a:rPr>
              <a:t>S</a:t>
            </a:r>
            <a:r>
              <a:rPr sz="2400" dirty="0">
                <a:latin typeface="Constantia"/>
                <a:cs typeface="Constantia"/>
              </a:rPr>
              <a:t>T  </a:t>
            </a:r>
            <a:r>
              <a:rPr sz="2400" spc="-10" dirty="0">
                <a:latin typeface="Constantia"/>
                <a:cs typeface="Constantia"/>
              </a:rPr>
              <a:t>SGST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175" y="5260035"/>
            <a:ext cx="238696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400" spc="-50" dirty="0">
                <a:latin typeface="Constantia"/>
                <a:cs typeface="Constantia"/>
              </a:rPr>
              <a:t>IGST, </a:t>
            </a:r>
            <a:r>
              <a:rPr sz="2400" spc="-70" dirty="0">
                <a:latin typeface="Constantia"/>
                <a:cs typeface="Constantia"/>
              </a:rPr>
              <a:t>CGST, </a:t>
            </a:r>
            <a:r>
              <a:rPr sz="2400" spc="-10" dirty="0">
                <a:latin typeface="Constantia"/>
                <a:cs typeface="Constantia"/>
              </a:rPr>
              <a:t>SGST  </a:t>
            </a:r>
            <a:r>
              <a:rPr sz="2400" spc="-70" dirty="0">
                <a:latin typeface="Constantia"/>
                <a:cs typeface="Constantia"/>
              </a:rPr>
              <a:t>CGST,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IGST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50" dirty="0">
                <a:latin typeface="Constantia"/>
                <a:cs typeface="Constantia"/>
              </a:rPr>
              <a:t>SGST,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IGST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03606"/>
            <a:ext cx="395668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Taxable</a:t>
            </a:r>
            <a:r>
              <a:rPr spc="-90" dirty="0"/>
              <a:t> </a:t>
            </a:r>
            <a:r>
              <a:rPr spc="-25" dirty="0"/>
              <a:t>Person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08861"/>
            <a:ext cx="869315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4640" algn="l"/>
              </a:tabLst>
            </a:pPr>
            <a:r>
              <a:rPr sz="2400" spc="-30" dirty="0">
                <a:latin typeface="Constantia"/>
                <a:cs typeface="Constantia"/>
              </a:rPr>
              <a:t>It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will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cover</a:t>
            </a:r>
            <a:r>
              <a:rPr sz="2400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2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types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2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person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carrying</a:t>
            </a:r>
            <a:r>
              <a:rPr sz="2400" spc="2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on</a:t>
            </a:r>
            <a:r>
              <a:rPr sz="2400" spc="1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business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activities,</a:t>
            </a:r>
            <a:endParaRPr sz="2400">
              <a:latin typeface="Constantia"/>
              <a:cs typeface="Constantia"/>
            </a:endParaRPr>
          </a:p>
          <a:p>
            <a:pPr marL="294640" marR="15875" algn="just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i.e. </a:t>
            </a:r>
            <a:r>
              <a:rPr sz="2400" spc="-25" dirty="0">
                <a:latin typeface="Constantia"/>
                <a:cs typeface="Constantia"/>
              </a:rPr>
              <a:t>manufacturer, </a:t>
            </a:r>
            <a:r>
              <a:rPr sz="2400" spc="-30" dirty="0">
                <a:latin typeface="Constantia"/>
                <a:cs typeface="Constantia"/>
              </a:rPr>
              <a:t>job-worker, </a:t>
            </a:r>
            <a:r>
              <a:rPr sz="2400" spc="-35" dirty="0">
                <a:latin typeface="Constantia"/>
                <a:cs typeface="Constantia"/>
              </a:rPr>
              <a:t>trader, </a:t>
            </a:r>
            <a:r>
              <a:rPr sz="2400" spc="-30" dirty="0">
                <a:latin typeface="Constantia"/>
                <a:cs typeface="Constantia"/>
              </a:rPr>
              <a:t>importer, exporter, </a:t>
            </a:r>
            <a:r>
              <a:rPr sz="2400" dirty="0">
                <a:latin typeface="Constantia"/>
                <a:cs typeface="Constantia"/>
              </a:rPr>
              <a:t>all  </a:t>
            </a:r>
            <a:r>
              <a:rPr sz="2400" spc="-5" dirty="0">
                <a:latin typeface="Constantia"/>
                <a:cs typeface="Constantia"/>
              </a:rPr>
              <a:t>types of </a:t>
            </a:r>
            <a:r>
              <a:rPr sz="2400" dirty="0">
                <a:latin typeface="Constantia"/>
                <a:cs typeface="Constantia"/>
              </a:rPr>
              <a:t>service </a:t>
            </a:r>
            <a:r>
              <a:rPr sz="2400" spc="-15" dirty="0">
                <a:latin typeface="Constantia"/>
                <a:cs typeface="Constantia"/>
              </a:rPr>
              <a:t>providers,</a:t>
            </a:r>
            <a:r>
              <a:rPr sz="2400" spc="-25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etc.</a:t>
            </a:r>
            <a:endParaRPr sz="2400">
              <a:latin typeface="Constantia"/>
              <a:cs typeface="Constantia"/>
            </a:endParaRPr>
          </a:p>
          <a:p>
            <a:pPr marL="294640" marR="11430" indent="-28194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4640" algn="l"/>
              </a:tabLst>
            </a:pPr>
            <a:r>
              <a:rPr sz="2400" dirty="0">
                <a:latin typeface="Constantia"/>
                <a:cs typeface="Constantia"/>
              </a:rPr>
              <a:t>If a </a:t>
            </a:r>
            <a:r>
              <a:rPr sz="2400" spc="-15" dirty="0">
                <a:latin typeface="Constantia"/>
                <a:cs typeface="Constantia"/>
              </a:rPr>
              <a:t>company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having </a:t>
            </a:r>
            <a:r>
              <a:rPr sz="2400" spc="-5" dirty="0">
                <a:latin typeface="Constantia"/>
                <a:cs typeface="Constantia"/>
              </a:rPr>
              <a:t>four </a:t>
            </a:r>
            <a:r>
              <a:rPr sz="2400" spc="-10" dirty="0">
                <a:latin typeface="Constantia"/>
                <a:cs typeface="Constantia"/>
              </a:rPr>
              <a:t>branches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four </a:t>
            </a:r>
            <a:r>
              <a:rPr sz="2400" spc="-10" dirty="0">
                <a:latin typeface="Constantia"/>
                <a:cs typeface="Constantia"/>
              </a:rPr>
              <a:t>different states, </a:t>
            </a:r>
            <a:r>
              <a:rPr sz="2400" dirty="0">
                <a:latin typeface="Constantia"/>
                <a:cs typeface="Constantia"/>
              </a:rPr>
              <a:t>all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four branches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spc="-15" dirty="0">
                <a:latin typeface="Constantia"/>
                <a:cs typeface="Constantia"/>
              </a:rPr>
              <a:t>considered  </a:t>
            </a:r>
            <a:r>
              <a:rPr sz="2400" spc="5" dirty="0">
                <a:latin typeface="Constantia"/>
                <a:cs typeface="Constantia"/>
              </a:rPr>
              <a:t>as </a:t>
            </a:r>
            <a:r>
              <a:rPr sz="2400" dirty="0">
                <a:latin typeface="Constantia"/>
                <a:cs typeface="Constantia"/>
              </a:rPr>
              <a:t>TP under each  </a:t>
            </a:r>
            <a:r>
              <a:rPr sz="2400" spc="-5" dirty="0">
                <a:latin typeface="Constantia"/>
                <a:cs typeface="Constantia"/>
              </a:rPr>
              <a:t>jurisdiction of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SGs.</a:t>
            </a:r>
            <a:endParaRPr sz="2400">
              <a:latin typeface="Constantia"/>
              <a:cs typeface="Constantia"/>
            </a:endParaRPr>
          </a:p>
          <a:p>
            <a:pPr marL="294640" marR="9525" indent="-28194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4640" algn="l"/>
              </a:tabLst>
            </a:pPr>
            <a:r>
              <a:rPr sz="2400" spc="-5" dirty="0">
                <a:latin typeface="Constantia"/>
                <a:cs typeface="Constantia"/>
              </a:rPr>
              <a:t>All the dealers/ business </a:t>
            </a:r>
            <a:r>
              <a:rPr sz="2400" dirty="0">
                <a:latin typeface="Constantia"/>
                <a:cs typeface="Constantia"/>
              </a:rPr>
              <a:t>entities will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20" dirty="0">
                <a:latin typeface="Constantia"/>
                <a:cs typeface="Constantia"/>
              </a:rPr>
              <a:t>to pay </a:t>
            </a:r>
            <a:r>
              <a:rPr sz="2400" spc="-5" dirty="0">
                <a:latin typeface="Constantia"/>
                <a:cs typeface="Constantia"/>
              </a:rPr>
              <a:t>both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types  of </a:t>
            </a:r>
            <a:r>
              <a:rPr sz="2400" spc="-15" dirty="0">
                <a:latin typeface="Constantia"/>
                <a:cs typeface="Constantia"/>
              </a:rPr>
              <a:t>taxes </a:t>
            </a:r>
            <a:r>
              <a:rPr sz="2400" spc="-5" dirty="0">
                <a:latin typeface="Constantia"/>
                <a:cs typeface="Constantia"/>
              </a:rPr>
              <a:t>on </a:t>
            </a:r>
            <a:r>
              <a:rPr sz="2400" dirty="0">
                <a:latin typeface="Constantia"/>
                <a:cs typeface="Constantia"/>
              </a:rPr>
              <a:t>all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2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transactions.</a:t>
            </a:r>
            <a:endParaRPr sz="2400">
              <a:latin typeface="Constantia"/>
              <a:cs typeface="Constantia"/>
            </a:endParaRPr>
          </a:p>
          <a:p>
            <a:pPr marL="294640" marR="5080" indent="-28194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4640" algn="l"/>
              </a:tabLst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dealer </a:t>
            </a:r>
            <a:r>
              <a:rPr sz="2400" spc="-10" dirty="0">
                <a:latin typeface="Constantia"/>
                <a:cs typeface="Constantia"/>
              </a:rPr>
              <a:t>must </a:t>
            </a:r>
            <a:r>
              <a:rPr sz="2400" spc="-20" dirty="0">
                <a:latin typeface="Constantia"/>
                <a:cs typeface="Constantia"/>
              </a:rPr>
              <a:t>get </a:t>
            </a:r>
            <a:r>
              <a:rPr sz="2400" spc="-15" dirty="0">
                <a:latin typeface="Constantia"/>
                <a:cs typeface="Constantia"/>
              </a:rPr>
              <a:t>registered </a:t>
            </a:r>
            <a:r>
              <a:rPr sz="2400" spc="-5" dirty="0">
                <a:latin typeface="Constantia"/>
                <a:cs typeface="Constantia"/>
              </a:rPr>
              <a:t>under </a:t>
            </a:r>
            <a:r>
              <a:rPr sz="2400" spc="-30" dirty="0">
                <a:latin typeface="Constantia"/>
                <a:cs typeface="Constantia"/>
              </a:rPr>
              <a:t>CGST </a:t>
            </a:r>
            <a:r>
              <a:rPr sz="2400" dirty="0">
                <a:latin typeface="Constantia"/>
                <a:cs typeface="Constantia"/>
              </a:rPr>
              <a:t>as it will </a:t>
            </a:r>
            <a:r>
              <a:rPr sz="2400" spc="-20" dirty="0">
                <a:latin typeface="Constantia"/>
                <a:cs typeface="Constantia"/>
              </a:rPr>
              <a:t>make </a:t>
            </a:r>
            <a:r>
              <a:rPr sz="2400" dirty="0">
                <a:latin typeface="Constantia"/>
                <a:cs typeface="Constantia"/>
              </a:rPr>
              <a:t>him  entitle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claim </a:t>
            </a:r>
            <a:r>
              <a:rPr sz="2400" spc="-15" dirty="0">
                <a:latin typeface="Constantia"/>
                <a:cs typeface="Constantia"/>
              </a:rPr>
              <a:t>ITC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30" dirty="0">
                <a:latin typeface="Constantia"/>
                <a:cs typeface="Constantia"/>
              </a:rPr>
              <a:t>CGST </a:t>
            </a:r>
            <a:r>
              <a:rPr sz="2400" spc="-10" dirty="0">
                <a:latin typeface="Constantia"/>
                <a:cs typeface="Constantia"/>
              </a:rPr>
              <a:t>thereby attracting </a:t>
            </a:r>
            <a:r>
              <a:rPr sz="2400" spc="-20" dirty="0">
                <a:latin typeface="Constantia"/>
                <a:cs typeface="Constantia"/>
              </a:rPr>
              <a:t>buyers </a:t>
            </a:r>
            <a:r>
              <a:rPr sz="2400" spc="-5" dirty="0">
                <a:latin typeface="Constantia"/>
                <a:cs typeface="Constantia"/>
              </a:rPr>
              <a:t>under  B2B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transactions.</a:t>
            </a:r>
            <a:endParaRPr sz="2400">
              <a:latin typeface="Constantia"/>
              <a:cs typeface="Constantia"/>
            </a:endParaRPr>
          </a:p>
          <a:p>
            <a:pPr marL="294640" indent="-281940" algn="just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94640" algn="l"/>
              </a:tabLst>
            </a:pPr>
            <a:r>
              <a:rPr sz="2400" spc="-5" dirty="0">
                <a:latin typeface="Constantia"/>
                <a:cs typeface="Constantia"/>
              </a:rPr>
              <a:t>Importers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have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register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both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CGST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SGST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well.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37490"/>
            <a:ext cx="1625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Sup</a:t>
            </a:r>
            <a:r>
              <a:rPr sz="4500" spc="-20" dirty="0"/>
              <a:t>p</a:t>
            </a:r>
            <a:r>
              <a:rPr sz="4500" dirty="0"/>
              <a:t>ly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31140" y="847699"/>
            <a:ext cx="8693785" cy="486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">
              <a:lnSpc>
                <a:spcPct val="120000"/>
              </a:lnSpc>
              <a:spcBef>
                <a:spcPts val="100"/>
              </a:spcBef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taxable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event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20" dirty="0">
                <a:latin typeface="Constantia"/>
                <a:cs typeface="Constantia"/>
              </a:rPr>
              <a:t>levy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Goods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Services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Tax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(GST)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  </a:t>
            </a:r>
            <a:r>
              <a:rPr sz="2600" spc="-50" dirty="0">
                <a:latin typeface="Constantia"/>
                <a:cs typeface="Constantia"/>
              </a:rPr>
              <a:t>‘supply’. </a:t>
            </a: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dirty="0">
                <a:latin typeface="Constantia"/>
                <a:cs typeface="Constantia"/>
              </a:rPr>
              <a:t>3 </a:t>
            </a:r>
            <a:r>
              <a:rPr sz="2600" spc="-5" dirty="0">
                <a:latin typeface="Constantia"/>
                <a:cs typeface="Constantia"/>
              </a:rPr>
              <a:t>of the </a:t>
            </a:r>
            <a:r>
              <a:rPr sz="2600" spc="-10" dirty="0">
                <a:latin typeface="Constantia"/>
                <a:cs typeface="Constantia"/>
              </a:rPr>
              <a:t>Model </a:t>
            </a:r>
            <a:r>
              <a:rPr sz="2600" spc="-5" dirty="0">
                <a:latin typeface="Constantia"/>
                <a:cs typeface="Constantia"/>
              </a:rPr>
              <a:t>GST </a:t>
            </a:r>
            <a:r>
              <a:rPr sz="2600" spc="-10" dirty="0">
                <a:latin typeface="Constantia"/>
                <a:cs typeface="Constantia"/>
              </a:rPr>
              <a:t>Act </a:t>
            </a:r>
            <a:r>
              <a:rPr sz="2600" spc="-25" dirty="0">
                <a:latin typeface="Constantia"/>
                <a:cs typeface="Constantia"/>
              </a:rPr>
              <a:t>covers </a:t>
            </a:r>
            <a:r>
              <a:rPr sz="2600" spc="-5" dirty="0">
                <a:latin typeface="Constantia"/>
                <a:cs typeface="Constantia"/>
              </a:rPr>
              <a:t>the meaning 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scope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0" dirty="0">
                <a:latin typeface="Constantia"/>
                <a:cs typeface="Constantia"/>
              </a:rPr>
              <a:t>‘supply’.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Supply is </a:t>
            </a:r>
            <a:r>
              <a:rPr sz="2600" spc="5" dirty="0">
                <a:solidFill>
                  <a:srgbClr val="0E6EC5"/>
                </a:solidFill>
                <a:latin typeface="Constantia"/>
                <a:cs typeface="Constantia"/>
              </a:rPr>
              <a:t>defined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inclusive</a:t>
            </a:r>
            <a:r>
              <a:rPr sz="2600" spc="-4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0E6EC5"/>
                </a:solidFill>
                <a:latin typeface="Constantia"/>
                <a:cs typeface="Constantia"/>
              </a:rPr>
              <a:t>manner</a:t>
            </a:r>
            <a:r>
              <a:rPr sz="2600" spc="-40" dirty="0">
                <a:solidFill>
                  <a:srgbClr val="0000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8890" indent="-274320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278130" algn="l"/>
              </a:tabLst>
            </a:pPr>
            <a:r>
              <a:rPr sz="2600" dirty="0">
                <a:latin typeface="Constantia"/>
                <a:cs typeface="Constantia"/>
              </a:rPr>
              <a:t>So </a:t>
            </a:r>
            <a:r>
              <a:rPr sz="2600" spc="-30" dirty="0">
                <a:latin typeface="Constantia"/>
                <a:cs typeface="Constantia"/>
              </a:rPr>
              <a:t>we </a:t>
            </a:r>
            <a:r>
              <a:rPr sz="2600" spc="-5" dirty="0">
                <a:latin typeface="Constantia"/>
                <a:cs typeface="Constantia"/>
              </a:rPr>
              <a:t>also need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see </a:t>
            </a:r>
            <a:r>
              <a:rPr sz="2600" spc="-5" dirty="0">
                <a:latin typeface="Constantia"/>
                <a:cs typeface="Constantia"/>
              </a:rPr>
              <a:t>ordinary or </a:t>
            </a:r>
            <a:r>
              <a:rPr sz="2600" spc="-10" dirty="0">
                <a:latin typeface="Constantia"/>
                <a:cs typeface="Constantia"/>
              </a:rPr>
              <a:t>natural </a:t>
            </a:r>
            <a:r>
              <a:rPr sz="2600" spc="-5" dirty="0">
                <a:latin typeface="Constantia"/>
                <a:cs typeface="Constantia"/>
              </a:rPr>
              <a:t>meaning of  </a:t>
            </a: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spc="-5" dirty="0">
                <a:latin typeface="Constantia"/>
                <a:cs typeface="Constantia"/>
              </a:rPr>
              <a:t>besides these inclusions </a:t>
            </a:r>
            <a:r>
              <a:rPr sz="2600" spc="-10" dirty="0">
                <a:latin typeface="Constantia"/>
                <a:cs typeface="Constantia"/>
              </a:rPr>
              <a:t>for determining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scope 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levy.</a:t>
            </a:r>
            <a:endParaRPr sz="2600">
              <a:latin typeface="Constantia"/>
              <a:cs typeface="Constantia"/>
            </a:endParaRPr>
          </a:p>
          <a:p>
            <a:pPr marL="192405" indent="-180340" algn="just">
              <a:lnSpc>
                <a:spcPct val="100000"/>
              </a:lnSpc>
              <a:spcBef>
                <a:spcPts val="625"/>
              </a:spcBef>
              <a:buChar char="•"/>
              <a:tabLst>
                <a:tab pos="19304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specific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inclusions</a:t>
            </a:r>
            <a:r>
              <a:rPr sz="2600" spc="-10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under</a:t>
            </a:r>
            <a:r>
              <a:rPr sz="2600" spc="-12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600" spc="-9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term</a:t>
            </a:r>
            <a:r>
              <a:rPr sz="2600" spc="-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‘supply</a:t>
            </a:r>
            <a:r>
              <a:rPr sz="2600" spc="-10" dirty="0">
                <a:latin typeface="Constantia"/>
                <a:cs typeface="Constantia"/>
              </a:rPr>
              <a:t>’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under:</a:t>
            </a:r>
            <a:endParaRPr sz="2600">
              <a:latin typeface="Constantia"/>
              <a:cs typeface="Constantia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528320" algn="l"/>
              </a:tabLst>
            </a:pP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All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forms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goods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and/or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services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such as sale,  </a:t>
            </a:r>
            <a:r>
              <a:rPr sz="2600" spc="-35" dirty="0">
                <a:solidFill>
                  <a:srgbClr val="0E6EC5"/>
                </a:solidFill>
                <a:latin typeface="Constantia"/>
                <a:cs typeface="Constantia"/>
              </a:rPr>
              <a:t>transfer, </a:t>
            </a:r>
            <a:r>
              <a:rPr sz="2600" spc="-40" dirty="0">
                <a:solidFill>
                  <a:srgbClr val="0E6EC5"/>
                </a:solidFill>
                <a:latin typeface="Constantia"/>
                <a:cs typeface="Constantia"/>
              </a:rPr>
              <a:t>barter,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exchange,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license, rental,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lease or  disposal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made or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agreed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be made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for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consideration 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by</a:t>
            </a:r>
            <a:r>
              <a:rPr sz="2600" spc="-1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</a:t>
            </a:r>
            <a:r>
              <a:rPr sz="2600" spc="-10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person</a:t>
            </a:r>
            <a:r>
              <a:rPr sz="2600" spc="-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600" spc="-1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course</a:t>
            </a:r>
            <a:r>
              <a:rPr sz="2600" spc="-1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or</a:t>
            </a:r>
            <a:r>
              <a:rPr sz="2600" spc="-10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furtherance</a:t>
            </a:r>
            <a:r>
              <a:rPr sz="2600" spc="-1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600" spc="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business.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331978"/>
            <a:ext cx="1625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Sup</a:t>
            </a:r>
            <a:r>
              <a:rPr sz="4500" spc="-20" dirty="0"/>
              <a:t>p</a:t>
            </a:r>
            <a:r>
              <a:rPr sz="4500" dirty="0"/>
              <a:t>ly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231140" y="1078738"/>
            <a:ext cx="8389620" cy="5257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528320" algn="l"/>
              </a:tabLst>
            </a:pP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Supplies made or agreed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be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made without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 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consideration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as </a:t>
            </a:r>
            <a:r>
              <a:rPr sz="2600" spc="5" dirty="0">
                <a:solidFill>
                  <a:srgbClr val="0E6EC5"/>
                </a:solidFill>
                <a:latin typeface="Constantia"/>
                <a:cs typeface="Constantia"/>
              </a:rPr>
              <a:t>specified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Schedule I. Schedule I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lists </a:t>
            </a:r>
            <a:r>
              <a:rPr sz="2600" dirty="0">
                <a:latin typeface="Constantia"/>
                <a:cs typeface="Constantia"/>
              </a:rPr>
              <a:t>5 </a:t>
            </a:r>
            <a:r>
              <a:rPr sz="2600" spc="-10" dirty="0">
                <a:latin typeface="Constantia"/>
                <a:cs typeface="Constantia"/>
              </a:rPr>
              <a:t>items </a:t>
            </a:r>
            <a:r>
              <a:rPr sz="2600" spc="-45" dirty="0">
                <a:latin typeface="Constantia"/>
                <a:cs typeface="Constantia"/>
              </a:rPr>
              <a:t>namely,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permanent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transfer/disposal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of 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business assets;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temporary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application of business  assets</a:t>
            </a:r>
            <a:r>
              <a:rPr sz="2600" spc="-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0E6EC5"/>
                </a:solidFill>
                <a:latin typeface="Constantia"/>
                <a:cs typeface="Constantia"/>
              </a:rPr>
              <a:t>to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private</a:t>
            </a:r>
            <a:r>
              <a:rPr sz="2600" spc="-7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or</a:t>
            </a:r>
            <a:r>
              <a:rPr sz="2600" spc="-9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non‐business</a:t>
            </a:r>
            <a:r>
              <a:rPr sz="2600" spc="-6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use;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 services</a:t>
            </a:r>
            <a:r>
              <a:rPr sz="2600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put</a:t>
            </a:r>
            <a:r>
              <a:rPr sz="2600" spc="-7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25" dirty="0">
                <a:solidFill>
                  <a:srgbClr val="0E6EC5"/>
                </a:solidFill>
                <a:latin typeface="Constantia"/>
                <a:cs typeface="Constantia"/>
              </a:rPr>
              <a:t>to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 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private</a:t>
            </a:r>
            <a:r>
              <a:rPr sz="2600" spc="62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or non‐business use;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assets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retained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after  deregistration;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and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goods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and / or services </a:t>
            </a:r>
            <a:r>
              <a:rPr sz="2600" spc="-40" dirty="0">
                <a:solidFill>
                  <a:srgbClr val="0E6EC5"/>
                </a:solidFill>
                <a:latin typeface="Constantia"/>
                <a:cs typeface="Constantia"/>
              </a:rPr>
              <a:t>by 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taxable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person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another taxable or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non‐taxable 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person</a:t>
            </a:r>
            <a:r>
              <a:rPr sz="2600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600" spc="-1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course</a:t>
            </a:r>
            <a:r>
              <a:rPr sz="2600" spc="-1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or</a:t>
            </a:r>
            <a:r>
              <a:rPr sz="2600" spc="-114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furtherance</a:t>
            </a:r>
            <a:r>
              <a:rPr sz="2600" spc="-1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600" spc="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business.</a:t>
            </a:r>
            <a:endParaRPr sz="2600">
              <a:latin typeface="Constantia"/>
              <a:cs typeface="Constantia"/>
            </a:endParaRPr>
          </a:p>
          <a:p>
            <a:pPr marL="286385" marR="9525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This implies that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stock transfers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and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 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goods/services between </a:t>
            </a:r>
            <a:r>
              <a:rPr sz="2600" spc="-30" dirty="0">
                <a:solidFill>
                  <a:srgbClr val="0E6EC5"/>
                </a:solidFill>
                <a:latin typeface="Constantia"/>
                <a:cs typeface="Constantia"/>
              </a:rPr>
              <a:t>two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separately registered 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units/branches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whether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 the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same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State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or not, will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be 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deemed as</a:t>
            </a:r>
            <a:r>
              <a:rPr sz="2600" spc="-17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40" dirty="0">
                <a:solidFill>
                  <a:srgbClr val="0E6EC5"/>
                </a:solidFill>
                <a:latin typeface="Constantia"/>
                <a:cs typeface="Constantia"/>
              </a:rPr>
              <a:t>supply.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5778"/>
            <a:ext cx="16256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Sup</a:t>
            </a:r>
            <a:r>
              <a:rPr sz="4500" spc="-20" dirty="0"/>
              <a:t>p</a:t>
            </a:r>
            <a:r>
              <a:rPr sz="4500" dirty="0"/>
              <a:t>ly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31140" y="886713"/>
            <a:ext cx="8844280" cy="30778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9779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5" dirty="0">
                <a:solidFill>
                  <a:srgbClr val="0E6EC5"/>
                </a:solidFill>
                <a:latin typeface="Constantia"/>
                <a:cs typeface="Constantia"/>
              </a:rPr>
              <a:t>However,</a:t>
            </a:r>
            <a:r>
              <a:rPr sz="2600" spc="-8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supply</a:t>
            </a:r>
            <a:r>
              <a:rPr sz="2600" spc="-1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goods</a:t>
            </a:r>
            <a:r>
              <a:rPr sz="2600" spc="-6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by</a:t>
            </a:r>
            <a:r>
              <a:rPr sz="2600" spc="-1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</a:t>
            </a:r>
            <a:r>
              <a:rPr sz="2600" spc="-10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registered</a:t>
            </a:r>
            <a:r>
              <a:rPr sz="2600" spc="-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taxable</a:t>
            </a:r>
            <a:r>
              <a:rPr sz="2600" spc="-11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person</a:t>
            </a:r>
            <a:r>
              <a:rPr sz="26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to</a:t>
            </a:r>
            <a:r>
              <a:rPr sz="2600" spc="-1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 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job‐worker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 terms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 section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43A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shall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not be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treated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as 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600" spc="-18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goods</a:t>
            </a:r>
            <a:r>
              <a:rPr sz="2600" spc="-2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286385" marR="11430" indent="-274320" algn="just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Importation of service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or </a:t>
            </a:r>
            <a:r>
              <a:rPr sz="2600" spc="-10" dirty="0">
                <a:latin typeface="Constantia"/>
                <a:cs typeface="Constantia"/>
              </a:rPr>
              <a:t>without consideration:  </a:t>
            </a:r>
            <a:r>
              <a:rPr sz="2600" spc="-5" dirty="0">
                <a:latin typeface="Constantia"/>
                <a:cs typeface="Constantia"/>
              </a:rPr>
              <a:t>import of </a:t>
            </a:r>
            <a:r>
              <a:rPr sz="2600" dirty="0">
                <a:latin typeface="Constantia"/>
                <a:cs typeface="Constantia"/>
              </a:rPr>
              <a:t>services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5" dirty="0">
                <a:latin typeface="Constantia"/>
                <a:cs typeface="Constantia"/>
              </a:rPr>
              <a:t>defined </a:t>
            </a:r>
            <a:r>
              <a:rPr sz="2600" spc="-5" dirty="0">
                <a:latin typeface="Constantia"/>
                <a:cs typeface="Constantia"/>
              </a:rPr>
              <a:t>under the </a:t>
            </a:r>
            <a:r>
              <a:rPr sz="2600" spc="-10" dirty="0">
                <a:latin typeface="Constantia"/>
                <a:cs typeface="Constantia"/>
              </a:rPr>
              <a:t>Model </a:t>
            </a:r>
            <a:r>
              <a:rPr sz="2600" spc="-15" dirty="0">
                <a:latin typeface="Constantia"/>
                <a:cs typeface="Constantia"/>
              </a:rPr>
              <a:t>GST </a:t>
            </a:r>
            <a:r>
              <a:rPr sz="2600" spc="-10" dirty="0">
                <a:latin typeface="Constantia"/>
                <a:cs typeface="Constantia"/>
              </a:rPr>
              <a:t>Act </a:t>
            </a:r>
            <a:r>
              <a:rPr sz="2600" spc="-20" dirty="0">
                <a:latin typeface="Constantia"/>
                <a:cs typeface="Constantia"/>
              </a:rPr>
              <a:t>on  </a:t>
            </a:r>
            <a:r>
              <a:rPr sz="2600" spc="-5" dirty="0">
                <a:latin typeface="Constantia"/>
                <a:cs typeface="Constantia"/>
              </a:rPr>
              <a:t>lines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broadly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similar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one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current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service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tax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regime</a:t>
            </a:r>
            <a:endParaRPr sz="2600">
              <a:latin typeface="Constantia"/>
              <a:cs typeface="Constantia"/>
            </a:endParaRPr>
          </a:p>
          <a:p>
            <a:pPr marL="286385" marR="5080" indent="-274320" algn="just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Where </a:t>
            </a:r>
            <a:r>
              <a:rPr sz="2600" dirty="0">
                <a:latin typeface="Constantia"/>
                <a:cs typeface="Constantia"/>
              </a:rPr>
              <a:t>a person acting </a:t>
            </a:r>
            <a:r>
              <a:rPr sz="2600" spc="-5" dirty="0">
                <a:latin typeface="Constantia"/>
                <a:cs typeface="Constantia"/>
              </a:rPr>
              <a:t>as an </a:t>
            </a:r>
            <a:r>
              <a:rPr sz="2600" spc="-15" dirty="0">
                <a:latin typeface="Constantia"/>
                <a:cs typeface="Constantia"/>
              </a:rPr>
              <a:t>agent </a:t>
            </a:r>
            <a:r>
              <a:rPr sz="2600" spc="-25" dirty="0">
                <a:latin typeface="Constantia"/>
                <a:cs typeface="Constantia"/>
              </a:rPr>
              <a:t>who,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spc="-10" dirty="0">
                <a:latin typeface="Constantia"/>
                <a:cs typeface="Constantia"/>
              </a:rPr>
              <a:t>agreed  commission </a:t>
            </a:r>
            <a:r>
              <a:rPr sz="2600" spc="-5" dirty="0">
                <a:latin typeface="Constantia"/>
                <a:cs typeface="Constantia"/>
              </a:rPr>
              <a:t>or </a:t>
            </a:r>
            <a:r>
              <a:rPr sz="2600" spc="-25" dirty="0">
                <a:latin typeface="Constantia"/>
                <a:cs typeface="Constantia"/>
              </a:rPr>
              <a:t>brokerage, </a:t>
            </a:r>
            <a:r>
              <a:rPr sz="2600" dirty="0">
                <a:latin typeface="Constantia"/>
                <a:cs typeface="Constantia"/>
              </a:rPr>
              <a:t>either </a:t>
            </a:r>
            <a:r>
              <a:rPr sz="2600" spc="-5" dirty="0">
                <a:latin typeface="Constantia"/>
                <a:cs typeface="Constantia"/>
              </a:rPr>
              <a:t>supplies or </a:t>
            </a:r>
            <a:r>
              <a:rPr sz="2600" spc="-25" dirty="0">
                <a:latin typeface="Constantia"/>
                <a:cs typeface="Constantia"/>
              </a:rPr>
              <a:t>receives</a:t>
            </a:r>
            <a:r>
              <a:rPr sz="2600" spc="1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59" y="3898772"/>
            <a:ext cx="55721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260" algn="l"/>
                <a:tab pos="2246630" algn="l"/>
                <a:tab pos="3577590" algn="l"/>
                <a:tab pos="4163060" algn="l"/>
                <a:tab pos="5278755" algn="l"/>
              </a:tabLst>
            </a:pP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s	a</a:t>
            </a:r>
            <a:r>
              <a:rPr sz="2600" spc="-2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d/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r	se</a:t>
            </a:r>
            <a:r>
              <a:rPr sz="2600" spc="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vi</a:t>
            </a: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es	</a:t>
            </a:r>
            <a:r>
              <a:rPr sz="2600" spc="-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5" dirty="0">
                <a:latin typeface="Constantia"/>
                <a:cs typeface="Constantia"/>
              </a:rPr>
              <a:t>behal</a:t>
            </a:r>
            <a:r>
              <a:rPr sz="2600" dirty="0">
                <a:latin typeface="Constantia"/>
                <a:cs typeface="Constantia"/>
              </a:rPr>
              <a:t>f	</a:t>
            </a:r>
            <a:r>
              <a:rPr sz="2600" spc="-5" dirty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59" y="3898772"/>
            <a:ext cx="856932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775325">
              <a:lnSpc>
                <a:spcPts val="2810"/>
              </a:lnSpc>
              <a:spcBef>
                <a:spcPts val="455"/>
              </a:spcBef>
              <a:tabLst>
                <a:tab pos="1830705" algn="l"/>
                <a:tab pos="3237865" algn="l"/>
                <a:tab pos="4109720" algn="l"/>
                <a:tab pos="5595620" algn="l"/>
                <a:tab pos="6345555" algn="l"/>
                <a:tab pos="6503670" algn="l"/>
                <a:tab pos="7333615" algn="l"/>
                <a:tab pos="8087995" algn="l"/>
                <a:tab pos="8212455" algn="l"/>
              </a:tabLst>
            </a:pP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4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y		pr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c</a:t>
            </a:r>
            <a:r>
              <a:rPr sz="2600" spc="-5" dirty="0">
                <a:latin typeface="Constantia"/>
                <a:cs typeface="Constantia"/>
              </a:rPr>
              <a:t>i</a:t>
            </a:r>
            <a:r>
              <a:rPr sz="2600" spc="-1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al,	</a:t>
            </a:r>
            <a:r>
              <a:rPr sz="2600" spc="-5" dirty="0">
                <a:latin typeface="Constantia"/>
                <a:cs typeface="Constantia"/>
              </a:rPr>
              <a:t>the  t</a:t>
            </a:r>
            <a:r>
              <a:rPr sz="2600" spc="-45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ansacti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5" dirty="0">
                <a:latin typeface="Constantia"/>
                <a:cs typeface="Constantia"/>
              </a:rPr>
              <a:t>bet</a:t>
            </a:r>
            <a:r>
              <a:rPr sz="2600" spc="-6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Constantia"/>
                <a:cs typeface="Constantia"/>
              </a:rPr>
              <a:t>uc</a:t>
            </a:r>
            <a:r>
              <a:rPr sz="2600" dirty="0">
                <a:latin typeface="Constantia"/>
                <a:cs typeface="Constantia"/>
              </a:rPr>
              <a:t>h	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ri</a:t>
            </a:r>
            <a:r>
              <a:rPr sz="2600" spc="-1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ci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al	</a:t>
            </a:r>
            <a:r>
              <a:rPr sz="2600" spc="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d	a</a:t>
            </a:r>
            <a:r>
              <a:rPr sz="2600" spc="-65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ent	sha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l		be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4573330"/>
            <a:ext cx="8841105" cy="196723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405"/>
              </a:spcBef>
            </a:pPr>
            <a:r>
              <a:rPr sz="2600" spc="-5" dirty="0">
                <a:latin typeface="Constantia"/>
                <a:cs typeface="Constantia"/>
              </a:rPr>
              <a:t>deemed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be a</a:t>
            </a:r>
            <a:r>
              <a:rPr sz="2600" spc="-3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supply</a:t>
            </a:r>
            <a:endParaRPr sz="26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any </a:t>
            </a:r>
            <a:r>
              <a:rPr sz="2600" spc="-10" dirty="0">
                <a:latin typeface="Constantia"/>
                <a:cs typeface="Constantia"/>
              </a:rPr>
              <a:t>branded </a:t>
            </a:r>
            <a:r>
              <a:rPr sz="2600" dirty="0">
                <a:latin typeface="Constantia"/>
                <a:cs typeface="Constantia"/>
              </a:rPr>
              <a:t>service </a:t>
            </a:r>
            <a:r>
              <a:rPr sz="2600" spc="-10" dirty="0">
                <a:latin typeface="Constantia"/>
                <a:cs typeface="Constantia"/>
              </a:rPr>
              <a:t>by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25" dirty="0">
                <a:latin typeface="Constantia"/>
                <a:cs typeface="Constantia"/>
              </a:rPr>
              <a:t>aggregator,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5" dirty="0">
                <a:latin typeface="Constantia"/>
                <a:cs typeface="Constantia"/>
              </a:rPr>
              <a:t>defined 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dirty="0">
                <a:latin typeface="Constantia"/>
                <a:cs typeface="Constantia"/>
              </a:rPr>
              <a:t>section </a:t>
            </a:r>
            <a:r>
              <a:rPr sz="2600" spc="-30" dirty="0">
                <a:latin typeface="Constantia"/>
                <a:cs typeface="Constantia"/>
              </a:rPr>
              <a:t>43B, </a:t>
            </a:r>
            <a:r>
              <a:rPr sz="2600" spc="-5" dirty="0">
                <a:latin typeface="Constantia"/>
                <a:cs typeface="Constantia"/>
              </a:rPr>
              <a:t>under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brand </a:t>
            </a:r>
            <a:r>
              <a:rPr sz="2600" spc="-5" dirty="0">
                <a:latin typeface="Constantia"/>
                <a:cs typeface="Constantia"/>
              </a:rPr>
              <a:t>name or </a:t>
            </a:r>
            <a:r>
              <a:rPr sz="2600" spc="-15" dirty="0">
                <a:latin typeface="Constantia"/>
                <a:cs typeface="Constantia"/>
              </a:rPr>
              <a:t>trade </a:t>
            </a:r>
            <a:r>
              <a:rPr sz="2600" spc="-5" dirty="0">
                <a:latin typeface="Constantia"/>
                <a:cs typeface="Constantia"/>
              </a:rPr>
              <a:t>name </a:t>
            </a:r>
            <a:r>
              <a:rPr sz="2600" spc="-15" dirty="0">
                <a:latin typeface="Constantia"/>
                <a:cs typeface="Constantia"/>
              </a:rPr>
              <a:t>owned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by  </a:t>
            </a:r>
            <a:r>
              <a:rPr sz="2600" dirty="0">
                <a:latin typeface="Constantia"/>
                <a:cs typeface="Constantia"/>
              </a:rPr>
              <a:t>him </a:t>
            </a:r>
            <a:r>
              <a:rPr sz="2600" spc="-5" dirty="0">
                <a:latin typeface="Constantia"/>
                <a:cs typeface="Constantia"/>
              </a:rPr>
              <a:t>shall </a:t>
            </a:r>
            <a:r>
              <a:rPr sz="2600" dirty="0">
                <a:latin typeface="Constantia"/>
                <a:cs typeface="Constantia"/>
              </a:rPr>
              <a:t>be </a:t>
            </a:r>
            <a:r>
              <a:rPr sz="2600" spc="-5" dirty="0">
                <a:latin typeface="Constantia"/>
                <a:cs typeface="Constantia"/>
              </a:rPr>
              <a:t>deemed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be a </a:t>
            </a: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spc="-5" dirty="0">
                <a:latin typeface="Constantia"/>
                <a:cs typeface="Constantia"/>
              </a:rPr>
              <a:t>of the </a:t>
            </a:r>
            <a:r>
              <a:rPr sz="2600" dirty="0">
                <a:latin typeface="Constantia"/>
                <a:cs typeface="Constantia"/>
              </a:rPr>
              <a:t>said service </a:t>
            </a:r>
            <a:r>
              <a:rPr sz="2600" spc="-25" dirty="0">
                <a:latin typeface="Constantia"/>
                <a:cs typeface="Constantia"/>
              </a:rPr>
              <a:t>by 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said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aggregator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79578"/>
            <a:ext cx="362775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Place </a:t>
            </a:r>
            <a:r>
              <a:rPr sz="4500" dirty="0"/>
              <a:t>of</a:t>
            </a:r>
            <a:r>
              <a:rPr sz="4500" spc="-90" dirty="0"/>
              <a:t> </a:t>
            </a:r>
            <a:r>
              <a:rPr sz="4500" dirty="0"/>
              <a:t>Supply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0" y="914398"/>
            <a:ext cx="9144000" cy="594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12749"/>
            <a:ext cx="4954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Place </a:t>
            </a:r>
            <a:r>
              <a:rPr sz="4000" spc="-5" dirty="0"/>
              <a:t>of Supply</a:t>
            </a:r>
            <a:r>
              <a:rPr sz="4000" spc="-10" dirty="0"/>
              <a:t> </a:t>
            </a:r>
            <a:r>
              <a:rPr sz="4000" spc="-20" dirty="0"/>
              <a:t>Contd…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9143999" cy="5714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4734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What </a:t>
            </a:r>
            <a:r>
              <a:rPr spc="-10" dirty="0"/>
              <a:t>is</a:t>
            </a:r>
            <a:r>
              <a:rPr spc="-55" dirty="0"/>
              <a:t> </a:t>
            </a:r>
            <a:r>
              <a:rPr spc="-20" dirty="0"/>
              <a:t>GST?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8118"/>
            <a:ext cx="8081009" cy="434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0" marR="4442460">
              <a:lnSpc>
                <a:spcPct val="110000"/>
              </a:lnSpc>
              <a:spcBef>
                <a:spcPts val="105"/>
              </a:spcBef>
            </a:pPr>
            <a:r>
              <a:rPr sz="2600" spc="-15" dirty="0">
                <a:latin typeface="Constantia"/>
                <a:cs typeface="Constantia"/>
              </a:rPr>
              <a:t>‘G’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Goods  ‘S’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Services  </a:t>
            </a:r>
            <a:r>
              <a:rPr sz="2600" spc="45" dirty="0">
                <a:latin typeface="Constantia"/>
                <a:cs typeface="Constantia"/>
              </a:rPr>
              <a:t>‘T’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Tax</a:t>
            </a:r>
            <a:endParaRPr sz="2600">
              <a:latin typeface="Constantia"/>
              <a:cs typeface="Constantia"/>
            </a:endParaRPr>
          </a:p>
          <a:p>
            <a:pPr marL="12700" marR="5080" algn="just">
              <a:lnSpc>
                <a:spcPct val="90000"/>
              </a:lnSpc>
              <a:spcBef>
                <a:spcPts val="620"/>
              </a:spcBef>
            </a:pPr>
            <a:r>
              <a:rPr sz="2600" spc="-10" dirty="0">
                <a:latin typeface="Constantia"/>
                <a:cs typeface="Constantia"/>
              </a:rPr>
              <a:t>“Goods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Service </a:t>
            </a:r>
            <a:r>
              <a:rPr sz="2600" spc="-60" dirty="0">
                <a:latin typeface="Constantia"/>
                <a:cs typeface="Constantia"/>
              </a:rPr>
              <a:t>Tax </a:t>
            </a:r>
            <a:r>
              <a:rPr sz="2600" spc="-5" dirty="0">
                <a:latin typeface="Constantia"/>
                <a:cs typeface="Constantia"/>
              </a:rPr>
              <a:t>(GST) 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5" dirty="0">
                <a:latin typeface="Constantia"/>
                <a:cs typeface="Constantia"/>
              </a:rPr>
              <a:t>comprehensive </a:t>
            </a:r>
            <a:r>
              <a:rPr sz="2600" spc="-5" dirty="0">
                <a:latin typeface="Constantia"/>
                <a:cs typeface="Constantia"/>
              </a:rPr>
              <a:t>tax  </a:t>
            </a:r>
            <a:r>
              <a:rPr sz="2600" spc="20" dirty="0">
                <a:latin typeface="Constantia"/>
                <a:cs typeface="Constantia"/>
              </a:rPr>
              <a:t>levy </a:t>
            </a:r>
            <a:r>
              <a:rPr sz="2600" spc="-5" dirty="0">
                <a:latin typeface="Constantia"/>
                <a:cs typeface="Constantia"/>
              </a:rPr>
              <a:t>on </a:t>
            </a:r>
            <a:r>
              <a:rPr sz="2600" spc="-10" dirty="0">
                <a:latin typeface="Constantia"/>
                <a:cs typeface="Constantia"/>
              </a:rPr>
              <a:t>manufacture, </a:t>
            </a:r>
            <a:r>
              <a:rPr sz="2600" spc="-5" dirty="0">
                <a:latin typeface="Constantia"/>
                <a:cs typeface="Constantia"/>
              </a:rPr>
              <a:t>sale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consumption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goods  </a:t>
            </a:r>
            <a:r>
              <a:rPr sz="2600" dirty="0">
                <a:latin typeface="Constantia"/>
                <a:cs typeface="Constantia"/>
              </a:rPr>
              <a:t>and service </a:t>
            </a:r>
            <a:r>
              <a:rPr sz="2600" spc="-5" dirty="0">
                <a:latin typeface="Constantia"/>
                <a:cs typeface="Constantia"/>
              </a:rPr>
              <a:t>at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national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level.</a:t>
            </a:r>
            <a:endParaRPr sz="2600">
              <a:latin typeface="Constantia"/>
              <a:cs typeface="Constantia"/>
            </a:endParaRPr>
          </a:p>
          <a:p>
            <a:pPr marL="12700" marR="5080" algn="just">
              <a:lnSpc>
                <a:spcPct val="90000"/>
              </a:lnSpc>
              <a:spcBef>
                <a:spcPts val="625"/>
              </a:spcBef>
            </a:pPr>
            <a:r>
              <a:rPr sz="2600" spc="-5" dirty="0">
                <a:latin typeface="Constantia"/>
                <a:cs typeface="Constantia"/>
              </a:rPr>
              <a:t>GST 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tax on </a:t>
            </a:r>
            <a:r>
              <a:rPr sz="2600" spc="-15" dirty="0">
                <a:latin typeface="Constantia"/>
                <a:cs typeface="Constantia"/>
              </a:rPr>
              <a:t>goods </a:t>
            </a:r>
            <a:r>
              <a:rPr sz="2600" dirty="0">
                <a:latin typeface="Constantia"/>
                <a:cs typeface="Constantia"/>
              </a:rPr>
              <a:t>and services </a:t>
            </a:r>
            <a:r>
              <a:rPr sz="2600" spc="-5" dirty="0">
                <a:latin typeface="Constantia"/>
                <a:cs typeface="Constantia"/>
              </a:rPr>
              <a:t>with </a:t>
            </a:r>
            <a:r>
              <a:rPr sz="2600" spc="-15" dirty="0">
                <a:latin typeface="Constantia"/>
                <a:cs typeface="Constantia"/>
              </a:rPr>
              <a:t>value </a:t>
            </a:r>
            <a:r>
              <a:rPr sz="2600" spc="-5" dirty="0">
                <a:latin typeface="Constantia"/>
                <a:cs typeface="Constantia"/>
              </a:rPr>
              <a:t>addition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at  </a:t>
            </a:r>
            <a:r>
              <a:rPr sz="2600" dirty="0">
                <a:latin typeface="Constantia"/>
                <a:cs typeface="Constantia"/>
              </a:rPr>
              <a:t>each </a:t>
            </a:r>
            <a:r>
              <a:rPr sz="2600" spc="-15" dirty="0">
                <a:latin typeface="Constantia"/>
                <a:cs typeface="Constantia"/>
              </a:rPr>
              <a:t>stage </a:t>
            </a:r>
            <a:r>
              <a:rPr sz="2600" spc="-10" dirty="0">
                <a:latin typeface="Constantia"/>
                <a:cs typeface="Constantia"/>
              </a:rPr>
              <a:t>having </a:t>
            </a:r>
            <a:r>
              <a:rPr sz="2600" spc="-15" dirty="0">
                <a:latin typeface="Constantia"/>
                <a:cs typeface="Constantia"/>
              </a:rPr>
              <a:t>comprehensive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continuous </a:t>
            </a:r>
            <a:r>
              <a:rPr sz="2600" spc="-5" dirty="0">
                <a:latin typeface="Constantia"/>
                <a:cs typeface="Constantia"/>
              </a:rPr>
              <a:t>chain  of set-of </a:t>
            </a:r>
            <a:r>
              <a:rPr sz="2600" dirty="0">
                <a:latin typeface="Constantia"/>
                <a:cs typeface="Constantia"/>
              </a:rPr>
              <a:t>benefits </a:t>
            </a:r>
            <a:r>
              <a:rPr sz="2600" spc="-15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producer’s/ </a:t>
            </a:r>
            <a:r>
              <a:rPr sz="2600" dirty="0">
                <a:latin typeface="Constantia"/>
                <a:cs typeface="Constantia"/>
              </a:rPr>
              <a:t>service </a:t>
            </a:r>
            <a:r>
              <a:rPr sz="2600" spc="-20" dirty="0">
                <a:latin typeface="Constantia"/>
                <a:cs typeface="Constantia"/>
              </a:rPr>
              <a:t>provider’s  </a:t>
            </a:r>
            <a:r>
              <a:rPr sz="2600" spc="-5" dirty="0">
                <a:latin typeface="Constantia"/>
                <a:cs typeface="Constantia"/>
              </a:rPr>
              <a:t>point up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retailer’s </a:t>
            </a:r>
            <a:r>
              <a:rPr sz="2600" spc="-20" dirty="0">
                <a:latin typeface="Constantia"/>
                <a:cs typeface="Constantia"/>
              </a:rPr>
              <a:t>level </a:t>
            </a:r>
            <a:r>
              <a:rPr sz="2600" spc="-10" dirty="0">
                <a:latin typeface="Constantia"/>
                <a:cs typeface="Constantia"/>
              </a:rPr>
              <a:t>where only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5" dirty="0">
                <a:latin typeface="Constantia"/>
                <a:cs typeface="Constantia"/>
              </a:rPr>
              <a:t>final  </a:t>
            </a:r>
            <a:r>
              <a:rPr sz="2600" spc="-10" dirty="0">
                <a:latin typeface="Constantia"/>
                <a:cs typeface="Constantia"/>
              </a:rPr>
              <a:t>consumer </a:t>
            </a:r>
            <a:r>
              <a:rPr sz="2600" dirty="0">
                <a:latin typeface="Constantia"/>
                <a:cs typeface="Constantia"/>
              </a:rPr>
              <a:t>should </a:t>
            </a:r>
            <a:r>
              <a:rPr sz="2600" spc="-5" dirty="0">
                <a:latin typeface="Constantia"/>
                <a:cs typeface="Constantia"/>
              </a:rPr>
              <a:t>bear the</a:t>
            </a:r>
            <a:r>
              <a:rPr sz="2600" spc="-400" dirty="0">
                <a:latin typeface="Constantia"/>
                <a:cs typeface="Constantia"/>
              </a:rPr>
              <a:t> </a:t>
            </a:r>
            <a:r>
              <a:rPr sz="2600" spc="-55" dirty="0">
                <a:latin typeface="Constantia"/>
                <a:cs typeface="Constantia"/>
              </a:rPr>
              <a:t>tax.”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670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5809" y="6571894"/>
            <a:ext cx="800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C</a:t>
            </a:r>
            <a:r>
              <a:rPr sz="180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spc="-5" dirty="0">
                <a:latin typeface="Constantia"/>
                <a:cs typeface="Constantia"/>
              </a:rPr>
              <a:t>d</a:t>
            </a:r>
            <a:r>
              <a:rPr sz="1800" dirty="0">
                <a:latin typeface="Constantia"/>
                <a:cs typeface="Constantia"/>
              </a:rPr>
              <a:t>…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9600"/>
            <a:ext cx="9143999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1978"/>
            <a:ext cx="22110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C.</a:t>
            </a:r>
            <a:r>
              <a:rPr sz="4500" spc="-85" dirty="0"/>
              <a:t> </a:t>
            </a:r>
            <a:r>
              <a:rPr sz="4500" spc="-15" dirty="0"/>
              <a:t>Others</a:t>
            </a:r>
            <a:endParaRPr sz="4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17650"/>
          <a:ext cx="8458200" cy="4571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0"/>
                <a:gridCol w="4019550"/>
                <a:gridCol w="3733800"/>
              </a:tblGrid>
              <a:tr h="5001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onstantia"/>
                          <a:cs typeface="Constantia"/>
                        </a:rPr>
                        <a:t>S.No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onstantia"/>
                          <a:cs typeface="Constantia"/>
                        </a:rPr>
                        <a:t>Situation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10636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onstantia"/>
                          <a:cs typeface="Constantia"/>
                        </a:rPr>
                        <a:t>Time </a:t>
                      </a:r>
                      <a:r>
                        <a:rPr sz="1800" b="1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b="1" spc="-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0" dirty="0">
                          <a:latin typeface="Constantia"/>
                          <a:cs typeface="Constantia"/>
                        </a:rPr>
                        <a:t>Supply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  <a:tr h="2068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Reverse</a:t>
                      </a:r>
                      <a:r>
                        <a:rPr sz="1800" spc="-1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charge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Earliest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following,</a:t>
                      </a:r>
                      <a:r>
                        <a:rPr sz="1800" spc="-11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namely:-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278765" indent="-187325">
                        <a:lnSpc>
                          <a:spcPct val="100000"/>
                        </a:lnSpc>
                        <a:buAutoNum type="arabicPeriod"/>
                        <a:tabLst>
                          <a:tab pos="279400" algn="l"/>
                        </a:tabLst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receipt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spc="-20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service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18135" indent="-22669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318770" algn="l"/>
                        </a:tabLst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payment</a:t>
                      </a:r>
                      <a:r>
                        <a:rPr sz="1800" spc="-1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made$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12420" indent="-220979">
                        <a:lnSpc>
                          <a:spcPct val="100000"/>
                        </a:lnSpc>
                        <a:buAutoNum type="arabicPeriod"/>
                        <a:tabLst>
                          <a:tab pos="313055" algn="l"/>
                        </a:tabLst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25" dirty="0">
                          <a:latin typeface="Constantia"/>
                          <a:cs typeface="Constantia"/>
                        </a:rPr>
                        <a:t>invoice</a:t>
                      </a:r>
                      <a:r>
                        <a:rPr sz="1800" spc="-1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receipt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 marR="986155">
                        <a:lnSpc>
                          <a:spcPct val="100000"/>
                        </a:lnSpc>
                        <a:buAutoNum type="arabicPeriod"/>
                        <a:tabLst>
                          <a:tab pos="328930" algn="l"/>
                        </a:tabLst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debit in books</a:t>
                      </a:r>
                      <a:r>
                        <a:rPr sz="1800" spc="-2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accounts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  <a:tr h="7621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Cessation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supply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services</a:t>
                      </a:r>
                      <a:r>
                        <a:rPr sz="1800" spc="-2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before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its completion</a:t>
                      </a:r>
                      <a:r>
                        <a:rPr sz="1800" spc="-1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Time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cessation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such</a:t>
                      </a:r>
                      <a:r>
                        <a:rPr sz="1800" spc="-229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supply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  <a:tr h="12411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Residuary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382270" indent="-291465">
                        <a:lnSpc>
                          <a:spcPct val="100000"/>
                        </a:lnSpc>
                        <a:buAutoNum type="romanLcParenBoth"/>
                        <a:tabLst>
                          <a:tab pos="382905" algn="l"/>
                        </a:tabLst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Periodical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return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be</a:t>
                      </a:r>
                      <a:r>
                        <a:rPr sz="1800" spc="-1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5" dirty="0">
                          <a:latin typeface="Constantia"/>
                          <a:cs typeface="Constantia"/>
                        </a:rPr>
                        <a:t>filed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446405" indent="-3556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romanLcParenBoth"/>
                        <a:tabLst>
                          <a:tab pos="447040" algn="l"/>
                        </a:tabLst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Others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Due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filing of</a:t>
                      </a:r>
                      <a:r>
                        <a:rPr sz="1800" spc="-17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periodical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return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Date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payment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spc="-1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CGST/SGST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13206"/>
            <a:ext cx="60642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Registration </a:t>
            </a:r>
            <a:r>
              <a:rPr dirty="0"/>
              <a:t>under</a:t>
            </a:r>
            <a:r>
              <a:rPr spc="-85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2371471"/>
            <a:ext cx="85407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Wingdings 2"/>
              <a:buChar char=""/>
              <a:tabLst>
                <a:tab pos="469900" algn="l"/>
              </a:tabLst>
            </a:pPr>
            <a:r>
              <a:rPr sz="3000" dirty="0">
                <a:latin typeface="Constantia"/>
                <a:cs typeface="Constantia"/>
              </a:rPr>
              <a:t>Each </a:t>
            </a:r>
            <a:r>
              <a:rPr sz="3000" spc="-25" dirty="0">
                <a:latin typeface="Constantia"/>
                <a:cs typeface="Constantia"/>
              </a:rPr>
              <a:t>taxpayer </a:t>
            </a:r>
            <a:r>
              <a:rPr sz="3000" spc="-5" dirty="0">
                <a:latin typeface="Constantia"/>
                <a:cs typeface="Constantia"/>
              </a:rPr>
              <a:t>will be </a:t>
            </a:r>
            <a:r>
              <a:rPr sz="3000" spc="-15" dirty="0">
                <a:latin typeface="Constantia"/>
                <a:cs typeface="Constantia"/>
              </a:rPr>
              <a:t>allotted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15" dirty="0">
                <a:latin typeface="Constantia"/>
                <a:cs typeface="Constantia"/>
              </a:rPr>
              <a:t>state </a:t>
            </a:r>
            <a:r>
              <a:rPr sz="3000" dirty="0">
                <a:latin typeface="Constantia"/>
                <a:cs typeface="Constantia"/>
              </a:rPr>
              <a:t>wise </a:t>
            </a:r>
            <a:r>
              <a:rPr sz="3000" spc="-85" dirty="0">
                <a:latin typeface="Constantia"/>
                <a:cs typeface="Constantia"/>
              </a:rPr>
              <a:t>PAN  </a:t>
            </a:r>
            <a:r>
              <a:rPr sz="3000" spc="-5" dirty="0">
                <a:latin typeface="Constantia"/>
                <a:cs typeface="Constantia"/>
              </a:rPr>
              <a:t>based </a:t>
            </a:r>
            <a:r>
              <a:rPr sz="3000" spc="-15" dirty="0">
                <a:latin typeface="Constantia"/>
                <a:cs typeface="Constantia"/>
              </a:rPr>
              <a:t>15-digit  </a:t>
            </a:r>
            <a:r>
              <a:rPr sz="3000" b="1" spc="-5" dirty="0">
                <a:solidFill>
                  <a:srgbClr val="0E6EC5"/>
                </a:solidFill>
                <a:latin typeface="Constantia"/>
                <a:cs typeface="Constantia"/>
              </a:rPr>
              <a:t>G</a:t>
            </a:r>
            <a:r>
              <a:rPr sz="3000" spc="-5" dirty="0">
                <a:latin typeface="Constantia"/>
                <a:cs typeface="Constantia"/>
              </a:rPr>
              <a:t>oods </a:t>
            </a:r>
            <a:r>
              <a:rPr sz="3000" dirty="0">
                <a:latin typeface="Constantia"/>
                <a:cs typeface="Constantia"/>
              </a:rPr>
              <a:t>and </a:t>
            </a:r>
            <a:r>
              <a:rPr sz="3000" b="1" spc="-5" dirty="0">
                <a:solidFill>
                  <a:srgbClr val="0E6EC5"/>
                </a:solidFill>
                <a:latin typeface="Constantia"/>
                <a:cs typeface="Constantia"/>
              </a:rPr>
              <a:t>S</a:t>
            </a:r>
            <a:r>
              <a:rPr sz="3000" spc="-5" dirty="0">
                <a:latin typeface="Constantia"/>
                <a:cs typeface="Constantia"/>
              </a:rPr>
              <a:t>ervices </a:t>
            </a:r>
            <a:r>
              <a:rPr sz="3000" b="1" spc="-30" dirty="0">
                <a:solidFill>
                  <a:srgbClr val="0E6EC5"/>
                </a:solidFill>
                <a:latin typeface="Constantia"/>
                <a:cs typeface="Constantia"/>
              </a:rPr>
              <a:t>T</a:t>
            </a:r>
            <a:r>
              <a:rPr sz="3000" spc="-30" dirty="0">
                <a:latin typeface="Constantia"/>
                <a:cs typeface="Constantia"/>
              </a:rPr>
              <a:t>axpayer </a:t>
            </a:r>
            <a:r>
              <a:rPr sz="3000" spc="-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3000" b="1" dirty="0">
                <a:solidFill>
                  <a:srgbClr val="0E6EC5"/>
                </a:solidFill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dentification </a:t>
            </a:r>
            <a:r>
              <a:rPr sz="3000" b="1" spc="-5" dirty="0">
                <a:solidFill>
                  <a:srgbClr val="0E6EC5"/>
                </a:solidFill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umber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(</a:t>
            </a:r>
            <a:r>
              <a:rPr sz="3000" b="1" spc="-15" dirty="0">
                <a:latin typeface="Constantia"/>
                <a:cs typeface="Constantia"/>
              </a:rPr>
              <a:t>‘GSTIN’</a:t>
            </a:r>
            <a:r>
              <a:rPr sz="3000" spc="-15" dirty="0">
                <a:latin typeface="Constantia"/>
                <a:cs typeface="Constantia"/>
              </a:rPr>
              <a:t>)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28797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" dirty="0"/>
              <a:t>Registration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382013"/>
            <a:ext cx="8084184" cy="500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7295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persons liable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5" dirty="0">
                <a:latin typeface="Constantia"/>
                <a:cs typeface="Constantia"/>
              </a:rPr>
              <a:t>taking </a:t>
            </a:r>
            <a:r>
              <a:rPr sz="2800" spc="-10" dirty="0">
                <a:latin typeface="Constantia"/>
                <a:cs typeface="Constantia"/>
              </a:rPr>
              <a:t>Registration</a:t>
            </a:r>
            <a:r>
              <a:rPr sz="2800" spc="-4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are  </a:t>
            </a:r>
            <a:r>
              <a:rPr sz="2800" dirty="0">
                <a:latin typeface="Constantia"/>
                <a:cs typeface="Constantia"/>
              </a:rPr>
              <a:t>specified </a:t>
            </a:r>
            <a:r>
              <a:rPr sz="2800" spc="-5" dirty="0">
                <a:latin typeface="Constantia"/>
                <a:cs typeface="Constantia"/>
              </a:rPr>
              <a:t>in Schedule III. They include</a:t>
            </a:r>
            <a:r>
              <a:rPr sz="2800" spc="-3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–</a:t>
            </a:r>
            <a:endParaRPr sz="28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Persons </a:t>
            </a:r>
            <a:r>
              <a:rPr sz="2800" spc="-10" dirty="0">
                <a:latin typeface="Constantia"/>
                <a:cs typeface="Constantia"/>
              </a:rPr>
              <a:t>crossing threshold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aggregate </a:t>
            </a:r>
            <a:r>
              <a:rPr sz="2800" spc="-20" dirty="0">
                <a:latin typeface="Constantia"/>
                <a:cs typeface="Constantia"/>
              </a:rPr>
              <a:t>turnover 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Rs. </a:t>
            </a:r>
            <a:r>
              <a:rPr sz="2800" spc="-5" dirty="0">
                <a:latin typeface="Constantia"/>
                <a:cs typeface="Constantia"/>
              </a:rPr>
              <a:t>9 </a:t>
            </a:r>
            <a:r>
              <a:rPr sz="2800" dirty="0">
                <a:latin typeface="Constantia"/>
                <a:cs typeface="Constantia"/>
              </a:rPr>
              <a:t>lakhs </a:t>
            </a:r>
            <a:r>
              <a:rPr sz="2800" spc="-5" dirty="0">
                <a:latin typeface="Constantia"/>
                <a:cs typeface="Constantia"/>
              </a:rPr>
              <a:t>in a </a:t>
            </a:r>
            <a:r>
              <a:rPr sz="2800" dirty="0">
                <a:latin typeface="Constantia"/>
                <a:cs typeface="Constantia"/>
              </a:rPr>
              <a:t>financial </a:t>
            </a:r>
            <a:r>
              <a:rPr sz="2800" spc="-65" dirty="0">
                <a:latin typeface="Constantia"/>
                <a:cs typeface="Constantia"/>
              </a:rPr>
              <a:t>year. </a:t>
            </a:r>
            <a:r>
              <a:rPr sz="2800" spc="-10" dirty="0">
                <a:latin typeface="Constantia"/>
                <a:cs typeface="Constantia"/>
              </a:rPr>
              <a:t>Threshold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20" dirty="0">
                <a:latin typeface="Constantia"/>
                <a:cs typeface="Constantia"/>
              </a:rPr>
              <a:t>Rs. </a:t>
            </a:r>
            <a:r>
              <a:rPr sz="2800" spc="-5" dirty="0">
                <a:latin typeface="Constantia"/>
                <a:cs typeface="Constantia"/>
              </a:rPr>
              <a:t>4  lakhs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10" dirty="0">
                <a:latin typeface="Constantia"/>
                <a:cs typeface="Constantia"/>
              </a:rPr>
              <a:t>North-Eastern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States.</a:t>
            </a:r>
            <a:endParaRPr sz="28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Persons </a:t>
            </a:r>
            <a:r>
              <a:rPr sz="2800" spc="-5" dirty="0">
                <a:latin typeface="Constantia"/>
                <a:cs typeface="Constantia"/>
              </a:rPr>
              <a:t>making </a:t>
            </a:r>
            <a:r>
              <a:rPr sz="2800" spc="-10" dirty="0">
                <a:latin typeface="Constantia"/>
                <a:cs typeface="Constantia"/>
              </a:rPr>
              <a:t>inter-State taxable</a:t>
            </a:r>
            <a:r>
              <a:rPr sz="2800" spc="-2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supply</a:t>
            </a:r>
            <a:endParaRPr sz="28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15" dirty="0">
                <a:latin typeface="Constantia"/>
                <a:cs typeface="Constantia"/>
              </a:rPr>
              <a:t>Persons </a:t>
            </a:r>
            <a:r>
              <a:rPr sz="2800" spc="-5" dirty="0">
                <a:latin typeface="Constantia"/>
                <a:cs typeface="Constantia"/>
              </a:rPr>
              <a:t>liable </a:t>
            </a:r>
            <a:r>
              <a:rPr sz="2800" spc="-25" dirty="0">
                <a:latin typeface="Constantia"/>
                <a:cs typeface="Constantia"/>
              </a:rPr>
              <a:t>to pay </a:t>
            </a:r>
            <a:r>
              <a:rPr sz="2800" spc="-15" dirty="0">
                <a:latin typeface="Constantia"/>
                <a:cs typeface="Constantia"/>
              </a:rPr>
              <a:t>GST </a:t>
            </a:r>
            <a:r>
              <a:rPr sz="2800" spc="-5" dirty="0">
                <a:latin typeface="Constantia"/>
                <a:cs typeface="Constantia"/>
              </a:rPr>
              <a:t>under </a:t>
            </a:r>
            <a:r>
              <a:rPr sz="2800" spc="-20" dirty="0">
                <a:latin typeface="Constantia"/>
                <a:cs typeface="Constantia"/>
              </a:rPr>
              <a:t>reverse </a:t>
            </a:r>
            <a:r>
              <a:rPr sz="2800" spc="-25" dirty="0">
                <a:latin typeface="Constantia"/>
                <a:cs typeface="Constantia"/>
              </a:rPr>
              <a:t>charge  </a:t>
            </a:r>
            <a:r>
              <a:rPr sz="2800" spc="-5" dirty="0">
                <a:latin typeface="Constantia"/>
                <a:cs typeface="Constantia"/>
              </a:rPr>
              <a:t>Whether service </a:t>
            </a:r>
            <a:r>
              <a:rPr sz="2800" spc="-15" dirty="0">
                <a:latin typeface="Constantia"/>
                <a:cs typeface="Constantia"/>
              </a:rPr>
              <a:t>provider 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5" dirty="0">
                <a:latin typeface="Constantia"/>
                <a:cs typeface="Constantia"/>
              </a:rPr>
              <a:t>working </a:t>
            </a:r>
            <a:r>
              <a:rPr sz="2800" spc="-5" dirty="0">
                <a:latin typeface="Constantia"/>
                <a:cs typeface="Constantia"/>
              </a:rPr>
              <a:t>under  </a:t>
            </a:r>
            <a:r>
              <a:rPr sz="2800" spc="-10" dirty="0">
                <a:latin typeface="Constantia"/>
                <a:cs typeface="Constantia"/>
              </a:rPr>
              <a:t>threshold </a:t>
            </a:r>
            <a:r>
              <a:rPr sz="2800" spc="-5" dirty="0">
                <a:latin typeface="Constantia"/>
                <a:cs typeface="Constantia"/>
              </a:rPr>
              <a:t>limit or</a:t>
            </a:r>
            <a:r>
              <a:rPr sz="2800" spc="-20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not.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Times New Roman"/>
              <a:cs typeface="Times New Roman"/>
            </a:endParaRPr>
          </a:p>
          <a:p>
            <a:pPr marR="15875" algn="r">
              <a:lnSpc>
                <a:spcPct val="100000"/>
              </a:lnSpc>
              <a:spcBef>
                <a:spcPts val="5"/>
              </a:spcBef>
            </a:pPr>
            <a:r>
              <a:rPr sz="2400" b="1" spc="-25" dirty="0">
                <a:latin typeface="Constantia"/>
                <a:cs typeface="Constantia"/>
              </a:rPr>
              <a:t>C</a:t>
            </a:r>
            <a:r>
              <a:rPr sz="2400" b="1" dirty="0">
                <a:latin typeface="Constantia"/>
                <a:cs typeface="Constantia"/>
              </a:rPr>
              <a:t>on</a:t>
            </a:r>
            <a:r>
              <a:rPr sz="2400" b="1" spc="-35" dirty="0">
                <a:latin typeface="Constantia"/>
                <a:cs typeface="Constantia"/>
              </a:rPr>
              <a:t>t</a:t>
            </a:r>
            <a:r>
              <a:rPr sz="2400" b="1" spc="-5" dirty="0">
                <a:latin typeface="Constantia"/>
                <a:cs typeface="Constantia"/>
              </a:rPr>
              <a:t>d</a:t>
            </a:r>
            <a:r>
              <a:rPr sz="2400" b="1" dirty="0">
                <a:latin typeface="Constantia"/>
                <a:cs typeface="Constantia"/>
              </a:rPr>
              <a:t>…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28797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5" dirty="0"/>
              <a:t>Registration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305276"/>
            <a:ext cx="7860665" cy="48602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Input Service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Distributor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Aggregator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E-Commerce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Operator.</a:t>
            </a:r>
            <a:endParaRPr sz="2600">
              <a:latin typeface="Constantia"/>
              <a:cs typeface="Constantia"/>
            </a:endParaRPr>
          </a:p>
          <a:p>
            <a:pPr marL="286385" marR="28956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Separate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registration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taken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each  </a:t>
            </a:r>
            <a:r>
              <a:rPr sz="2600" spc="-5" dirty="0">
                <a:latin typeface="Constantia"/>
                <a:cs typeface="Constantia"/>
              </a:rPr>
              <a:t>State. </a:t>
            </a: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no </a:t>
            </a:r>
            <a:r>
              <a:rPr sz="2600" spc="-10" dirty="0">
                <a:latin typeface="Constantia"/>
                <a:cs typeface="Constantia"/>
              </a:rPr>
              <a:t>provision for </a:t>
            </a:r>
            <a:r>
              <a:rPr sz="2600" spc="-15" dirty="0">
                <a:latin typeface="Constantia"/>
                <a:cs typeface="Constantia"/>
              </a:rPr>
              <a:t>centralized  </a:t>
            </a:r>
            <a:r>
              <a:rPr sz="2600" spc="-10" dirty="0">
                <a:latin typeface="Constantia"/>
                <a:cs typeface="Constantia"/>
              </a:rPr>
              <a:t>registration.</a:t>
            </a:r>
            <a:endParaRPr sz="2600">
              <a:latin typeface="Constantia"/>
              <a:cs typeface="Constantia"/>
            </a:endParaRPr>
          </a:p>
          <a:p>
            <a:pPr marL="286385" marR="22225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Existing </a:t>
            </a:r>
            <a:r>
              <a:rPr sz="2600" spc="-20" dirty="0">
                <a:latin typeface="Constantia"/>
                <a:cs typeface="Constantia"/>
              </a:rPr>
              <a:t>taxpayers </a:t>
            </a:r>
            <a:r>
              <a:rPr sz="2600" dirty="0">
                <a:latin typeface="Constantia"/>
                <a:cs typeface="Constantia"/>
              </a:rPr>
              <a:t>will </a:t>
            </a:r>
            <a:r>
              <a:rPr sz="2600" spc="-5" dirty="0">
                <a:latin typeface="Constantia"/>
                <a:cs typeface="Constantia"/>
              </a:rPr>
              <a:t>be </a:t>
            </a:r>
            <a:r>
              <a:rPr sz="2600" dirty="0">
                <a:latin typeface="Constantia"/>
                <a:cs typeface="Constantia"/>
              </a:rPr>
              <a:t>issued </a:t>
            </a:r>
            <a:r>
              <a:rPr sz="2600" spc="-10" dirty="0">
                <a:latin typeface="Constantia"/>
                <a:cs typeface="Constantia"/>
              </a:rPr>
              <a:t>Registration  </a:t>
            </a:r>
            <a:r>
              <a:rPr sz="2600" spc="-5" dirty="0">
                <a:latin typeface="Constantia"/>
                <a:cs typeface="Constantia"/>
              </a:rPr>
              <a:t>Certificate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provisional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basis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valid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6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months.</a:t>
            </a:r>
            <a:endParaRPr sz="2600">
              <a:latin typeface="Constantia"/>
              <a:cs typeface="Constant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Composition </a:t>
            </a:r>
            <a:r>
              <a:rPr sz="2600" dirty="0">
                <a:latin typeface="Constantia"/>
                <a:cs typeface="Constantia"/>
              </a:rPr>
              <a:t>Scheme has </a:t>
            </a:r>
            <a:r>
              <a:rPr sz="2600" spc="-5" dirty="0">
                <a:latin typeface="Constantia"/>
                <a:cs typeface="Constantia"/>
              </a:rPr>
              <a:t>been </a:t>
            </a:r>
            <a:r>
              <a:rPr sz="2600" spc="-10" dirty="0">
                <a:latin typeface="Constantia"/>
                <a:cs typeface="Constantia"/>
              </a:rPr>
              <a:t>introduced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respect 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taxable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whose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aggregate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turnover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does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  </a:t>
            </a:r>
            <a:r>
              <a:rPr sz="2600" spc="-20" dirty="0">
                <a:latin typeface="Constantia"/>
                <a:cs typeface="Constantia"/>
              </a:rPr>
              <a:t>exceed </a:t>
            </a:r>
            <a:r>
              <a:rPr sz="2600" spc="5" dirty="0">
                <a:latin typeface="Constantia"/>
                <a:cs typeface="Constantia"/>
              </a:rPr>
              <a:t>fifty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lakhs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793749"/>
            <a:ext cx="6045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Structure </a:t>
            </a:r>
            <a:r>
              <a:rPr sz="4000" spc="-5" dirty="0"/>
              <a:t>of </a:t>
            </a:r>
            <a:r>
              <a:rPr sz="4000" spc="-25" dirty="0"/>
              <a:t>Registration</a:t>
            </a:r>
            <a:r>
              <a:rPr sz="4000" spc="50" dirty="0"/>
              <a:t> </a:t>
            </a:r>
            <a:r>
              <a:rPr sz="4000" spc="-5" dirty="0"/>
              <a:t>No.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457200" y="2575305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457200"/>
                </a:moveTo>
                <a:lnTo>
                  <a:pt x="1371600" y="457200"/>
                </a:lnTo>
                <a:lnTo>
                  <a:pt x="1371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2575305"/>
            <a:ext cx="2438400" cy="457200"/>
          </a:xfrm>
          <a:custGeom>
            <a:avLst/>
            <a:gdLst/>
            <a:ahLst/>
            <a:cxnLst/>
            <a:rect l="l" t="t" r="r" b="b"/>
            <a:pathLst>
              <a:path w="2438400" h="457200">
                <a:moveTo>
                  <a:pt x="0" y="457200"/>
                </a:moveTo>
                <a:lnTo>
                  <a:pt x="2438400" y="457200"/>
                </a:lnTo>
                <a:lnTo>
                  <a:pt x="2438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2575305"/>
            <a:ext cx="1127760" cy="457200"/>
          </a:xfrm>
          <a:custGeom>
            <a:avLst/>
            <a:gdLst/>
            <a:ahLst/>
            <a:cxnLst/>
            <a:rect l="l" t="t" r="r" b="b"/>
            <a:pathLst>
              <a:path w="1127760" h="457200">
                <a:moveTo>
                  <a:pt x="0" y="457200"/>
                </a:moveTo>
                <a:lnTo>
                  <a:pt x="1127760" y="457200"/>
                </a:lnTo>
                <a:lnTo>
                  <a:pt x="112776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9" y="2575305"/>
            <a:ext cx="1645920" cy="457200"/>
          </a:xfrm>
          <a:custGeom>
            <a:avLst/>
            <a:gdLst/>
            <a:ahLst/>
            <a:cxnLst/>
            <a:rect l="l" t="t" r="r" b="b"/>
            <a:pathLst>
              <a:path w="1645920" h="457200">
                <a:moveTo>
                  <a:pt x="0" y="457200"/>
                </a:moveTo>
                <a:lnTo>
                  <a:pt x="1645919" y="457200"/>
                </a:lnTo>
                <a:lnTo>
                  <a:pt x="164591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7200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959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0880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850" y="2575305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6800" y="1928876"/>
            <a:ext cx="0" cy="1109980"/>
          </a:xfrm>
          <a:custGeom>
            <a:avLst/>
            <a:gdLst/>
            <a:ahLst/>
            <a:cxnLst/>
            <a:rect l="l" t="t" r="r" b="b"/>
            <a:pathLst>
              <a:path h="1109980">
                <a:moveTo>
                  <a:pt x="0" y="0"/>
                </a:moveTo>
                <a:lnTo>
                  <a:pt x="0" y="11099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850" y="1935226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850" y="3032505"/>
            <a:ext cx="8242300" cy="0"/>
          </a:xfrm>
          <a:custGeom>
            <a:avLst/>
            <a:gdLst/>
            <a:ahLst/>
            <a:cxnLst/>
            <a:rect l="l" t="t" r="r" b="b"/>
            <a:pathLst>
              <a:path w="8242300">
                <a:moveTo>
                  <a:pt x="0" y="0"/>
                </a:moveTo>
                <a:lnTo>
                  <a:pt x="8242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3550" y="1941576"/>
            <a:ext cx="1358900" cy="61468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13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90"/>
              </a:spcBef>
            </a:pPr>
            <a:r>
              <a:rPr sz="1800" b="1" spc="-45" dirty="0">
                <a:solidFill>
                  <a:srgbClr val="FFFFFF"/>
                </a:solidFill>
                <a:latin typeface="Constantia"/>
                <a:cs typeface="Constantia"/>
              </a:rPr>
              <a:t>STATE</a:t>
            </a:r>
            <a:endParaRPr sz="1800">
              <a:latin typeface="Constantia"/>
              <a:cs typeface="Constantia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CODE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5150" y="1941576"/>
            <a:ext cx="2425700" cy="61468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13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90"/>
              </a:spcBef>
            </a:pPr>
            <a:r>
              <a:rPr sz="1800" b="1" spc="-50" dirty="0">
                <a:solidFill>
                  <a:srgbClr val="FFFFFF"/>
                </a:solidFill>
                <a:latin typeface="Constantia"/>
                <a:cs typeface="Constantia"/>
              </a:rPr>
              <a:t>PAN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onstantia"/>
                <a:cs typeface="Constantia"/>
              </a:rPr>
              <a:t>NO.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3550" y="1941576"/>
            <a:ext cx="1115060" cy="61468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13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ENTITY</a:t>
            </a:r>
            <a:endParaRPr sz="1800">
              <a:latin typeface="Constantia"/>
              <a:cs typeface="Constantia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CODE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1309" y="1941576"/>
            <a:ext cx="1633220" cy="61468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13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90"/>
              </a:spcBef>
            </a:pPr>
            <a:r>
              <a:rPr sz="1800" b="1" spc="5" dirty="0">
                <a:solidFill>
                  <a:srgbClr val="FFFFFF"/>
                </a:solidFill>
                <a:latin typeface="Constantia"/>
                <a:cs typeface="Constantia"/>
              </a:rPr>
              <a:t>BLANK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7230" y="1941576"/>
            <a:ext cx="1633220" cy="614680"/>
          </a:xfrm>
          <a:prstGeom prst="rect">
            <a:avLst/>
          </a:prstGeom>
          <a:solidFill>
            <a:srgbClr val="0E6EC5"/>
          </a:solidFill>
        </p:spPr>
        <p:txBody>
          <a:bodyPr vert="horz" wrap="square" lIns="0" tIns="241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9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CHECKDIGIT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8640" y="2593594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9770" algn="l"/>
              </a:tabLst>
            </a:pPr>
            <a:r>
              <a:rPr sz="1800" dirty="0">
                <a:latin typeface="Constantia"/>
                <a:cs typeface="Constantia"/>
              </a:rPr>
              <a:t>1	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28036" y="2665221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56895" algn="l"/>
              </a:tabLst>
            </a:pPr>
            <a:r>
              <a:rPr sz="1800" dirty="0">
                <a:latin typeface="Constantia"/>
                <a:cs typeface="Constantia"/>
              </a:rPr>
              <a:t>3	</a:t>
            </a:r>
            <a:r>
              <a:rPr sz="1800" spc="-160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66134" y="2589021"/>
            <a:ext cx="257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12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73550" y="2593594"/>
            <a:ext cx="1115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13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01309" y="2593594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47230" y="2594355"/>
            <a:ext cx="1633220" cy="431800"/>
          </a:xfrm>
          <a:prstGeom prst="rect">
            <a:avLst/>
          </a:prstGeom>
          <a:solidFill>
            <a:srgbClr val="CCD4EA"/>
          </a:solidFill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spc="-25" dirty="0">
                <a:latin typeface="Constantia"/>
                <a:cs typeface="Constantia"/>
              </a:rPr>
              <a:t>15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4800" y="3918203"/>
            <a:ext cx="2516124" cy="1202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5561" y="3918965"/>
            <a:ext cx="2514600" cy="1201420"/>
          </a:xfrm>
          <a:prstGeom prst="rect">
            <a:avLst/>
          </a:prstGeom>
          <a:ln w="25908">
            <a:solidFill>
              <a:srgbClr val="0E6EC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22796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Constantia"/>
                <a:cs typeface="Constantia"/>
              </a:rPr>
              <a:t>In </a:t>
            </a:r>
            <a:r>
              <a:rPr sz="1800" spc="-5" dirty="0">
                <a:latin typeface="Constantia"/>
                <a:cs typeface="Constantia"/>
              </a:rPr>
              <a:t>terms </a:t>
            </a:r>
            <a:r>
              <a:rPr sz="1800" dirty="0">
                <a:latin typeface="Constantia"/>
                <a:cs typeface="Constantia"/>
              </a:rPr>
              <a:t>of </a:t>
            </a:r>
            <a:r>
              <a:rPr sz="1800" spc="-5" dirty="0">
                <a:latin typeface="Constantia"/>
                <a:cs typeface="Constantia"/>
              </a:rPr>
              <a:t>Indian  Census 2011 </a:t>
            </a:r>
            <a:r>
              <a:rPr sz="1800" dirty="0">
                <a:latin typeface="Constantia"/>
                <a:cs typeface="Constantia"/>
              </a:rPr>
              <a:t>each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State 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spc="-25" dirty="0">
                <a:latin typeface="Constantia"/>
                <a:cs typeface="Constantia"/>
              </a:rPr>
              <a:t>have </a:t>
            </a:r>
            <a:r>
              <a:rPr sz="1800" dirty="0">
                <a:latin typeface="Constantia"/>
                <a:cs typeface="Constantia"/>
              </a:rPr>
              <a:t>a </a:t>
            </a:r>
            <a:r>
              <a:rPr sz="1800" spc="-10" dirty="0">
                <a:latin typeface="Constantia"/>
                <a:cs typeface="Constantia"/>
              </a:rPr>
              <a:t>unique</a:t>
            </a:r>
            <a:r>
              <a:rPr sz="1800" spc="-2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code,  </a:t>
            </a:r>
            <a:r>
              <a:rPr sz="1800" dirty="0">
                <a:latin typeface="Constantia"/>
                <a:cs typeface="Constantia"/>
              </a:rPr>
              <a:t>such as 09 </a:t>
            </a:r>
            <a:r>
              <a:rPr sz="1800" spc="-10" dirty="0">
                <a:latin typeface="Constantia"/>
                <a:cs typeface="Constantia"/>
              </a:rPr>
              <a:t>for</a:t>
            </a:r>
            <a:r>
              <a:rPr sz="1800" spc="-2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UP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52800" y="4518659"/>
            <a:ext cx="2723388" cy="1755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353561" y="4519421"/>
            <a:ext cx="2722245" cy="1754505"/>
          </a:xfrm>
          <a:prstGeom prst="rect">
            <a:avLst/>
          </a:prstGeom>
          <a:ln w="25907">
            <a:solidFill>
              <a:srgbClr val="77D9E8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176530">
              <a:lnSpc>
                <a:spcPct val="100000"/>
              </a:lnSpc>
              <a:spcBef>
                <a:spcPts val="240"/>
              </a:spcBef>
            </a:pPr>
            <a:r>
              <a:rPr sz="1800" spc="-80" dirty="0">
                <a:latin typeface="Constantia"/>
                <a:cs typeface="Constantia"/>
              </a:rPr>
              <a:t>To </a:t>
            </a:r>
            <a:r>
              <a:rPr sz="1800" dirty="0">
                <a:latin typeface="Constantia"/>
                <a:cs typeface="Constantia"/>
              </a:rPr>
              <a:t>be </a:t>
            </a:r>
            <a:r>
              <a:rPr sz="1800" spc="-5" dirty="0">
                <a:latin typeface="Constantia"/>
                <a:cs typeface="Constantia"/>
              </a:rPr>
              <a:t>alpha-numeric</a:t>
            </a:r>
            <a:r>
              <a:rPr sz="1800" spc="-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(1-9  an then </a:t>
            </a:r>
            <a:r>
              <a:rPr sz="1800" spc="-5" dirty="0">
                <a:latin typeface="Constantia"/>
                <a:cs typeface="Constantia"/>
              </a:rPr>
              <a:t>A-Z); </a:t>
            </a:r>
            <a:r>
              <a:rPr sz="1800" spc="-15" dirty="0">
                <a:latin typeface="Constantia"/>
                <a:cs typeface="Constantia"/>
              </a:rPr>
              <a:t>to </a:t>
            </a:r>
            <a:r>
              <a:rPr sz="1800" dirty="0">
                <a:latin typeface="Constantia"/>
                <a:cs typeface="Constantia"/>
              </a:rPr>
              <a:t>be  </a:t>
            </a:r>
            <a:r>
              <a:rPr sz="1800" spc="-5" dirty="0">
                <a:latin typeface="Constantia"/>
                <a:cs typeface="Constantia"/>
              </a:rPr>
              <a:t>assigned depending </a:t>
            </a:r>
            <a:r>
              <a:rPr sz="1800" dirty="0">
                <a:latin typeface="Constantia"/>
                <a:cs typeface="Constantia"/>
              </a:rPr>
              <a:t>on  </a:t>
            </a:r>
            <a:r>
              <a:rPr sz="1800" spc="-5" dirty="0">
                <a:latin typeface="Constantia"/>
                <a:cs typeface="Constantia"/>
              </a:rPr>
              <a:t>number </a:t>
            </a:r>
            <a:r>
              <a:rPr sz="1800" dirty="0">
                <a:latin typeface="Constantia"/>
                <a:cs typeface="Constantia"/>
              </a:rPr>
              <a:t>of </a:t>
            </a:r>
            <a:r>
              <a:rPr sz="1800" spc="-10" dirty="0">
                <a:latin typeface="Constantia"/>
                <a:cs typeface="Constantia"/>
              </a:rPr>
              <a:t>registration </a:t>
            </a:r>
            <a:r>
              <a:rPr sz="1800" dirty="0">
                <a:latin typeface="Constantia"/>
                <a:cs typeface="Constantia"/>
              </a:rPr>
              <a:t>a  legal </a:t>
            </a:r>
            <a:r>
              <a:rPr sz="1800" spc="-5" dirty="0">
                <a:latin typeface="Constantia"/>
                <a:cs typeface="Constantia"/>
              </a:rPr>
              <a:t>entity </a:t>
            </a:r>
            <a:r>
              <a:rPr sz="1800" dirty="0">
                <a:latin typeface="Constantia"/>
                <a:cs typeface="Constantia"/>
              </a:rPr>
              <a:t>has </a:t>
            </a:r>
            <a:r>
              <a:rPr sz="1800" spc="-5" dirty="0">
                <a:latin typeface="Constantia"/>
                <a:cs typeface="Constantia"/>
              </a:rPr>
              <a:t>within  one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state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15098" y="2971800"/>
            <a:ext cx="103505" cy="946785"/>
          </a:xfrm>
          <a:custGeom>
            <a:avLst/>
            <a:gdLst/>
            <a:ahLst/>
            <a:cxnLst/>
            <a:rect l="l" t="t" r="r" b="b"/>
            <a:pathLst>
              <a:path w="103505" h="946785">
                <a:moveTo>
                  <a:pt x="7086" y="850519"/>
                </a:moveTo>
                <a:lnTo>
                  <a:pt x="4051" y="852297"/>
                </a:lnTo>
                <a:lnTo>
                  <a:pt x="1028" y="853948"/>
                </a:lnTo>
                <a:lnTo>
                  <a:pt x="0" y="857885"/>
                </a:lnTo>
                <a:lnTo>
                  <a:pt x="51701" y="946531"/>
                </a:lnTo>
                <a:lnTo>
                  <a:pt x="59036" y="933957"/>
                </a:lnTo>
                <a:lnTo>
                  <a:pt x="45351" y="933957"/>
                </a:lnTo>
                <a:lnTo>
                  <a:pt x="45351" y="910486"/>
                </a:lnTo>
                <a:lnTo>
                  <a:pt x="10972" y="851535"/>
                </a:lnTo>
                <a:lnTo>
                  <a:pt x="7086" y="850519"/>
                </a:lnTo>
                <a:close/>
              </a:path>
              <a:path w="103505" h="946785">
                <a:moveTo>
                  <a:pt x="45351" y="910486"/>
                </a:moveTo>
                <a:lnTo>
                  <a:pt x="45351" y="933957"/>
                </a:lnTo>
                <a:lnTo>
                  <a:pt x="58051" y="933957"/>
                </a:lnTo>
                <a:lnTo>
                  <a:pt x="58051" y="930782"/>
                </a:lnTo>
                <a:lnTo>
                  <a:pt x="46215" y="930782"/>
                </a:lnTo>
                <a:lnTo>
                  <a:pt x="51701" y="921375"/>
                </a:lnTo>
                <a:lnTo>
                  <a:pt x="45351" y="910486"/>
                </a:lnTo>
                <a:close/>
              </a:path>
              <a:path w="103505" h="946785">
                <a:moveTo>
                  <a:pt x="96316" y="850519"/>
                </a:moveTo>
                <a:lnTo>
                  <a:pt x="92430" y="851535"/>
                </a:lnTo>
                <a:lnTo>
                  <a:pt x="58051" y="910486"/>
                </a:lnTo>
                <a:lnTo>
                  <a:pt x="58051" y="933957"/>
                </a:lnTo>
                <a:lnTo>
                  <a:pt x="59036" y="933957"/>
                </a:lnTo>
                <a:lnTo>
                  <a:pt x="103403" y="857885"/>
                </a:lnTo>
                <a:lnTo>
                  <a:pt x="102374" y="853948"/>
                </a:lnTo>
                <a:lnTo>
                  <a:pt x="99352" y="852297"/>
                </a:lnTo>
                <a:lnTo>
                  <a:pt x="96316" y="850519"/>
                </a:lnTo>
                <a:close/>
              </a:path>
              <a:path w="103505" h="946785">
                <a:moveTo>
                  <a:pt x="51701" y="921375"/>
                </a:moveTo>
                <a:lnTo>
                  <a:pt x="46215" y="930782"/>
                </a:lnTo>
                <a:lnTo>
                  <a:pt x="57188" y="930782"/>
                </a:lnTo>
                <a:lnTo>
                  <a:pt x="51701" y="921375"/>
                </a:lnTo>
                <a:close/>
              </a:path>
              <a:path w="103505" h="946785">
                <a:moveTo>
                  <a:pt x="58051" y="910486"/>
                </a:moveTo>
                <a:lnTo>
                  <a:pt x="51701" y="921375"/>
                </a:lnTo>
                <a:lnTo>
                  <a:pt x="57188" y="930782"/>
                </a:lnTo>
                <a:lnTo>
                  <a:pt x="58051" y="930782"/>
                </a:lnTo>
                <a:lnTo>
                  <a:pt x="58051" y="910486"/>
                </a:lnTo>
                <a:close/>
              </a:path>
              <a:path w="103505" h="946785">
                <a:moveTo>
                  <a:pt x="58051" y="0"/>
                </a:moveTo>
                <a:lnTo>
                  <a:pt x="45351" y="0"/>
                </a:lnTo>
                <a:lnTo>
                  <a:pt x="45351" y="910486"/>
                </a:lnTo>
                <a:lnTo>
                  <a:pt x="51701" y="921375"/>
                </a:lnTo>
                <a:lnTo>
                  <a:pt x="58051" y="910486"/>
                </a:lnTo>
                <a:lnTo>
                  <a:pt x="58051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01310" y="2971800"/>
            <a:ext cx="103505" cy="1546860"/>
          </a:xfrm>
          <a:custGeom>
            <a:avLst/>
            <a:gdLst/>
            <a:ahLst/>
            <a:cxnLst/>
            <a:rect l="l" t="t" r="r" b="b"/>
            <a:pathLst>
              <a:path w="103504" h="1546860">
                <a:moveTo>
                  <a:pt x="7112" y="1450594"/>
                </a:moveTo>
                <a:lnTo>
                  <a:pt x="1015" y="1454150"/>
                </a:lnTo>
                <a:lnTo>
                  <a:pt x="0" y="1458087"/>
                </a:lnTo>
                <a:lnTo>
                  <a:pt x="51688" y="1546733"/>
                </a:lnTo>
                <a:lnTo>
                  <a:pt x="59094" y="1534033"/>
                </a:lnTo>
                <a:lnTo>
                  <a:pt x="45338" y="1534033"/>
                </a:lnTo>
                <a:lnTo>
                  <a:pt x="45338" y="1510610"/>
                </a:lnTo>
                <a:lnTo>
                  <a:pt x="10922" y="1451610"/>
                </a:lnTo>
                <a:lnTo>
                  <a:pt x="7112" y="1450594"/>
                </a:lnTo>
                <a:close/>
              </a:path>
              <a:path w="103504" h="1546860">
                <a:moveTo>
                  <a:pt x="45338" y="1510610"/>
                </a:moveTo>
                <a:lnTo>
                  <a:pt x="45338" y="1534033"/>
                </a:lnTo>
                <a:lnTo>
                  <a:pt x="58038" y="1534033"/>
                </a:lnTo>
                <a:lnTo>
                  <a:pt x="58038" y="1530858"/>
                </a:lnTo>
                <a:lnTo>
                  <a:pt x="46227" y="1530858"/>
                </a:lnTo>
                <a:lnTo>
                  <a:pt x="51688" y="1521496"/>
                </a:lnTo>
                <a:lnTo>
                  <a:pt x="45338" y="1510610"/>
                </a:lnTo>
                <a:close/>
              </a:path>
              <a:path w="103504" h="1546860">
                <a:moveTo>
                  <a:pt x="96265" y="1450594"/>
                </a:moveTo>
                <a:lnTo>
                  <a:pt x="92455" y="1451610"/>
                </a:lnTo>
                <a:lnTo>
                  <a:pt x="58038" y="1510610"/>
                </a:lnTo>
                <a:lnTo>
                  <a:pt x="58038" y="1534033"/>
                </a:lnTo>
                <a:lnTo>
                  <a:pt x="59094" y="1534033"/>
                </a:lnTo>
                <a:lnTo>
                  <a:pt x="103377" y="1458087"/>
                </a:lnTo>
                <a:lnTo>
                  <a:pt x="102362" y="1454150"/>
                </a:lnTo>
                <a:lnTo>
                  <a:pt x="96265" y="1450594"/>
                </a:lnTo>
                <a:close/>
              </a:path>
              <a:path w="103504" h="1546860">
                <a:moveTo>
                  <a:pt x="51688" y="1521496"/>
                </a:moveTo>
                <a:lnTo>
                  <a:pt x="46227" y="1530858"/>
                </a:lnTo>
                <a:lnTo>
                  <a:pt x="57150" y="1530858"/>
                </a:lnTo>
                <a:lnTo>
                  <a:pt x="51688" y="1521496"/>
                </a:lnTo>
                <a:close/>
              </a:path>
              <a:path w="103504" h="1546860">
                <a:moveTo>
                  <a:pt x="58038" y="1510610"/>
                </a:moveTo>
                <a:lnTo>
                  <a:pt x="51688" y="1521496"/>
                </a:lnTo>
                <a:lnTo>
                  <a:pt x="57150" y="1530858"/>
                </a:lnTo>
                <a:lnTo>
                  <a:pt x="58038" y="1530858"/>
                </a:lnTo>
                <a:lnTo>
                  <a:pt x="58038" y="1510610"/>
                </a:lnTo>
                <a:close/>
              </a:path>
              <a:path w="103504" h="1546860">
                <a:moveTo>
                  <a:pt x="58038" y="0"/>
                </a:moveTo>
                <a:lnTo>
                  <a:pt x="45338" y="0"/>
                </a:lnTo>
                <a:lnTo>
                  <a:pt x="45338" y="1510610"/>
                </a:lnTo>
                <a:lnTo>
                  <a:pt x="51688" y="1521496"/>
                </a:lnTo>
                <a:lnTo>
                  <a:pt x="58038" y="1510610"/>
                </a:lnTo>
                <a:lnTo>
                  <a:pt x="58038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8400" y="3918203"/>
            <a:ext cx="2363724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49161" y="391896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29">
                <a:moveTo>
                  <a:pt x="0" y="646175"/>
                </a:moveTo>
                <a:lnTo>
                  <a:pt x="2362199" y="646175"/>
                </a:lnTo>
                <a:lnTo>
                  <a:pt x="2362199" y="0"/>
                </a:lnTo>
                <a:lnTo>
                  <a:pt x="0" y="0"/>
                </a:lnTo>
                <a:lnTo>
                  <a:pt x="0" y="646175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28028" y="3936872"/>
            <a:ext cx="1986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onstantia"/>
                <a:cs typeface="Constantia"/>
              </a:rPr>
              <a:t>To </a:t>
            </a:r>
            <a:r>
              <a:rPr sz="1800" dirty="0">
                <a:latin typeface="Constantia"/>
                <a:cs typeface="Constantia"/>
              </a:rPr>
              <a:t>be </a:t>
            </a:r>
            <a:r>
              <a:rPr sz="1800" spc="-10" dirty="0">
                <a:latin typeface="Constantia"/>
                <a:cs typeface="Constantia"/>
              </a:rPr>
              <a:t>kept </a:t>
            </a:r>
            <a:r>
              <a:rPr sz="1800" dirty="0">
                <a:latin typeface="Constantia"/>
                <a:cs typeface="Constantia"/>
              </a:rPr>
              <a:t>blank</a:t>
            </a:r>
            <a:r>
              <a:rPr sz="1800" spc="-1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  future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use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82510" y="2971800"/>
            <a:ext cx="103505" cy="1143000"/>
          </a:xfrm>
          <a:custGeom>
            <a:avLst/>
            <a:gdLst/>
            <a:ahLst/>
            <a:cxnLst/>
            <a:rect l="l" t="t" r="r" b="b"/>
            <a:pathLst>
              <a:path w="103504" h="1143000">
                <a:moveTo>
                  <a:pt x="7112" y="1046988"/>
                </a:moveTo>
                <a:lnTo>
                  <a:pt x="1016" y="1050544"/>
                </a:lnTo>
                <a:lnTo>
                  <a:pt x="0" y="1054354"/>
                </a:lnTo>
                <a:lnTo>
                  <a:pt x="51689" y="1143000"/>
                </a:lnTo>
                <a:lnTo>
                  <a:pt x="59020" y="1130427"/>
                </a:lnTo>
                <a:lnTo>
                  <a:pt x="45339" y="1130427"/>
                </a:lnTo>
                <a:lnTo>
                  <a:pt x="45339" y="1107004"/>
                </a:lnTo>
                <a:lnTo>
                  <a:pt x="10922" y="1048004"/>
                </a:lnTo>
                <a:lnTo>
                  <a:pt x="7112" y="1046988"/>
                </a:lnTo>
                <a:close/>
              </a:path>
              <a:path w="103504" h="1143000">
                <a:moveTo>
                  <a:pt x="45339" y="1107004"/>
                </a:moveTo>
                <a:lnTo>
                  <a:pt x="45339" y="1130427"/>
                </a:lnTo>
                <a:lnTo>
                  <a:pt x="58039" y="1130427"/>
                </a:lnTo>
                <a:lnTo>
                  <a:pt x="58039" y="1127252"/>
                </a:lnTo>
                <a:lnTo>
                  <a:pt x="46228" y="1127252"/>
                </a:lnTo>
                <a:lnTo>
                  <a:pt x="51689" y="1117890"/>
                </a:lnTo>
                <a:lnTo>
                  <a:pt x="45339" y="1107004"/>
                </a:lnTo>
                <a:close/>
              </a:path>
              <a:path w="103504" h="1143000">
                <a:moveTo>
                  <a:pt x="96266" y="1046988"/>
                </a:moveTo>
                <a:lnTo>
                  <a:pt x="92456" y="1048004"/>
                </a:lnTo>
                <a:lnTo>
                  <a:pt x="58039" y="1107004"/>
                </a:lnTo>
                <a:lnTo>
                  <a:pt x="58039" y="1130427"/>
                </a:lnTo>
                <a:lnTo>
                  <a:pt x="59020" y="1130427"/>
                </a:lnTo>
                <a:lnTo>
                  <a:pt x="103378" y="1054354"/>
                </a:lnTo>
                <a:lnTo>
                  <a:pt x="102362" y="1050544"/>
                </a:lnTo>
                <a:lnTo>
                  <a:pt x="96266" y="1046988"/>
                </a:lnTo>
                <a:close/>
              </a:path>
              <a:path w="103504" h="1143000">
                <a:moveTo>
                  <a:pt x="51689" y="1117890"/>
                </a:moveTo>
                <a:lnTo>
                  <a:pt x="46228" y="1127252"/>
                </a:lnTo>
                <a:lnTo>
                  <a:pt x="57150" y="1127252"/>
                </a:lnTo>
                <a:lnTo>
                  <a:pt x="51689" y="1117890"/>
                </a:lnTo>
                <a:close/>
              </a:path>
              <a:path w="103504" h="1143000">
                <a:moveTo>
                  <a:pt x="58039" y="1107004"/>
                </a:moveTo>
                <a:lnTo>
                  <a:pt x="51689" y="1117890"/>
                </a:lnTo>
                <a:lnTo>
                  <a:pt x="57150" y="1127252"/>
                </a:lnTo>
                <a:lnTo>
                  <a:pt x="58039" y="1127252"/>
                </a:lnTo>
                <a:lnTo>
                  <a:pt x="58039" y="1107004"/>
                </a:lnTo>
                <a:close/>
              </a:path>
              <a:path w="103504" h="1143000">
                <a:moveTo>
                  <a:pt x="58039" y="0"/>
                </a:moveTo>
                <a:lnTo>
                  <a:pt x="45339" y="0"/>
                </a:lnTo>
                <a:lnTo>
                  <a:pt x="45339" y="1107004"/>
                </a:lnTo>
                <a:lnTo>
                  <a:pt x="51689" y="1117890"/>
                </a:lnTo>
                <a:lnTo>
                  <a:pt x="58039" y="1107004"/>
                </a:lnTo>
                <a:lnTo>
                  <a:pt x="58039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75006"/>
            <a:ext cx="348361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Need </a:t>
            </a:r>
            <a:r>
              <a:rPr spc="-25" dirty="0"/>
              <a:t>for</a:t>
            </a:r>
            <a:r>
              <a:rPr spc="-110" dirty="0"/>
              <a:t> </a:t>
            </a:r>
            <a:r>
              <a:rPr spc="-20" dirty="0"/>
              <a:t>GST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1078738"/>
            <a:ext cx="846137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onstantia"/>
                <a:cs typeface="Constantia"/>
              </a:rPr>
              <a:t>Introduction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GST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5" dirty="0">
                <a:latin typeface="Constantia"/>
                <a:cs typeface="Constantia"/>
              </a:rPr>
              <a:t>replace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existing </a:t>
            </a:r>
            <a:r>
              <a:rPr sz="2600" spc="-5" dirty="0">
                <a:latin typeface="Constantia"/>
                <a:cs typeface="Constantia"/>
              </a:rPr>
              <a:t>multiple tax  </a:t>
            </a:r>
            <a:r>
              <a:rPr sz="2600" spc="-10" dirty="0">
                <a:latin typeface="Constantia"/>
                <a:cs typeface="Constantia"/>
              </a:rPr>
              <a:t>structures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Centre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State </a:t>
            </a:r>
            <a:r>
              <a:rPr sz="2600" spc="-20" dirty="0">
                <a:latin typeface="Constantia"/>
                <a:cs typeface="Constantia"/>
              </a:rPr>
              <a:t>taxes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0" dirty="0">
                <a:latin typeface="Constantia"/>
                <a:cs typeface="Constantia"/>
              </a:rPr>
              <a:t>not only desirable  </a:t>
            </a:r>
            <a:r>
              <a:rPr sz="2600" spc="-5" dirty="0">
                <a:latin typeface="Constantia"/>
                <a:cs typeface="Constantia"/>
              </a:rPr>
              <a:t>but </a:t>
            </a:r>
            <a:r>
              <a:rPr sz="2600" spc="-20" dirty="0">
                <a:latin typeface="Constantia"/>
                <a:cs typeface="Constantia"/>
              </a:rPr>
              <a:t>imperative </a:t>
            </a:r>
            <a:r>
              <a:rPr sz="2600" spc="-5" dirty="0">
                <a:latin typeface="Constantia"/>
                <a:cs typeface="Constantia"/>
              </a:rPr>
              <a:t>in the emerging </a:t>
            </a:r>
            <a:r>
              <a:rPr sz="2600" spc="-10" dirty="0">
                <a:latin typeface="Constantia"/>
                <a:cs typeface="Constantia"/>
              </a:rPr>
              <a:t>economic environment.  </a:t>
            </a:r>
            <a:r>
              <a:rPr sz="2600" spc="-25" dirty="0">
                <a:latin typeface="Constantia"/>
                <a:cs typeface="Constantia"/>
              </a:rPr>
              <a:t>Increasingly, </a:t>
            </a:r>
            <a:r>
              <a:rPr sz="2600" spc="-5" dirty="0">
                <a:latin typeface="Constantia"/>
                <a:cs typeface="Constantia"/>
              </a:rPr>
              <a:t>services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used or </a:t>
            </a:r>
            <a:r>
              <a:rPr sz="2600" spc="-10" dirty="0">
                <a:latin typeface="Constantia"/>
                <a:cs typeface="Constantia"/>
              </a:rPr>
              <a:t>consumed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production 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distribution of </a:t>
            </a:r>
            <a:r>
              <a:rPr sz="2600" spc="-15" dirty="0">
                <a:latin typeface="Constantia"/>
                <a:cs typeface="Constantia"/>
              </a:rPr>
              <a:t>goods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5" dirty="0">
                <a:latin typeface="Constantia"/>
                <a:cs typeface="Constantia"/>
              </a:rPr>
              <a:t>vice versa. </a:t>
            </a:r>
            <a:r>
              <a:rPr sz="2600" spc="-10" dirty="0">
                <a:latin typeface="Constantia"/>
                <a:cs typeface="Constantia"/>
              </a:rPr>
              <a:t>Separate </a:t>
            </a:r>
            <a:r>
              <a:rPr sz="2600" spc="-5" dirty="0">
                <a:latin typeface="Constantia"/>
                <a:cs typeface="Constantia"/>
              </a:rPr>
              <a:t>taxation  of </a:t>
            </a:r>
            <a:r>
              <a:rPr sz="2600" spc="-20" dirty="0">
                <a:latin typeface="Constantia"/>
                <a:cs typeface="Constantia"/>
              </a:rPr>
              <a:t>goods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services </a:t>
            </a:r>
            <a:r>
              <a:rPr sz="2600" spc="-15" dirty="0">
                <a:latin typeface="Constantia"/>
                <a:cs typeface="Constantia"/>
              </a:rPr>
              <a:t>often requires </a:t>
            </a:r>
            <a:r>
              <a:rPr sz="2600" spc="-10" dirty="0">
                <a:latin typeface="Constantia"/>
                <a:cs typeface="Constantia"/>
              </a:rPr>
              <a:t>splitting </a:t>
            </a:r>
            <a:r>
              <a:rPr sz="2600" spc="-5" dirty="0">
                <a:latin typeface="Constantia"/>
                <a:cs typeface="Constantia"/>
              </a:rPr>
              <a:t>of transaction  </a:t>
            </a:r>
            <a:r>
              <a:rPr sz="2600" spc="-10" dirty="0">
                <a:latin typeface="Constantia"/>
                <a:cs typeface="Constantia"/>
              </a:rPr>
              <a:t>values </a:t>
            </a:r>
            <a:r>
              <a:rPr sz="2600" spc="-15" dirty="0">
                <a:latin typeface="Constantia"/>
                <a:cs typeface="Constantia"/>
              </a:rPr>
              <a:t>into </a:t>
            </a:r>
            <a:r>
              <a:rPr sz="2600" spc="-10" dirty="0">
                <a:latin typeface="Constantia"/>
                <a:cs typeface="Constantia"/>
              </a:rPr>
              <a:t>value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20" dirty="0">
                <a:latin typeface="Constantia"/>
                <a:cs typeface="Constantia"/>
              </a:rPr>
              <a:t>goods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services </a:t>
            </a:r>
            <a:r>
              <a:rPr sz="2600" spc="-10" dirty="0">
                <a:latin typeface="Constantia"/>
                <a:cs typeface="Constantia"/>
              </a:rPr>
              <a:t>for taxation, </a:t>
            </a:r>
            <a:r>
              <a:rPr sz="2600" spc="-5" dirty="0">
                <a:latin typeface="Constantia"/>
                <a:cs typeface="Constantia"/>
              </a:rPr>
              <a:t>which  </a:t>
            </a:r>
            <a:r>
              <a:rPr sz="2600" dirty="0">
                <a:latin typeface="Constantia"/>
                <a:cs typeface="Constantia"/>
              </a:rPr>
              <a:t>leads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greater complexities, administration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15" dirty="0">
                <a:latin typeface="Constantia"/>
                <a:cs typeface="Constantia"/>
              </a:rPr>
              <a:t>compliances </a:t>
            </a:r>
            <a:r>
              <a:rPr sz="2600" spc="-25" dirty="0">
                <a:latin typeface="Constantia"/>
                <a:cs typeface="Constantia"/>
              </a:rPr>
              <a:t>costs. </a:t>
            </a:r>
            <a:r>
              <a:rPr sz="2600" spc="-10" dirty="0">
                <a:latin typeface="Constantia"/>
                <a:cs typeface="Constantia"/>
              </a:rPr>
              <a:t>Integration </a:t>
            </a:r>
            <a:r>
              <a:rPr sz="2600" spc="-5" dirty="0">
                <a:latin typeface="Constantia"/>
                <a:cs typeface="Constantia"/>
              </a:rPr>
              <a:t>of various </a:t>
            </a:r>
            <a:r>
              <a:rPr sz="2600" spc="-15" dirty="0">
                <a:latin typeface="Constantia"/>
                <a:cs typeface="Constantia"/>
              </a:rPr>
              <a:t>taxes into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GST  </a:t>
            </a:r>
            <a:r>
              <a:rPr sz="2600" spc="-15" dirty="0">
                <a:latin typeface="Constantia"/>
                <a:cs typeface="Constantia"/>
              </a:rPr>
              <a:t>system</a:t>
            </a:r>
            <a:r>
              <a:rPr sz="2600" spc="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would</a:t>
            </a:r>
            <a:r>
              <a:rPr sz="2600" spc="1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make</a:t>
            </a:r>
            <a:r>
              <a:rPr sz="2600" spc="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possible</a:t>
            </a:r>
            <a:r>
              <a:rPr sz="2600" spc="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to</a:t>
            </a:r>
            <a:r>
              <a:rPr sz="2600" spc="10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give</a:t>
            </a:r>
            <a:r>
              <a:rPr sz="2600" spc="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full</a:t>
            </a:r>
            <a:r>
              <a:rPr sz="2600" spc="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credit</a:t>
            </a:r>
            <a:r>
              <a:rPr sz="2600" spc="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inputs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5041468"/>
            <a:ext cx="25368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1415" algn="l"/>
              </a:tabLst>
            </a:pPr>
            <a:r>
              <a:rPr sz="2600" spc="-20" dirty="0">
                <a:latin typeface="Constantia"/>
                <a:cs typeface="Constantia"/>
              </a:rPr>
              <a:t>taxes	</a:t>
            </a:r>
            <a:r>
              <a:rPr sz="2600" spc="-15" dirty="0">
                <a:latin typeface="Constantia"/>
                <a:cs typeface="Constantia"/>
              </a:rPr>
              <a:t>collected.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5438343"/>
            <a:ext cx="25622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3915" algn="l"/>
              </a:tabLst>
            </a:pPr>
            <a:r>
              <a:rPr sz="2600" spc="-5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ns</a:t>
            </a:r>
            <a:r>
              <a:rPr sz="2600" spc="-5" dirty="0">
                <a:latin typeface="Constantia"/>
                <a:cs typeface="Constantia"/>
              </a:rPr>
              <a:t>um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spc="-5" dirty="0">
                <a:latin typeface="Constantia"/>
                <a:cs typeface="Constantia"/>
              </a:rPr>
              <a:t>tio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5" dirty="0">
                <a:latin typeface="Constantia"/>
                <a:cs typeface="Constantia"/>
              </a:rPr>
              <a:t>tax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270" y="5041468"/>
            <a:ext cx="571246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105"/>
              </a:spcBef>
              <a:tabLst>
                <a:tab pos="1054735" algn="l"/>
                <a:tab pos="1306195" algn="l"/>
                <a:tab pos="1641475" algn="l"/>
                <a:tab pos="2455545" algn="l"/>
                <a:tab pos="2539365" algn="l"/>
                <a:tab pos="3130550" algn="l"/>
                <a:tab pos="4039235" algn="l"/>
                <a:tab pos="5136515" algn="l"/>
              </a:tabLst>
            </a:pPr>
            <a:r>
              <a:rPr sz="2600" spc="-65" dirty="0">
                <a:latin typeface="Constantia"/>
                <a:cs typeface="Constantia"/>
              </a:rPr>
              <a:t>GST,		</a:t>
            </a:r>
            <a:r>
              <a:rPr sz="2600" spc="-5" dirty="0">
                <a:latin typeface="Constantia"/>
                <a:cs typeface="Constantia"/>
              </a:rPr>
              <a:t>being		</a:t>
            </a:r>
            <a:r>
              <a:rPr sz="2600" dirty="0">
                <a:latin typeface="Constantia"/>
                <a:cs typeface="Constantia"/>
              </a:rPr>
              <a:t>a	</a:t>
            </a:r>
            <a:r>
              <a:rPr sz="2600" spc="-5" dirty="0">
                <a:latin typeface="Constantia"/>
                <a:cs typeface="Constantia"/>
              </a:rPr>
              <a:t>destination-based  base</a:t>
            </a:r>
            <a:r>
              <a:rPr sz="2600" dirty="0">
                <a:latin typeface="Constantia"/>
                <a:cs typeface="Constantia"/>
              </a:rPr>
              <a:t>d	</a:t>
            </a:r>
            <a:r>
              <a:rPr sz="2600" spc="-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235" dirty="0">
                <a:latin typeface="Constantia"/>
                <a:cs typeface="Constantia"/>
              </a:rPr>
              <a:t>V</a:t>
            </a:r>
            <a:r>
              <a:rPr sz="2600" spc="-14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T	pr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Constantia"/>
                <a:cs typeface="Constantia"/>
              </a:rPr>
              <a:t>ci</a:t>
            </a:r>
            <a:r>
              <a:rPr sz="2600" spc="-1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le,	</a:t>
            </a:r>
            <a:r>
              <a:rPr sz="2600" spc="-70" dirty="0">
                <a:latin typeface="Constantia"/>
                <a:cs typeface="Constantia"/>
              </a:rPr>
              <a:t>w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ul</a:t>
            </a:r>
            <a:r>
              <a:rPr sz="2600" dirty="0">
                <a:latin typeface="Constantia"/>
                <a:cs typeface="Constantia"/>
              </a:rPr>
              <a:t>d	al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o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5834583"/>
            <a:ext cx="845439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53795" algn="l"/>
                <a:tab pos="1951355" algn="l"/>
                <a:tab pos="2408555" algn="l"/>
                <a:tab pos="3938904" algn="l"/>
                <a:tab pos="5492115" algn="l"/>
                <a:tab pos="7206615" algn="l"/>
                <a:tab pos="7921625" algn="l"/>
              </a:tabLst>
            </a:pPr>
            <a:r>
              <a:rPr sz="2600" dirty="0">
                <a:latin typeface="Constantia"/>
                <a:cs typeface="Constantia"/>
              </a:rPr>
              <a:t>g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eat</a:t>
            </a:r>
            <a:r>
              <a:rPr sz="2600" spc="-2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	help	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4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em</a:t>
            </a:r>
            <a:r>
              <a:rPr sz="2600" spc="-40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ving	e</a:t>
            </a:r>
            <a:r>
              <a:rPr sz="2600" spc="-5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mi</a:t>
            </a:r>
            <a:r>
              <a:rPr sz="2600" dirty="0">
                <a:latin typeface="Constantia"/>
                <a:cs typeface="Constantia"/>
              </a:rPr>
              <a:t>c	</a:t>
            </a:r>
            <a:r>
              <a:rPr sz="2600" spc="-5" dirty="0">
                <a:latin typeface="Constantia"/>
                <a:cs typeface="Constantia"/>
              </a:rPr>
              <a:t>dis</a:t>
            </a:r>
            <a:r>
              <a:rPr sz="2600" spc="-4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r</a:t>
            </a:r>
            <a:r>
              <a:rPr sz="2600" spc="-5" dirty="0">
                <a:latin typeface="Constantia"/>
                <a:cs typeface="Constantia"/>
              </a:rPr>
              <a:t>tio</a:t>
            </a:r>
            <a:r>
              <a:rPr sz="2600" spc="-2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s	and	wi</a:t>
            </a:r>
            <a:r>
              <a:rPr sz="2600" spc="-2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l  help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common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national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market.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2766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40" dirty="0"/>
              <a:t>V</a:t>
            </a:r>
            <a:r>
              <a:rPr sz="4500" dirty="0"/>
              <a:t>A</a:t>
            </a:r>
            <a:r>
              <a:rPr sz="4500" spc="-110" dirty="0"/>
              <a:t>L</a:t>
            </a:r>
            <a:r>
              <a:rPr sz="4500" spc="-120" dirty="0"/>
              <a:t>U</a:t>
            </a:r>
            <a:r>
              <a:rPr sz="4500" spc="-355" dirty="0"/>
              <a:t>A</a:t>
            </a:r>
            <a:r>
              <a:rPr sz="4500" spc="-5" dirty="0"/>
              <a:t>TION</a:t>
            </a:r>
            <a:endParaRPr sz="4500"/>
          </a:p>
        </p:txBody>
      </p:sp>
      <p:sp>
        <p:nvSpPr>
          <p:cNvPr id="7" name="object 7"/>
          <p:cNvSpPr txBox="1"/>
          <p:nvPr/>
        </p:nvSpPr>
        <p:spPr>
          <a:xfrm>
            <a:off x="531368" y="1427962"/>
            <a:ext cx="8161655" cy="335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 algn="just">
              <a:lnSpc>
                <a:spcPct val="120000"/>
              </a:lnSpc>
              <a:spcBef>
                <a:spcPts val="100"/>
              </a:spcBef>
            </a:pP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value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20" dirty="0">
                <a:latin typeface="Constantia"/>
                <a:cs typeface="Constantia"/>
              </a:rPr>
              <a:t>goods </a:t>
            </a:r>
            <a:r>
              <a:rPr sz="2600" spc="-5" dirty="0">
                <a:latin typeface="Constantia"/>
                <a:cs typeface="Constantia"/>
              </a:rPr>
              <a:t>and/or </a:t>
            </a:r>
            <a:r>
              <a:rPr sz="2600" dirty="0">
                <a:latin typeface="Constantia"/>
                <a:cs typeface="Constantia"/>
              </a:rPr>
              <a:t>services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the  purposes </a:t>
            </a:r>
            <a:r>
              <a:rPr sz="2600" spc="-1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20" dirty="0">
                <a:latin typeface="Constantia"/>
                <a:cs typeface="Constantia"/>
              </a:rPr>
              <a:t>levy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30" dirty="0">
                <a:latin typeface="Constantia"/>
                <a:cs typeface="Constantia"/>
              </a:rPr>
              <a:t>CGST </a:t>
            </a:r>
            <a:r>
              <a:rPr sz="2600" dirty="0">
                <a:latin typeface="Constantia"/>
                <a:cs typeface="Constantia"/>
              </a:rPr>
              <a:t>/ </a:t>
            </a:r>
            <a:r>
              <a:rPr sz="2600" spc="-5" dirty="0">
                <a:latin typeface="Constantia"/>
                <a:cs typeface="Constantia"/>
              </a:rPr>
              <a:t>SGST or </a:t>
            </a:r>
            <a:r>
              <a:rPr sz="2600" spc="-55" dirty="0">
                <a:latin typeface="Constantia"/>
                <a:cs typeface="Constantia"/>
              </a:rPr>
              <a:t>IGST, </a:t>
            </a:r>
            <a:r>
              <a:rPr sz="2600" spc="-10" dirty="0">
                <a:latin typeface="Constantia"/>
                <a:cs typeface="Constantia"/>
              </a:rPr>
              <a:t>as </a:t>
            </a:r>
            <a:r>
              <a:rPr sz="2600" spc="-5" dirty="0">
                <a:latin typeface="Constantia"/>
                <a:cs typeface="Constantia"/>
              </a:rPr>
              <a:t>the case 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dirty="0">
                <a:latin typeface="Constantia"/>
                <a:cs typeface="Constantia"/>
              </a:rPr>
              <a:t>be, </a:t>
            </a:r>
            <a:r>
              <a:rPr sz="2600" spc="-5" dirty="0">
                <a:latin typeface="Constantia"/>
                <a:cs typeface="Constantia"/>
              </a:rPr>
              <a:t>shall </a:t>
            </a:r>
            <a:r>
              <a:rPr sz="2600" spc="-10" dirty="0">
                <a:latin typeface="Constantia"/>
                <a:cs typeface="Constantia"/>
              </a:rPr>
              <a:t>be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transaction value, </a:t>
            </a:r>
            <a:r>
              <a:rPr sz="2600" spc="-5" dirty="0">
                <a:latin typeface="Constantia"/>
                <a:cs typeface="Constantia"/>
              </a:rPr>
              <a:t>that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price  </a:t>
            </a:r>
            <a:r>
              <a:rPr sz="2600" spc="-10" dirty="0">
                <a:latin typeface="Constantia"/>
                <a:cs typeface="Constantia"/>
              </a:rPr>
              <a:t>actually </a:t>
            </a:r>
            <a:r>
              <a:rPr sz="2600" spc="-5" dirty="0">
                <a:latin typeface="Constantia"/>
                <a:cs typeface="Constantia"/>
              </a:rPr>
              <a:t>paid or </a:t>
            </a:r>
            <a:r>
              <a:rPr sz="2600" spc="-15" dirty="0">
                <a:latin typeface="Constantia"/>
                <a:cs typeface="Constantia"/>
              </a:rPr>
              <a:t>payable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said </a:t>
            </a: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goods  </a:t>
            </a:r>
            <a:r>
              <a:rPr sz="2600" spc="-5" dirty="0">
                <a:latin typeface="Constantia"/>
                <a:cs typeface="Constantia"/>
              </a:rPr>
              <a:t>and/or </a:t>
            </a:r>
            <a:r>
              <a:rPr sz="2600" dirty="0">
                <a:latin typeface="Constantia"/>
                <a:cs typeface="Constantia"/>
              </a:rPr>
              <a:t>services </a:t>
            </a:r>
            <a:r>
              <a:rPr sz="2600" spc="-15" dirty="0">
                <a:latin typeface="Constantia"/>
                <a:cs typeface="Constantia"/>
              </a:rPr>
              <a:t>where </a:t>
            </a:r>
            <a:r>
              <a:rPr sz="2600" spc="-5" dirty="0">
                <a:latin typeface="Constantia"/>
                <a:cs typeface="Constantia"/>
              </a:rPr>
              <a:t>the supplier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recipient </a:t>
            </a:r>
            <a:r>
              <a:rPr sz="2600" spc="-5" dirty="0">
                <a:latin typeface="Constantia"/>
                <a:cs typeface="Constantia"/>
              </a:rPr>
              <a:t>of  the </a:t>
            </a:r>
            <a:r>
              <a:rPr sz="2600" spc="-15" dirty="0">
                <a:latin typeface="Constantia"/>
                <a:cs typeface="Constantia"/>
              </a:rPr>
              <a:t>supply are </a:t>
            </a:r>
            <a:r>
              <a:rPr sz="2600" spc="-5" dirty="0">
                <a:latin typeface="Constantia"/>
                <a:cs typeface="Constantia"/>
              </a:rPr>
              <a:t>not </a:t>
            </a:r>
            <a:r>
              <a:rPr sz="2600" spc="-10" dirty="0">
                <a:latin typeface="Constantia"/>
                <a:cs typeface="Constantia"/>
              </a:rPr>
              <a:t>related </a:t>
            </a:r>
            <a:r>
              <a:rPr sz="2600" spc="-5" dirty="0">
                <a:latin typeface="Constantia"/>
                <a:cs typeface="Constantia"/>
              </a:rPr>
              <a:t>and the </a:t>
            </a:r>
            <a:r>
              <a:rPr sz="2600" spc="-15" dirty="0">
                <a:latin typeface="Constantia"/>
                <a:cs typeface="Constantia"/>
              </a:rPr>
              <a:t>price </a:t>
            </a:r>
            <a:r>
              <a:rPr sz="2600" spc="-5" dirty="0">
                <a:latin typeface="Constantia"/>
                <a:cs typeface="Constantia"/>
              </a:rPr>
              <a:t>is the sole  </a:t>
            </a:r>
            <a:r>
              <a:rPr sz="2600" spc="-10" dirty="0">
                <a:latin typeface="Constantia"/>
                <a:cs typeface="Constantia"/>
              </a:rPr>
              <a:t>consideration for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supply.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2766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40" dirty="0"/>
              <a:t>V</a:t>
            </a:r>
            <a:r>
              <a:rPr sz="4500" dirty="0"/>
              <a:t>A</a:t>
            </a:r>
            <a:r>
              <a:rPr sz="4500" spc="-110" dirty="0"/>
              <a:t>L</a:t>
            </a:r>
            <a:r>
              <a:rPr sz="4500" spc="-120" dirty="0"/>
              <a:t>U</a:t>
            </a:r>
            <a:r>
              <a:rPr sz="4500" spc="-355" dirty="0"/>
              <a:t>A</a:t>
            </a:r>
            <a:r>
              <a:rPr sz="4500" spc="-5" dirty="0"/>
              <a:t>TION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688340" y="1500885"/>
            <a:ext cx="7855584" cy="4671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7785" marR="5080" indent="-45720" algn="just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onstantia"/>
                <a:cs typeface="Constantia"/>
              </a:rPr>
              <a:t>Section </a:t>
            </a:r>
            <a:r>
              <a:rPr sz="2400" spc="-10" dirty="0">
                <a:latin typeface="Constantia"/>
                <a:cs typeface="Constantia"/>
              </a:rPr>
              <a:t>15(2) </a:t>
            </a:r>
            <a:r>
              <a:rPr sz="2400" spc="-5" dirty="0">
                <a:latin typeface="Constantia"/>
                <a:cs typeface="Constantia"/>
              </a:rPr>
              <a:t>of the </a:t>
            </a:r>
            <a:r>
              <a:rPr sz="2400" spc="-15" dirty="0">
                <a:latin typeface="Constantia"/>
                <a:cs typeface="Constantia"/>
              </a:rPr>
              <a:t>Model </a:t>
            </a:r>
            <a:r>
              <a:rPr sz="2400" spc="-10" dirty="0">
                <a:latin typeface="Constantia"/>
                <a:cs typeface="Constantia"/>
              </a:rPr>
              <a:t>GST </a:t>
            </a:r>
            <a:r>
              <a:rPr sz="2400" spc="-5" dirty="0">
                <a:latin typeface="Constantia"/>
                <a:cs typeface="Constantia"/>
              </a:rPr>
              <a:t>Law </a:t>
            </a:r>
            <a:r>
              <a:rPr sz="2400" spc="-10" dirty="0">
                <a:latin typeface="Constantia"/>
                <a:cs typeface="Constantia"/>
              </a:rPr>
              <a:t>provisions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0" dirty="0">
                <a:latin typeface="Constantia"/>
                <a:cs typeface="Constantia"/>
              </a:rPr>
              <a:t>certain  </a:t>
            </a:r>
            <a:r>
              <a:rPr sz="2400" spc="-5" dirty="0">
                <a:latin typeface="Constantia"/>
                <a:cs typeface="Constantia"/>
              </a:rPr>
              <a:t>inclusions and </a:t>
            </a:r>
            <a:r>
              <a:rPr sz="2400" spc="-10" dirty="0">
                <a:latin typeface="Constantia"/>
                <a:cs typeface="Constantia"/>
              </a:rPr>
              <a:t>exclusions while </a:t>
            </a:r>
            <a:r>
              <a:rPr sz="2400" spc="-5" dirty="0">
                <a:latin typeface="Constantia"/>
                <a:cs typeface="Constantia"/>
              </a:rPr>
              <a:t>determining the value.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expenditure incurred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by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recipient of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on behalf  of supplier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shall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be included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transaction value. </a:t>
            </a:r>
            <a:r>
              <a:rPr sz="2400" spc="-25" dirty="0">
                <a:solidFill>
                  <a:srgbClr val="0E6EC5"/>
                </a:solidFill>
                <a:latin typeface="Constantia"/>
                <a:cs typeface="Constantia"/>
              </a:rPr>
              <a:t>Free  </a:t>
            </a:r>
            <a:r>
              <a:rPr sz="2400" spc="-5" dirty="0">
                <a:solidFill>
                  <a:srgbClr val="0E6EC5"/>
                </a:solidFill>
                <a:latin typeface="Calibri"/>
                <a:cs typeface="Calibri"/>
              </a:rPr>
              <a:t>issue/discounted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supplies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by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recipient,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royalties,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license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fees 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are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included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transaction value. All the incidental  expenses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like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packing, commission incurred </a:t>
            </a:r>
            <a:r>
              <a:rPr sz="2400" spc="-20" dirty="0">
                <a:solidFill>
                  <a:srgbClr val="0E6EC5"/>
                </a:solidFill>
                <a:latin typeface="Constantia"/>
                <a:cs typeface="Constantia"/>
              </a:rPr>
              <a:t>by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400" spc="-2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supplier 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at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time of or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before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delivery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of the </a:t>
            </a:r>
            <a:r>
              <a:rPr sz="2400" spc="-20" dirty="0">
                <a:solidFill>
                  <a:srgbClr val="0E6EC5"/>
                </a:solidFill>
                <a:latin typeface="Constantia"/>
                <a:cs typeface="Constantia"/>
              </a:rPr>
              <a:t>goods. </a:t>
            </a:r>
            <a:r>
              <a:rPr sz="2400" spc="-30" dirty="0">
                <a:solidFill>
                  <a:srgbClr val="0E6EC5"/>
                </a:solidFill>
                <a:latin typeface="Constantia"/>
                <a:cs typeface="Constantia"/>
              </a:rPr>
              <a:t>CGST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/ 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SGST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and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IGST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has </a:t>
            </a:r>
            <a:r>
              <a:rPr sz="2400" spc="-20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be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paid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on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any taxes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duties,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fees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and 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charges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levied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under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any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other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statute. Subsidies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linked </a:t>
            </a:r>
            <a:r>
              <a:rPr sz="2400" spc="-35" dirty="0">
                <a:solidFill>
                  <a:srgbClr val="0E6EC5"/>
                </a:solidFill>
                <a:latin typeface="Constantia"/>
                <a:cs typeface="Constantia"/>
              </a:rPr>
              <a:t>to 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supply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shall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be includable </a:t>
            </a:r>
            <a:r>
              <a:rPr sz="2400" spc="5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transaction value.  </a:t>
            </a:r>
            <a:r>
              <a:rPr sz="2400" spc="-50" dirty="0">
                <a:latin typeface="Constantia"/>
                <a:cs typeface="Constantia"/>
              </a:rPr>
              <a:t>However, </a:t>
            </a:r>
            <a:r>
              <a:rPr sz="2400" spc="-30" dirty="0">
                <a:latin typeface="Constantia"/>
                <a:cs typeface="Constantia"/>
              </a:rPr>
              <a:t>CGST </a:t>
            </a:r>
            <a:r>
              <a:rPr sz="2400" dirty="0">
                <a:latin typeface="Constantia"/>
                <a:cs typeface="Constantia"/>
              </a:rPr>
              <a:t>/ </a:t>
            </a:r>
            <a:r>
              <a:rPr sz="2400" spc="-10" dirty="0">
                <a:latin typeface="Constantia"/>
                <a:cs typeface="Constantia"/>
              </a:rPr>
              <a:t>SGST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IGST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not applicable </a:t>
            </a:r>
            <a:r>
              <a:rPr sz="2400" spc="10" dirty="0">
                <a:latin typeface="Constantia"/>
                <a:cs typeface="Constantia"/>
              </a:rPr>
              <a:t>on  </a:t>
            </a:r>
            <a:r>
              <a:rPr sz="2400" spc="-10" dirty="0">
                <a:latin typeface="Constantia"/>
                <a:cs typeface="Constantia"/>
              </a:rPr>
              <a:t>discounts </a:t>
            </a:r>
            <a:r>
              <a:rPr sz="2400" spc="-5" dirty="0">
                <a:latin typeface="Constantia"/>
                <a:cs typeface="Constantia"/>
              </a:rPr>
              <a:t>agreed </a:t>
            </a:r>
            <a:r>
              <a:rPr sz="2400" spc="-10" dirty="0">
                <a:latin typeface="Constantia"/>
                <a:cs typeface="Constantia"/>
              </a:rPr>
              <a:t>between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parties at </a:t>
            </a:r>
            <a:r>
              <a:rPr sz="2400" spc="-5" dirty="0">
                <a:latin typeface="Constantia"/>
                <a:cs typeface="Constantia"/>
              </a:rPr>
              <a:t>or beforethe </a:t>
            </a:r>
            <a:r>
              <a:rPr sz="2400" spc="-10" dirty="0">
                <a:latin typeface="Constantia"/>
                <a:cs typeface="Constantia"/>
              </a:rPr>
              <a:t>time 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supply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2766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40" dirty="0"/>
              <a:t>V</a:t>
            </a:r>
            <a:r>
              <a:rPr sz="4500" dirty="0"/>
              <a:t>A</a:t>
            </a:r>
            <a:r>
              <a:rPr sz="4500" spc="-110" dirty="0"/>
              <a:t>L</a:t>
            </a:r>
            <a:r>
              <a:rPr sz="4500" spc="-120" dirty="0"/>
              <a:t>U</a:t>
            </a:r>
            <a:r>
              <a:rPr sz="4500" spc="-355" dirty="0"/>
              <a:t>A</a:t>
            </a:r>
            <a:r>
              <a:rPr sz="4500" spc="-5" dirty="0"/>
              <a:t>TION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78255" y="1383538"/>
            <a:ext cx="772795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 marR="229870" indent="-32384" algn="just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onstantia"/>
                <a:cs typeface="Constantia"/>
              </a:rPr>
              <a:t>Where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transaction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value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available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resort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taken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GST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Valuation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(Determination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35" dirty="0">
                <a:latin typeface="Constantia"/>
                <a:cs typeface="Constantia"/>
              </a:rPr>
              <a:t>Value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supply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Goods </a:t>
            </a:r>
            <a:r>
              <a:rPr sz="2600" dirty="0">
                <a:latin typeface="Constantia"/>
                <a:cs typeface="Constantia"/>
              </a:rPr>
              <a:t>and Services) </a:t>
            </a:r>
            <a:r>
              <a:rPr sz="2600" spc="-10" dirty="0">
                <a:latin typeface="Constantia"/>
                <a:cs typeface="Constantia"/>
              </a:rPr>
              <a:t>Rules,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2016</a:t>
            </a:r>
            <a:endParaRPr sz="2600">
              <a:latin typeface="Constantia"/>
              <a:cs typeface="Constantia"/>
            </a:endParaRPr>
          </a:p>
          <a:p>
            <a:pPr marL="44450" marR="5080">
              <a:lnSpc>
                <a:spcPct val="100000"/>
              </a:lnSpc>
            </a:pPr>
            <a:r>
              <a:rPr sz="2600" spc="-5" dirty="0">
                <a:latin typeface="Constantia"/>
                <a:cs typeface="Constantia"/>
              </a:rPr>
              <a:t>[‘</a:t>
            </a:r>
            <a:r>
              <a:rPr sz="2600" b="1" spc="-5" dirty="0">
                <a:latin typeface="Constantia"/>
                <a:cs typeface="Constantia"/>
              </a:rPr>
              <a:t>GST </a:t>
            </a:r>
            <a:r>
              <a:rPr sz="2600" b="1" spc="-20" dirty="0">
                <a:latin typeface="Constantia"/>
                <a:cs typeface="Constantia"/>
              </a:rPr>
              <a:t>Valuation </a:t>
            </a:r>
            <a:r>
              <a:rPr sz="2600" b="1" spc="-5" dirty="0">
                <a:latin typeface="Constantia"/>
                <a:cs typeface="Constantia"/>
              </a:rPr>
              <a:t>Rules’] for determination </a:t>
            </a:r>
            <a:r>
              <a:rPr sz="2600" b="1" dirty="0">
                <a:latin typeface="Constantia"/>
                <a:cs typeface="Constantia"/>
              </a:rPr>
              <a:t>of the  </a:t>
            </a:r>
            <a:r>
              <a:rPr sz="2600" b="1" spc="-10" dirty="0">
                <a:latin typeface="Constantia"/>
                <a:cs typeface="Constantia"/>
              </a:rPr>
              <a:t>value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6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supply.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Rule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7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said</a:t>
            </a:r>
            <a:r>
              <a:rPr sz="2600" spc="-10" dirty="0">
                <a:latin typeface="Constantia"/>
                <a:cs typeface="Constantia"/>
              </a:rPr>
              <a:t> Rules,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where 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proper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officer has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reason </a:t>
            </a:r>
            <a:r>
              <a:rPr sz="2600" spc="-15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doubt the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truth or 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accuracy</a:t>
            </a:r>
            <a:r>
              <a:rPr sz="2600" spc="-14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600" spc="2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600" spc="-1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value</a:t>
            </a:r>
            <a:r>
              <a:rPr sz="2600" spc="-1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declared,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 he</a:t>
            </a:r>
            <a:r>
              <a:rPr sz="2600" spc="-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may</a:t>
            </a:r>
            <a:r>
              <a:rPr sz="2600" spc="-14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ask</a:t>
            </a:r>
            <a:r>
              <a:rPr sz="2600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thesupplier  </a:t>
            </a:r>
            <a:r>
              <a:rPr sz="2600" spc="-20" dirty="0">
                <a:solidFill>
                  <a:srgbClr val="0E6EC5"/>
                </a:solidFill>
                <a:latin typeface="Constantia"/>
                <a:cs typeface="Constantia"/>
              </a:rPr>
              <a:t>to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furnish further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information, including documents 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or other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evidence.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But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if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he still has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reasonable doubt 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about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truth or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accuracy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of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the value </a:t>
            </a:r>
            <a:r>
              <a:rPr sz="2600" spc="-10" dirty="0">
                <a:solidFill>
                  <a:srgbClr val="0E6EC5"/>
                </a:solidFill>
                <a:latin typeface="Constantia"/>
                <a:cs typeface="Constantia"/>
              </a:rPr>
              <a:t>declared,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it  </a:t>
            </a:r>
            <a:r>
              <a:rPr sz="2600" dirty="0">
                <a:solidFill>
                  <a:srgbClr val="0E6EC5"/>
                </a:solidFill>
                <a:latin typeface="Constantia"/>
                <a:cs typeface="Constantia"/>
              </a:rPr>
              <a:t>shall </a:t>
            </a:r>
            <a:r>
              <a:rPr sz="2600" spc="-5" dirty="0">
                <a:solidFill>
                  <a:srgbClr val="0E6EC5"/>
                </a:solidFill>
                <a:latin typeface="Constantia"/>
                <a:cs typeface="Constantia"/>
              </a:rPr>
              <a:t>be deemed that the transaction value cannot be  determined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43694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INPUT </a:t>
            </a:r>
            <a:r>
              <a:rPr sz="4500" spc="-120" dirty="0"/>
              <a:t>TAX</a:t>
            </a:r>
            <a:r>
              <a:rPr sz="4500" spc="-114" dirty="0"/>
              <a:t> </a:t>
            </a:r>
            <a:r>
              <a:rPr sz="4500" spc="-5" dirty="0"/>
              <a:t>CREDIT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0" y="1444750"/>
            <a:ext cx="9143999" cy="541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1978"/>
            <a:ext cx="71278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CONDITION </a:t>
            </a:r>
            <a:r>
              <a:rPr sz="4500" spc="-20" dirty="0"/>
              <a:t>FOR </a:t>
            </a:r>
            <a:r>
              <a:rPr sz="4500" spc="-60" dirty="0"/>
              <a:t>AVAILING</a:t>
            </a:r>
            <a:r>
              <a:rPr sz="4500" spc="-65" dirty="0"/>
              <a:t> </a:t>
            </a:r>
            <a:r>
              <a:rPr sz="4500" spc="-35" dirty="0"/>
              <a:t>ITC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8739" y="854710"/>
            <a:ext cx="8996680" cy="56591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3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40" dirty="0">
                <a:latin typeface="Constantia"/>
                <a:cs typeface="Constantia"/>
              </a:rPr>
              <a:t>Taxpayer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possession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document</a:t>
            </a:r>
            <a:endParaRPr sz="2400">
              <a:latin typeface="Constantia"/>
              <a:cs typeface="Constantia"/>
            </a:endParaRPr>
          </a:p>
          <a:p>
            <a:pPr marL="287020" marR="5080" indent="-274320" algn="just">
              <a:lnSpc>
                <a:spcPct val="9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40" dirty="0">
                <a:latin typeface="Constantia"/>
                <a:cs typeface="Constantia"/>
              </a:rPr>
              <a:t>Taxpayer</a:t>
            </a:r>
            <a:r>
              <a:rPr sz="2400" spc="5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has </a:t>
            </a:r>
            <a:r>
              <a:rPr sz="2400" spc="-20" dirty="0">
                <a:latin typeface="Constantia"/>
                <a:cs typeface="Constantia"/>
              </a:rPr>
              <a:t>received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goods </a:t>
            </a:r>
            <a:r>
              <a:rPr sz="2400" dirty="0">
                <a:latin typeface="Constantia"/>
                <a:cs typeface="Constantia"/>
              </a:rPr>
              <a:t>and/or </a:t>
            </a:r>
            <a:r>
              <a:rPr sz="2400" spc="-5" dirty="0">
                <a:latin typeface="Constantia"/>
                <a:cs typeface="Constantia"/>
              </a:rPr>
              <a:t>services. </a:t>
            </a:r>
            <a:r>
              <a:rPr sz="2400" spc="-30" dirty="0">
                <a:latin typeface="Constantia"/>
                <a:cs typeface="Constantia"/>
              </a:rPr>
              <a:t>Further, </a:t>
            </a:r>
            <a:r>
              <a:rPr sz="2400" dirty="0">
                <a:latin typeface="Constantia"/>
                <a:cs typeface="Constantia"/>
              </a:rPr>
              <a:t>an  </a:t>
            </a:r>
            <a:r>
              <a:rPr sz="2400" i="1" spc="-5" dirty="0">
                <a:latin typeface="Constantia"/>
                <a:cs typeface="Constantia"/>
              </a:rPr>
              <a:t>Explanation has </a:t>
            </a:r>
            <a:r>
              <a:rPr sz="2400" spc="-5" dirty="0">
                <a:latin typeface="Constantia"/>
                <a:cs typeface="Constantia"/>
              </a:rPr>
              <a:t>been added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enable the </a:t>
            </a:r>
            <a:r>
              <a:rPr sz="2400" spc="-10" dirty="0">
                <a:latin typeface="Constantia"/>
                <a:cs typeface="Constantia"/>
              </a:rPr>
              <a:t>availment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ITC </a:t>
            </a:r>
            <a:r>
              <a:rPr sz="2400" dirty="0">
                <a:latin typeface="Constantia"/>
                <a:cs typeface="Constantia"/>
              </a:rPr>
              <a:t>in  </a:t>
            </a:r>
            <a:r>
              <a:rPr sz="2400" spc="-10" dirty="0">
                <a:latin typeface="Constantia"/>
                <a:cs typeface="Constantia"/>
              </a:rPr>
              <a:t>certain </a:t>
            </a:r>
            <a:r>
              <a:rPr sz="2400" dirty="0">
                <a:latin typeface="Constantia"/>
                <a:cs typeface="Constantia"/>
              </a:rPr>
              <a:t>situation without actual </a:t>
            </a:r>
            <a:r>
              <a:rPr sz="2400" spc="-10" dirty="0">
                <a:latin typeface="Constantia"/>
                <a:cs typeface="Constantia"/>
              </a:rPr>
              <a:t>receipt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goods. </a:t>
            </a:r>
            <a:r>
              <a:rPr sz="2400" spc="-10" dirty="0">
                <a:latin typeface="Constantia"/>
                <a:cs typeface="Constantia"/>
              </a:rPr>
              <a:t>Further </a:t>
            </a:r>
            <a:r>
              <a:rPr sz="2400" dirty="0">
                <a:latin typeface="Constantia"/>
                <a:cs typeface="Constantia"/>
              </a:rPr>
              <a:t>in </a:t>
            </a:r>
            <a:r>
              <a:rPr sz="2400" spc="-5" dirty="0">
                <a:latin typeface="Constantia"/>
                <a:cs typeface="Constantia"/>
              </a:rPr>
              <a:t>case  </a:t>
            </a:r>
            <a:r>
              <a:rPr sz="2400" spc="-15" dirty="0">
                <a:latin typeface="Constantia"/>
                <a:cs typeface="Constantia"/>
              </a:rPr>
              <a:t>where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goods</a:t>
            </a:r>
            <a:r>
              <a:rPr sz="2400" spc="5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against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25" dirty="0">
                <a:latin typeface="Constantia"/>
                <a:cs typeface="Constantia"/>
              </a:rPr>
              <a:t>invoice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20" dirty="0">
                <a:latin typeface="Constantia"/>
                <a:cs typeface="Constantia"/>
              </a:rPr>
              <a:t>received </a:t>
            </a:r>
            <a:r>
              <a:rPr sz="2400" dirty="0">
                <a:latin typeface="Constantia"/>
                <a:cs typeface="Constantia"/>
              </a:rPr>
              <a:t>in lots </a:t>
            </a:r>
            <a:r>
              <a:rPr sz="2400" spc="10" dirty="0">
                <a:latin typeface="Constantia"/>
                <a:cs typeface="Constantia"/>
              </a:rPr>
              <a:t>or  </a:t>
            </a:r>
            <a:r>
              <a:rPr sz="2400" spc="-10" dirty="0">
                <a:latin typeface="Constantia"/>
                <a:cs typeface="Constantia"/>
              </a:rPr>
              <a:t>instalments,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registered </a:t>
            </a:r>
            <a:r>
              <a:rPr sz="2400" spc="-5" dirty="0">
                <a:latin typeface="Constantia"/>
                <a:cs typeface="Constantia"/>
              </a:rPr>
              <a:t>taxable person </a:t>
            </a:r>
            <a:r>
              <a:rPr sz="2400" dirty="0">
                <a:latin typeface="Constantia"/>
                <a:cs typeface="Constantia"/>
              </a:rPr>
              <a:t>shall </a:t>
            </a:r>
            <a:r>
              <a:rPr sz="2400" spc="-5" dirty="0">
                <a:latin typeface="Constantia"/>
                <a:cs typeface="Constantia"/>
              </a:rPr>
              <a:t>be </a:t>
            </a:r>
            <a:r>
              <a:rPr sz="2400" dirty="0">
                <a:latin typeface="Constantia"/>
                <a:cs typeface="Constantia"/>
              </a:rPr>
              <a:t>entitled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10" dirty="0">
                <a:latin typeface="Constantia"/>
                <a:cs typeface="Constantia"/>
              </a:rPr>
              <a:t>credit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upon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receipt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last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lot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instalment.</a:t>
            </a:r>
            <a:endParaRPr sz="2400">
              <a:latin typeface="Constantia"/>
              <a:cs typeface="Constantia"/>
            </a:endParaRPr>
          </a:p>
          <a:p>
            <a:pPr marL="287020" marR="6350" indent="-274320" algn="just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</a:t>
            </a:r>
            <a:r>
              <a:rPr sz="2400" spc="-8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tax</a:t>
            </a:r>
            <a:r>
              <a:rPr sz="2400" spc="-7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rgbClr val="0E6EC5"/>
                </a:solidFill>
                <a:latin typeface="Constantia"/>
                <a:cs typeface="Constantia"/>
              </a:rPr>
              <a:t>charged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in</a:t>
            </a:r>
            <a:r>
              <a:rPr sz="24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respect</a:t>
            </a:r>
            <a:r>
              <a:rPr sz="2400" spc="-8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of</a:t>
            </a:r>
            <a:r>
              <a:rPr sz="2400" spc="3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such</a:t>
            </a:r>
            <a:r>
              <a:rPr sz="2400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supply</a:t>
            </a:r>
            <a:r>
              <a:rPr sz="2400" spc="-7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has</a:t>
            </a:r>
            <a:r>
              <a:rPr sz="2400" spc="-5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been</a:t>
            </a:r>
            <a:r>
              <a:rPr sz="2400" spc="-7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actually</a:t>
            </a:r>
            <a:r>
              <a:rPr sz="2400" spc="-9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paid</a:t>
            </a:r>
            <a:r>
              <a:rPr sz="2400" spc="-55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45" dirty="0">
                <a:solidFill>
                  <a:srgbClr val="0E6EC5"/>
                </a:solidFill>
                <a:latin typeface="Constantia"/>
                <a:cs typeface="Constantia"/>
              </a:rPr>
              <a:t>to 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the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credit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of the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appropriate </a:t>
            </a:r>
            <a:r>
              <a:rPr sz="2400" spc="-15" dirty="0">
                <a:solidFill>
                  <a:srgbClr val="0E6EC5"/>
                </a:solidFill>
                <a:latin typeface="Constantia"/>
                <a:cs typeface="Constantia"/>
              </a:rPr>
              <a:t>government, 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either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in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cash or 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through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utilization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of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input tax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credit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admissible in </a:t>
            </a:r>
            <a:r>
              <a:rPr sz="2400" spc="-10" dirty="0">
                <a:solidFill>
                  <a:srgbClr val="0E6EC5"/>
                </a:solidFill>
                <a:latin typeface="Constantia"/>
                <a:cs typeface="Constantia"/>
              </a:rPr>
              <a:t>respect </a:t>
            </a:r>
            <a:r>
              <a:rPr sz="2400" spc="-5" dirty="0">
                <a:solidFill>
                  <a:srgbClr val="0E6EC5"/>
                </a:solidFill>
                <a:latin typeface="Constantia"/>
                <a:cs typeface="Constantia"/>
              </a:rPr>
              <a:t>of the  </a:t>
            </a:r>
            <a:r>
              <a:rPr sz="2400" dirty="0">
                <a:solidFill>
                  <a:srgbClr val="0E6EC5"/>
                </a:solidFill>
                <a:latin typeface="Constantia"/>
                <a:cs typeface="Constantia"/>
              </a:rPr>
              <a:t>said</a:t>
            </a:r>
            <a:r>
              <a:rPr sz="2400" spc="-60" dirty="0">
                <a:solidFill>
                  <a:srgbClr val="0E6EC5"/>
                </a:solidFill>
                <a:latin typeface="Constantia"/>
                <a:cs typeface="Constantia"/>
              </a:rPr>
              <a:t> </a:t>
            </a:r>
            <a:r>
              <a:rPr sz="2400" spc="-40" dirty="0">
                <a:solidFill>
                  <a:srgbClr val="0E6EC5"/>
                </a:solidFill>
                <a:latin typeface="Constantia"/>
                <a:cs typeface="Constantia"/>
              </a:rPr>
              <a:t>supply.</a:t>
            </a:r>
            <a:endParaRPr sz="24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40" dirty="0">
                <a:latin typeface="Constantia"/>
                <a:cs typeface="Constantia"/>
              </a:rPr>
              <a:t>Taxpayer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5" dirty="0">
                <a:latin typeface="Constantia"/>
                <a:cs typeface="Constantia"/>
              </a:rPr>
              <a:t>furnished the</a:t>
            </a:r>
            <a:r>
              <a:rPr sz="2400" spc="-25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return</a:t>
            </a:r>
            <a:endParaRPr sz="2400">
              <a:latin typeface="Constantia"/>
              <a:cs typeface="Constantia"/>
            </a:endParaRPr>
          </a:p>
          <a:p>
            <a:pPr marL="287020" marR="7620" indent="-274320" algn="just">
              <a:lnSpc>
                <a:spcPts val="259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ITC </a:t>
            </a:r>
            <a:r>
              <a:rPr sz="2400" spc="-5" dirty="0">
                <a:latin typeface="Constantia"/>
                <a:cs typeface="Constantia"/>
              </a:rPr>
              <a:t>on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25" dirty="0">
                <a:latin typeface="Constantia"/>
                <a:cs typeface="Constantia"/>
              </a:rPr>
              <a:t>invoice </a:t>
            </a:r>
            <a:r>
              <a:rPr sz="2400" dirty="0">
                <a:latin typeface="Constantia"/>
                <a:cs typeface="Constantia"/>
              </a:rPr>
              <a:t>is </a:t>
            </a:r>
            <a:r>
              <a:rPr sz="2400" spc="-5" dirty="0">
                <a:latin typeface="Constantia"/>
                <a:cs typeface="Constantia"/>
              </a:rPr>
              <a:t>not </a:t>
            </a:r>
            <a:r>
              <a:rPr sz="2400" spc="-10" dirty="0">
                <a:latin typeface="Constantia"/>
                <a:cs typeface="Constantia"/>
              </a:rPr>
              <a:t>available after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5" dirty="0">
                <a:latin typeface="Constantia"/>
                <a:cs typeface="Constantia"/>
              </a:rPr>
              <a:t>filing </a:t>
            </a:r>
            <a:r>
              <a:rPr sz="2400" spc="-5" dirty="0">
                <a:latin typeface="Constantia"/>
                <a:cs typeface="Constantia"/>
              </a:rPr>
              <a:t>of the </a:t>
            </a:r>
            <a:r>
              <a:rPr sz="2400" spc="-10" dirty="0">
                <a:latin typeface="Constantia"/>
                <a:cs typeface="Constantia"/>
              </a:rPr>
              <a:t>return  </a:t>
            </a:r>
            <a:r>
              <a:rPr sz="2400" spc="-5" dirty="0">
                <a:latin typeface="Constantia"/>
                <a:cs typeface="Constantia"/>
              </a:rPr>
              <a:t>under </a:t>
            </a:r>
            <a:r>
              <a:rPr sz="2400" dirty="0">
                <a:latin typeface="Constantia"/>
                <a:cs typeface="Constantia"/>
              </a:rPr>
              <a:t>section </a:t>
            </a:r>
            <a:r>
              <a:rPr sz="2400" spc="-20" dirty="0">
                <a:latin typeface="Constantia"/>
                <a:cs typeface="Constantia"/>
              </a:rPr>
              <a:t>27 </a:t>
            </a:r>
            <a:r>
              <a:rPr sz="2400" spc="-5" dirty="0">
                <a:latin typeface="Constantia"/>
                <a:cs typeface="Constantia"/>
              </a:rPr>
              <a:t>for the </a:t>
            </a:r>
            <a:r>
              <a:rPr sz="2400" spc="-10" dirty="0">
                <a:latin typeface="Constantia"/>
                <a:cs typeface="Constantia"/>
              </a:rPr>
              <a:t>month </a:t>
            </a:r>
            <a:r>
              <a:rPr sz="2400" spc="-5" dirty="0">
                <a:latin typeface="Constantia"/>
                <a:cs typeface="Constantia"/>
              </a:rPr>
              <a:t>of September </a:t>
            </a:r>
            <a:r>
              <a:rPr sz="2400" spc="-10" dirty="0">
                <a:latin typeface="Constantia"/>
                <a:cs typeface="Constantia"/>
              </a:rPr>
              <a:t>following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end </a:t>
            </a:r>
            <a:r>
              <a:rPr sz="2400" spc="-5" dirty="0">
                <a:latin typeface="Constantia"/>
                <a:cs typeface="Constantia"/>
              </a:rPr>
              <a:t>of  </a:t>
            </a:r>
            <a:r>
              <a:rPr sz="2400" dirty="0">
                <a:latin typeface="Constantia"/>
                <a:cs typeface="Constantia"/>
              </a:rPr>
              <a:t>financial </a:t>
            </a:r>
            <a:r>
              <a:rPr sz="2400" spc="-20" dirty="0">
                <a:latin typeface="Constantia"/>
                <a:cs typeface="Constantia"/>
              </a:rPr>
              <a:t>year to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dirty="0">
                <a:latin typeface="Constantia"/>
                <a:cs typeface="Constantia"/>
              </a:rPr>
              <a:t>such </a:t>
            </a:r>
            <a:r>
              <a:rPr sz="2400" spc="-25" dirty="0">
                <a:latin typeface="Constantia"/>
                <a:cs typeface="Constantia"/>
              </a:rPr>
              <a:t>invoice </a:t>
            </a:r>
            <a:r>
              <a:rPr sz="2400" spc="-5" dirty="0">
                <a:latin typeface="Constantia"/>
                <a:cs typeface="Constantia"/>
              </a:rPr>
              <a:t>pertains or </a:t>
            </a:r>
            <a:r>
              <a:rPr sz="2400" dirty="0">
                <a:latin typeface="Constantia"/>
                <a:cs typeface="Constantia"/>
              </a:rPr>
              <a:t>filing </a:t>
            </a:r>
            <a:r>
              <a:rPr sz="2400" spc="-5" dirty="0">
                <a:latin typeface="Constantia"/>
                <a:cs typeface="Constantia"/>
              </a:rPr>
              <a:t>of the  </a:t>
            </a:r>
            <a:r>
              <a:rPr sz="2400" spc="-10" dirty="0">
                <a:latin typeface="Constantia"/>
                <a:cs typeface="Constantia"/>
              </a:rPr>
              <a:t>relevant </a:t>
            </a:r>
            <a:r>
              <a:rPr sz="2400" spc="-5" dirty="0">
                <a:latin typeface="Constantia"/>
                <a:cs typeface="Constantia"/>
              </a:rPr>
              <a:t>annual </a:t>
            </a:r>
            <a:r>
              <a:rPr sz="2400" spc="-10" dirty="0">
                <a:latin typeface="Constantia"/>
                <a:cs typeface="Constantia"/>
              </a:rPr>
              <a:t>return, whichever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3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earlier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5778"/>
            <a:ext cx="43281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0" dirty="0"/>
              <a:t>Matching</a:t>
            </a:r>
            <a:r>
              <a:rPr sz="4500" spc="-45" dirty="0"/>
              <a:t> </a:t>
            </a:r>
            <a:r>
              <a:rPr sz="4500" spc="-10" dirty="0"/>
              <a:t>Concept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8739" y="1307338"/>
            <a:ext cx="8997950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ITC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-15" dirty="0">
                <a:latin typeface="Constantia"/>
                <a:cs typeface="Constantia"/>
              </a:rPr>
              <a:t>available </a:t>
            </a:r>
            <a:r>
              <a:rPr sz="2600" spc="-10" dirty="0">
                <a:latin typeface="Constantia"/>
                <a:cs typeface="Constantia"/>
              </a:rPr>
              <a:t>only </a:t>
            </a:r>
            <a:r>
              <a:rPr sz="2600" spc="-5" dirty="0">
                <a:latin typeface="Constantia"/>
                <a:cs typeface="Constantia"/>
              </a:rPr>
              <a:t>on </a:t>
            </a:r>
            <a:r>
              <a:rPr sz="2600" spc="-15" dirty="0">
                <a:latin typeface="Constantia"/>
                <a:cs typeface="Constantia"/>
              </a:rPr>
              <a:t>provisional </a:t>
            </a:r>
            <a:r>
              <a:rPr sz="2600" spc="-5" dirty="0">
                <a:latin typeface="Constantia"/>
                <a:cs typeface="Constantia"/>
              </a:rPr>
              <a:t>basis until the supplier  </a:t>
            </a:r>
            <a:r>
              <a:rPr sz="2600" spc="-15" dirty="0">
                <a:latin typeface="Constantia"/>
                <a:cs typeface="Constantia"/>
              </a:rPr>
              <a:t>makes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tax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payment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files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valid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return.</a:t>
            </a:r>
            <a:endParaRPr sz="2600">
              <a:latin typeface="Constantia"/>
              <a:cs typeface="Constantia"/>
            </a:endParaRPr>
          </a:p>
          <a:p>
            <a:pPr marL="287020" marR="5715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claim of input tax </a:t>
            </a:r>
            <a:r>
              <a:rPr sz="2600" spc="-10" dirty="0">
                <a:latin typeface="Constantia"/>
                <a:cs typeface="Constantia"/>
              </a:rPr>
              <a:t>credit </a:t>
            </a:r>
            <a:r>
              <a:rPr sz="2600" spc="-5" dirty="0">
                <a:latin typeface="Constantia"/>
                <a:cs typeface="Constantia"/>
              </a:rPr>
              <a:t>in respect of </a:t>
            </a:r>
            <a:r>
              <a:rPr sz="2600" spc="-25" dirty="0">
                <a:latin typeface="Constantia"/>
                <a:cs typeface="Constantia"/>
              </a:rPr>
              <a:t>invoices </a:t>
            </a:r>
            <a:r>
              <a:rPr sz="2600" spc="-5" dirty="0">
                <a:latin typeface="Constantia"/>
                <a:cs typeface="Constantia"/>
              </a:rPr>
              <a:t>and/or  debit </a:t>
            </a:r>
            <a:r>
              <a:rPr sz="2600" spc="-15" dirty="0">
                <a:latin typeface="Constantia"/>
                <a:cs typeface="Constantia"/>
              </a:rPr>
              <a:t>notes </a:t>
            </a:r>
            <a:r>
              <a:rPr sz="2600" spc="-10" dirty="0">
                <a:latin typeface="Constantia"/>
                <a:cs typeface="Constantia"/>
              </a:rPr>
              <a:t>relating </a:t>
            </a:r>
            <a:r>
              <a:rPr sz="2600" spc="-25" dirty="0">
                <a:latin typeface="Constantia"/>
                <a:cs typeface="Constantia"/>
              </a:rPr>
              <a:t>to </a:t>
            </a:r>
            <a:r>
              <a:rPr sz="2600" spc="-20" dirty="0">
                <a:latin typeface="Constantia"/>
                <a:cs typeface="Constantia"/>
              </a:rPr>
              <a:t>inward </a:t>
            </a:r>
            <a:r>
              <a:rPr sz="2600" spc="-10" dirty="0">
                <a:latin typeface="Constantia"/>
                <a:cs typeface="Constantia"/>
              </a:rPr>
              <a:t>supply </a:t>
            </a:r>
            <a:r>
              <a:rPr sz="2600" spc="-5" dirty="0">
                <a:latin typeface="Constantia"/>
                <a:cs typeface="Constantia"/>
              </a:rPr>
              <a:t>shall </a:t>
            </a:r>
            <a:r>
              <a:rPr sz="2600" dirty="0">
                <a:latin typeface="Constantia"/>
                <a:cs typeface="Constantia"/>
              </a:rPr>
              <a:t>be </a:t>
            </a:r>
            <a:r>
              <a:rPr sz="2600" spc="-10" dirty="0">
                <a:latin typeface="Constantia"/>
                <a:cs typeface="Constantia"/>
              </a:rPr>
              <a:t>matched </a:t>
            </a:r>
            <a:r>
              <a:rPr sz="2600" dirty="0">
                <a:latin typeface="Constantia"/>
                <a:cs typeface="Constantia"/>
              </a:rPr>
              <a:t>with 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details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corresponding outward</a:t>
            </a:r>
            <a:r>
              <a:rPr sz="2600" spc="-45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supply.</a:t>
            </a:r>
            <a:endParaRPr sz="2600">
              <a:latin typeface="Constantia"/>
              <a:cs typeface="Constantia"/>
            </a:endParaRPr>
          </a:p>
          <a:p>
            <a:pPr marL="287020" marR="635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case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mismatch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where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supplier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made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tax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payment,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ITC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shall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reversed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interest.</a:t>
            </a:r>
            <a:endParaRPr sz="2600">
              <a:latin typeface="Constantia"/>
              <a:cs typeface="Constantia"/>
            </a:endParaRPr>
          </a:p>
          <a:p>
            <a:pPr marL="28702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Interest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date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wrong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availment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utilization</a:t>
            </a:r>
            <a:endParaRPr sz="2600">
              <a:latin typeface="Constantia"/>
              <a:cs typeface="Constantia"/>
            </a:endParaRPr>
          </a:p>
          <a:p>
            <a:pPr marL="287020" marR="1143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There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spc="5" dirty="0">
                <a:latin typeface="Constantia"/>
                <a:cs typeface="Constantia"/>
              </a:rPr>
              <a:t>specific </a:t>
            </a:r>
            <a:r>
              <a:rPr sz="2600" spc="-10" dirty="0">
                <a:latin typeface="Constantia"/>
                <a:cs typeface="Constantia"/>
              </a:rPr>
              <a:t>provision for </a:t>
            </a:r>
            <a:r>
              <a:rPr sz="2600" spc="-5" dirty="0">
                <a:latin typeface="Constantia"/>
                <a:cs typeface="Constantia"/>
              </a:rPr>
              <a:t>reclaim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ITC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interest in  </a:t>
            </a:r>
            <a:r>
              <a:rPr sz="2600" spc="-5" dirty="0">
                <a:latin typeface="Constantia"/>
                <a:cs typeface="Constantia"/>
              </a:rPr>
              <a:t>case of </a:t>
            </a:r>
            <a:r>
              <a:rPr sz="2600" dirty="0">
                <a:latin typeface="Constantia"/>
                <a:cs typeface="Constantia"/>
              </a:rPr>
              <a:t>subsequent</a:t>
            </a:r>
            <a:r>
              <a:rPr sz="2600" spc="-2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matching.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5778"/>
            <a:ext cx="22504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RETURNS</a:t>
            </a:r>
            <a:endParaRPr sz="45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4650" y="984250"/>
          <a:ext cx="8237220" cy="5515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85"/>
                <a:gridCol w="3575050"/>
                <a:gridCol w="3207385"/>
              </a:tblGrid>
              <a:tr h="640079">
                <a:tc>
                  <a:txBody>
                    <a:bodyPr/>
                    <a:lstStyle/>
                    <a:p>
                      <a:pPr marL="91440" marR="5956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eturn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form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Particulars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Due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date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4116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-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Outward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Supplies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10</a:t>
                      </a:r>
                      <a:r>
                        <a:rPr sz="1800" spc="-7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2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574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</a:t>
                      </a:r>
                      <a:r>
                        <a:rPr sz="1200" dirty="0">
                          <a:latin typeface="Constantia"/>
                          <a:cs typeface="Constantia"/>
                        </a:rPr>
                        <a:t>-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onstantia"/>
                          <a:cs typeface="Constantia"/>
                        </a:rPr>
                        <a:t>Inward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Supplies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15</a:t>
                      </a:r>
                      <a:r>
                        <a:rPr sz="1800" spc="-15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2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817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1600" spc="-10" dirty="0">
                          <a:latin typeface="Constantia"/>
                          <a:cs typeface="Constantia"/>
                        </a:rPr>
                        <a:t>3</a:t>
                      </a:r>
                      <a:endParaRPr sz="1600">
                        <a:latin typeface="Constantia"/>
                        <a:cs typeface="Constant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Monthly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Return</a:t>
                      </a:r>
                      <a:r>
                        <a:rPr sz="1800" spc="-9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Periodic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20</a:t>
                      </a:r>
                      <a:r>
                        <a:rPr sz="1800" spc="-7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204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682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Return by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compounding</a:t>
                      </a:r>
                      <a:r>
                        <a:rPr sz="1800" spc="-14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taxpayer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43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18</a:t>
                      </a:r>
                      <a:r>
                        <a:rPr sz="1800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 next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to</a:t>
                      </a:r>
                      <a:r>
                        <a:rPr sz="1800" spc="-1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the 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quarter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682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5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Return by non resident</a:t>
                      </a:r>
                      <a:r>
                        <a:rPr sz="1800" spc="-22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5" dirty="0">
                          <a:latin typeface="Constantia"/>
                          <a:cs typeface="Constantia"/>
                        </a:rPr>
                        <a:t>taxpayer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25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Within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7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days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last</a:t>
                      </a:r>
                      <a:r>
                        <a:rPr sz="1800" spc="-30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20" dirty="0">
                          <a:latin typeface="Constantia"/>
                          <a:cs typeface="Constantia"/>
                        </a:rPr>
                        <a:t>days 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</a:t>
                      </a:r>
                      <a:r>
                        <a:rPr sz="1800" spc="1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registration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682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2000" dirty="0">
                          <a:latin typeface="Constantia"/>
                          <a:cs typeface="Constantia"/>
                        </a:rPr>
                        <a:t>6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474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Return by Input</a:t>
                      </a:r>
                      <a:r>
                        <a:rPr sz="1800" spc="-1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Service  Distributor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13</a:t>
                      </a:r>
                      <a:r>
                        <a:rPr sz="1800" spc="-15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2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20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2000" dirty="0">
                          <a:latin typeface="Constantia"/>
                          <a:cs typeface="Constantia"/>
                        </a:rPr>
                        <a:t>7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Tds</a:t>
                      </a:r>
                      <a:r>
                        <a:rPr sz="1800" spc="-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Return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10</a:t>
                      </a:r>
                      <a:r>
                        <a:rPr sz="1800" spc="-7" baseline="25462" dirty="0">
                          <a:latin typeface="Constantia"/>
                          <a:cs typeface="Constantia"/>
                        </a:rPr>
                        <a:t>th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the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28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month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63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GSTR-</a:t>
                      </a:r>
                      <a:r>
                        <a:rPr sz="2000" dirty="0">
                          <a:latin typeface="Constantia"/>
                          <a:cs typeface="Constantia"/>
                        </a:rPr>
                        <a:t>8</a:t>
                      </a:r>
                      <a:endParaRPr sz="2000">
                        <a:latin typeface="Constantia"/>
                        <a:cs typeface="Constant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Annual</a:t>
                      </a:r>
                      <a:r>
                        <a:rPr sz="18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return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31</a:t>
                      </a:r>
                      <a:r>
                        <a:rPr sz="1800" spc="-7" baseline="25462" dirty="0">
                          <a:latin typeface="Constantia"/>
                          <a:cs typeface="Constantia"/>
                        </a:rPr>
                        <a:t>st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December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next</a:t>
                      </a:r>
                      <a:r>
                        <a:rPr sz="1800" spc="-30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70" dirty="0">
                          <a:latin typeface="Constantia"/>
                          <a:cs typeface="Constantia"/>
                        </a:rPr>
                        <a:t>F.Y.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409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ledgers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onstantia"/>
                          <a:cs typeface="Constantia"/>
                        </a:rPr>
                        <a:t>ITC 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ledger, </a:t>
                      </a:r>
                      <a:r>
                        <a:rPr sz="1800" spc="-5" dirty="0">
                          <a:latin typeface="Constantia"/>
                          <a:cs typeface="Constantia"/>
                        </a:rPr>
                        <a:t>cash </a:t>
                      </a:r>
                      <a:r>
                        <a:rPr sz="1800" spc="-30" dirty="0">
                          <a:latin typeface="Constantia"/>
                          <a:cs typeface="Constantia"/>
                        </a:rPr>
                        <a:t>ledger,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tax</a:t>
                      </a:r>
                      <a:r>
                        <a:rPr sz="1800" spc="-1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ledger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onstantia"/>
                          <a:cs typeface="Constantia"/>
                        </a:rPr>
                        <a:t>On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a </a:t>
                      </a:r>
                      <a:r>
                        <a:rPr sz="1800" spc="-10" dirty="0">
                          <a:latin typeface="Constantia"/>
                          <a:cs typeface="Constantia"/>
                        </a:rPr>
                        <a:t>continuous</a:t>
                      </a:r>
                      <a:r>
                        <a:rPr sz="1800" spc="-1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basis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712469"/>
            <a:ext cx="8229600" cy="576580"/>
          </a:xfrm>
          <a:custGeom>
            <a:avLst/>
            <a:gdLst/>
            <a:ahLst/>
            <a:cxnLst/>
            <a:rect l="l" t="t" r="r" b="b"/>
            <a:pathLst>
              <a:path w="8229600" h="576580">
                <a:moveTo>
                  <a:pt x="8133588" y="0"/>
                </a:moveTo>
                <a:lnTo>
                  <a:pt x="96011" y="0"/>
                </a:lnTo>
                <a:lnTo>
                  <a:pt x="58641" y="7536"/>
                </a:lnTo>
                <a:lnTo>
                  <a:pt x="28122" y="28098"/>
                </a:lnTo>
                <a:lnTo>
                  <a:pt x="7545" y="58614"/>
                </a:lnTo>
                <a:lnTo>
                  <a:pt x="0" y="96012"/>
                </a:lnTo>
                <a:lnTo>
                  <a:pt x="0" y="480059"/>
                </a:lnTo>
                <a:lnTo>
                  <a:pt x="7545" y="517457"/>
                </a:lnTo>
                <a:lnTo>
                  <a:pt x="28122" y="547973"/>
                </a:lnTo>
                <a:lnTo>
                  <a:pt x="58641" y="568535"/>
                </a:lnTo>
                <a:lnTo>
                  <a:pt x="96011" y="576071"/>
                </a:lnTo>
                <a:lnTo>
                  <a:pt x="8133588" y="576071"/>
                </a:lnTo>
                <a:lnTo>
                  <a:pt x="8170985" y="568535"/>
                </a:lnTo>
                <a:lnTo>
                  <a:pt x="8201501" y="547973"/>
                </a:lnTo>
                <a:lnTo>
                  <a:pt x="8222063" y="517457"/>
                </a:lnTo>
                <a:lnTo>
                  <a:pt x="8229600" y="480059"/>
                </a:lnTo>
                <a:lnTo>
                  <a:pt x="8229600" y="96012"/>
                </a:lnTo>
                <a:lnTo>
                  <a:pt x="8222063" y="58614"/>
                </a:lnTo>
                <a:lnTo>
                  <a:pt x="8201501" y="28098"/>
                </a:lnTo>
                <a:lnTo>
                  <a:pt x="8170985" y="7536"/>
                </a:lnTo>
                <a:lnTo>
                  <a:pt x="8133588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712469"/>
            <a:ext cx="8229600" cy="576580"/>
          </a:xfrm>
          <a:custGeom>
            <a:avLst/>
            <a:gdLst/>
            <a:ahLst/>
            <a:cxnLst/>
            <a:rect l="l" t="t" r="r" b="b"/>
            <a:pathLst>
              <a:path w="8229600" h="576580">
                <a:moveTo>
                  <a:pt x="0" y="96012"/>
                </a:moveTo>
                <a:lnTo>
                  <a:pt x="7545" y="58614"/>
                </a:lnTo>
                <a:lnTo>
                  <a:pt x="28122" y="28098"/>
                </a:lnTo>
                <a:lnTo>
                  <a:pt x="58641" y="7536"/>
                </a:lnTo>
                <a:lnTo>
                  <a:pt x="96011" y="0"/>
                </a:lnTo>
                <a:lnTo>
                  <a:pt x="8133588" y="0"/>
                </a:lnTo>
                <a:lnTo>
                  <a:pt x="8170985" y="7536"/>
                </a:lnTo>
                <a:lnTo>
                  <a:pt x="8201501" y="28098"/>
                </a:lnTo>
                <a:lnTo>
                  <a:pt x="8222063" y="58614"/>
                </a:lnTo>
                <a:lnTo>
                  <a:pt x="8229600" y="96012"/>
                </a:lnTo>
                <a:lnTo>
                  <a:pt x="8229600" y="480059"/>
                </a:lnTo>
                <a:lnTo>
                  <a:pt x="8222063" y="517457"/>
                </a:lnTo>
                <a:lnTo>
                  <a:pt x="8201501" y="547973"/>
                </a:lnTo>
                <a:lnTo>
                  <a:pt x="8170985" y="568535"/>
                </a:lnTo>
                <a:lnTo>
                  <a:pt x="8133588" y="576071"/>
                </a:lnTo>
                <a:lnTo>
                  <a:pt x="96011" y="576071"/>
                </a:lnTo>
                <a:lnTo>
                  <a:pt x="58641" y="568535"/>
                </a:lnTo>
                <a:lnTo>
                  <a:pt x="28122" y="547973"/>
                </a:lnTo>
                <a:lnTo>
                  <a:pt x="7545" y="517457"/>
                </a:lnTo>
                <a:lnTo>
                  <a:pt x="0" y="480059"/>
                </a:lnTo>
                <a:lnTo>
                  <a:pt x="0" y="9601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286" y="767537"/>
            <a:ext cx="1940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ASSESSMENT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98" y="1296161"/>
            <a:ext cx="5029200" cy="5029200"/>
          </a:xfrm>
          <a:custGeom>
            <a:avLst/>
            <a:gdLst/>
            <a:ahLst/>
            <a:cxnLst/>
            <a:rect l="l" t="t" r="r" b="b"/>
            <a:pathLst>
              <a:path w="5029200" h="5029200">
                <a:moveTo>
                  <a:pt x="2514600" y="0"/>
                </a:moveTo>
                <a:lnTo>
                  <a:pt x="0" y="5029200"/>
                </a:lnTo>
                <a:lnTo>
                  <a:pt x="5029200" y="5029200"/>
                </a:lnTo>
                <a:lnTo>
                  <a:pt x="25146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198" y="1296161"/>
            <a:ext cx="5029200" cy="5029200"/>
          </a:xfrm>
          <a:custGeom>
            <a:avLst/>
            <a:gdLst/>
            <a:ahLst/>
            <a:cxnLst/>
            <a:rect l="l" t="t" r="r" b="b"/>
            <a:pathLst>
              <a:path w="5029200" h="5029200">
                <a:moveTo>
                  <a:pt x="0" y="5029200"/>
                </a:moveTo>
                <a:lnTo>
                  <a:pt x="2514600" y="0"/>
                </a:lnTo>
                <a:lnTo>
                  <a:pt x="5029200" y="5029200"/>
                </a:lnTo>
                <a:lnTo>
                  <a:pt x="0" y="502920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726" y="1799082"/>
            <a:ext cx="8229600" cy="448309"/>
          </a:xfrm>
          <a:custGeom>
            <a:avLst/>
            <a:gdLst/>
            <a:ahLst/>
            <a:cxnLst/>
            <a:rect l="l" t="t" r="r" b="b"/>
            <a:pathLst>
              <a:path w="8229600" h="448310">
                <a:moveTo>
                  <a:pt x="8154924" y="0"/>
                </a:moveTo>
                <a:lnTo>
                  <a:pt x="74675" y="0"/>
                </a:lnTo>
                <a:lnTo>
                  <a:pt x="45605" y="5863"/>
                </a:lnTo>
                <a:lnTo>
                  <a:pt x="21869" y="21859"/>
                </a:lnTo>
                <a:lnTo>
                  <a:pt x="5867" y="45594"/>
                </a:lnTo>
                <a:lnTo>
                  <a:pt x="0" y="74675"/>
                </a:lnTo>
                <a:lnTo>
                  <a:pt x="0" y="373379"/>
                </a:lnTo>
                <a:lnTo>
                  <a:pt x="5867" y="402461"/>
                </a:lnTo>
                <a:lnTo>
                  <a:pt x="21869" y="426196"/>
                </a:lnTo>
                <a:lnTo>
                  <a:pt x="45605" y="442192"/>
                </a:lnTo>
                <a:lnTo>
                  <a:pt x="74675" y="448055"/>
                </a:lnTo>
                <a:lnTo>
                  <a:pt x="8154924" y="448055"/>
                </a:lnTo>
                <a:lnTo>
                  <a:pt x="8184005" y="442192"/>
                </a:lnTo>
                <a:lnTo>
                  <a:pt x="8207740" y="426196"/>
                </a:lnTo>
                <a:lnTo>
                  <a:pt x="8223736" y="402461"/>
                </a:lnTo>
                <a:lnTo>
                  <a:pt x="8229600" y="373379"/>
                </a:lnTo>
                <a:lnTo>
                  <a:pt x="8229600" y="74675"/>
                </a:lnTo>
                <a:lnTo>
                  <a:pt x="8223736" y="45594"/>
                </a:lnTo>
                <a:lnTo>
                  <a:pt x="8207740" y="21859"/>
                </a:lnTo>
                <a:lnTo>
                  <a:pt x="8184005" y="5863"/>
                </a:lnTo>
                <a:lnTo>
                  <a:pt x="815492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726" y="1799082"/>
            <a:ext cx="8229600" cy="448309"/>
          </a:xfrm>
          <a:custGeom>
            <a:avLst/>
            <a:gdLst/>
            <a:ahLst/>
            <a:cxnLst/>
            <a:rect l="l" t="t" r="r" b="b"/>
            <a:pathLst>
              <a:path w="8229600" h="448310">
                <a:moveTo>
                  <a:pt x="0" y="74675"/>
                </a:moveTo>
                <a:lnTo>
                  <a:pt x="5867" y="45594"/>
                </a:lnTo>
                <a:lnTo>
                  <a:pt x="21869" y="21859"/>
                </a:lnTo>
                <a:lnTo>
                  <a:pt x="45605" y="5863"/>
                </a:lnTo>
                <a:lnTo>
                  <a:pt x="74675" y="0"/>
                </a:lnTo>
                <a:lnTo>
                  <a:pt x="8154924" y="0"/>
                </a:lnTo>
                <a:lnTo>
                  <a:pt x="8184005" y="5863"/>
                </a:lnTo>
                <a:lnTo>
                  <a:pt x="8207740" y="21859"/>
                </a:lnTo>
                <a:lnTo>
                  <a:pt x="8223736" y="45594"/>
                </a:lnTo>
                <a:lnTo>
                  <a:pt x="8229600" y="74675"/>
                </a:lnTo>
                <a:lnTo>
                  <a:pt x="8229600" y="373379"/>
                </a:lnTo>
                <a:lnTo>
                  <a:pt x="8223736" y="402461"/>
                </a:lnTo>
                <a:lnTo>
                  <a:pt x="8207740" y="426196"/>
                </a:lnTo>
                <a:lnTo>
                  <a:pt x="8184005" y="442192"/>
                </a:lnTo>
                <a:lnTo>
                  <a:pt x="8154924" y="448055"/>
                </a:lnTo>
                <a:lnTo>
                  <a:pt x="74675" y="448055"/>
                </a:lnTo>
                <a:lnTo>
                  <a:pt x="45605" y="442192"/>
                </a:lnTo>
                <a:lnTo>
                  <a:pt x="21869" y="426196"/>
                </a:lnTo>
                <a:lnTo>
                  <a:pt x="5867" y="402461"/>
                </a:lnTo>
                <a:lnTo>
                  <a:pt x="0" y="373379"/>
                </a:lnTo>
                <a:lnTo>
                  <a:pt x="0" y="74675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5798" y="2302001"/>
            <a:ext cx="3268979" cy="448309"/>
          </a:xfrm>
          <a:custGeom>
            <a:avLst/>
            <a:gdLst/>
            <a:ahLst/>
            <a:cxnLst/>
            <a:rect l="l" t="t" r="r" b="b"/>
            <a:pathLst>
              <a:path w="3268979" h="448310">
                <a:moveTo>
                  <a:pt x="3194304" y="0"/>
                </a:moveTo>
                <a:lnTo>
                  <a:pt x="74675" y="0"/>
                </a:lnTo>
                <a:lnTo>
                  <a:pt x="45594" y="5863"/>
                </a:lnTo>
                <a:lnTo>
                  <a:pt x="21859" y="21859"/>
                </a:lnTo>
                <a:lnTo>
                  <a:pt x="5863" y="45594"/>
                </a:lnTo>
                <a:lnTo>
                  <a:pt x="0" y="74675"/>
                </a:lnTo>
                <a:lnTo>
                  <a:pt x="0" y="373380"/>
                </a:lnTo>
                <a:lnTo>
                  <a:pt x="5863" y="402461"/>
                </a:lnTo>
                <a:lnTo>
                  <a:pt x="21859" y="426196"/>
                </a:lnTo>
                <a:lnTo>
                  <a:pt x="45594" y="442192"/>
                </a:lnTo>
                <a:lnTo>
                  <a:pt x="74675" y="448056"/>
                </a:lnTo>
                <a:lnTo>
                  <a:pt x="3194304" y="448056"/>
                </a:lnTo>
                <a:lnTo>
                  <a:pt x="3223385" y="442192"/>
                </a:lnTo>
                <a:lnTo>
                  <a:pt x="3247120" y="426196"/>
                </a:lnTo>
                <a:lnTo>
                  <a:pt x="3263116" y="402461"/>
                </a:lnTo>
                <a:lnTo>
                  <a:pt x="3268979" y="373380"/>
                </a:lnTo>
                <a:lnTo>
                  <a:pt x="3268979" y="74675"/>
                </a:lnTo>
                <a:lnTo>
                  <a:pt x="3263116" y="45594"/>
                </a:lnTo>
                <a:lnTo>
                  <a:pt x="3247120" y="21859"/>
                </a:lnTo>
                <a:lnTo>
                  <a:pt x="3223385" y="5863"/>
                </a:lnTo>
                <a:lnTo>
                  <a:pt x="31943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5798" y="2302001"/>
            <a:ext cx="3268979" cy="448309"/>
          </a:xfrm>
          <a:custGeom>
            <a:avLst/>
            <a:gdLst/>
            <a:ahLst/>
            <a:cxnLst/>
            <a:rect l="l" t="t" r="r" b="b"/>
            <a:pathLst>
              <a:path w="3268979" h="448310">
                <a:moveTo>
                  <a:pt x="0" y="74675"/>
                </a:moveTo>
                <a:lnTo>
                  <a:pt x="5863" y="45594"/>
                </a:lnTo>
                <a:lnTo>
                  <a:pt x="21859" y="21859"/>
                </a:lnTo>
                <a:lnTo>
                  <a:pt x="45594" y="5863"/>
                </a:lnTo>
                <a:lnTo>
                  <a:pt x="74675" y="0"/>
                </a:lnTo>
                <a:lnTo>
                  <a:pt x="3194304" y="0"/>
                </a:lnTo>
                <a:lnTo>
                  <a:pt x="3223385" y="5863"/>
                </a:lnTo>
                <a:lnTo>
                  <a:pt x="3247120" y="21859"/>
                </a:lnTo>
                <a:lnTo>
                  <a:pt x="3263116" y="45594"/>
                </a:lnTo>
                <a:lnTo>
                  <a:pt x="3268979" y="74675"/>
                </a:lnTo>
                <a:lnTo>
                  <a:pt x="3268979" y="373380"/>
                </a:lnTo>
                <a:lnTo>
                  <a:pt x="3263116" y="402461"/>
                </a:lnTo>
                <a:lnTo>
                  <a:pt x="3247120" y="426196"/>
                </a:lnTo>
                <a:lnTo>
                  <a:pt x="3223385" y="442192"/>
                </a:lnTo>
                <a:lnTo>
                  <a:pt x="3194304" y="448056"/>
                </a:lnTo>
                <a:lnTo>
                  <a:pt x="74675" y="448056"/>
                </a:lnTo>
                <a:lnTo>
                  <a:pt x="45594" y="442192"/>
                </a:lnTo>
                <a:lnTo>
                  <a:pt x="21859" y="426196"/>
                </a:lnTo>
                <a:lnTo>
                  <a:pt x="5863" y="402461"/>
                </a:lnTo>
                <a:lnTo>
                  <a:pt x="0" y="373380"/>
                </a:lnTo>
                <a:lnTo>
                  <a:pt x="0" y="74675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55798" y="280492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1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2"/>
                </a:lnTo>
                <a:lnTo>
                  <a:pt x="0" y="372110"/>
                </a:lnTo>
                <a:lnTo>
                  <a:pt x="5842" y="401097"/>
                </a:lnTo>
                <a:lnTo>
                  <a:pt x="21780" y="424751"/>
                </a:lnTo>
                <a:lnTo>
                  <a:pt x="45434" y="440689"/>
                </a:lnTo>
                <a:lnTo>
                  <a:pt x="74421" y="446531"/>
                </a:lnTo>
                <a:lnTo>
                  <a:pt x="3194557" y="446531"/>
                </a:lnTo>
                <a:lnTo>
                  <a:pt x="3223545" y="440689"/>
                </a:lnTo>
                <a:lnTo>
                  <a:pt x="3247199" y="424751"/>
                </a:lnTo>
                <a:lnTo>
                  <a:pt x="3263138" y="401097"/>
                </a:lnTo>
                <a:lnTo>
                  <a:pt x="3268979" y="372110"/>
                </a:lnTo>
                <a:lnTo>
                  <a:pt x="3268979" y="74422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1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5798" y="280492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2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1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1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2"/>
                </a:lnTo>
                <a:lnTo>
                  <a:pt x="3268979" y="372110"/>
                </a:lnTo>
                <a:lnTo>
                  <a:pt x="3263138" y="401097"/>
                </a:lnTo>
                <a:lnTo>
                  <a:pt x="3247199" y="424751"/>
                </a:lnTo>
                <a:lnTo>
                  <a:pt x="3223545" y="440689"/>
                </a:lnTo>
                <a:lnTo>
                  <a:pt x="3194557" y="446531"/>
                </a:lnTo>
                <a:lnTo>
                  <a:pt x="74421" y="446531"/>
                </a:lnTo>
                <a:lnTo>
                  <a:pt x="45434" y="440689"/>
                </a:lnTo>
                <a:lnTo>
                  <a:pt x="21780" y="424751"/>
                </a:lnTo>
                <a:lnTo>
                  <a:pt x="5842" y="401097"/>
                </a:lnTo>
                <a:lnTo>
                  <a:pt x="0" y="372110"/>
                </a:lnTo>
                <a:lnTo>
                  <a:pt x="0" y="74422"/>
                </a:lnTo>
                <a:close/>
              </a:path>
            </a:pathLst>
          </a:custGeom>
          <a:ln w="25908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5798" y="330784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1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2"/>
                </a:lnTo>
                <a:lnTo>
                  <a:pt x="0" y="372110"/>
                </a:lnTo>
                <a:lnTo>
                  <a:pt x="5842" y="401097"/>
                </a:lnTo>
                <a:lnTo>
                  <a:pt x="21780" y="424751"/>
                </a:lnTo>
                <a:lnTo>
                  <a:pt x="45434" y="440690"/>
                </a:lnTo>
                <a:lnTo>
                  <a:pt x="74421" y="446532"/>
                </a:lnTo>
                <a:lnTo>
                  <a:pt x="3194557" y="446532"/>
                </a:lnTo>
                <a:lnTo>
                  <a:pt x="3223545" y="440690"/>
                </a:lnTo>
                <a:lnTo>
                  <a:pt x="3247199" y="424751"/>
                </a:lnTo>
                <a:lnTo>
                  <a:pt x="3263138" y="401097"/>
                </a:lnTo>
                <a:lnTo>
                  <a:pt x="3268979" y="372110"/>
                </a:lnTo>
                <a:lnTo>
                  <a:pt x="3268979" y="74422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1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5798" y="330784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2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1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1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2"/>
                </a:lnTo>
                <a:lnTo>
                  <a:pt x="3268979" y="372110"/>
                </a:lnTo>
                <a:lnTo>
                  <a:pt x="3263138" y="401097"/>
                </a:lnTo>
                <a:lnTo>
                  <a:pt x="3247199" y="424751"/>
                </a:lnTo>
                <a:lnTo>
                  <a:pt x="3223545" y="440690"/>
                </a:lnTo>
                <a:lnTo>
                  <a:pt x="3194557" y="446532"/>
                </a:lnTo>
                <a:lnTo>
                  <a:pt x="74421" y="446532"/>
                </a:lnTo>
                <a:lnTo>
                  <a:pt x="45434" y="440690"/>
                </a:lnTo>
                <a:lnTo>
                  <a:pt x="21780" y="424751"/>
                </a:lnTo>
                <a:lnTo>
                  <a:pt x="5842" y="401097"/>
                </a:lnTo>
                <a:lnTo>
                  <a:pt x="0" y="372110"/>
                </a:lnTo>
                <a:lnTo>
                  <a:pt x="0" y="74422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5798" y="381076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2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1"/>
                </a:lnTo>
                <a:lnTo>
                  <a:pt x="0" y="372110"/>
                </a:lnTo>
                <a:lnTo>
                  <a:pt x="5842" y="401097"/>
                </a:lnTo>
                <a:lnTo>
                  <a:pt x="21780" y="424751"/>
                </a:lnTo>
                <a:lnTo>
                  <a:pt x="45434" y="440689"/>
                </a:lnTo>
                <a:lnTo>
                  <a:pt x="74421" y="446531"/>
                </a:lnTo>
                <a:lnTo>
                  <a:pt x="3194557" y="446531"/>
                </a:lnTo>
                <a:lnTo>
                  <a:pt x="3223545" y="440689"/>
                </a:lnTo>
                <a:lnTo>
                  <a:pt x="3247199" y="424751"/>
                </a:lnTo>
                <a:lnTo>
                  <a:pt x="3263138" y="401097"/>
                </a:lnTo>
                <a:lnTo>
                  <a:pt x="3268979" y="372110"/>
                </a:lnTo>
                <a:lnTo>
                  <a:pt x="3268979" y="74421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2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5798" y="381076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1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2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2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1"/>
                </a:lnTo>
                <a:lnTo>
                  <a:pt x="3268979" y="372110"/>
                </a:lnTo>
                <a:lnTo>
                  <a:pt x="3263138" y="401097"/>
                </a:lnTo>
                <a:lnTo>
                  <a:pt x="3247199" y="424751"/>
                </a:lnTo>
                <a:lnTo>
                  <a:pt x="3223545" y="440689"/>
                </a:lnTo>
                <a:lnTo>
                  <a:pt x="3194557" y="446531"/>
                </a:lnTo>
                <a:lnTo>
                  <a:pt x="74421" y="446531"/>
                </a:lnTo>
                <a:lnTo>
                  <a:pt x="45434" y="440689"/>
                </a:lnTo>
                <a:lnTo>
                  <a:pt x="21780" y="424751"/>
                </a:lnTo>
                <a:lnTo>
                  <a:pt x="5842" y="401097"/>
                </a:lnTo>
                <a:lnTo>
                  <a:pt x="0" y="372110"/>
                </a:lnTo>
                <a:lnTo>
                  <a:pt x="0" y="74421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5798" y="431368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2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2"/>
                </a:lnTo>
                <a:lnTo>
                  <a:pt x="0" y="372110"/>
                </a:lnTo>
                <a:lnTo>
                  <a:pt x="5842" y="401097"/>
                </a:lnTo>
                <a:lnTo>
                  <a:pt x="21780" y="424751"/>
                </a:lnTo>
                <a:lnTo>
                  <a:pt x="45434" y="440690"/>
                </a:lnTo>
                <a:lnTo>
                  <a:pt x="74421" y="446532"/>
                </a:lnTo>
                <a:lnTo>
                  <a:pt x="3194557" y="446532"/>
                </a:lnTo>
                <a:lnTo>
                  <a:pt x="3223545" y="440690"/>
                </a:lnTo>
                <a:lnTo>
                  <a:pt x="3247199" y="424751"/>
                </a:lnTo>
                <a:lnTo>
                  <a:pt x="3263138" y="401097"/>
                </a:lnTo>
                <a:lnTo>
                  <a:pt x="3268979" y="372110"/>
                </a:lnTo>
                <a:lnTo>
                  <a:pt x="3268979" y="74422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2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5798" y="431368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2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2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2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2"/>
                </a:lnTo>
                <a:lnTo>
                  <a:pt x="3268979" y="372110"/>
                </a:lnTo>
                <a:lnTo>
                  <a:pt x="3263138" y="401097"/>
                </a:lnTo>
                <a:lnTo>
                  <a:pt x="3247199" y="424751"/>
                </a:lnTo>
                <a:lnTo>
                  <a:pt x="3223545" y="440690"/>
                </a:lnTo>
                <a:lnTo>
                  <a:pt x="3194557" y="446532"/>
                </a:lnTo>
                <a:lnTo>
                  <a:pt x="74421" y="446532"/>
                </a:lnTo>
                <a:lnTo>
                  <a:pt x="45434" y="440690"/>
                </a:lnTo>
                <a:lnTo>
                  <a:pt x="21780" y="424751"/>
                </a:lnTo>
                <a:lnTo>
                  <a:pt x="5842" y="401097"/>
                </a:lnTo>
                <a:lnTo>
                  <a:pt x="0" y="372110"/>
                </a:lnTo>
                <a:lnTo>
                  <a:pt x="0" y="74422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5798" y="481660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2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2"/>
                </a:lnTo>
                <a:lnTo>
                  <a:pt x="0" y="372110"/>
                </a:lnTo>
                <a:lnTo>
                  <a:pt x="5842" y="401097"/>
                </a:lnTo>
                <a:lnTo>
                  <a:pt x="21780" y="424751"/>
                </a:lnTo>
                <a:lnTo>
                  <a:pt x="45434" y="440690"/>
                </a:lnTo>
                <a:lnTo>
                  <a:pt x="74421" y="446532"/>
                </a:lnTo>
                <a:lnTo>
                  <a:pt x="3194557" y="446532"/>
                </a:lnTo>
                <a:lnTo>
                  <a:pt x="3223545" y="440690"/>
                </a:lnTo>
                <a:lnTo>
                  <a:pt x="3247199" y="424751"/>
                </a:lnTo>
                <a:lnTo>
                  <a:pt x="3263138" y="401097"/>
                </a:lnTo>
                <a:lnTo>
                  <a:pt x="3268979" y="372110"/>
                </a:lnTo>
                <a:lnTo>
                  <a:pt x="3268979" y="74422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2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5798" y="4816602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2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2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2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2"/>
                </a:lnTo>
                <a:lnTo>
                  <a:pt x="3268979" y="372110"/>
                </a:lnTo>
                <a:lnTo>
                  <a:pt x="3263138" y="401097"/>
                </a:lnTo>
                <a:lnTo>
                  <a:pt x="3247199" y="424751"/>
                </a:lnTo>
                <a:lnTo>
                  <a:pt x="3223545" y="440690"/>
                </a:lnTo>
                <a:lnTo>
                  <a:pt x="3194557" y="446532"/>
                </a:lnTo>
                <a:lnTo>
                  <a:pt x="74421" y="446532"/>
                </a:lnTo>
                <a:lnTo>
                  <a:pt x="45434" y="440690"/>
                </a:lnTo>
                <a:lnTo>
                  <a:pt x="21780" y="424751"/>
                </a:lnTo>
                <a:lnTo>
                  <a:pt x="5842" y="401097"/>
                </a:lnTo>
                <a:lnTo>
                  <a:pt x="0" y="372110"/>
                </a:lnTo>
                <a:lnTo>
                  <a:pt x="0" y="74422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5798" y="531952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3194557" y="0"/>
                </a:moveTo>
                <a:lnTo>
                  <a:pt x="74421" y="0"/>
                </a:lnTo>
                <a:lnTo>
                  <a:pt x="45434" y="5841"/>
                </a:lnTo>
                <a:lnTo>
                  <a:pt x="21780" y="21780"/>
                </a:lnTo>
                <a:lnTo>
                  <a:pt x="5842" y="45434"/>
                </a:lnTo>
                <a:lnTo>
                  <a:pt x="0" y="74421"/>
                </a:lnTo>
                <a:lnTo>
                  <a:pt x="0" y="372109"/>
                </a:lnTo>
                <a:lnTo>
                  <a:pt x="5842" y="401076"/>
                </a:lnTo>
                <a:lnTo>
                  <a:pt x="21780" y="424732"/>
                </a:lnTo>
                <a:lnTo>
                  <a:pt x="45434" y="440682"/>
                </a:lnTo>
                <a:lnTo>
                  <a:pt x="74421" y="446531"/>
                </a:lnTo>
                <a:lnTo>
                  <a:pt x="3194557" y="446531"/>
                </a:lnTo>
                <a:lnTo>
                  <a:pt x="3223545" y="440682"/>
                </a:lnTo>
                <a:lnTo>
                  <a:pt x="3247199" y="424732"/>
                </a:lnTo>
                <a:lnTo>
                  <a:pt x="3263138" y="401076"/>
                </a:lnTo>
                <a:lnTo>
                  <a:pt x="3268979" y="372109"/>
                </a:lnTo>
                <a:lnTo>
                  <a:pt x="3268979" y="74421"/>
                </a:lnTo>
                <a:lnTo>
                  <a:pt x="3263138" y="45434"/>
                </a:lnTo>
                <a:lnTo>
                  <a:pt x="3247199" y="21780"/>
                </a:lnTo>
                <a:lnTo>
                  <a:pt x="3223545" y="5841"/>
                </a:lnTo>
                <a:lnTo>
                  <a:pt x="319455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5798" y="5319521"/>
            <a:ext cx="3268979" cy="447040"/>
          </a:xfrm>
          <a:custGeom>
            <a:avLst/>
            <a:gdLst/>
            <a:ahLst/>
            <a:cxnLst/>
            <a:rect l="l" t="t" r="r" b="b"/>
            <a:pathLst>
              <a:path w="3268979" h="447039">
                <a:moveTo>
                  <a:pt x="0" y="74421"/>
                </a:moveTo>
                <a:lnTo>
                  <a:pt x="5842" y="45434"/>
                </a:lnTo>
                <a:lnTo>
                  <a:pt x="21780" y="21780"/>
                </a:lnTo>
                <a:lnTo>
                  <a:pt x="45434" y="5841"/>
                </a:lnTo>
                <a:lnTo>
                  <a:pt x="74421" y="0"/>
                </a:lnTo>
                <a:lnTo>
                  <a:pt x="3194557" y="0"/>
                </a:lnTo>
                <a:lnTo>
                  <a:pt x="3223545" y="5841"/>
                </a:lnTo>
                <a:lnTo>
                  <a:pt x="3247199" y="21780"/>
                </a:lnTo>
                <a:lnTo>
                  <a:pt x="3263138" y="45434"/>
                </a:lnTo>
                <a:lnTo>
                  <a:pt x="3268979" y="74421"/>
                </a:lnTo>
                <a:lnTo>
                  <a:pt x="3268979" y="372109"/>
                </a:lnTo>
                <a:lnTo>
                  <a:pt x="3263138" y="401076"/>
                </a:lnTo>
                <a:lnTo>
                  <a:pt x="3247199" y="424732"/>
                </a:lnTo>
                <a:lnTo>
                  <a:pt x="3223545" y="440682"/>
                </a:lnTo>
                <a:lnTo>
                  <a:pt x="3194557" y="446531"/>
                </a:lnTo>
                <a:lnTo>
                  <a:pt x="74421" y="446531"/>
                </a:lnTo>
                <a:lnTo>
                  <a:pt x="45434" y="440682"/>
                </a:lnTo>
                <a:lnTo>
                  <a:pt x="21780" y="424732"/>
                </a:lnTo>
                <a:lnTo>
                  <a:pt x="5842" y="401076"/>
                </a:lnTo>
                <a:lnTo>
                  <a:pt x="0" y="372109"/>
                </a:lnTo>
                <a:lnTo>
                  <a:pt x="0" y="74421"/>
                </a:lnTo>
                <a:close/>
              </a:path>
            </a:pathLst>
          </a:custGeom>
          <a:ln w="25907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046602" y="1864867"/>
            <a:ext cx="3084830" cy="3789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Constantia"/>
                <a:cs typeface="Constantia"/>
              </a:rPr>
              <a:t>Type </a:t>
            </a:r>
            <a:r>
              <a:rPr sz="1600" spc="-5" dirty="0">
                <a:latin typeface="Constantia"/>
                <a:cs typeface="Constantia"/>
              </a:rPr>
              <a:t>of</a:t>
            </a:r>
            <a:r>
              <a:rPr sz="1600" spc="-7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Assessment</a:t>
            </a:r>
            <a:endParaRPr sz="1600">
              <a:latin typeface="Constantia"/>
              <a:cs typeface="Constantia"/>
            </a:endParaRPr>
          </a:p>
          <a:p>
            <a:pPr marL="516890" marR="508000" indent="-635" algn="ctr">
              <a:lnSpc>
                <a:spcPct val="206300"/>
              </a:lnSpc>
            </a:pPr>
            <a:r>
              <a:rPr sz="1600" spc="-5" dirty="0">
                <a:latin typeface="Constantia"/>
                <a:cs typeface="Constantia"/>
              </a:rPr>
              <a:t>Self Assessment  </a:t>
            </a:r>
            <a:r>
              <a:rPr sz="1600" spc="-10" dirty="0">
                <a:latin typeface="Constantia"/>
                <a:cs typeface="Constantia"/>
              </a:rPr>
              <a:t>Provisional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Assessment  Scrutiny of</a:t>
            </a:r>
            <a:r>
              <a:rPr sz="1600" spc="-5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Returns</a:t>
            </a:r>
            <a:endParaRPr sz="1600">
              <a:latin typeface="Constantia"/>
              <a:cs typeface="Constantia"/>
            </a:endParaRPr>
          </a:p>
          <a:p>
            <a:pPr marL="12700" marR="5080" algn="ctr">
              <a:lnSpc>
                <a:spcPct val="206199"/>
              </a:lnSpc>
            </a:pPr>
            <a:r>
              <a:rPr sz="1600" spc="-5" dirty="0">
                <a:latin typeface="Constantia"/>
                <a:cs typeface="Constantia"/>
              </a:rPr>
              <a:t>Assessment of non </a:t>
            </a:r>
            <a:r>
              <a:rPr sz="1600" dirty="0">
                <a:latin typeface="Constantia"/>
                <a:cs typeface="Constantia"/>
              </a:rPr>
              <a:t>filing </a:t>
            </a:r>
            <a:r>
              <a:rPr sz="1600" spc="-5" dirty="0">
                <a:latin typeface="Constantia"/>
                <a:cs typeface="Constantia"/>
              </a:rPr>
              <a:t>of</a:t>
            </a:r>
            <a:r>
              <a:rPr sz="1600" spc="-90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returns  </a:t>
            </a:r>
            <a:r>
              <a:rPr sz="1600" spc="-5" dirty="0">
                <a:latin typeface="Constantia"/>
                <a:cs typeface="Constantia"/>
              </a:rPr>
              <a:t>Assessment of </a:t>
            </a:r>
            <a:r>
              <a:rPr sz="1600" spc="-10" dirty="0">
                <a:latin typeface="Constantia"/>
                <a:cs typeface="Constantia"/>
              </a:rPr>
              <a:t>unregistered</a:t>
            </a:r>
            <a:r>
              <a:rPr sz="1600" spc="-10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person  Summary</a:t>
            </a:r>
            <a:r>
              <a:rPr sz="1600" spc="-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Assessment</a:t>
            </a:r>
            <a:endParaRPr sz="1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Audit General </a:t>
            </a:r>
            <a:r>
              <a:rPr sz="1600" spc="-5" dirty="0">
                <a:latin typeface="Constantia"/>
                <a:cs typeface="Constantia"/>
              </a:rPr>
              <a:t>and/or</a:t>
            </a:r>
            <a:r>
              <a:rPr sz="1600" spc="-105" dirty="0">
                <a:latin typeface="Constantia"/>
                <a:cs typeface="Constantia"/>
              </a:rPr>
              <a:t> </a:t>
            </a:r>
            <a:r>
              <a:rPr sz="1600" dirty="0">
                <a:latin typeface="Constantia"/>
                <a:cs typeface="Constantia"/>
              </a:rPr>
              <a:t>Specific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79578"/>
            <a:ext cx="49752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35" dirty="0">
                <a:latin typeface="Calibri"/>
                <a:cs typeface="Calibri"/>
              </a:rPr>
              <a:t>Transitional</a:t>
            </a:r>
            <a:r>
              <a:rPr sz="4500" b="0" spc="-60" dirty="0">
                <a:latin typeface="Calibri"/>
                <a:cs typeface="Calibri"/>
              </a:rPr>
              <a:t> </a:t>
            </a:r>
            <a:r>
              <a:rPr sz="4500" b="0" spc="-10" dirty="0">
                <a:latin typeface="Calibri"/>
                <a:cs typeface="Calibri"/>
              </a:rPr>
              <a:t>Provision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71499"/>
            <a:ext cx="8887460" cy="58908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Migration </a:t>
            </a:r>
            <a:r>
              <a:rPr sz="2600" dirty="0">
                <a:latin typeface="Constantia"/>
                <a:cs typeface="Constantia"/>
              </a:rPr>
              <a:t>of existing </a:t>
            </a:r>
            <a:r>
              <a:rPr sz="2600" spc="-20" dirty="0">
                <a:latin typeface="Constantia"/>
                <a:cs typeface="Constantia"/>
              </a:rPr>
              <a:t>taxpayer to</a:t>
            </a:r>
            <a:r>
              <a:rPr sz="2600" spc="-3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GST</a:t>
            </a:r>
            <a:endParaRPr sz="2600">
              <a:latin typeface="Constantia"/>
              <a:cs typeface="Constantia"/>
            </a:endParaRPr>
          </a:p>
          <a:p>
            <a:pPr marL="287020" marR="29337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Carried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forward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Cenvat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Credit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return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allowed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  </a:t>
            </a:r>
            <a:r>
              <a:rPr sz="2600" spc="-10" dirty="0">
                <a:latin typeface="Constantia"/>
                <a:cs typeface="Constantia"/>
              </a:rPr>
              <a:t>ITC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Unavailed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cenvat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credit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CG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c/f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return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allowed 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certain</a:t>
            </a:r>
            <a:r>
              <a:rPr sz="2600" spc="-2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situation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Input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held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stock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allowed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certain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situation</a:t>
            </a:r>
            <a:endParaRPr sz="2600">
              <a:latin typeface="Constantia"/>
              <a:cs typeface="Constantia"/>
            </a:endParaRPr>
          </a:p>
          <a:p>
            <a:pPr marL="287020" marR="3175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Exempted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goods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returned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place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business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after  appointed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date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Pending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refund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calim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disposed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under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earlier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law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Claim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cenvat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credit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disposed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earlier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law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Finalization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proceedings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relating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output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tax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liability</a:t>
            </a:r>
            <a:endParaRPr sz="2600">
              <a:latin typeface="Constantia"/>
              <a:cs typeface="Constantia"/>
            </a:endParaRPr>
          </a:p>
          <a:p>
            <a:pPr marL="287020" marR="1301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Treatment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amount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recovered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refunded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persuance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assessment or </a:t>
            </a:r>
            <a:r>
              <a:rPr sz="2600" spc="-5" dirty="0">
                <a:latin typeface="Constantia"/>
                <a:cs typeface="Constantia"/>
              </a:rPr>
              <a:t>adjudication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proceedings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31978"/>
            <a:ext cx="197103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Benefits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307340" y="1022349"/>
            <a:ext cx="8312150" cy="5122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10" dirty="0">
                <a:latin typeface="Constantia"/>
                <a:cs typeface="Constantia"/>
              </a:rPr>
              <a:t>absence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5" dirty="0">
                <a:latin typeface="Constantia"/>
                <a:cs typeface="Constantia"/>
              </a:rPr>
              <a:t>CST </a:t>
            </a:r>
            <a:r>
              <a:rPr sz="2200" spc="-5" dirty="0">
                <a:latin typeface="Constantia"/>
                <a:cs typeface="Constantia"/>
              </a:rPr>
              <a:t>&amp; </a:t>
            </a:r>
            <a:r>
              <a:rPr sz="2200" spc="5" dirty="0">
                <a:latin typeface="Constantia"/>
                <a:cs typeface="Constantia"/>
              </a:rPr>
              <a:t>Entry</a:t>
            </a:r>
            <a:r>
              <a:rPr sz="2200" spc="-405" dirty="0">
                <a:latin typeface="Constantia"/>
                <a:cs typeface="Constantia"/>
              </a:rPr>
              <a:t> </a:t>
            </a:r>
            <a:r>
              <a:rPr sz="2200" spc="-60" dirty="0">
                <a:latin typeface="Constantia"/>
                <a:cs typeface="Constantia"/>
              </a:rPr>
              <a:t>Tax </a:t>
            </a:r>
            <a:r>
              <a:rPr sz="2200" spc="-15" dirty="0">
                <a:latin typeface="Constantia"/>
                <a:cs typeface="Constantia"/>
              </a:rPr>
              <a:t>GST provide common market.</a:t>
            </a:r>
            <a:endParaRPr sz="2200">
              <a:latin typeface="Constantia"/>
              <a:cs typeface="Constantia"/>
            </a:endParaRPr>
          </a:p>
          <a:p>
            <a:pPr marL="286385" marR="656590" indent="-274320">
              <a:lnSpc>
                <a:spcPts val="2110"/>
              </a:lnSpc>
              <a:spcBef>
                <a:spcPts val="509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Distinction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between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goods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&amp;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services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will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go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therefore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double  taxation </a:t>
            </a:r>
            <a:r>
              <a:rPr sz="2200" spc="-20" dirty="0">
                <a:latin typeface="Constantia"/>
                <a:cs typeface="Constantia"/>
              </a:rPr>
              <a:t>may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20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avoided.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0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Net </a:t>
            </a:r>
            <a:r>
              <a:rPr sz="2200" spc="-5" dirty="0">
                <a:latin typeface="Constantia"/>
                <a:cs typeface="Constantia"/>
              </a:rPr>
              <a:t>realization will</a:t>
            </a:r>
            <a:r>
              <a:rPr sz="2200" spc="-2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increase.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Invoicing /Accounting </a:t>
            </a:r>
            <a:r>
              <a:rPr sz="2200" spc="-5" dirty="0">
                <a:latin typeface="Constantia"/>
                <a:cs typeface="Constantia"/>
              </a:rPr>
              <a:t>will be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simple</a:t>
            </a:r>
            <a:endParaRPr sz="2200">
              <a:latin typeface="Constantia"/>
              <a:cs typeface="Constantia"/>
            </a:endParaRPr>
          </a:p>
          <a:p>
            <a:pPr marL="286385" marR="561975" indent="-274320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Concept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manufacturing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will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replaced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by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concept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value  </a:t>
            </a:r>
            <a:r>
              <a:rPr sz="2200" spc="-5" dirty="0">
                <a:latin typeface="Constantia"/>
                <a:cs typeface="Constantia"/>
              </a:rPr>
              <a:t>addition.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Zero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rating(Export)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will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more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comprehensive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easier.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Big </a:t>
            </a:r>
            <a:r>
              <a:rPr sz="2200" spc="-15" dirty="0">
                <a:latin typeface="Constantia"/>
                <a:cs typeface="Constantia"/>
              </a:rPr>
              <a:t>Central Excise </a:t>
            </a:r>
            <a:r>
              <a:rPr sz="2200" spc="-30" dirty="0">
                <a:latin typeface="Constantia"/>
                <a:cs typeface="Constantia"/>
              </a:rPr>
              <a:t>Tariff </a:t>
            </a:r>
            <a:r>
              <a:rPr sz="2200" spc="-5" dirty="0">
                <a:latin typeface="Constantia"/>
                <a:cs typeface="Constantia"/>
              </a:rPr>
              <a:t>will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go.</a:t>
            </a:r>
            <a:endParaRPr sz="2200">
              <a:latin typeface="Constantia"/>
              <a:cs typeface="Constantia"/>
            </a:endParaRPr>
          </a:p>
          <a:p>
            <a:pPr marL="286385" marR="554355" indent="-274320">
              <a:lnSpc>
                <a:spcPct val="8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GST </a:t>
            </a:r>
            <a:r>
              <a:rPr sz="2200" spc="-10" dirty="0">
                <a:latin typeface="Constantia"/>
                <a:cs typeface="Constantia"/>
              </a:rPr>
              <a:t>Proposed </a:t>
            </a:r>
            <a:r>
              <a:rPr sz="2200" spc="-20" dirty="0">
                <a:latin typeface="Constantia"/>
                <a:cs typeface="Constantia"/>
              </a:rPr>
              <a:t>rate </a:t>
            </a:r>
            <a:r>
              <a:rPr sz="2200" spc="-5" dirty="0">
                <a:latin typeface="Constantia"/>
                <a:cs typeface="Constantia"/>
              </a:rPr>
              <a:t>is </a:t>
            </a:r>
            <a:r>
              <a:rPr sz="2200" spc="-20" dirty="0">
                <a:latin typeface="Constantia"/>
                <a:cs typeface="Constantia"/>
              </a:rPr>
              <a:t>below </a:t>
            </a:r>
            <a:r>
              <a:rPr sz="2200" spc="-15" dirty="0">
                <a:latin typeface="Constantia"/>
                <a:cs typeface="Constantia"/>
              </a:rPr>
              <a:t>R.N.R. </a:t>
            </a:r>
            <a:r>
              <a:rPr sz="2200" spc="-5" dirty="0">
                <a:latin typeface="Constantia"/>
                <a:cs typeface="Constantia"/>
              </a:rPr>
              <a:t>i.e. (20%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5" dirty="0">
                <a:latin typeface="Constantia"/>
                <a:cs typeface="Constantia"/>
              </a:rPr>
              <a:t>22%) impact</a:t>
            </a:r>
            <a:r>
              <a:rPr sz="2200" spc="-3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on  </a:t>
            </a:r>
            <a:r>
              <a:rPr sz="2200" spc="-10" dirty="0">
                <a:latin typeface="Constantia"/>
                <a:cs typeface="Constantia"/>
              </a:rPr>
              <a:t>Manufacturing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Sector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0" dirty="0">
                <a:latin typeface="Constantia"/>
                <a:cs typeface="Constantia"/>
              </a:rPr>
              <a:t>Cost </a:t>
            </a:r>
            <a:r>
              <a:rPr sz="2200" spc="-5" dirty="0">
                <a:latin typeface="Constantia"/>
                <a:cs typeface="Constantia"/>
              </a:rPr>
              <a:t>of </a:t>
            </a:r>
            <a:r>
              <a:rPr sz="2200" spc="-10" dirty="0">
                <a:latin typeface="Constantia"/>
                <a:cs typeface="Constantia"/>
              </a:rPr>
              <a:t>production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reduced.</a:t>
            </a:r>
            <a:endParaRPr sz="2200">
              <a:latin typeface="Constantia"/>
              <a:cs typeface="Constantia"/>
            </a:endParaRPr>
          </a:p>
          <a:p>
            <a:pPr marL="286385" marR="5080" indent="-274320">
              <a:lnSpc>
                <a:spcPts val="2120"/>
              </a:lnSpc>
              <a:spcBef>
                <a:spcPts val="50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5" dirty="0">
                <a:latin typeface="Constantia"/>
                <a:cs typeface="Constantia"/>
              </a:rPr>
              <a:t>Hassle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free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supply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goods.</a:t>
            </a:r>
            <a:r>
              <a:rPr sz="2200" spc="-10" dirty="0">
                <a:latin typeface="Constantia"/>
                <a:cs typeface="Constantia"/>
              </a:rPr>
              <a:t> Scrutiny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check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post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may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reduced,  road </a:t>
            </a:r>
            <a:r>
              <a:rPr sz="2200" spc="-5" dirty="0">
                <a:latin typeface="Constantia"/>
                <a:cs typeface="Constantia"/>
              </a:rPr>
              <a:t>permit will </a:t>
            </a:r>
            <a:r>
              <a:rPr sz="2200" spc="-30" dirty="0">
                <a:latin typeface="Constantia"/>
                <a:cs typeface="Constantia"/>
              </a:rPr>
              <a:t>go</a:t>
            </a:r>
            <a:r>
              <a:rPr sz="2200" spc="-310" dirty="0">
                <a:latin typeface="Constantia"/>
                <a:cs typeface="Constantia"/>
              </a:rPr>
              <a:t> </a:t>
            </a:r>
            <a:r>
              <a:rPr sz="2200" spc="-75" dirty="0">
                <a:latin typeface="Constantia"/>
                <a:cs typeface="Constantia"/>
              </a:rPr>
              <a:t>away.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15" dirty="0">
                <a:latin typeface="Constantia"/>
                <a:cs typeface="Constantia"/>
              </a:rPr>
              <a:t>Supply </a:t>
            </a:r>
            <a:r>
              <a:rPr sz="2200" spc="-10" dirty="0">
                <a:latin typeface="Constantia"/>
                <a:cs typeface="Constantia"/>
              </a:rPr>
              <a:t>chain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re-structuring.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200" spc="-20" dirty="0">
                <a:latin typeface="Constantia"/>
                <a:cs typeface="Constantia"/>
              </a:rPr>
              <a:t>Adverse </a:t>
            </a:r>
            <a:r>
              <a:rPr sz="2200" spc="-5" dirty="0">
                <a:latin typeface="Constantia"/>
                <a:cs typeface="Constantia"/>
              </a:rPr>
              <a:t>effect on </a:t>
            </a:r>
            <a:r>
              <a:rPr sz="2200" spc="-10" dirty="0">
                <a:latin typeface="Constantia"/>
                <a:cs typeface="Constantia"/>
              </a:rPr>
              <a:t>unorganized </a:t>
            </a:r>
            <a:r>
              <a:rPr sz="2200" spc="-5" dirty="0">
                <a:latin typeface="Constantia"/>
                <a:cs typeface="Constantia"/>
              </a:rPr>
              <a:t>small</a:t>
            </a:r>
            <a:r>
              <a:rPr sz="2200" spc="-39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manufacturer.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2206"/>
            <a:ext cx="50279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Justification </a:t>
            </a:r>
            <a:r>
              <a:rPr dirty="0"/>
              <a:t>of</a:t>
            </a:r>
            <a:r>
              <a:rPr spc="-50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80490"/>
            <a:ext cx="84639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Constantia"/>
                <a:cs typeface="Constantia"/>
              </a:rPr>
              <a:t>Despite the </a:t>
            </a:r>
            <a:r>
              <a:rPr sz="3000" spc="-20" dirty="0">
                <a:latin typeface="Constantia"/>
                <a:cs typeface="Constantia"/>
              </a:rPr>
              <a:t>success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spc="-175" dirty="0">
                <a:latin typeface="Constantia"/>
                <a:cs typeface="Constantia"/>
              </a:rPr>
              <a:t>VAT, </a:t>
            </a:r>
            <a:r>
              <a:rPr sz="3000" spc="-15" dirty="0">
                <a:latin typeface="Constantia"/>
                <a:cs typeface="Constantia"/>
              </a:rPr>
              <a:t>there are </a:t>
            </a:r>
            <a:r>
              <a:rPr sz="3000" dirty="0">
                <a:latin typeface="Constantia"/>
                <a:cs typeface="Constantia"/>
              </a:rPr>
              <a:t>still </a:t>
            </a:r>
            <a:r>
              <a:rPr sz="3000" spc="-10" dirty="0">
                <a:latin typeface="Constantia"/>
                <a:cs typeface="Constantia"/>
              </a:rPr>
              <a:t>certain  shortcomings </a:t>
            </a:r>
            <a:r>
              <a:rPr sz="3000" dirty="0">
                <a:latin typeface="Constantia"/>
                <a:cs typeface="Constantia"/>
              </a:rPr>
              <a:t>in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10" dirty="0">
                <a:latin typeface="Constantia"/>
                <a:cs typeface="Constantia"/>
              </a:rPr>
              <a:t>structure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spc="-175" dirty="0">
                <a:latin typeface="Constantia"/>
                <a:cs typeface="Constantia"/>
              </a:rPr>
              <a:t>VAT, </a:t>
            </a:r>
            <a:r>
              <a:rPr sz="3000" spc="-5" dirty="0">
                <a:latin typeface="Constantia"/>
                <a:cs typeface="Constantia"/>
              </a:rPr>
              <a:t>both at the  </a:t>
            </a:r>
            <a:r>
              <a:rPr sz="3000" spc="-15" dirty="0">
                <a:latin typeface="Constantia"/>
                <a:cs typeface="Constantia"/>
              </a:rPr>
              <a:t>Centre </a:t>
            </a:r>
            <a:r>
              <a:rPr sz="3000" dirty="0">
                <a:latin typeface="Constantia"/>
                <a:cs typeface="Constantia"/>
              </a:rPr>
              <a:t>and at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15" dirty="0">
                <a:latin typeface="Constantia"/>
                <a:cs typeface="Constantia"/>
              </a:rPr>
              <a:t>State</a:t>
            </a:r>
            <a:r>
              <a:rPr sz="3000" spc="-46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level.</a:t>
            </a: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onstantia"/>
                <a:cs typeface="Constantia"/>
              </a:rPr>
              <a:t>A. </a:t>
            </a:r>
            <a:r>
              <a:rPr sz="3000" b="1" u="heavy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Justification at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the </a:t>
            </a:r>
            <a:r>
              <a:rPr sz="3000" b="1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Central</a:t>
            </a:r>
            <a:r>
              <a:rPr sz="3000" b="1" u="heavy" spc="-24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Level</a:t>
            </a:r>
            <a:endParaRPr sz="3000">
              <a:latin typeface="Constantia"/>
              <a:cs typeface="Constantia"/>
            </a:endParaRPr>
          </a:p>
          <a:p>
            <a:pPr marL="584200" marR="14604" indent="-571500" algn="just">
              <a:lnSpc>
                <a:spcPct val="100000"/>
              </a:lnSpc>
              <a:spcBef>
                <a:spcPts val="720"/>
              </a:spcBef>
            </a:pPr>
            <a:r>
              <a:rPr sz="2850" spc="-5" dirty="0">
                <a:solidFill>
                  <a:srgbClr val="0AD0D9"/>
                </a:solidFill>
                <a:latin typeface="Constantia"/>
                <a:cs typeface="Constantia"/>
              </a:rPr>
              <a:t>i. </a:t>
            </a:r>
            <a:r>
              <a:rPr sz="3000" dirty="0">
                <a:latin typeface="Constantia"/>
                <a:cs typeface="Constantia"/>
              </a:rPr>
              <a:t>At </a:t>
            </a:r>
            <a:r>
              <a:rPr sz="3000" spc="-10" dirty="0">
                <a:latin typeface="Constantia"/>
                <a:cs typeface="Constantia"/>
              </a:rPr>
              <a:t>present </a:t>
            </a:r>
            <a:r>
              <a:rPr sz="3000" spc="-15" dirty="0">
                <a:latin typeface="Constantia"/>
                <a:cs typeface="Constantia"/>
              </a:rPr>
              <a:t>excise </a:t>
            </a:r>
            <a:r>
              <a:rPr sz="3000" spc="-5" dirty="0">
                <a:latin typeface="Constantia"/>
                <a:cs typeface="Constantia"/>
              </a:rPr>
              <a:t>duty paid on the </a:t>
            </a:r>
            <a:r>
              <a:rPr sz="3000" spc="-40" dirty="0">
                <a:latin typeface="Constantia"/>
                <a:cs typeface="Constantia"/>
              </a:rPr>
              <a:t>raw </a:t>
            </a:r>
            <a:r>
              <a:rPr sz="3000" spc="-15" dirty="0">
                <a:latin typeface="Constantia"/>
                <a:cs typeface="Constantia"/>
              </a:rPr>
              <a:t>material  </a:t>
            </a:r>
            <a:r>
              <a:rPr sz="3000" spc="-10" dirty="0">
                <a:latin typeface="Constantia"/>
                <a:cs typeface="Constantia"/>
              </a:rPr>
              <a:t>consumed </a:t>
            </a:r>
            <a:r>
              <a:rPr sz="3000" dirty="0">
                <a:latin typeface="Constantia"/>
                <a:cs typeface="Constantia"/>
              </a:rPr>
              <a:t>is </a:t>
            </a:r>
            <a:r>
              <a:rPr sz="3000" spc="-5" dirty="0">
                <a:latin typeface="Constantia"/>
                <a:cs typeface="Constantia"/>
              </a:rPr>
              <a:t>being </a:t>
            </a:r>
            <a:r>
              <a:rPr sz="3000" spc="-25" dirty="0">
                <a:latin typeface="Constantia"/>
                <a:cs typeface="Constantia"/>
              </a:rPr>
              <a:t>allowed </a:t>
            </a:r>
            <a:r>
              <a:rPr sz="3000" dirty="0">
                <a:latin typeface="Constantia"/>
                <a:cs typeface="Constantia"/>
              </a:rPr>
              <a:t>as </a:t>
            </a:r>
            <a:r>
              <a:rPr sz="3000" spc="-5" dirty="0">
                <a:latin typeface="Constantia"/>
                <a:cs typeface="Constantia"/>
              </a:rPr>
              <a:t>input </a:t>
            </a:r>
            <a:r>
              <a:rPr sz="3000" spc="-10" dirty="0">
                <a:latin typeface="Constantia"/>
                <a:cs typeface="Constantia"/>
              </a:rPr>
              <a:t>credit</a:t>
            </a:r>
            <a:r>
              <a:rPr sz="3000" spc="645" dirty="0">
                <a:latin typeface="Constantia"/>
                <a:cs typeface="Constantia"/>
              </a:rPr>
              <a:t> </a:t>
            </a:r>
            <a:r>
              <a:rPr sz="3000" spc="-65" dirty="0">
                <a:latin typeface="Constantia"/>
                <a:cs typeface="Constantia"/>
              </a:rPr>
              <a:t>only.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307204"/>
            <a:ext cx="5021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1987550" algn="l"/>
                <a:tab pos="3091180" algn="l"/>
                <a:tab pos="3996690" algn="l"/>
              </a:tabLst>
            </a:pPr>
            <a:r>
              <a:rPr sz="3000" spc="-105" dirty="0">
                <a:latin typeface="Constantia"/>
                <a:cs typeface="Constantia"/>
              </a:rPr>
              <a:t>F</a:t>
            </a:r>
            <a:r>
              <a:rPr sz="3000" dirty="0">
                <a:latin typeface="Constantia"/>
                <a:cs typeface="Constantia"/>
              </a:rPr>
              <a:t>or	other	</a:t>
            </a:r>
            <a:r>
              <a:rPr sz="3000" spc="-5" dirty="0">
                <a:latin typeface="Constantia"/>
                <a:cs typeface="Constantia"/>
              </a:rPr>
              <a:t>ta</a:t>
            </a:r>
            <a:r>
              <a:rPr sz="3000" spc="-80" dirty="0">
                <a:latin typeface="Constantia"/>
                <a:cs typeface="Constantia"/>
              </a:rPr>
              <a:t>x</a:t>
            </a:r>
            <a:r>
              <a:rPr sz="3000" dirty="0">
                <a:latin typeface="Constantia"/>
                <a:cs typeface="Constantia"/>
              </a:rPr>
              <a:t>es	and	</a:t>
            </a:r>
            <a:r>
              <a:rPr sz="3000" spc="-5" dirty="0">
                <a:latin typeface="Constantia"/>
                <a:cs typeface="Constantia"/>
              </a:rPr>
              <a:t>duties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4307204"/>
            <a:ext cx="789050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2405">
              <a:lnSpc>
                <a:spcPct val="100000"/>
              </a:lnSpc>
              <a:spcBef>
                <a:spcPts val="100"/>
              </a:spcBef>
              <a:tabLst>
                <a:tab pos="3042920" algn="l"/>
                <a:tab pos="5185410" algn="l"/>
                <a:tab pos="6286500" algn="l"/>
                <a:tab pos="6615430" algn="l"/>
                <a:tab pos="7022465" algn="l"/>
                <a:tab pos="7447915" algn="l"/>
              </a:tabLst>
            </a:pPr>
            <a:r>
              <a:rPr sz="3000" dirty="0">
                <a:latin typeface="Constantia"/>
                <a:cs typeface="Constantia"/>
              </a:rPr>
              <a:t>pa</a:t>
            </a:r>
            <a:r>
              <a:rPr sz="3000" spc="-10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d	</a:t>
            </a:r>
            <a:r>
              <a:rPr sz="3000" spc="-30" dirty="0">
                <a:latin typeface="Constantia"/>
                <a:cs typeface="Constantia"/>
              </a:rPr>
              <a:t>f</a:t>
            </a:r>
            <a:r>
              <a:rPr sz="3000" dirty="0">
                <a:latin typeface="Constantia"/>
                <a:cs typeface="Constantia"/>
              </a:rPr>
              <a:t>or	post-  </a:t>
            </a:r>
            <a:r>
              <a:rPr sz="3000" spc="-5" dirty="0">
                <a:latin typeface="Constantia"/>
                <a:cs typeface="Constantia"/>
              </a:rPr>
              <a:t>ma</a:t>
            </a:r>
            <a:r>
              <a:rPr sz="3000" spc="10" dirty="0"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ufa</a:t>
            </a:r>
            <a:r>
              <a:rPr sz="3000" spc="-10" dirty="0">
                <a:latin typeface="Constantia"/>
                <a:cs typeface="Constantia"/>
              </a:rPr>
              <a:t>c</a:t>
            </a:r>
            <a:r>
              <a:rPr sz="3000" spc="-5" dirty="0">
                <a:latin typeface="Constantia"/>
                <a:cs typeface="Constantia"/>
              </a:rPr>
              <a:t>turi</a:t>
            </a:r>
            <a:r>
              <a:rPr sz="3000" spc="5" dirty="0">
                <a:latin typeface="Constantia"/>
                <a:cs typeface="Constantia"/>
              </a:rPr>
              <a:t>n</a:t>
            </a:r>
            <a:r>
              <a:rPr sz="3000" dirty="0">
                <a:latin typeface="Constantia"/>
                <a:cs typeface="Constantia"/>
              </a:rPr>
              <a:t>g	e</a:t>
            </a:r>
            <a:r>
              <a:rPr sz="3000" spc="-25" dirty="0">
                <a:latin typeface="Constantia"/>
                <a:cs typeface="Constantia"/>
              </a:rPr>
              <a:t>x</a:t>
            </a:r>
            <a:r>
              <a:rPr sz="3000" spc="-15" dirty="0">
                <a:latin typeface="Constantia"/>
                <a:cs typeface="Constantia"/>
              </a:rPr>
              <a:t>p</a:t>
            </a:r>
            <a:r>
              <a:rPr sz="3000" dirty="0">
                <a:latin typeface="Constantia"/>
                <a:cs typeface="Constantia"/>
              </a:rPr>
              <a:t>en</a:t>
            </a:r>
            <a:r>
              <a:rPr sz="3000" spc="-1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3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5" dirty="0">
                <a:latin typeface="Constantia"/>
                <a:cs typeface="Constantia"/>
              </a:rPr>
              <a:t>t</a:t>
            </a:r>
            <a:r>
              <a:rPr sz="3000" spc="-20" dirty="0">
                <a:latin typeface="Constantia"/>
                <a:cs typeface="Constantia"/>
              </a:rPr>
              <a:t>h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4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		is		no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5221935"/>
            <a:ext cx="7881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  <a:tabLst>
                <a:tab pos="2073275" algn="l"/>
                <a:tab pos="2686050" algn="l"/>
                <a:tab pos="3729990" algn="l"/>
                <a:tab pos="4838065" algn="l"/>
                <a:tab pos="5967730" algn="l"/>
                <a:tab pos="6655434" algn="l"/>
              </a:tabLst>
            </a:pPr>
            <a:r>
              <a:rPr sz="3000" spc="-5" dirty="0">
                <a:latin typeface="Constantia"/>
                <a:cs typeface="Constantia"/>
              </a:rPr>
              <a:t>m</a:t>
            </a:r>
            <a:r>
              <a:rPr sz="3000" spc="10" dirty="0">
                <a:latin typeface="Constantia"/>
                <a:cs typeface="Constantia"/>
              </a:rPr>
              <a:t>e</a:t>
            </a:r>
            <a:r>
              <a:rPr sz="3000" spc="-5" dirty="0">
                <a:latin typeface="Constantia"/>
                <a:cs typeface="Constantia"/>
              </a:rPr>
              <a:t>cha</a:t>
            </a:r>
            <a:r>
              <a:rPr sz="3000" spc="5" dirty="0"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i</a:t>
            </a:r>
            <a:r>
              <a:rPr sz="3000" spc="-1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m	</a:t>
            </a:r>
            <a:r>
              <a:rPr sz="3000" spc="-30" dirty="0">
                <a:latin typeface="Constantia"/>
                <a:cs typeface="Constantia"/>
              </a:rPr>
              <a:t>f</a:t>
            </a:r>
            <a:r>
              <a:rPr sz="3000" dirty="0">
                <a:latin typeface="Constantia"/>
                <a:cs typeface="Constantia"/>
              </a:rPr>
              <a:t>or	</a:t>
            </a:r>
            <a:r>
              <a:rPr sz="3000" spc="-5" dirty="0">
                <a:latin typeface="Constantia"/>
                <a:cs typeface="Constantia"/>
              </a:rPr>
              <a:t>inpu</a:t>
            </a:r>
            <a:r>
              <a:rPr sz="3000" dirty="0">
                <a:latin typeface="Constantia"/>
                <a:cs typeface="Constantia"/>
              </a:rPr>
              <a:t>t	</a:t>
            </a:r>
            <a:r>
              <a:rPr sz="3000" spc="-5" dirty="0">
                <a:latin typeface="Constantia"/>
                <a:cs typeface="Constantia"/>
              </a:rPr>
              <a:t>c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ed</a:t>
            </a:r>
            <a:r>
              <a:rPr sz="3000" spc="5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t	</a:t>
            </a:r>
            <a:r>
              <a:rPr sz="3000" spc="-5" dirty="0">
                <a:latin typeface="Constantia"/>
                <a:cs typeface="Constantia"/>
              </a:rPr>
              <a:t>unde</a:t>
            </a:r>
            <a:r>
              <a:rPr sz="3000" dirty="0">
                <a:latin typeface="Constantia"/>
                <a:cs typeface="Constantia"/>
              </a:rPr>
              <a:t>r	</a:t>
            </a:r>
            <a:r>
              <a:rPr sz="3000" spc="-5" dirty="0">
                <a:latin typeface="Constantia"/>
                <a:cs typeface="Constantia"/>
              </a:rPr>
              <a:t>th</a:t>
            </a:r>
            <a:r>
              <a:rPr sz="3000" dirty="0">
                <a:latin typeface="Constantia"/>
                <a:cs typeface="Constantia"/>
              </a:rPr>
              <a:t>e	</a:t>
            </a:r>
            <a:r>
              <a:rPr sz="3000" spc="-35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ent</a:t>
            </a:r>
            <a:r>
              <a:rPr sz="3000" spc="-5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al  </a:t>
            </a:r>
            <a:r>
              <a:rPr sz="3000" spc="-15" dirty="0">
                <a:latin typeface="Constantia"/>
                <a:cs typeface="Constantia"/>
              </a:rPr>
              <a:t>Excise </a:t>
            </a:r>
            <a:r>
              <a:rPr sz="3000" dirty="0">
                <a:latin typeface="Constantia"/>
                <a:cs typeface="Constantia"/>
              </a:rPr>
              <a:t>Duty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Act.</a:t>
            </a:r>
            <a:endParaRPr sz="3000">
              <a:latin typeface="Constantia"/>
              <a:cs typeface="Constantia"/>
            </a:endParaRPr>
          </a:p>
          <a:p>
            <a:pPr marL="6480175">
              <a:lnSpc>
                <a:spcPct val="100000"/>
              </a:lnSpc>
              <a:spcBef>
                <a:spcPts val="720"/>
              </a:spcBef>
            </a:pPr>
            <a:r>
              <a:rPr sz="3000" spc="-35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spc="-5" dirty="0">
                <a:latin typeface="Constantia"/>
                <a:cs typeface="Constantia"/>
              </a:rPr>
              <a:t>d….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03606"/>
            <a:ext cx="73298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Steps </a:t>
            </a:r>
            <a:r>
              <a:rPr spc="-25" dirty="0"/>
              <a:t>for </a:t>
            </a:r>
            <a:r>
              <a:rPr spc="-5" dirty="0"/>
              <a:t>implementing</a:t>
            </a:r>
            <a:r>
              <a:rPr spc="-70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52876"/>
            <a:ext cx="8094980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latin typeface="Constantia"/>
                <a:cs typeface="Constantia"/>
              </a:rPr>
              <a:t>A:- Assessment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0" dirty="0">
                <a:latin typeface="Constantia"/>
                <a:cs typeface="Constantia"/>
              </a:rPr>
              <a:t>GST</a:t>
            </a:r>
            <a:r>
              <a:rPr sz="2600" b="1" spc="-1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Impact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Understand </a:t>
            </a:r>
            <a:r>
              <a:rPr sz="2600" spc="-20" dirty="0">
                <a:latin typeface="Constantia"/>
                <a:cs typeface="Constantia"/>
              </a:rPr>
              <a:t>key </a:t>
            </a:r>
            <a:r>
              <a:rPr sz="2600" spc="-40" dirty="0">
                <a:latin typeface="Constantia"/>
                <a:cs typeface="Constantia"/>
              </a:rPr>
              <a:t>area’s </a:t>
            </a:r>
            <a:r>
              <a:rPr sz="2600" spc="-5" dirty="0">
                <a:latin typeface="Constantia"/>
                <a:cs typeface="Constantia"/>
              </a:rPr>
              <a:t>impacting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Business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Continuously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update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track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policy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development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  of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GST</a:t>
            </a:r>
            <a:endParaRPr sz="2600">
              <a:latin typeface="Constantia"/>
              <a:cs typeface="Constantia"/>
            </a:endParaRPr>
          </a:p>
          <a:p>
            <a:pPr marL="286385" marR="518159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Identify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analyze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area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adverse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impact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15" dirty="0">
                <a:latin typeface="Constantia"/>
                <a:cs typeface="Constantia"/>
              </a:rPr>
              <a:t>prepare </a:t>
            </a:r>
            <a:r>
              <a:rPr sz="2600" spc="-10" dirty="0">
                <a:latin typeface="Constantia"/>
                <a:cs typeface="Constantia"/>
              </a:rPr>
              <a:t>contingency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measures.</a:t>
            </a:r>
            <a:endParaRPr sz="2600">
              <a:latin typeface="Constantia"/>
              <a:cs typeface="Constantia"/>
            </a:endParaRPr>
          </a:p>
          <a:p>
            <a:pPr marL="286385" marR="28511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3829050" algn="l"/>
              </a:tabLst>
            </a:pPr>
            <a:r>
              <a:rPr sz="2600" spc="-15" dirty="0">
                <a:latin typeface="Constantia"/>
                <a:cs typeface="Constantia"/>
              </a:rPr>
              <a:t>Prepare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transmition	</a:t>
            </a:r>
            <a:r>
              <a:rPr sz="2600" spc="-10" dirty="0">
                <a:latin typeface="Constantia"/>
                <a:cs typeface="Constantia"/>
              </a:rPr>
              <a:t>road </a:t>
            </a:r>
            <a:r>
              <a:rPr sz="2600" spc="-5" dirty="0">
                <a:latin typeface="Constantia"/>
                <a:cs typeface="Constantia"/>
              </a:rPr>
              <a:t>map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align</a:t>
            </a:r>
            <a:r>
              <a:rPr sz="2600" spc="-3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relevant  team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84606"/>
            <a:ext cx="73298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Steps </a:t>
            </a:r>
            <a:r>
              <a:rPr spc="-25" dirty="0"/>
              <a:t>for </a:t>
            </a:r>
            <a:r>
              <a:rPr spc="-5" dirty="0"/>
              <a:t>implementing</a:t>
            </a:r>
            <a:r>
              <a:rPr spc="-70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69160"/>
            <a:ext cx="6313170" cy="28790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latin typeface="Constantia"/>
                <a:cs typeface="Constantia"/>
              </a:rPr>
              <a:t>B:- </a:t>
            </a:r>
            <a:r>
              <a:rPr sz="2600" b="1" spc="-20" dirty="0">
                <a:latin typeface="Constantia"/>
                <a:cs typeface="Constantia"/>
              </a:rPr>
              <a:t>Following </a:t>
            </a:r>
            <a:r>
              <a:rPr sz="2600" b="1" spc="-5" dirty="0">
                <a:latin typeface="Constantia"/>
                <a:cs typeface="Constantia"/>
              </a:rPr>
              <a:t>points </a:t>
            </a:r>
            <a:r>
              <a:rPr sz="2600" b="1" dirty="0">
                <a:latin typeface="Constantia"/>
                <a:cs typeface="Constantia"/>
              </a:rPr>
              <a:t>should be</a:t>
            </a:r>
            <a:r>
              <a:rPr sz="2600" b="1" spc="-25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reviewed: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Domestic supplies v/s</a:t>
            </a:r>
            <a:r>
              <a:rPr sz="2600" spc="-3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Imports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house </a:t>
            </a:r>
            <a:r>
              <a:rPr sz="2600" dirty="0">
                <a:latin typeface="Constantia"/>
                <a:cs typeface="Constantia"/>
              </a:rPr>
              <a:t>v/s </a:t>
            </a:r>
            <a:r>
              <a:rPr sz="2600" spc="-15" dirty="0">
                <a:latin typeface="Constantia"/>
                <a:cs typeface="Constantia"/>
              </a:rPr>
              <a:t>contract</a:t>
            </a:r>
            <a:r>
              <a:rPr sz="2600" spc="-409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manufacturing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Pricing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Strategies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Warehousing/Stocking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location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Direct </a:t>
            </a:r>
            <a:r>
              <a:rPr sz="2600" spc="-5" dirty="0">
                <a:latin typeface="Constantia"/>
                <a:cs typeface="Constantia"/>
              </a:rPr>
              <a:t>Sale/Stock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Transfer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Steps </a:t>
            </a:r>
            <a:r>
              <a:rPr spc="-25" dirty="0"/>
              <a:t>for </a:t>
            </a:r>
            <a:r>
              <a:rPr spc="-5" dirty="0"/>
              <a:t>implementing</a:t>
            </a:r>
            <a:r>
              <a:rPr spc="-70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5271"/>
            <a:ext cx="5183505" cy="46291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800" b="1" spc="-5" dirty="0">
                <a:latin typeface="Constantia"/>
                <a:cs typeface="Constantia"/>
              </a:rPr>
              <a:t>C:- </a:t>
            </a:r>
            <a:r>
              <a:rPr sz="2800" b="1" spc="-15" dirty="0">
                <a:latin typeface="Constantia"/>
                <a:cs typeface="Constantia"/>
              </a:rPr>
              <a:t>Change </a:t>
            </a:r>
            <a:r>
              <a:rPr sz="2800" b="1" spc="-5" dirty="0">
                <a:latin typeface="Constantia"/>
                <a:cs typeface="Constantia"/>
              </a:rPr>
              <a:t>in</a:t>
            </a:r>
            <a:r>
              <a:rPr sz="2800" b="1" spc="-10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Computerisation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onstantia"/>
                <a:cs typeface="Constantia"/>
              </a:rPr>
              <a:t>I:- </a:t>
            </a:r>
            <a:r>
              <a:rPr sz="2400" b="1" spc="-5" dirty="0">
                <a:latin typeface="Constantia"/>
                <a:cs typeface="Constantia"/>
              </a:rPr>
              <a:t>Output </a:t>
            </a:r>
            <a:r>
              <a:rPr sz="2400" b="1" spc="-20" dirty="0">
                <a:latin typeface="Constantia"/>
                <a:cs typeface="Constantia"/>
              </a:rPr>
              <a:t>to </a:t>
            </a:r>
            <a:r>
              <a:rPr sz="2400" b="1" dirty="0">
                <a:latin typeface="Constantia"/>
                <a:cs typeface="Constantia"/>
              </a:rPr>
              <a:t>be aligned </a:t>
            </a:r>
            <a:r>
              <a:rPr sz="2400" b="1" spc="-5" dirty="0">
                <a:latin typeface="Constantia"/>
                <a:cs typeface="Constantia"/>
              </a:rPr>
              <a:t>with</a:t>
            </a:r>
            <a:r>
              <a:rPr sz="2400" b="1" spc="-35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GST</a:t>
            </a:r>
            <a:endParaRPr sz="24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9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Invoicing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Purchase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Order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30" dirty="0">
                <a:latin typeface="Constantia"/>
                <a:cs typeface="Constantia"/>
              </a:rPr>
              <a:t>O.E.F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Stock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Transfers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MIS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400" b="1" spc="-5" dirty="0">
                <a:latin typeface="Constantia"/>
                <a:cs typeface="Constantia"/>
              </a:rPr>
              <a:t>II:- </a:t>
            </a:r>
            <a:r>
              <a:rPr sz="2400" b="1" spc="-15" dirty="0">
                <a:latin typeface="Constantia"/>
                <a:cs typeface="Constantia"/>
              </a:rPr>
              <a:t>Master </a:t>
            </a:r>
            <a:r>
              <a:rPr sz="2400" b="1" spc="-10" dirty="0">
                <a:latin typeface="Constantia"/>
                <a:cs typeface="Constantia"/>
              </a:rPr>
              <a:t>Data </a:t>
            </a:r>
            <a:r>
              <a:rPr sz="2400" b="1" spc="-20" dirty="0">
                <a:latin typeface="Constantia"/>
                <a:cs typeface="Constantia"/>
              </a:rPr>
              <a:t>to </a:t>
            </a:r>
            <a:r>
              <a:rPr sz="2400" b="1" dirty="0">
                <a:latin typeface="Constantia"/>
                <a:cs typeface="Constantia"/>
              </a:rPr>
              <a:t>be</a:t>
            </a:r>
            <a:r>
              <a:rPr sz="2400" b="1" spc="-28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aligned</a:t>
            </a:r>
            <a:endParaRPr sz="24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84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0" dirty="0">
                <a:latin typeface="Constantia"/>
                <a:cs typeface="Constantia"/>
              </a:rPr>
              <a:t>Suppliers registration</a:t>
            </a:r>
            <a:r>
              <a:rPr sz="2200" spc="-180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no.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Customer </a:t>
            </a:r>
            <a:r>
              <a:rPr sz="2200" spc="-10" dirty="0">
                <a:latin typeface="Constantia"/>
                <a:cs typeface="Constantia"/>
              </a:rPr>
              <a:t>registration</a:t>
            </a:r>
            <a:r>
              <a:rPr sz="2200" spc="-20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no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70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15" dirty="0">
                <a:latin typeface="Constantia"/>
                <a:cs typeface="Constantia"/>
              </a:rPr>
              <a:t>GST </a:t>
            </a:r>
            <a:r>
              <a:rPr sz="2200" spc="-20" dirty="0">
                <a:latin typeface="Constantia"/>
                <a:cs typeface="Constantia"/>
              </a:rPr>
              <a:t>rate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master</a:t>
            </a:r>
            <a:endParaRPr sz="22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265"/>
              </a:spcBef>
              <a:buClr>
                <a:srgbClr val="0E6EC5"/>
              </a:buClr>
              <a:buSzPct val="84090"/>
              <a:buFont typeface="Wingdings 2"/>
              <a:buChar char=""/>
              <a:tabLst>
                <a:tab pos="653415" algn="l"/>
              </a:tabLst>
            </a:pPr>
            <a:r>
              <a:rPr sz="2200" spc="-5" dirty="0">
                <a:latin typeface="Constantia"/>
                <a:cs typeface="Constantia"/>
              </a:rPr>
              <a:t>Input </a:t>
            </a:r>
            <a:r>
              <a:rPr sz="2200" spc="-60" dirty="0">
                <a:latin typeface="Constantia"/>
                <a:cs typeface="Constantia"/>
              </a:rPr>
              <a:t>Tax </a:t>
            </a:r>
            <a:r>
              <a:rPr sz="2200" spc="-15" dirty="0">
                <a:latin typeface="Constantia"/>
                <a:cs typeface="Constantia"/>
              </a:rPr>
              <a:t>Credit </a:t>
            </a:r>
            <a:r>
              <a:rPr sz="2200" spc="-5" dirty="0">
                <a:latin typeface="Constantia"/>
                <a:cs typeface="Constantia"/>
              </a:rPr>
              <a:t>eligibility</a:t>
            </a:r>
            <a:r>
              <a:rPr sz="2200" spc="-2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master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36778"/>
            <a:ext cx="659828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20" dirty="0"/>
              <a:t>Steps </a:t>
            </a:r>
            <a:r>
              <a:rPr sz="4500" spc="-25" dirty="0"/>
              <a:t>for </a:t>
            </a:r>
            <a:r>
              <a:rPr sz="4500" spc="-5" dirty="0"/>
              <a:t>implementing</a:t>
            </a:r>
            <a:r>
              <a:rPr sz="4500" spc="-45" dirty="0"/>
              <a:t> </a:t>
            </a:r>
            <a:r>
              <a:rPr sz="4500" spc="-20" dirty="0"/>
              <a:t>GST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35940" y="1370388"/>
            <a:ext cx="8009255" cy="39636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b="1" spc="-20" dirty="0">
                <a:latin typeface="Constantia"/>
                <a:cs typeface="Constantia"/>
              </a:rPr>
              <a:t>III:-Transaction </a:t>
            </a:r>
            <a:r>
              <a:rPr sz="2800" b="1" spc="-30" dirty="0">
                <a:latin typeface="Constantia"/>
                <a:cs typeface="Constantia"/>
              </a:rPr>
              <a:t>to </a:t>
            </a:r>
            <a:r>
              <a:rPr sz="2800" b="1" spc="-5" dirty="0">
                <a:latin typeface="Constantia"/>
                <a:cs typeface="Constantia"/>
              </a:rPr>
              <a:t>be aligned </a:t>
            </a:r>
            <a:r>
              <a:rPr sz="2800" b="1" spc="-10" dirty="0">
                <a:latin typeface="Constantia"/>
                <a:cs typeface="Constantia"/>
              </a:rPr>
              <a:t>with</a:t>
            </a:r>
            <a:r>
              <a:rPr sz="2800" b="1" spc="-280" dirty="0">
                <a:latin typeface="Constantia"/>
                <a:cs typeface="Constantia"/>
              </a:rPr>
              <a:t> </a:t>
            </a:r>
            <a:r>
              <a:rPr sz="2800" b="1" spc="-15" dirty="0">
                <a:latin typeface="Constantia"/>
                <a:cs typeface="Constantia"/>
              </a:rPr>
              <a:t>GST</a:t>
            </a:r>
            <a:endParaRPr sz="28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5185"/>
              <a:buFont typeface="Wingdings 2"/>
              <a:buChar char=""/>
              <a:tabLst>
                <a:tab pos="653415" algn="l"/>
              </a:tabLst>
            </a:pPr>
            <a:r>
              <a:rPr sz="2700" spc="-15" dirty="0">
                <a:latin typeface="Constantia"/>
                <a:cs typeface="Constantia"/>
              </a:rPr>
              <a:t>Inventory </a:t>
            </a:r>
            <a:r>
              <a:rPr sz="2700" spc="-25" dirty="0">
                <a:latin typeface="Constantia"/>
                <a:cs typeface="Constantia"/>
              </a:rPr>
              <a:t>Valuation</a:t>
            </a:r>
            <a:r>
              <a:rPr sz="2700" spc="-180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Module</a:t>
            </a:r>
            <a:endParaRPr sz="27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Input </a:t>
            </a:r>
            <a:r>
              <a:rPr sz="2400" spc="-55" dirty="0">
                <a:latin typeface="Constantia"/>
                <a:cs typeface="Constantia"/>
              </a:rPr>
              <a:t>Tax </a:t>
            </a:r>
            <a:r>
              <a:rPr sz="2400" spc="-10" dirty="0">
                <a:latin typeface="Constantia"/>
                <a:cs typeface="Constantia"/>
              </a:rPr>
              <a:t>Credit</a:t>
            </a:r>
            <a:r>
              <a:rPr sz="2400" spc="-21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register</a:t>
            </a:r>
            <a:endParaRPr sz="24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MIS</a:t>
            </a:r>
            <a:r>
              <a:rPr sz="2400" spc="-10" dirty="0">
                <a:latin typeface="Constantia"/>
                <a:cs typeface="Constantia"/>
              </a:rPr>
              <a:t> Report</a:t>
            </a:r>
            <a:endParaRPr sz="2400">
              <a:latin typeface="Constantia"/>
              <a:cs typeface="Constantia"/>
            </a:endParaRPr>
          </a:p>
          <a:p>
            <a:pPr marL="652780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Revision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pending </a:t>
            </a:r>
            <a:r>
              <a:rPr sz="2400" spc="-10" dirty="0">
                <a:latin typeface="Constantia"/>
                <a:cs typeface="Constantia"/>
              </a:rPr>
              <a:t>order/contracts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10" dirty="0">
                <a:latin typeface="Constantia"/>
                <a:cs typeface="Constantia"/>
              </a:rPr>
              <a:t>IIIrd</a:t>
            </a:r>
            <a:r>
              <a:rPr sz="2400" spc="-3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parties</a:t>
            </a:r>
            <a:endParaRPr sz="2400">
              <a:latin typeface="Constantia"/>
              <a:cs typeface="Constantia"/>
            </a:endParaRPr>
          </a:p>
          <a:p>
            <a:pPr marL="652780" marR="5080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Collection/settlement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bills </a:t>
            </a:r>
            <a:r>
              <a:rPr sz="2400" spc="-10" dirty="0">
                <a:latin typeface="Constantia"/>
                <a:cs typeface="Constantia"/>
              </a:rPr>
              <a:t>from </a:t>
            </a:r>
            <a:r>
              <a:rPr sz="2400" dirty="0">
                <a:latin typeface="Constantia"/>
                <a:cs typeface="Constantia"/>
              </a:rPr>
              <a:t>suppliers</a:t>
            </a:r>
            <a:r>
              <a:rPr sz="2400" spc="-4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 service  </a:t>
            </a:r>
            <a:r>
              <a:rPr sz="2400" spc="-10" dirty="0">
                <a:latin typeface="Constantia"/>
                <a:cs typeface="Constantia"/>
              </a:rPr>
              <a:t>providers</a:t>
            </a:r>
            <a:endParaRPr sz="2400">
              <a:latin typeface="Constantia"/>
              <a:cs typeface="Constantia"/>
            </a:endParaRPr>
          </a:p>
          <a:p>
            <a:pPr marL="652780" marR="10795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5" dirty="0">
                <a:latin typeface="Constantia"/>
                <a:cs typeface="Constantia"/>
              </a:rPr>
              <a:t>Minimum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stock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semi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finished/finished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goods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units  </a:t>
            </a:r>
            <a:r>
              <a:rPr sz="2400" dirty="0">
                <a:latin typeface="Constantia"/>
                <a:cs typeface="Constantia"/>
              </a:rPr>
              <a:t>&amp; sales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depots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2978"/>
            <a:ext cx="64712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Impact of </a:t>
            </a:r>
            <a:r>
              <a:rPr sz="4500" spc="-20" dirty="0"/>
              <a:t>Matching</a:t>
            </a:r>
            <a:r>
              <a:rPr sz="4500" spc="-45" dirty="0"/>
              <a:t> </a:t>
            </a:r>
            <a:r>
              <a:rPr sz="4500" spc="-40" dirty="0"/>
              <a:t>System</a:t>
            </a:r>
            <a:endParaRPr sz="45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10" dirty="0"/>
              <a:t>Supplier’s</a:t>
            </a:r>
            <a:r>
              <a:rPr spc="-90" dirty="0"/>
              <a:t> </a:t>
            </a:r>
            <a:r>
              <a:rPr spc="-5" dirty="0"/>
              <a:t>bill</a:t>
            </a:r>
            <a:r>
              <a:rPr spc="-85" dirty="0"/>
              <a:t> </a:t>
            </a:r>
            <a:r>
              <a:rPr dirty="0"/>
              <a:t>will</a:t>
            </a:r>
            <a:r>
              <a:rPr spc="-15" dirty="0"/>
              <a:t> </a:t>
            </a:r>
            <a:r>
              <a:rPr spc="-5" dirty="0"/>
              <a:t>be</a:t>
            </a:r>
            <a:r>
              <a:rPr spc="-125" dirty="0"/>
              <a:t> </a:t>
            </a:r>
            <a:r>
              <a:rPr spc="-10" dirty="0"/>
              <a:t>entered</a:t>
            </a:r>
            <a:r>
              <a:rPr spc="-80" dirty="0"/>
              <a:t> </a:t>
            </a:r>
            <a:r>
              <a:rPr dirty="0"/>
              <a:t>without</a:t>
            </a:r>
            <a:r>
              <a:rPr spc="-160" dirty="0"/>
              <a:t> </a:t>
            </a:r>
            <a:r>
              <a:rPr spc="-15" dirty="0"/>
              <a:t>any</a:t>
            </a:r>
            <a:r>
              <a:rPr spc="-135" dirty="0"/>
              <a:t> </a:t>
            </a:r>
            <a:r>
              <a:rPr spc="-5" dirty="0"/>
              <a:t>deductions</a:t>
            </a:r>
          </a:p>
          <a:p>
            <a:pPr marL="286385" marR="37211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/>
              <a:t>Deduction shall be </a:t>
            </a:r>
            <a:r>
              <a:rPr spc="-5" dirty="0"/>
              <a:t>made </a:t>
            </a:r>
            <a:r>
              <a:rPr spc="-10" dirty="0"/>
              <a:t>through debit/credit</a:t>
            </a:r>
            <a:r>
              <a:rPr spc="-470" dirty="0"/>
              <a:t> </a:t>
            </a:r>
            <a:r>
              <a:rPr spc="-10" dirty="0"/>
              <a:t>notes  (Address Costing</a:t>
            </a:r>
            <a:r>
              <a:rPr spc="-70" dirty="0"/>
              <a:t> </a:t>
            </a:r>
            <a:r>
              <a:rPr spc="-5" dirty="0"/>
              <a:t>Issue)</a:t>
            </a: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/>
              <a:t>Deal with </a:t>
            </a:r>
            <a:r>
              <a:rPr spc="-15" dirty="0"/>
              <a:t>good/ law </a:t>
            </a:r>
            <a:r>
              <a:rPr spc="-5" dirty="0"/>
              <a:t>abiding supplier/service</a:t>
            </a:r>
            <a:r>
              <a:rPr spc="-434" dirty="0"/>
              <a:t> </a:t>
            </a:r>
            <a:r>
              <a:rPr spc="-10" dirty="0"/>
              <a:t>providers  </a:t>
            </a:r>
            <a:r>
              <a:rPr spc="-5" dirty="0"/>
              <a:t>because non </a:t>
            </a:r>
            <a:r>
              <a:rPr spc="-15" dirty="0"/>
              <a:t>compliance by </a:t>
            </a:r>
            <a:r>
              <a:rPr spc="-5" dirty="0"/>
              <a:t>them </a:t>
            </a:r>
            <a:r>
              <a:rPr dirty="0"/>
              <a:t>will </a:t>
            </a:r>
            <a:r>
              <a:rPr spc="-15" dirty="0"/>
              <a:t>create </a:t>
            </a:r>
            <a:r>
              <a:rPr spc="-5" dirty="0"/>
              <a:t>problem  </a:t>
            </a:r>
            <a:r>
              <a:rPr spc="-20" dirty="0"/>
              <a:t>to</a:t>
            </a:r>
            <a:r>
              <a:rPr spc="-135" dirty="0"/>
              <a:t> </a:t>
            </a:r>
            <a:r>
              <a:rPr spc="-5" dirty="0"/>
              <a:t>us</a:t>
            </a:r>
          </a:p>
          <a:p>
            <a:pPr marL="286385" marR="53784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10" dirty="0"/>
              <a:t>Diversion</a:t>
            </a:r>
            <a:r>
              <a:rPr spc="-1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5" dirty="0"/>
              <a:t>goods</a:t>
            </a:r>
            <a:r>
              <a:rPr spc="-80" dirty="0"/>
              <a:t> </a:t>
            </a:r>
            <a:r>
              <a:rPr spc="-10" dirty="0"/>
              <a:t>from</a:t>
            </a:r>
            <a:r>
              <a:rPr spc="-120" dirty="0"/>
              <a:t> </a:t>
            </a:r>
            <a:r>
              <a:rPr spc="-5" dirty="0"/>
              <a:t>one</a:t>
            </a:r>
            <a:r>
              <a:rPr spc="-80" dirty="0"/>
              <a:t> </a:t>
            </a:r>
            <a:r>
              <a:rPr spc="-5" dirty="0"/>
              <a:t>RS</a:t>
            </a:r>
            <a:r>
              <a:rPr spc="-45" dirty="0"/>
              <a:t> </a:t>
            </a:r>
            <a:r>
              <a:rPr spc="-20" dirty="0"/>
              <a:t>to</a:t>
            </a:r>
            <a:r>
              <a:rPr spc="-155" dirty="0"/>
              <a:t> </a:t>
            </a:r>
            <a:r>
              <a:rPr dirty="0"/>
              <a:t>other</a:t>
            </a:r>
            <a:r>
              <a:rPr spc="-160" dirty="0"/>
              <a:t> </a:t>
            </a:r>
            <a:r>
              <a:rPr dirty="0"/>
              <a:t>will</a:t>
            </a:r>
            <a:r>
              <a:rPr spc="-25" dirty="0"/>
              <a:t> </a:t>
            </a:r>
            <a:r>
              <a:rPr spc="-5" dirty="0"/>
              <a:t>not</a:t>
            </a:r>
            <a:r>
              <a:rPr spc="-90" dirty="0"/>
              <a:t> </a:t>
            </a:r>
            <a:r>
              <a:rPr spc="-5" dirty="0"/>
              <a:t>be  </a:t>
            </a:r>
            <a:r>
              <a:rPr dirty="0"/>
              <a:t>possible.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This </a:t>
            </a:r>
            <a:r>
              <a:rPr spc="-10" dirty="0"/>
              <a:t>system require </a:t>
            </a:r>
            <a:r>
              <a:rPr spc="-5" dirty="0"/>
              <a:t>efficeint</a:t>
            </a:r>
            <a:r>
              <a:rPr spc="-465" dirty="0"/>
              <a:t> </a:t>
            </a:r>
            <a:r>
              <a:rPr spc="-15" dirty="0"/>
              <a:t>working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60806"/>
            <a:ext cx="74593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Direct </a:t>
            </a:r>
            <a:r>
              <a:rPr spc="-5" dirty="0"/>
              <a:t>Sales/ Goods</a:t>
            </a:r>
            <a:r>
              <a:rPr spc="-65" dirty="0"/>
              <a:t> Transfer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81050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GST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paid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goods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transfer,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hence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working  </a:t>
            </a:r>
            <a:r>
              <a:rPr sz="2600" spc="-5" dirty="0">
                <a:latin typeface="Constantia"/>
                <a:cs typeface="Constantia"/>
              </a:rPr>
              <a:t>capital </a:t>
            </a:r>
            <a:r>
              <a:rPr sz="2600" dirty="0">
                <a:latin typeface="Constantia"/>
                <a:cs typeface="Constantia"/>
              </a:rPr>
              <a:t>will </a:t>
            </a:r>
            <a:r>
              <a:rPr sz="2600" spc="-5" dirty="0">
                <a:latin typeface="Constantia"/>
                <a:cs typeface="Constantia"/>
              </a:rPr>
              <a:t>be block in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stock</a:t>
            </a:r>
            <a:endParaRPr sz="2600">
              <a:latin typeface="Constantia"/>
              <a:cs typeface="Constantia"/>
            </a:endParaRPr>
          </a:p>
          <a:p>
            <a:pPr marL="286385" marR="44323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case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goods </a:t>
            </a:r>
            <a:r>
              <a:rPr sz="2600" spc="-10" dirty="0">
                <a:latin typeface="Constantia"/>
                <a:cs typeface="Constantia"/>
              </a:rPr>
              <a:t>transfer </a:t>
            </a:r>
            <a:r>
              <a:rPr sz="2600" spc="-5" dirty="0">
                <a:latin typeface="Constantia"/>
                <a:cs typeface="Constantia"/>
              </a:rPr>
              <a:t>transaction value is not  </a:t>
            </a:r>
            <a:r>
              <a:rPr sz="2600" spc="-15" dirty="0">
                <a:latin typeface="Constantia"/>
                <a:cs typeface="Constantia"/>
              </a:rPr>
              <a:t>allowed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80" dirty="0">
                <a:latin typeface="Constantia"/>
                <a:cs typeface="Constantia"/>
              </a:rPr>
              <a:t>SAP, </a:t>
            </a:r>
            <a:r>
              <a:rPr sz="2600" spc="-5" dirty="0">
                <a:latin typeface="Constantia"/>
                <a:cs typeface="Constantia"/>
              </a:rPr>
              <a:t>then </a:t>
            </a:r>
            <a:r>
              <a:rPr sz="2600" spc="-20" dirty="0">
                <a:latin typeface="Constantia"/>
                <a:cs typeface="Constantia"/>
              </a:rPr>
              <a:t>how </a:t>
            </a:r>
            <a:r>
              <a:rPr sz="2600" spc="-5" dirty="0">
                <a:latin typeface="Constantia"/>
                <a:cs typeface="Constantia"/>
              </a:rPr>
              <a:t>the problem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4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resolved</a:t>
            </a:r>
            <a:endParaRPr sz="2600">
              <a:latin typeface="Constantia"/>
              <a:cs typeface="Constantia"/>
            </a:endParaRPr>
          </a:p>
          <a:p>
            <a:pPr marL="286385" marR="40195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Pricing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goods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transfer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very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problematic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get  </a:t>
            </a:r>
            <a:r>
              <a:rPr sz="2600" spc="-10" dirty="0">
                <a:latin typeface="Constantia"/>
                <a:cs typeface="Constantia"/>
              </a:rPr>
              <a:t>answer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problem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08406"/>
            <a:ext cx="49949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Sales </a:t>
            </a:r>
            <a:r>
              <a:rPr spc="-30" dirty="0"/>
              <a:t>Related</a:t>
            </a:r>
            <a:r>
              <a:rPr spc="-120" dirty="0"/>
              <a:t> </a:t>
            </a:r>
            <a:r>
              <a:rPr dirty="0"/>
              <a:t>Issue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1402"/>
            <a:ext cx="7208520" cy="18497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Free </a:t>
            </a:r>
            <a:r>
              <a:rPr sz="2600" dirty="0">
                <a:latin typeface="Constantia"/>
                <a:cs typeface="Constantia"/>
              </a:rPr>
              <a:t>scheme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5" dirty="0">
                <a:latin typeface="Constantia"/>
                <a:cs typeface="Constantia"/>
              </a:rPr>
              <a:t>not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permissible.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Price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same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buyer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Discount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scheme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should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known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buyer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  </a:t>
            </a:r>
            <a:r>
              <a:rPr sz="2600" spc="-15" dirty="0">
                <a:latin typeface="Constantia"/>
                <a:cs typeface="Constantia"/>
              </a:rPr>
              <a:t>before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0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supply.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66419"/>
            <a:ext cx="3175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10" dirty="0">
                <a:solidFill>
                  <a:srgbClr val="0AD0D9"/>
                </a:solidFill>
                <a:latin typeface="Constantia"/>
                <a:cs typeface="Constantia"/>
              </a:rPr>
              <a:t>i.</a:t>
            </a:r>
            <a:endParaRPr sz="1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566419"/>
            <a:ext cx="4572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5" dirty="0">
                <a:latin typeface="Constantia"/>
                <a:cs typeface="Constantia"/>
              </a:rPr>
              <a:t>a</a:t>
            </a:r>
            <a:r>
              <a:rPr sz="100" dirty="0">
                <a:latin typeface="Constantia"/>
                <a:cs typeface="Constantia"/>
              </a:rPr>
              <a:t>d</a:t>
            </a:r>
            <a:r>
              <a:rPr sz="100" spc="-15" dirty="0">
                <a:latin typeface="Constantia"/>
                <a:cs typeface="Constantia"/>
              </a:rPr>
              <a:t>f</a:t>
            </a:r>
            <a:r>
              <a:rPr sz="100" spc="-5" dirty="0">
                <a:latin typeface="Constantia"/>
                <a:cs typeface="Constantia"/>
              </a:rPr>
              <a:t>l</a:t>
            </a:r>
            <a:endParaRPr sz="1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48970"/>
            <a:ext cx="808291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2135" algn="just">
              <a:lnSpc>
                <a:spcPct val="100000"/>
              </a:lnSpc>
              <a:spcBef>
                <a:spcPts val="100"/>
              </a:spcBef>
            </a:pPr>
            <a:r>
              <a:rPr sz="2850" spc="-5" dirty="0">
                <a:solidFill>
                  <a:srgbClr val="0AD0D9"/>
                </a:solidFill>
                <a:latin typeface="Constantia"/>
                <a:cs typeface="Constantia"/>
              </a:rPr>
              <a:t>ii. </a:t>
            </a:r>
            <a:r>
              <a:rPr sz="3000" spc="-10" dirty="0">
                <a:latin typeface="Constantia"/>
                <a:cs typeface="Constantia"/>
              </a:rPr>
              <a:t>Credit for </a:t>
            </a:r>
            <a:r>
              <a:rPr sz="3000" dirty="0">
                <a:latin typeface="Constantia"/>
                <a:cs typeface="Constantia"/>
              </a:rPr>
              <a:t>service </a:t>
            </a:r>
            <a:r>
              <a:rPr sz="3000" spc="-5" dirty="0">
                <a:latin typeface="Constantia"/>
                <a:cs typeface="Constantia"/>
              </a:rPr>
              <a:t>tax paid </a:t>
            </a:r>
            <a:r>
              <a:rPr sz="3000" dirty="0">
                <a:latin typeface="Constantia"/>
                <a:cs typeface="Constantia"/>
              </a:rPr>
              <a:t>is </a:t>
            </a:r>
            <a:r>
              <a:rPr sz="3000" spc="-5" dirty="0">
                <a:latin typeface="Constantia"/>
                <a:cs typeface="Constantia"/>
              </a:rPr>
              <a:t>being </a:t>
            </a:r>
            <a:r>
              <a:rPr sz="3000" spc="-25" dirty="0">
                <a:latin typeface="Constantia"/>
                <a:cs typeface="Constantia"/>
              </a:rPr>
              <a:t>allowed  </a:t>
            </a:r>
            <a:r>
              <a:rPr sz="3000" spc="-10" dirty="0">
                <a:latin typeface="Constantia"/>
                <a:cs typeface="Constantia"/>
              </a:rPr>
              <a:t>manufacturer/ </a:t>
            </a:r>
            <a:r>
              <a:rPr sz="3000" dirty="0">
                <a:latin typeface="Constantia"/>
                <a:cs typeface="Constantia"/>
              </a:rPr>
              <a:t>service </a:t>
            </a:r>
            <a:r>
              <a:rPr sz="3000" spc="-10" dirty="0">
                <a:latin typeface="Constantia"/>
                <a:cs typeface="Constantia"/>
              </a:rPr>
              <a:t>provider </a:t>
            </a:r>
            <a:r>
              <a:rPr sz="3000" spc="-30" dirty="0">
                <a:latin typeface="Constantia"/>
                <a:cs typeface="Constantia"/>
              </a:rPr>
              <a:t>to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10" dirty="0">
                <a:latin typeface="Constantia"/>
                <a:cs typeface="Constantia"/>
              </a:rPr>
              <a:t>limited  extent. </a:t>
            </a:r>
            <a:r>
              <a:rPr sz="3000" dirty="0">
                <a:latin typeface="Constantia"/>
                <a:cs typeface="Constantia"/>
              </a:rPr>
              <a:t>In </a:t>
            </a:r>
            <a:r>
              <a:rPr sz="3000" spc="-10" dirty="0">
                <a:latin typeface="Constantia"/>
                <a:cs typeface="Constantia"/>
              </a:rPr>
              <a:t>order </a:t>
            </a:r>
            <a:r>
              <a:rPr sz="3000" spc="-30" dirty="0">
                <a:latin typeface="Constantia"/>
                <a:cs typeface="Constantia"/>
              </a:rPr>
              <a:t>to give </a:t>
            </a:r>
            <a:r>
              <a:rPr sz="3000" spc="-10" dirty="0">
                <a:latin typeface="Constantia"/>
                <a:cs typeface="Constantia"/>
              </a:rPr>
              <a:t>the credit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dirty="0">
                <a:latin typeface="Constantia"/>
                <a:cs typeface="Constantia"/>
              </a:rPr>
              <a:t>service  </a:t>
            </a:r>
            <a:r>
              <a:rPr sz="3000" spc="-5" dirty="0">
                <a:latin typeface="Constantia"/>
                <a:cs typeface="Constantia"/>
              </a:rPr>
              <a:t>tax paid in </a:t>
            </a:r>
            <a:r>
              <a:rPr sz="3000" spc="-10" dirty="0">
                <a:latin typeface="Constantia"/>
                <a:cs typeface="Constantia"/>
              </a:rPr>
              <a:t>respect </a:t>
            </a:r>
            <a:r>
              <a:rPr sz="3000" spc="-5" dirty="0">
                <a:latin typeface="Constantia"/>
                <a:cs typeface="Constantia"/>
              </a:rPr>
              <a:t>of services </a:t>
            </a:r>
            <a:r>
              <a:rPr sz="3000" spc="-10" dirty="0">
                <a:latin typeface="Constantia"/>
                <a:cs typeface="Constantia"/>
              </a:rPr>
              <a:t>consumed, </a:t>
            </a:r>
            <a:r>
              <a:rPr sz="3000" dirty="0">
                <a:latin typeface="Constantia"/>
                <a:cs typeface="Constantia"/>
              </a:rPr>
              <a:t>it is  </a:t>
            </a:r>
            <a:r>
              <a:rPr sz="3000" spc="-5" dirty="0">
                <a:latin typeface="Constantia"/>
                <a:cs typeface="Constantia"/>
              </a:rPr>
              <a:t>necessary that </a:t>
            </a:r>
            <a:r>
              <a:rPr sz="3000" spc="-15" dirty="0">
                <a:latin typeface="Constantia"/>
                <a:cs typeface="Constantia"/>
              </a:rPr>
              <a:t>there</a:t>
            </a:r>
            <a:r>
              <a:rPr sz="3000" spc="7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should be </a:t>
            </a:r>
            <a:r>
              <a:rPr sz="3000" dirty="0">
                <a:latin typeface="Constantia"/>
                <a:cs typeface="Constantia"/>
              </a:rPr>
              <a:t>a  </a:t>
            </a:r>
            <a:r>
              <a:rPr sz="3000" spc="-20" dirty="0">
                <a:latin typeface="Constantia"/>
                <a:cs typeface="Constantia"/>
              </a:rPr>
              <a:t>comprehensive system </a:t>
            </a:r>
            <a:r>
              <a:rPr sz="3000" spc="-5" dirty="0">
                <a:latin typeface="Constantia"/>
                <a:cs typeface="Constantia"/>
              </a:rPr>
              <a:t>under </a:t>
            </a:r>
            <a:r>
              <a:rPr sz="3000" spc="-10" dirty="0">
                <a:latin typeface="Constantia"/>
                <a:cs typeface="Constantia"/>
              </a:rPr>
              <a:t>which </a:t>
            </a:r>
            <a:r>
              <a:rPr sz="3000" spc="-5" dirty="0">
                <a:latin typeface="Constantia"/>
                <a:cs typeface="Constantia"/>
              </a:rPr>
              <a:t>both </a:t>
            </a:r>
            <a:r>
              <a:rPr sz="3000" dirty="0">
                <a:latin typeface="Constantia"/>
                <a:cs typeface="Constantia"/>
              </a:rPr>
              <a:t>the  </a:t>
            </a:r>
            <a:r>
              <a:rPr sz="3000" spc="-15" dirty="0">
                <a:latin typeface="Constantia"/>
                <a:cs typeface="Constantia"/>
              </a:rPr>
              <a:t>goods </a:t>
            </a:r>
            <a:r>
              <a:rPr sz="3000" dirty="0">
                <a:latin typeface="Constantia"/>
                <a:cs typeface="Constantia"/>
              </a:rPr>
              <a:t>and services </a:t>
            </a:r>
            <a:r>
              <a:rPr sz="3000" spc="-20" dirty="0">
                <a:latin typeface="Constantia"/>
                <a:cs typeface="Constantia"/>
              </a:rPr>
              <a:t>are</a:t>
            </a:r>
            <a:r>
              <a:rPr sz="3000" spc="-509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covered.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41445"/>
            <a:ext cx="34048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  <a:tab pos="1247140" algn="l"/>
                <a:tab pos="2853690" algn="l"/>
              </a:tabLst>
            </a:pPr>
            <a:r>
              <a:rPr sz="2850" spc="-5" dirty="0">
                <a:solidFill>
                  <a:srgbClr val="0AD0D9"/>
                </a:solidFill>
                <a:latin typeface="Constantia"/>
                <a:cs typeface="Constantia"/>
              </a:rPr>
              <a:t>iii</a:t>
            </a:r>
            <a:r>
              <a:rPr sz="2850" dirty="0">
                <a:solidFill>
                  <a:srgbClr val="0AD0D9"/>
                </a:solidFill>
                <a:latin typeface="Constantia"/>
                <a:cs typeface="Constantia"/>
              </a:rPr>
              <a:t>.	</a:t>
            </a:r>
            <a:r>
              <a:rPr sz="3000" spc="5" dirty="0">
                <a:latin typeface="Constantia"/>
                <a:cs typeface="Constantia"/>
              </a:rPr>
              <a:t>A</a:t>
            </a:r>
            <a:r>
              <a:rPr sz="3000" dirty="0">
                <a:latin typeface="Constantia"/>
                <a:cs typeface="Constantia"/>
              </a:rPr>
              <a:t>t	p</a:t>
            </a:r>
            <a:r>
              <a:rPr sz="3000" spc="-4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es</a:t>
            </a:r>
            <a:r>
              <a:rPr sz="3000" spc="-10" dirty="0">
                <a:latin typeface="Constantia"/>
                <a:cs typeface="Constantia"/>
              </a:rPr>
              <a:t>e</a:t>
            </a:r>
            <a:r>
              <a:rPr sz="3000" spc="-5" dirty="0">
                <a:latin typeface="Constantia"/>
                <a:cs typeface="Constantia"/>
              </a:rPr>
              <a:t>nt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5" dirty="0">
                <a:latin typeface="Constantia"/>
                <a:cs typeface="Constantia"/>
              </a:rPr>
              <a:t>the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744" y="4398645"/>
            <a:ext cx="2830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3255" algn="l"/>
              </a:tabLst>
            </a:pP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estri</a:t>
            </a:r>
            <a:r>
              <a:rPr sz="3000" spc="5" dirty="0">
                <a:latin typeface="Constantia"/>
                <a:cs typeface="Constantia"/>
              </a:rPr>
              <a:t>c</a:t>
            </a:r>
            <a:r>
              <a:rPr sz="3000" spc="-55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ed	</a:t>
            </a:r>
            <a:r>
              <a:rPr sz="3000" spc="-5" dirty="0">
                <a:latin typeface="Constantia"/>
                <a:cs typeface="Constantia"/>
              </a:rPr>
              <a:t>i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5" dirty="0">
                <a:latin typeface="Constantia"/>
                <a:cs typeface="Constantia"/>
              </a:rPr>
              <a:t>m</a:t>
            </a:r>
            <a:r>
              <a:rPr sz="3000" dirty="0">
                <a:latin typeface="Constantia"/>
                <a:cs typeface="Constantia"/>
              </a:rPr>
              <a:t>s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6554" y="3941445"/>
            <a:ext cx="4430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0"/>
              </a:spcBef>
              <a:tabLst>
                <a:tab pos="1166495" algn="l"/>
                <a:tab pos="1417955" algn="l"/>
                <a:tab pos="2190115" algn="l"/>
                <a:tab pos="2411095" algn="l"/>
                <a:tab pos="2725420" algn="l"/>
                <a:tab pos="3620135" algn="l"/>
                <a:tab pos="3985895" algn="l"/>
              </a:tabLst>
            </a:pPr>
            <a:r>
              <a:rPr sz="3000" dirty="0">
                <a:latin typeface="Constantia"/>
                <a:cs typeface="Constantia"/>
              </a:rPr>
              <a:t>se</a:t>
            </a:r>
            <a:r>
              <a:rPr sz="3000" spc="6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vi</a:t>
            </a:r>
            <a:r>
              <a:rPr sz="3000" spc="-6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		</a:t>
            </a:r>
            <a:r>
              <a:rPr sz="3000" spc="-5" dirty="0">
                <a:latin typeface="Constantia"/>
                <a:cs typeface="Constantia"/>
              </a:rPr>
              <a:t>ta</a:t>
            </a:r>
            <a:r>
              <a:rPr sz="3000" dirty="0">
                <a:latin typeface="Constantia"/>
                <a:cs typeface="Constantia"/>
              </a:rPr>
              <a:t>x	is	l</a:t>
            </a:r>
            <a:r>
              <a:rPr sz="3000" spc="-15" dirty="0">
                <a:latin typeface="Constantia"/>
                <a:cs typeface="Constantia"/>
              </a:rPr>
              <a:t>e</a:t>
            </a:r>
            <a:r>
              <a:rPr sz="3000" dirty="0">
                <a:latin typeface="Constantia"/>
                <a:cs typeface="Constantia"/>
              </a:rPr>
              <a:t>vi</a:t>
            </a:r>
            <a:r>
              <a:rPr sz="3000" spc="5" dirty="0">
                <a:latin typeface="Constantia"/>
                <a:cs typeface="Constantia"/>
              </a:rPr>
              <a:t>e</a:t>
            </a:r>
            <a:r>
              <a:rPr sz="3000" dirty="0">
                <a:latin typeface="Constantia"/>
                <a:cs typeface="Constantia"/>
              </a:rPr>
              <a:t>d	</a:t>
            </a:r>
            <a:r>
              <a:rPr sz="3000" spc="-5" dirty="0">
                <a:latin typeface="Constantia"/>
                <a:cs typeface="Constantia"/>
              </a:rPr>
              <a:t>on  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25" dirty="0">
                <a:latin typeface="Constantia"/>
                <a:cs typeface="Constantia"/>
              </a:rPr>
              <a:t>l</a:t>
            </a:r>
            <a:r>
              <a:rPr sz="3000" spc="-295" dirty="0">
                <a:latin typeface="Constantia"/>
                <a:cs typeface="Constantia"/>
              </a:rPr>
              <a:t>y</a:t>
            </a:r>
            <a:r>
              <a:rPr sz="3000" dirty="0">
                <a:latin typeface="Constantia"/>
                <a:cs typeface="Constantia"/>
              </a:rPr>
              <a:t>.	</a:t>
            </a:r>
            <a:r>
              <a:rPr sz="3000" spc="-30" dirty="0">
                <a:latin typeface="Constantia"/>
                <a:cs typeface="Constantia"/>
              </a:rPr>
              <a:t>M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45" dirty="0">
                <a:latin typeface="Constantia"/>
                <a:cs typeface="Constantia"/>
              </a:rPr>
              <a:t>n</a:t>
            </a:r>
            <a:r>
              <a:rPr sz="3000" dirty="0">
                <a:latin typeface="Constantia"/>
                <a:cs typeface="Constantia"/>
              </a:rPr>
              <a:t>y		other	la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spc="-75" dirty="0">
                <a:latin typeface="Constantia"/>
                <a:cs typeface="Constantia"/>
              </a:rPr>
              <a:t>g</a:t>
            </a:r>
            <a:r>
              <a:rPr sz="3000" dirty="0">
                <a:latin typeface="Constantia"/>
                <a:cs typeface="Constantia"/>
              </a:rPr>
              <a:t>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744" y="4855540"/>
            <a:ext cx="750697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onstantia"/>
                <a:cs typeface="Constantia"/>
              </a:rPr>
              <a:t>number of </a:t>
            </a:r>
            <a:r>
              <a:rPr sz="3000" dirty="0">
                <a:latin typeface="Constantia"/>
                <a:cs typeface="Constantia"/>
              </a:rPr>
              <a:t>services </a:t>
            </a:r>
            <a:r>
              <a:rPr sz="3000" spc="-15" dirty="0">
                <a:latin typeface="Constantia"/>
                <a:cs typeface="Constantia"/>
              </a:rPr>
              <a:t>could </a:t>
            </a:r>
            <a:r>
              <a:rPr sz="3000" spc="-5" dirty="0">
                <a:latin typeface="Constantia"/>
                <a:cs typeface="Constantia"/>
              </a:rPr>
              <a:t>not be </a:t>
            </a:r>
            <a:r>
              <a:rPr sz="3000" spc="-15" dirty="0">
                <a:latin typeface="Constantia"/>
                <a:cs typeface="Constantia"/>
              </a:rPr>
              <a:t>taxed. </a:t>
            </a:r>
            <a:r>
              <a:rPr sz="3000" spc="-40" dirty="0">
                <a:latin typeface="Constantia"/>
                <a:cs typeface="Constantia"/>
              </a:rPr>
              <a:t>It </a:t>
            </a:r>
            <a:r>
              <a:rPr sz="3000" dirty="0">
                <a:latin typeface="Constantia"/>
                <a:cs typeface="Constantia"/>
              </a:rPr>
              <a:t>is </a:t>
            </a:r>
            <a:r>
              <a:rPr sz="3000" spc="-55" dirty="0">
                <a:latin typeface="Constantia"/>
                <a:cs typeface="Constantia"/>
              </a:rPr>
              <a:t>to  </a:t>
            </a:r>
            <a:r>
              <a:rPr sz="3000" spc="-20" dirty="0">
                <a:latin typeface="Constantia"/>
                <a:cs typeface="Constantia"/>
              </a:rPr>
              <a:t>reduce </a:t>
            </a:r>
            <a:r>
              <a:rPr sz="3000" dirty="0">
                <a:latin typeface="Constantia"/>
                <a:cs typeface="Constantia"/>
              </a:rPr>
              <a:t>the </a:t>
            </a:r>
            <a:r>
              <a:rPr sz="3000" spc="-5" dirty="0">
                <a:latin typeface="Constantia"/>
                <a:cs typeface="Constantia"/>
              </a:rPr>
              <a:t>effect of cascading of </a:t>
            </a:r>
            <a:r>
              <a:rPr sz="3000" spc="-20" dirty="0">
                <a:latin typeface="Constantia"/>
                <a:cs typeface="Constantia"/>
              </a:rPr>
              <a:t>taxes, </a:t>
            </a:r>
            <a:r>
              <a:rPr sz="3000" spc="-10" dirty="0">
                <a:latin typeface="Constantia"/>
                <a:cs typeface="Constantia"/>
              </a:rPr>
              <a:t>which  </a:t>
            </a:r>
            <a:r>
              <a:rPr sz="3000" dirty="0">
                <a:latin typeface="Constantia"/>
                <a:cs typeface="Constantia"/>
              </a:rPr>
              <a:t>means </a:t>
            </a:r>
            <a:r>
              <a:rPr sz="3000" spc="10" dirty="0">
                <a:latin typeface="Constantia"/>
                <a:cs typeface="Constantia"/>
              </a:rPr>
              <a:t>levying </a:t>
            </a:r>
            <a:r>
              <a:rPr sz="3000" spc="-5" dirty="0">
                <a:latin typeface="Constantia"/>
                <a:cs typeface="Constantia"/>
              </a:rPr>
              <a:t>tax on</a:t>
            </a:r>
            <a:r>
              <a:rPr sz="3000" spc="-315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taxes.</a:t>
            </a:r>
            <a:endParaRPr sz="3000">
              <a:latin typeface="Constantia"/>
              <a:cs typeface="Constantia"/>
            </a:endParaRPr>
          </a:p>
          <a:p>
            <a:pPr marR="10795" algn="r">
              <a:lnSpc>
                <a:spcPct val="100000"/>
              </a:lnSpc>
              <a:spcBef>
                <a:spcPts val="725"/>
              </a:spcBef>
            </a:pPr>
            <a:r>
              <a:rPr sz="3000" spc="-4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spc="-5" dirty="0">
                <a:latin typeface="Constantia"/>
                <a:cs typeface="Constantia"/>
              </a:rPr>
              <a:t>d…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87579"/>
            <a:ext cx="523875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solidFill>
                  <a:srgbClr val="000000"/>
                </a:solidFill>
                <a:latin typeface="Constantia"/>
                <a:cs typeface="Constantia"/>
              </a:rPr>
              <a:t>B. </a:t>
            </a:r>
            <a:r>
              <a:rPr sz="27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Justification at the </a:t>
            </a:r>
            <a:r>
              <a:rPr sz="27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State</a:t>
            </a:r>
            <a:r>
              <a:rPr sz="2700" u="heavy" spc="-3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7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Level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581914"/>
            <a:ext cx="8538210" cy="257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 algn="just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AutoNum type="romanLcPeriod"/>
              <a:tabLst>
                <a:tab pos="584200" algn="l"/>
              </a:tabLst>
            </a:pPr>
            <a:r>
              <a:rPr sz="2700" dirty="0">
                <a:latin typeface="Constantia"/>
                <a:cs typeface="Constantia"/>
              </a:rPr>
              <a:t>A </a:t>
            </a:r>
            <a:r>
              <a:rPr sz="2700" spc="-5" dirty="0">
                <a:latin typeface="Constantia"/>
                <a:cs typeface="Constantia"/>
              </a:rPr>
              <a:t>major defect under </a:t>
            </a:r>
            <a:r>
              <a:rPr sz="2700" spc="-10" dirty="0">
                <a:latin typeface="Constantia"/>
                <a:cs typeface="Constantia"/>
              </a:rPr>
              <a:t>the State </a:t>
            </a:r>
            <a:r>
              <a:rPr sz="2700" spc="-130" dirty="0">
                <a:latin typeface="Constantia"/>
                <a:cs typeface="Constantia"/>
              </a:rPr>
              <a:t>VAT </a:t>
            </a:r>
            <a:r>
              <a:rPr sz="2700" dirty="0">
                <a:latin typeface="Constantia"/>
                <a:cs typeface="Constantia"/>
              </a:rPr>
              <a:t>is </a:t>
            </a:r>
            <a:r>
              <a:rPr sz="2700" spc="-5" dirty="0">
                <a:latin typeface="Constantia"/>
                <a:cs typeface="Constantia"/>
              </a:rPr>
              <a:t>that </a:t>
            </a:r>
            <a:r>
              <a:rPr sz="2700" spc="-10" dirty="0">
                <a:latin typeface="Constantia"/>
                <a:cs typeface="Constantia"/>
              </a:rPr>
              <a:t>the State</a:t>
            </a:r>
            <a:r>
              <a:rPr sz="2700" spc="-229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is  </a:t>
            </a:r>
            <a:r>
              <a:rPr sz="2700" spc="-5" dirty="0">
                <a:latin typeface="Constantia"/>
                <a:cs typeface="Constantia"/>
              </a:rPr>
              <a:t>charging </a:t>
            </a:r>
            <a:r>
              <a:rPr sz="2700" spc="-130" dirty="0">
                <a:latin typeface="Constantia"/>
                <a:cs typeface="Constantia"/>
              </a:rPr>
              <a:t>VAT </a:t>
            </a:r>
            <a:r>
              <a:rPr sz="2700" dirty="0">
                <a:latin typeface="Constantia"/>
                <a:cs typeface="Constantia"/>
              </a:rPr>
              <a:t>on </a:t>
            </a:r>
            <a:r>
              <a:rPr sz="2700" spc="-5" dirty="0">
                <a:latin typeface="Constantia"/>
                <a:cs typeface="Constantia"/>
              </a:rPr>
              <a:t>the </a:t>
            </a:r>
            <a:r>
              <a:rPr sz="2700" spc="-15" dirty="0">
                <a:latin typeface="Constantia"/>
                <a:cs typeface="Constantia"/>
              </a:rPr>
              <a:t>excise </a:t>
            </a:r>
            <a:r>
              <a:rPr sz="2700" spc="-5" dirty="0">
                <a:latin typeface="Constantia"/>
                <a:cs typeface="Constantia"/>
              </a:rPr>
              <a:t>duty </a:t>
            </a:r>
            <a:r>
              <a:rPr sz="2700" dirty="0">
                <a:latin typeface="Constantia"/>
                <a:cs typeface="Constantia"/>
              </a:rPr>
              <a:t>paid </a:t>
            </a:r>
            <a:r>
              <a:rPr sz="2700" spc="-25" dirty="0">
                <a:latin typeface="Constantia"/>
                <a:cs typeface="Constantia"/>
              </a:rPr>
              <a:t>to </a:t>
            </a:r>
            <a:r>
              <a:rPr sz="2700" spc="-5" dirty="0">
                <a:latin typeface="Constantia"/>
                <a:cs typeface="Constantia"/>
              </a:rPr>
              <a:t>the </a:t>
            </a:r>
            <a:r>
              <a:rPr sz="2700" spc="-15" dirty="0">
                <a:latin typeface="Constantia"/>
                <a:cs typeface="Constantia"/>
              </a:rPr>
              <a:t>Central  Government, </a:t>
            </a:r>
            <a:r>
              <a:rPr sz="2700" spc="-5" dirty="0">
                <a:latin typeface="Constantia"/>
                <a:cs typeface="Constantia"/>
              </a:rPr>
              <a:t>which </a:t>
            </a:r>
            <a:r>
              <a:rPr sz="2700" spc="-20" dirty="0">
                <a:latin typeface="Constantia"/>
                <a:cs typeface="Constantia"/>
              </a:rPr>
              <a:t>goes </a:t>
            </a:r>
            <a:r>
              <a:rPr sz="2700" dirty="0">
                <a:latin typeface="Constantia"/>
                <a:cs typeface="Constantia"/>
              </a:rPr>
              <a:t>against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dirty="0">
                <a:latin typeface="Constantia"/>
                <a:cs typeface="Constantia"/>
              </a:rPr>
              <a:t>principle of </a:t>
            </a:r>
            <a:r>
              <a:rPr sz="2700" spc="-5" dirty="0">
                <a:latin typeface="Constantia"/>
                <a:cs typeface="Constantia"/>
              </a:rPr>
              <a:t>not  </a:t>
            </a:r>
            <a:r>
              <a:rPr sz="2700" spc="10" dirty="0">
                <a:latin typeface="Constantia"/>
                <a:cs typeface="Constantia"/>
              </a:rPr>
              <a:t>levying </a:t>
            </a:r>
            <a:r>
              <a:rPr sz="2700" spc="-5" dirty="0">
                <a:latin typeface="Constantia"/>
                <a:cs typeface="Constantia"/>
              </a:rPr>
              <a:t>tax </a:t>
            </a:r>
            <a:r>
              <a:rPr sz="2700" dirty="0">
                <a:latin typeface="Constantia"/>
                <a:cs typeface="Constantia"/>
              </a:rPr>
              <a:t>on</a:t>
            </a:r>
            <a:r>
              <a:rPr sz="2700" spc="-240" dirty="0">
                <a:latin typeface="Constantia"/>
                <a:cs typeface="Constantia"/>
              </a:rPr>
              <a:t> </a:t>
            </a:r>
            <a:r>
              <a:rPr sz="2700" spc="-20" dirty="0">
                <a:latin typeface="Constantia"/>
                <a:cs typeface="Constantia"/>
              </a:rPr>
              <a:t>taxes.</a:t>
            </a:r>
            <a:endParaRPr sz="2700">
              <a:latin typeface="Constantia"/>
              <a:cs typeface="Constantia"/>
            </a:endParaRPr>
          </a:p>
          <a:p>
            <a:pPr marL="584200" marR="5715" indent="-571500" algn="just"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SzPct val="94444"/>
              <a:buAutoNum type="romanLcPeriod"/>
              <a:tabLst>
                <a:tab pos="584200" algn="l"/>
              </a:tabLst>
            </a:pPr>
            <a:r>
              <a:rPr sz="2700" spc="-15" dirty="0">
                <a:latin typeface="Constantia"/>
                <a:cs typeface="Constantia"/>
              </a:rPr>
              <a:t>Many </a:t>
            </a:r>
            <a:r>
              <a:rPr sz="2700" dirty="0">
                <a:latin typeface="Constantia"/>
                <a:cs typeface="Constantia"/>
              </a:rPr>
              <a:t>of </a:t>
            </a:r>
            <a:r>
              <a:rPr sz="2700" spc="-5" dirty="0">
                <a:latin typeface="Constantia"/>
                <a:cs typeface="Constantia"/>
              </a:rPr>
              <a:t>the </a:t>
            </a:r>
            <a:r>
              <a:rPr sz="2700" spc="-10" dirty="0">
                <a:latin typeface="Constantia"/>
                <a:cs typeface="Constantia"/>
              </a:rPr>
              <a:t>States </a:t>
            </a:r>
            <a:r>
              <a:rPr sz="2700" spc="-15" dirty="0">
                <a:latin typeface="Constantia"/>
                <a:cs typeface="Constantia"/>
              </a:rPr>
              <a:t>are </a:t>
            </a:r>
            <a:r>
              <a:rPr sz="2700" dirty="0">
                <a:latin typeface="Constantia"/>
                <a:cs typeface="Constantia"/>
              </a:rPr>
              <a:t>still </a:t>
            </a:r>
            <a:r>
              <a:rPr sz="2700" spc="-5" dirty="0">
                <a:latin typeface="Constantia"/>
                <a:cs typeface="Constantia"/>
              </a:rPr>
              <a:t>continuing </a:t>
            </a:r>
            <a:r>
              <a:rPr sz="2700" dirty="0">
                <a:latin typeface="Constantia"/>
                <a:cs typeface="Constantia"/>
              </a:rPr>
              <a:t>with </a:t>
            </a:r>
            <a:r>
              <a:rPr sz="2700" spc="-5" dirty="0">
                <a:latin typeface="Constantia"/>
                <a:cs typeface="Constantia"/>
              </a:rPr>
              <a:t>various  types </a:t>
            </a:r>
            <a:r>
              <a:rPr sz="2700" dirty="0">
                <a:latin typeface="Constantia"/>
                <a:cs typeface="Constantia"/>
              </a:rPr>
              <a:t>of </a:t>
            </a:r>
            <a:r>
              <a:rPr sz="2700" spc="-10" dirty="0">
                <a:latin typeface="Constantia"/>
                <a:cs typeface="Constantia"/>
              </a:rPr>
              <a:t>indirect </a:t>
            </a:r>
            <a:r>
              <a:rPr sz="2700" spc="-20" dirty="0">
                <a:latin typeface="Constantia"/>
                <a:cs typeface="Constantia"/>
              </a:rPr>
              <a:t>taxes, </a:t>
            </a:r>
            <a:r>
              <a:rPr sz="2700" dirty="0">
                <a:latin typeface="Constantia"/>
                <a:cs typeface="Constantia"/>
              </a:rPr>
              <a:t>such as </a:t>
            </a:r>
            <a:r>
              <a:rPr sz="2700" spc="5" dirty="0">
                <a:latin typeface="Constantia"/>
                <a:cs typeface="Constantia"/>
              </a:rPr>
              <a:t>luxury</a:t>
            </a:r>
            <a:r>
              <a:rPr sz="2700" spc="535" dirty="0">
                <a:latin typeface="Constantia"/>
                <a:cs typeface="Constantia"/>
              </a:rPr>
              <a:t> </a:t>
            </a:r>
            <a:r>
              <a:rPr sz="2700" spc="-5" dirty="0">
                <a:latin typeface="Constantia"/>
                <a:cs typeface="Constantia"/>
              </a:rPr>
              <a:t>tax,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3644265"/>
            <a:ext cx="386080" cy="417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50" dirty="0">
                <a:solidFill>
                  <a:srgbClr val="0AD0D9"/>
                </a:solidFill>
                <a:latin typeface="Constantia"/>
                <a:cs typeface="Constantia"/>
              </a:rPr>
              <a:t>iii.</a:t>
            </a:r>
            <a:endParaRPr sz="255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050921"/>
            <a:ext cx="7963534" cy="18364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2700" spc="-5" dirty="0">
                <a:latin typeface="Constantia"/>
                <a:cs typeface="Constantia"/>
              </a:rPr>
              <a:t>entertainment tax </a:t>
            </a:r>
            <a:r>
              <a:rPr sz="2700" dirty="0">
                <a:latin typeface="Constantia"/>
                <a:cs typeface="Constantia"/>
              </a:rPr>
              <a:t>, </a:t>
            </a:r>
            <a:r>
              <a:rPr sz="2700" spc="5" dirty="0">
                <a:latin typeface="Constantia"/>
                <a:cs typeface="Constantia"/>
              </a:rPr>
              <a:t>entry </a:t>
            </a:r>
            <a:r>
              <a:rPr sz="2700" spc="-5" dirty="0">
                <a:latin typeface="Constantia"/>
                <a:cs typeface="Constantia"/>
              </a:rPr>
              <a:t>tax</a:t>
            </a:r>
            <a:r>
              <a:rPr sz="2700" spc="-459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etc.</a:t>
            </a:r>
            <a:endParaRPr sz="27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650"/>
              </a:spcBef>
            </a:pPr>
            <a:r>
              <a:rPr sz="2700" dirty="0">
                <a:latin typeface="Constantia"/>
                <a:cs typeface="Constantia"/>
              </a:rPr>
              <a:t>As </a:t>
            </a:r>
            <a:r>
              <a:rPr sz="2700" spc="-5" dirty="0">
                <a:latin typeface="Constantia"/>
                <a:cs typeface="Constantia"/>
              </a:rPr>
              <a:t>tax is being levied </a:t>
            </a:r>
            <a:r>
              <a:rPr sz="2700" dirty="0">
                <a:latin typeface="Constantia"/>
                <a:cs typeface="Constantia"/>
              </a:rPr>
              <a:t>on </a:t>
            </a:r>
            <a:r>
              <a:rPr sz="2700" spc="-10" dirty="0">
                <a:latin typeface="Constantia"/>
                <a:cs typeface="Constantia"/>
              </a:rPr>
              <a:t>inter-state </a:t>
            </a:r>
            <a:r>
              <a:rPr sz="2700" spc="-15" dirty="0">
                <a:latin typeface="Constantia"/>
                <a:cs typeface="Constantia"/>
              </a:rPr>
              <a:t>transfer </a:t>
            </a:r>
            <a:r>
              <a:rPr sz="2700" dirty="0">
                <a:latin typeface="Constantia"/>
                <a:cs typeface="Constantia"/>
              </a:rPr>
              <a:t>of </a:t>
            </a:r>
            <a:r>
              <a:rPr sz="2700" spc="-15" dirty="0">
                <a:latin typeface="Constantia"/>
                <a:cs typeface="Constantia"/>
              </a:rPr>
              <a:t>goods,  </a:t>
            </a:r>
            <a:r>
              <a:rPr sz="2700" spc="-10" dirty="0">
                <a:latin typeface="Constantia"/>
                <a:cs typeface="Constantia"/>
              </a:rPr>
              <a:t>there </a:t>
            </a:r>
            <a:r>
              <a:rPr sz="2700" spc="-5" dirty="0">
                <a:latin typeface="Constantia"/>
                <a:cs typeface="Constantia"/>
              </a:rPr>
              <a:t>is </a:t>
            </a:r>
            <a:r>
              <a:rPr sz="2700" spc="-10" dirty="0">
                <a:latin typeface="Constantia"/>
                <a:cs typeface="Constantia"/>
              </a:rPr>
              <a:t>no </a:t>
            </a:r>
            <a:r>
              <a:rPr sz="2700" spc="-15" dirty="0">
                <a:latin typeface="Constantia"/>
                <a:cs typeface="Constantia"/>
              </a:rPr>
              <a:t>provision </a:t>
            </a:r>
            <a:r>
              <a:rPr sz="2700" spc="-10" dirty="0">
                <a:latin typeface="Constantia"/>
                <a:cs typeface="Constantia"/>
              </a:rPr>
              <a:t>for taking </a:t>
            </a:r>
            <a:r>
              <a:rPr sz="2700" spc="-5" dirty="0">
                <a:latin typeface="Constantia"/>
                <a:cs typeface="Constantia"/>
              </a:rPr>
              <a:t>input </a:t>
            </a:r>
            <a:r>
              <a:rPr sz="2700" spc="-10" dirty="0">
                <a:latin typeface="Constantia"/>
                <a:cs typeface="Constantia"/>
              </a:rPr>
              <a:t>credit </a:t>
            </a:r>
            <a:r>
              <a:rPr sz="2700" dirty="0">
                <a:latin typeface="Constantia"/>
                <a:cs typeface="Constantia"/>
              </a:rPr>
              <a:t>on </a:t>
            </a:r>
            <a:r>
              <a:rPr sz="2700" spc="-15" dirty="0">
                <a:latin typeface="Constantia"/>
                <a:cs typeface="Constantia"/>
              </a:rPr>
              <a:t>CST </a:t>
            </a:r>
            <a:r>
              <a:rPr sz="2700" spc="645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leading </a:t>
            </a:r>
            <a:r>
              <a:rPr sz="2700" spc="-25" dirty="0">
                <a:latin typeface="Constantia"/>
                <a:cs typeface="Constantia"/>
              </a:rPr>
              <a:t>to </a:t>
            </a:r>
            <a:r>
              <a:rPr sz="2700" spc="-5" dirty="0">
                <a:latin typeface="Constantia"/>
                <a:cs typeface="Constantia"/>
              </a:rPr>
              <a:t>additional </a:t>
            </a:r>
            <a:r>
              <a:rPr sz="2700" spc="-15" dirty="0">
                <a:latin typeface="Constantia"/>
                <a:cs typeface="Constantia"/>
              </a:rPr>
              <a:t>burden </a:t>
            </a:r>
            <a:r>
              <a:rPr sz="2700" dirty="0">
                <a:latin typeface="Constantia"/>
                <a:cs typeface="Constantia"/>
              </a:rPr>
              <a:t>on </a:t>
            </a:r>
            <a:r>
              <a:rPr sz="2700" spc="-10" dirty="0">
                <a:latin typeface="Constantia"/>
                <a:cs typeface="Constantia"/>
              </a:rPr>
              <a:t>the</a:t>
            </a:r>
            <a:r>
              <a:rPr sz="2700" spc="-41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dealers.</a:t>
            </a:r>
            <a:endParaRPr sz="27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251206"/>
            <a:ext cx="35820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Model </a:t>
            </a:r>
            <a:r>
              <a:rPr dirty="0"/>
              <a:t>of</a:t>
            </a:r>
            <a:r>
              <a:rPr spc="-85" dirty="0"/>
              <a:t> </a:t>
            </a:r>
            <a:r>
              <a:rPr spc="-20" dirty="0"/>
              <a:t>GST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02538"/>
            <a:ext cx="37826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94640" algn="l"/>
                <a:tab pos="1092835" algn="l"/>
                <a:tab pos="1979930" algn="l"/>
                <a:tab pos="2832100" algn="l"/>
              </a:tabLst>
            </a:pPr>
            <a:r>
              <a:rPr sz="2700" spc="-5" dirty="0">
                <a:latin typeface="Constantia"/>
                <a:cs typeface="Constantia"/>
              </a:rPr>
              <a:t>T</a:t>
            </a:r>
            <a:r>
              <a:rPr sz="2700" spc="-20" dirty="0">
                <a:latin typeface="Constantia"/>
                <a:cs typeface="Constantia"/>
              </a:rPr>
              <a:t>h</a:t>
            </a:r>
            <a:r>
              <a:rPr sz="2700" dirty="0">
                <a:latin typeface="Constantia"/>
                <a:cs typeface="Constantia"/>
              </a:rPr>
              <a:t>e	</a:t>
            </a:r>
            <a:r>
              <a:rPr sz="2700" spc="-5" dirty="0">
                <a:latin typeface="Constantia"/>
                <a:cs typeface="Constantia"/>
              </a:rPr>
              <a:t>dua</a:t>
            </a:r>
            <a:r>
              <a:rPr sz="2700" dirty="0">
                <a:latin typeface="Constantia"/>
                <a:cs typeface="Constantia"/>
              </a:rPr>
              <a:t>l	G</a:t>
            </a:r>
            <a:r>
              <a:rPr sz="2700" spc="-20" dirty="0">
                <a:latin typeface="Constantia"/>
                <a:cs typeface="Constantia"/>
              </a:rPr>
              <a:t>S</a:t>
            </a:r>
            <a:r>
              <a:rPr sz="2700" dirty="0">
                <a:latin typeface="Constantia"/>
                <a:cs typeface="Constantia"/>
              </a:rPr>
              <a:t>T	</a:t>
            </a:r>
            <a:r>
              <a:rPr sz="2700" spc="-15" dirty="0">
                <a:latin typeface="Constantia"/>
                <a:cs typeface="Constantia"/>
              </a:rPr>
              <a:t>m</a:t>
            </a:r>
            <a:r>
              <a:rPr sz="2700" dirty="0">
                <a:latin typeface="Constantia"/>
                <a:cs typeface="Constantia"/>
              </a:rPr>
              <a:t>o</a:t>
            </a:r>
            <a:r>
              <a:rPr sz="2700" spc="5" dirty="0">
                <a:latin typeface="Constantia"/>
                <a:cs typeface="Constantia"/>
              </a:rPr>
              <a:t>d</a:t>
            </a:r>
            <a:r>
              <a:rPr sz="2700" dirty="0">
                <a:latin typeface="Constantia"/>
                <a:cs typeface="Constantia"/>
              </a:rPr>
              <a:t>el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3130" y="1002538"/>
            <a:ext cx="46907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9410" algn="l"/>
                <a:tab pos="2207260" algn="l"/>
                <a:tab pos="2917825" algn="l"/>
              </a:tabLst>
            </a:pPr>
            <a:r>
              <a:rPr sz="2700" dirty="0">
                <a:latin typeface="Constantia"/>
                <a:cs typeface="Constantia"/>
              </a:rPr>
              <a:t>p</a:t>
            </a:r>
            <a:r>
              <a:rPr sz="2700" spc="-40" dirty="0">
                <a:latin typeface="Constantia"/>
                <a:cs typeface="Constantia"/>
              </a:rPr>
              <a:t>r</a:t>
            </a:r>
            <a:r>
              <a:rPr sz="2700" spc="10" dirty="0">
                <a:latin typeface="Constantia"/>
                <a:cs typeface="Constantia"/>
              </a:rPr>
              <a:t>o</a:t>
            </a:r>
            <a:r>
              <a:rPr sz="2700" dirty="0">
                <a:latin typeface="Constantia"/>
                <a:cs typeface="Constantia"/>
              </a:rPr>
              <a:t>posed	</a:t>
            </a:r>
            <a:r>
              <a:rPr sz="2700" spc="-30" dirty="0">
                <a:latin typeface="Constantia"/>
                <a:cs typeface="Constantia"/>
              </a:rPr>
              <a:t>b</a:t>
            </a:r>
            <a:r>
              <a:rPr sz="2700" dirty="0">
                <a:latin typeface="Constantia"/>
                <a:cs typeface="Constantia"/>
              </a:rPr>
              <a:t>y	</a:t>
            </a:r>
            <a:r>
              <a:rPr sz="2700" spc="-10" dirty="0">
                <a:latin typeface="Constantia"/>
                <a:cs typeface="Constantia"/>
              </a:rPr>
              <a:t>th</a:t>
            </a:r>
            <a:r>
              <a:rPr sz="2700" dirty="0">
                <a:latin typeface="Constantia"/>
                <a:cs typeface="Constantia"/>
              </a:rPr>
              <a:t>e	Emp</a:t>
            </a:r>
            <a:r>
              <a:rPr sz="2700" spc="-40" dirty="0">
                <a:latin typeface="Constantia"/>
                <a:cs typeface="Constantia"/>
              </a:rPr>
              <a:t>o</a:t>
            </a:r>
            <a:r>
              <a:rPr sz="2700" spc="-70" dirty="0">
                <a:latin typeface="Constantia"/>
                <a:cs typeface="Constantia"/>
              </a:rPr>
              <a:t>w</a:t>
            </a:r>
            <a:r>
              <a:rPr sz="2700" dirty="0">
                <a:latin typeface="Constantia"/>
                <a:cs typeface="Constantia"/>
              </a:rPr>
              <a:t>e</a:t>
            </a:r>
            <a:r>
              <a:rPr sz="2700" spc="-50" dirty="0">
                <a:latin typeface="Constantia"/>
                <a:cs typeface="Constantia"/>
              </a:rPr>
              <a:t>r</a:t>
            </a:r>
            <a:r>
              <a:rPr sz="2700" dirty="0">
                <a:latin typeface="Constantia"/>
                <a:cs typeface="Constantia"/>
              </a:rPr>
              <a:t>ed</a:t>
            </a:r>
            <a:endParaRPr sz="27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414017"/>
            <a:ext cx="8690610" cy="446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algn="just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latin typeface="Constantia"/>
                <a:cs typeface="Constantia"/>
              </a:rPr>
              <a:t>Committee </a:t>
            </a:r>
            <a:r>
              <a:rPr sz="2700" dirty="0">
                <a:latin typeface="Constantia"/>
                <a:cs typeface="Constantia"/>
              </a:rPr>
              <a:t>and </a:t>
            </a:r>
            <a:r>
              <a:rPr sz="2700" spc="-20" dirty="0">
                <a:latin typeface="Constantia"/>
                <a:cs typeface="Constantia"/>
              </a:rPr>
              <a:t>accepted </a:t>
            </a:r>
            <a:r>
              <a:rPr sz="2700" spc="-15" dirty="0">
                <a:latin typeface="Constantia"/>
                <a:cs typeface="Constantia"/>
              </a:rPr>
              <a:t>by </a:t>
            </a:r>
            <a:r>
              <a:rPr sz="2700" spc="-5" dirty="0">
                <a:latin typeface="Constantia"/>
                <a:cs typeface="Constantia"/>
              </a:rPr>
              <a:t>the </a:t>
            </a:r>
            <a:r>
              <a:rPr sz="2700" spc="-15" dirty="0">
                <a:latin typeface="Constantia"/>
                <a:cs typeface="Constantia"/>
              </a:rPr>
              <a:t>Centre </a:t>
            </a:r>
            <a:r>
              <a:rPr sz="2700" dirty="0">
                <a:latin typeface="Constantia"/>
                <a:cs typeface="Constantia"/>
              </a:rPr>
              <a:t>will </a:t>
            </a:r>
            <a:r>
              <a:rPr sz="2700" spc="-35" dirty="0">
                <a:latin typeface="Constantia"/>
                <a:cs typeface="Constantia"/>
              </a:rPr>
              <a:t>have </a:t>
            </a:r>
            <a:r>
              <a:rPr sz="2700" spc="-5" dirty="0">
                <a:latin typeface="Constantia"/>
                <a:cs typeface="Constantia"/>
              </a:rPr>
              <a:t>dual  </a:t>
            </a:r>
            <a:r>
              <a:rPr sz="2700" spc="-15" dirty="0">
                <a:latin typeface="Constantia"/>
                <a:cs typeface="Constantia"/>
              </a:rPr>
              <a:t>system</a:t>
            </a:r>
            <a:r>
              <a:rPr sz="2700" spc="64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for </a:t>
            </a:r>
            <a:r>
              <a:rPr sz="2700" spc="-5" dirty="0">
                <a:latin typeface="Constantia"/>
                <a:cs typeface="Constantia"/>
              </a:rPr>
              <a:t>imposing </a:t>
            </a:r>
            <a:r>
              <a:rPr sz="2700" spc="-10" dirty="0">
                <a:latin typeface="Constantia"/>
                <a:cs typeface="Constantia"/>
              </a:rPr>
              <a:t>the </a:t>
            </a:r>
            <a:r>
              <a:rPr sz="2700" spc="-5" dirty="0">
                <a:latin typeface="Constantia"/>
                <a:cs typeface="Constantia"/>
              </a:rPr>
              <a:t>tax. </a:t>
            </a:r>
            <a:r>
              <a:rPr sz="2700" spc="-15" dirty="0">
                <a:latin typeface="Constantia"/>
                <a:cs typeface="Constantia"/>
              </a:rPr>
              <a:t>GST  </a:t>
            </a:r>
            <a:r>
              <a:rPr sz="2700" spc="-5" dirty="0">
                <a:latin typeface="Constantia"/>
                <a:cs typeface="Constantia"/>
              </a:rPr>
              <a:t>shall </a:t>
            </a:r>
            <a:r>
              <a:rPr sz="2700" spc="-35" dirty="0">
                <a:latin typeface="Constantia"/>
                <a:cs typeface="Constantia"/>
              </a:rPr>
              <a:t>have two  </a:t>
            </a:r>
            <a:r>
              <a:rPr sz="2700" spc="-10" dirty="0">
                <a:latin typeface="Constantia"/>
                <a:cs typeface="Constantia"/>
              </a:rPr>
              <a:t>components</a:t>
            </a:r>
            <a:r>
              <a:rPr sz="2700" spc="-70" dirty="0">
                <a:latin typeface="Constantia"/>
                <a:cs typeface="Constantia"/>
              </a:rPr>
              <a:t> </a:t>
            </a:r>
            <a:r>
              <a:rPr sz="2700" dirty="0">
                <a:latin typeface="Constantia"/>
                <a:cs typeface="Constantia"/>
              </a:rPr>
              <a:t>i.e.</a:t>
            </a:r>
            <a:endParaRPr sz="2700">
              <a:latin typeface="Constantia"/>
              <a:cs typeface="Constantia"/>
            </a:endParaRPr>
          </a:p>
          <a:p>
            <a:pPr marL="730250" indent="-436245">
              <a:lnSpc>
                <a:spcPct val="100000"/>
              </a:lnSpc>
              <a:spcBef>
                <a:spcPts val="650"/>
              </a:spcBef>
              <a:buAutoNum type="romanLcParenBoth"/>
              <a:tabLst>
                <a:tab pos="730885" algn="l"/>
              </a:tabLst>
            </a:pPr>
            <a:r>
              <a:rPr sz="2700" spc="-15" dirty="0">
                <a:latin typeface="Constantia"/>
                <a:cs typeface="Constantia"/>
              </a:rPr>
              <a:t>Central</a:t>
            </a:r>
            <a:r>
              <a:rPr sz="2700" spc="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GST</a:t>
            </a:r>
            <a:endParaRPr sz="2700">
              <a:latin typeface="Constantia"/>
              <a:cs typeface="Constantia"/>
            </a:endParaRPr>
          </a:p>
          <a:p>
            <a:pPr marL="828040" indent="-534035">
              <a:lnSpc>
                <a:spcPct val="100000"/>
              </a:lnSpc>
              <a:spcBef>
                <a:spcPts val="645"/>
              </a:spcBef>
              <a:buAutoNum type="romanLcParenBoth"/>
              <a:tabLst>
                <a:tab pos="828675" algn="l"/>
              </a:tabLst>
            </a:pPr>
            <a:r>
              <a:rPr sz="2700" spc="-10" dirty="0">
                <a:latin typeface="Constantia"/>
                <a:cs typeface="Constantia"/>
              </a:rPr>
              <a:t>State</a:t>
            </a:r>
            <a:r>
              <a:rPr sz="2700" spc="-85" dirty="0">
                <a:latin typeface="Constantia"/>
                <a:cs typeface="Constantia"/>
              </a:rPr>
              <a:t> </a:t>
            </a:r>
            <a:r>
              <a:rPr sz="2700" spc="-10" dirty="0">
                <a:latin typeface="Constantia"/>
                <a:cs typeface="Constantia"/>
              </a:rPr>
              <a:t>GST</a:t>
            </a:r>
            <a:endParaRPr sz="2700">
              <a:latin typeface="Constantia"/>
              <a:cs typeface="Constantia"/>
            </a:endParaRPr>
          </a:p>
          <a:p>
            <a:pPr marL="294640" marR="6350" indent="-281940" algn="just">
              <a:lnSpc>
                <a:spcPct val="100000"/>
              </a:lnSpc>
              <a:spcBef>
                <a:spcPts val="66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94640" algn="l"/>
              </a:tabLst>
            </a:pPr>
            <a:r>
              <a:rPr sz="2800" spc="-15" dirty="0">
                <a:latin typeface="Constantia"/>
                <a:cs typeface="Constantia"/>
              </a:rPr>
              <a:t>Central </a:t>
            </a:r>
            <a:r>
              <a:rPr sz="2800" spc="-20" dirty="0">
                <a:latin typeface="Constantia"/>
                <a:cs typeface="Constantia"/>
              </a:rPr>
              <a:t>Excise </a:t>
            </a:r>
            <a:r>
              <a:rPr sz="2800" spc="-50" dirty="0">
                <a:latin typeface="Constantia"/>
                <a:cs typeface="Constantia"/>
              </a:rPr>
              <a:t>duty, </a:t>
            </a:r>
            <a:r>
              <a:rPr sz="2800" spc="-5" dirty="0">
                <a:latin typeface="Constantia"/>
                <a:cs typeface="Constantia"/>
              </a:rPr>
              <a:t>additional </a:t>
            </a:r>
            <a:r>
              <a:rPr sz="2800" spc="-20" dirty="0">
                <a:latin typeface="Constantia"/>
                <a:cs typeface="Constantia"/>
              </a:rPr>
              <a:t>excise </a:t>
            </a:r>
            <a:r>
              <a:rPr sz="2800" spc="-55" dirty="0">
                <a:latin typeface="Constantia"/>
                <a:cs typeface="Constantia"/>
              </a:rPr>
              <a:t>duty, </a:t>
            </a:r>
            <a:r>
              <a:rPr sz="2800" spc="-5" dirty="0">
                <a:latin typeface="Constantia"/>
                <a:cs typeface="Constantia"/>
              </a:rPr>
              <a:t>services tax  and additional </a:t>
            </a:r>
            <a:r>
              <a:rPr sz="2800" dirty="0">
                <a:latin typeface="Constantia"/>
                <a:cs typeface="Constantia"/>
              </a:rPr>
              <a:t>duty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customs (equivalent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excise),  </a:t>
            </a:r>
            <a:r>
              <a:rPr sz="2800" spc="-10" dirty="0">
                <a:latin typeface="Constantia"/>
                <a:cs typeface="Constantia"/>
              </a:rPr>
              <a:t>state </a:t>
            </a:r>
            <a:r>
              <a:rPr sz="2800" spc="-140" dirty="0">
                <a:latin typeface="Constantia"/>
                <a:cs typeface="Constantia"/>
              </a:rPr>
              <a:t>VAT </a:t>
            </a:r>
            <a:r>
              <a:rPr sz="2800" spc="-5" dirty="0">
                <a:latin typeface="Constantia"/>
                <a:cs typeface="Constantia"/>
              </a:rPr>
              <a:t>entertainment </a:t>
            </a:r>
            <a:r>
              <a:rPr sz="2800" spc="-10" dirty="0">
                <a:latin typeface="Constantia"/>
                <a:cs typeface="Constantia"/>
              </a:rPr>
              <a:t>tax, </a:t>
            </a:r>
            <a:r>
              <a:rPr sz="2800" spc="-15" dirty="0">
                <a:latin typeface="Constantia"/>
                <a:cs typeface="Constantia"/>
              </a:rPr>
              <a:t>taxes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5" dirty="0">
                <a:latin typeface="Constantia"/>
                <a:cs typeface="Constantia"/>
              </a:rPr>
              <a:t>lotteries, betting  </a:t>
            </a:r>
            <a:r>
              <a:rPr sz="2800" spc="-5" dirty="0">
                <a:latin typeface="Constantia"/>
                <a:cs typeface="Constantia"/>
              </a:rPr>
              <a:t>and gambling </a:t>
            </a:r>
            <a:r>
              <a:rPr sz="2800" dirty="0">
                <a:latin typeface="Constantia"/>
                <a:cs typeface="Constantia"/>
              </a:rPr>
              <a:t>and </a:t>
            </a:r>
            <a:r>
              <a:rPr sz="2800" spc="5" dirty="0">
                <a:latin typeface="Constantia"/>
                <a:cs typeface="Constantia"/>
              </a:rPr>
              <a:t>entry </a:t>
            </a:r>
            <a:r>
              <a:rPr sz="2800" spc="-5" dirty="0">
                <a:latin typeface="Constantia"/>
                <a:cs typeface="Constantia"/>
              </a:rPr>
              <a:t>tax </a:t>
            </a:r>
            <a:r>
              <a:rPr sz="2800" dirty="0">
                <a:latin typeface="Constantia"/>
                <a:cs typeface="Constantia"/>
              </a:rPr>
              <a:t>(not </a:t>
            </a:r>
            <a:r>
              <a:rPr sz="2800" spc="-5" dirty="0">
                <a:latin typeface="Constantia"/>
                <a:cs typeface="Constantia"/>
              </a:rPr>
              <a:t>levied </a:t>
            </a:r>
            <a:r>
              <a:rPr sz="2800" spc="-15" dirty="0">
                <a:latin typeface="Constantia"/>
                <a:cs typeface="Constantia"/>
              </a:rPr>
              <a:t>by </a:t>
            </a:r>
            <a:r>
              <a:rPr sz="2800" spc="-5" dirty="0">
                <a:latin typeface="Constantia"/>
                <a:cs typeface="Constantia"/>
              </a:rPr>
              <a:t>local  </a:t>
            </a:r>
            <a:r>
              <a:rPr sz="2800" spc="-15" dirty="0">
                <a:latin typeface="Constantia"/>
                <a:cs typeface="Constantia"/>
              </a:rPr>
              <a:t>bodies)would </a:t>
            </a:r>
            <a:r>
              <a:rPr sz="2800" spc="-5" dirty="0">
                <a:latin typeface="Constantia"/>
                <a:cs typeface="Constantia"/>
              </a:rPr>
              <a:t>be subsumed within</a:t>
            </a:r>
            <a:r>
              <a:rPr sz="2800" spc="-1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GST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403606"/>
            <a:ext cx="57238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GST </a:t>
            </a:r>
            <a:r>
              <a:rPr dirty="0"/>
              <a:t>- </a:t>
            </a:r>
            <a:r>
              <a:rPr spc="-10" dirty="0"/>
              <a:t>Salient</a:t>
            </a:r>
            <a:r>
              <a:rPr spc="-85" dirty="0"/>
              <a:t> </a:t>
            </a:r>
            <a:r>
              <a:rPr spc="-2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68044"/>
            <a:ext cx="8692515" cy="55251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4640" indent="-28194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94640" algn="l"/>
              </a:tabLst>
            </a:pPr>
            <a:r>
              <a:rPr sz="2200" spc="-30" dirty="0">
                <a:latin typeface="Constantia"/>
                <a:cs typeface="Constantia"/>
              </a:rPr>
              <a:t>It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would</a:t>
            </a:r>
            <a:r>
              <a:rPr sz="220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applicable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all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transactions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goods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service.</a:t>
            </a:r>
            <a:endParaRPr sz="2200">
              <a:latin typeface="Constantia"/>
              <a:cs typeface="Constantia"/>
            </a:endParaRPr>
          </a:p>
          <a:p>
            <a:pPr marL="294640" indent="-28194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94640" algn="l"/>
              </a:tabLst>
            </a:pPr>
            <a:r>
              <a:rPr sz="2200" spc="-30" dirty="0">
                <a:latin typeface="Constantia"/>
                <a:cs typeface="Constantia"/>
              </a:rPr>
              <a:t>It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paid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accounts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Centre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States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spc="-35" dirty="0">
                <a:latin typeface="Constantia"/>
                <a:cs typeface="Constantia"/>
              </a:rPr>
              <a:t>separately.</a:t>
            </a:r>
            <a:endParaRPr sz="2200">
              <a:latin typeface="Constantia"/>
              <a:cs typeface="Constantia"/>
            </a:endParaRPr>
          </a:p>
          <a:p>
            <a:pPr marL="294640" marR="14604" indent="-28194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94640" algn="l"/>
              </a:tabLst>
            </a:pPr>
            <a:r>
              <a:rPr sz="2200" spc="-10" dirty="0">
                <a:latin typeface="Constantia"/>
                <a:cs typeface="Constantia"/>
              </a:rPr>
              <a:t>The rules </a:t>
            </a:r>
            <a:r>
              <a:rPr sz="2200" spc="-5" dirty="0">
                <a:latin typeface="Constantia"/>
                <a:cs typeface="Constantia"/>
              </a:rPr>
              <a:t>for </a:t>
            </a:r>
            <a:r>
              <a:rPr sz="2200" spc="-10" dirty="0">
                <a:latin typeface="Constantia"/>
                <a:cs typeface="Constantia"/>
              </a:rPr>
              <a:t>taking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10" dirty="0">
                <a:latin typeface="Constantia"/>
                <a:cs typeface="Constantia"/>
              </a:rPr>
              <a:t>utilization of </a:t>
            </a:r>
            <a:r>
              <a:rPr sz="2200" spc="-15" dirty="0">
                <a:latin typeface="Constantia"/>
                <a:cs typeface="Constantia"/>
              </a:rPr>
              <a:t>credit </a:t>
            </a:r>
            <a:r>
              <a:rPr sz="2200" spc="-10" dirty="0">
                <a:latin typeface="Constantia"/>
                <a:cs typeface="Constantia"/>
              </a:rPr>
              <a:t>for the </a:t>
            </a:r>
            <a:r>
              <a:rPr sz="2200" spc="-15" dirty="0">
                <a:latin typeface="Constantia"/>
                <a:cs typeface="Constantia"/>
              </a:rPr>
              <a:t>Central GST </a:t>
            </a:r>
            <a:r>
              <a:rPr sz="2200" spc="-5" dirty="0">
                <a:latin typeface="Constantia"/>
                <a:cs typeface="Constantia"/>
              </a:rPr>
              <a:t>and  </a:t>
            </a:r>
            <a:r>
              <a:rPr sz="2200" spc="-10" dirty="0">
                <a:latin typeface="Constantia"/>
                <a:cs typeface="Constantia"/>
              </a:rPr>
              <a:t>the State </a:t>
            </a:r>
            <a:r>
              <a:rPr sz="2200" spc="-15" dirty="0">
                <a:latin typeface="Constantia"/>
                <a:cs typeface="Constantia"/>
              </a:rPr>
              <a:t>GST would </a:t>
            </a:r>
            <a:r>
              <a:rPr sz="2200" spc="-5" dirty="0">
                <a:latin typeface="Constantia"/>
                <a:cs typeface="Constantia"/>
              </a:rPr>
              <a:t>be</a:t>
            </a:r>
            <a:r>
              <a:rPr sz="2200" spc="-27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aligned.</a:t>
            </a:r>
            <a:endParaRPr sz="2200">
              <a:latin typeface="Constantia"/>
              <a:cs typeface="Constantia"/>
            </a:endParaRPr>
          </a:p>
          <a:p>
            <a:pPr marL="352425" marR="13970" indent="-34036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353060" algn="l"/>
              </a:tabLst>
            </a:pPr>
            <a:r>
              <a:rPr sz="2200" spc="-15" dirty="0">
                <a:latin typeface="Constantia"/>
                <a:cs typeface="Constantia"/>
              </a:rPr>
              <a:t>Cross </a:t>
            </a:r>
            <a:r>
              <a:rPr sz="2200" spc="-5" dirty="0">
                <a:latin typeface="Constantia"/>
                <a:cs typeface="Constantia"/>
              </a:rPr>
              <a:t>utilization of </a:t>
            </a:r>
            <a:r>
              <a:rPr sz="2200" spc="-15" dirty="0">
                <a:latin typeface="Constantia"/>
                <a:cs typeface="Constantia"/>
              </a:rPr>
              <a:t>ITC </a:t>
            </a:r>
            <a:r>
              <a:rPr sz="2200" spc="-10" dirty="0">
                <a:latin typeface="Constantia"/>
                <a:cs typeface="Constantia"/>
              </a:rPr>
              <a:t>between the </a:t>
            </a:r>
            <a:r>
              <a:rPr sz="2200" spc="-15" dirty="0">
                <a:latin typeface="Constantia"/>
                <a:cs typeface="Constantia"/>
              </a:rPr>
              <a:t>Central  </a:t>
            </a:r>
            <a:r>
              <a:rPr sz="2200" spc="-10" dirty="0">
                <a:latin typeface="Constantia"/>
                <a:cs typeface="Constantia"/>
              </a:rPr>
              <a:t>GST </a:t>
            </a:r>
            <a:r>
              <a:rPr sz="2200" spc="-5" dirty="0">
                <a:latin typeface="Constantia"/>
                <a:cs typeface="Constantia"/>
              </a:rPr>
              <a:t>and </a:t>
            </a:r>
            <a:r>
              <a:rPr sz="2200" spc="-10" dirty="0">
                <a:latin typeface="Constantia"/>
                <a:cs typeface="Constantia"/>
              </a:rPr>
              <a:t>the State </a:t>
            </a:r>
            <a:r>
              <a:rPr sz="2200" spc="-15" dirty="0">
                <a:latin typeface="Constantia"/>
                <a:cs typeface="Constantia"/>
              </a:rPr>
              <a:t>GST would </a:t>
            </a:r>
            <a:r>
              <a:rPr sz="2200" spc="-10" dirty="0">
                <a:latin typeface="Constantia"/>
                <a:cs typeface="Constantia"/>
              </a:rPr>
              <a:t>not be </a:t>
            </a:r>
            <a:r>
              <a:rPr sz="2200" spc="-20" dirty="0">
                <a:latin typeface="Constantia"/>
                <a:cs typeface="Constantia"/>
              </a:rPr>
              <a:t>allowed </a:t>
            </a:r>
            <a:r>
              <a:rPr sz="2200" spc="-25" dirty="0">
                <a:latin typeface="Constantia"/>
                <a:cs typeface="Constantia"/>
              </a:rPr>
              <a:t>except </a:t>
            </a:r>
            <a:r>
              <a:rPr sz="2200" spc="-5" dirty="0">
                <a:latin typeface="Constantia"/>
                <a:cs typeface="Constantia"/>
              </a:rPr>
              <a:t>in </a:t>
            </a:r>
            <a:r>
              <a:rPr sz="2200" spc="-10" dirty="0">
                <a:latin typeface="Constantia"/>
                <a:cs typeface="Constantia"/>
              </a:rPr>
              <a:t>the case </a:t>
            </a:r>
            <a:r>
              <a:rPr sz="2200" spc="-20" dirty="0">
                <a:latin typeface="Constantia"/>
                <a:cs typeface="Constantia"/>
              </a:rPr>
              <a:t>of  </a:t>
            </a:r>
            <a:r>
              <a:rPr sz="2200" spc="-10" dirty="0">
                <a:latin typeface="Constantia"/>
                <a:cs typeface="Constantia"/>
              </a:rPr>
              <a:t>inter-State </a:t>
            </a:r>
            <a:r>
              <a:rPr sz="2200" spc="-15" dirty="0">
                <a:latin typeface="Constantia"/>
                <a:cs typeface="Constantia"/>
              </a:rPr>
              <a:t>supply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22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goods.</a:t>
            </a:r>
            <a:endParaRPr sz="2200">
              <a:latin typeface="Constantia"/>
              <a:cs typeface="Constantia"/>
            </a:endParaRPr>
          </a:p>
          <a:p>
            <a:pPr marL="352425" marR="5080" indent="-340360" algn="just">
              <a:lnSpc>
                <a:spcPct val="100000"/>
              </a:lnSpc>
              <a:spcBef>
                <a:spcPts val="53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353060" algn="l"/>
              </a:tabLst>
            </a:pP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Centre </a:t>
            </a:r>
            <a:r>
              <a:rPr sz="2200" spc="-10" dirty="0">
                <a:latin typeface="Constantia"/>
                <a:cs typeface="Constantia"/>
              </a:rPr>
              <a:t>and the States </a:t>
            </a:r>
            <a:r>
              <a:rPr sz="2200" spc="-15" dirty="0">
                <a:latin typeface="Constantia"/>
                <a:cs typeface="Constantia"/>
              </a:rPr>
              <a:t>would </a:t>
            </a:r>
            <a:r>
              <a:rPr sz="2200" spc="-30" dirty="0">
                <a:latin typeface="Constantia"/>
                <a:cs typeface="Constantia"/>
              </a:rPr>
              <a:t>have </a:t>
            </a:r>
            <a:r>
              <a:rPr sz="2200" spc="-15" dirty="0">
                <a:latin typeface="Constantia"/>
                <a:cs typeface="Constantia"/>
              </a:rPr>
              <a:t>concurrent </a:t>
            </a:r>
            <a:r>
              <a:rPr sz="2200" spc="-10" dirty="0">
                <a:latin typeface="Constantia"/>
                <a:cs typeface="Constantia"/>
              </a:rPr>
              <a:t>jurisdiction for the  entire value chain and for </a:t>
            </a:r>
            <a:r>
              <a:rPr sz="2200" spc="-5" dirty="0">
                <a:latin typeface="Constantia"/>
                <a:cs typeface="Constantia"/>
              </a:rPr>
              <a:t>all </a:t>
            </a:r>
            <a:r>
              <a:rPr sz="2200" spc="-20" dirty="0">
                <a:latin typeface="Constantia"/>
                <a:cs typeface="Constantia"/>
              </a:rPr>
              <a:t>taxpayers </a:t>
            </a:r>
            <a:r>
              <a:rPr sz="2200" spc="-5" dirty="0">
                <a:latin typeface="Constantia"/>
                <a:cs typeface="Constantia"/>
              </a:rPr>
              <a:t>on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5" dirty="0">
                <a:latin typeface="Constantia"/>
                <a:cs typeface="Constantia"/>
              </a:rPr>
              <a:t>basis of </a:t>
            </a:r>
            <a:r>
              <a:rPr sz="2200" spc="-10" dirty="0">
                <a:latin typeface="Constantia"/>
                <a:cs typeface="Constantia"/>
              </a:rPr>
              <a:t>thresholds </a:t>
            </a:r>
            <a:r>
              <a:rPr sz="2200" spc="-5" dirty="0">
                <a:latin typeface="Constantia"/>
                <a:cs typeface="Constantia"/>
              </a:rPr>
              <a:t>for  </a:t>
            </a:r>
            <a:r>
              <a:rPr sz="2200" spc="-15" dirty="0">
                <a:latin typeface="Constantia"/>
                <a:cs typeface="Constantia"/>
              </a:rPr>
              <a:t>goods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services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prescribed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for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States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and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spc="-15" dirty="0">
                <a:latin typeface="Constantia"/>
                <a:cs typeface="Constantia"/>
              </a:rPr>
              <a:t>Centre.</a:t>
            </a:r>
            <a:endParaRPr sz="2200">
              <a:latin typeface="Constantia"/>
              <a:cs typeface="Constantia"/>
            </a:endParaRPr>
          </a:p>
          <a:p>
            <a:pPr marL="352425" marR="10795" indent="-340360" algn="just">
              <a:lnSpc>
                <a:spcPct val="100000"/>
              </a:lnSpc>
              <a:spcBef>
                <a:spcPts val="525"/>
              </a:spcBef>
              <a:buClr>
                <a:srgbClr val="0AD0D9"/>
              </a:buClr>
              <a:buSzPct val="95454"/>
              <a:buFont typeface="Wingdings 2"/>
              <a:buChar char=""/>
              <a:tabLst>
                <a:tab pos="353060" algn="l"/>
              </a:tabLst>
            </a:pPr>
            <a:r>
              <a:rPr sz="2200" spc="-5" dirty="0">
                <a:latin typeface="Constantia"/>
                <a:cs typeface="Constantia"/>
              </a:rPr>
              <a:t>The </a:t>
            </a:r>
            <a:r>
              <a:rPr sz="2200" spc="-20" dirty="0">
                <a:latin typeface="Constantia"/>
                <a:cs typeface="Constantia"/>
              </a:rPr>
              <a:t>taxpayer </a:t>
            </a:r>
            <a:r>
              <a:rPr sz="2200" spc="-15" dirty="0">
                <a:latin typeface="Constantia"/>
                <a:cs typeface="Constantia"/>
              </a:rPr>
              <a:t>would </a:t>
            </a:r>
            <a:r>
              <a:rPr sz="2200" spc="-5" dirty="0">
                <a:latin typeface="Constantia"/>
                <a:cs typeface="Constantia"/>
              </a:rPr>
              <a:t>need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5" dirty="0">
                <a:latin typeface="Constantia"/>
                <a:cs typeface="Constantia"/>
              </a:rPr>
              <a:t>submit </a:t>
            </a:r>
            <a:r>
              <a:rPr sz="2200" spc="-10" dirty="0">
                <a:latin typeface="Constantia"/>
                <a:cs typeface="Constantia"/>
              </a:rPr>
              <a:t>common </a:t>
            </a:r>
            <a:r>
              <a:rPr sz="2200" spc="-15" dirty="0">
                <a:latin typeface="Constantia"/>
                <a:cs typeface="Constantia"/>
              </a:rPr>
              <a:t>format </a:t>
            </a:r>
            <a:r>
              <a:rPr sz="2200" spc="-5" dirty="0">
                <a:latin typeface="Constantia"/>
                <a:cs typeface="Constantia"/>
              </a:rPr>
              <a:t>for </a:t>
            </a:r>
            <a:r>
              <a:rPr sz="2200" spc="-10" dirty="0">
                <a:latin typeface="Constantia"/>
                <a:cs typeface="Constantia"/>
              </a:rPr>
              <a:t>periodical  </a:t>
            </a:r>
            <a:r>
              <a:rPr sz="2200" spc="-15" dirty="0">
                <a:latin typeface="Constantia"/>
                <a:cs typeface="Constantia"/>
              </a:rPr>
              <a:t>returns,</a:t>
            </a:r>
            <a:r>
              <a:rPr sz="2200" spc="52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both the </a:t>
            </a:r>
            <a:r>
              <a:rPr sz="2200" spc="-15" dirty="0">
                <a:latin typeface="Constantia"/>
                <a:cs typeface="Constantia"/>
              </a:rPr>
              <a:t>Central  </a:t>
            </a:r>
            <a:r>
              <a:rPr sz="2200" spc="-10" dirty="0">
                <a:latin typeface="Constantia"/>
                <a:cs typeface="Constantia"/>
              </a:rPr>
              <a:t>and </a:t>
            </a:r>
            <a:r>
              <a:rPr sz="2200" spc="-20" dirty="0">
                <a:latin typeface="Constantia"/>
                <a:cs typeface="Constantia"/>
              </a:rPr>
              <a:t>to </a:t>
            </a:r>
            <a:r>
              <a:rPr sz="2200" spc="-10" dirty="0">
                <a:latin typeface="Constantia"/>
                <a:cs typeface="Constantia"/>
              </a:rPr>
              <a:t>the </a:t>
            </a:r>
            <a:r>
              <a:rPr sz="2200" spc="-15" dirty="0">
                <a:latin typeface="Constantia"/>
                <a:cs typeface="Constantia"/>
              </a:rPr>
              <a:t>concerned  </a:t>
            </a:r>
            <a:r>
              <a:rPr sz="2200" spc="-10" dirty="0">
                <a:latin typeface="Constantia"/>
                <a:cs typeface="Constantia"/>
              </a:rPr>
              <a:t>State GST  </a:t>
            </a:r>
            <a:r>
              <a:rPr sz="2200" spc="-5" dirty="0">
                <a:latin typeface="Constantia"/>
                <a:cs typeface="Constantia"/>
              </a:rPr>
              <a:t>authorities.</a:t>
            </a:r>
            <a:endParaRPr sz="2200">
              <a:latin typeface="Constantia"/>
              <a:cs typeface="Constantia"/>
            </a:endParaRPr>
          </a:p>
          <a:p>
            <a:pPr marL="352425" marR="11430" indent="-340360" algn="just">
              <a:lnSpc>
                <a:spcPct val="100000"/>
              </a:lnSpc>
              <a:spcBef>
                <a:spcPts val="53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353060" algn="l"/>
              </a:tabLst>
            </a:pPr>
            <a:r>
              <a:rPr sz="2200" spc="-5" dirty="0">
                <a:latin typeface="Constantia"/>
                <a:cs typeface="Constantia"/>
              </a:rPr>
              <a:t>Each </a:t>
            </a:r>
            <a:r>
              <a:rPr sz="2200" spc="-20" dirty="0">
                <a:latin typeface="Constantia"/>
                <a:cs typeface="Constantia"/>
              </a:rPr>
              <a:t>taxpayer </a:t>
            </a:r>
            <a:r>
              <a:rPr sz="2200" spc="-15" dirty="0">
                <a:latin typeface="Constantia"/>
                <a:cs typeface="Constantia"/>
              </a:rPr>
              <a:t>would </a:t>
            </a:r>
            <a:r>
              <a:rPr sz="2200" spc="-5" dirty="0">
                <a:latin typeface="Constantia"/>
                <a:cs typeface="Constantia"/>
              </a:rPr>
              <a:t>be </a:t>
            </a:r>
            <a:r>
              <a:rPr sz="2200" spc="-15" dirty="0">
                <a:latin typeface="Constantia"/>
                <a:cs typeface="Constantia"/>
              </a:rPr>
              <a:t>allotted </a:t>
            </a:r>
            <a:r>
              <a:rPr sz="2200" spc="-5" dirty="0">
                <a:latin typeface="Constantia"/>
                <a:cs typeface="Constantia"/>
              </a:rPr>
              <a:t>a </a:t>
            </a:r>
            <a:r>
              <a:rPr sz="2200" spc="-25" dirty="0">
                <a:latin typeface="Constantia"/>
                <a:cs typeface="Constantia"/>
              </a:rPr>
              <a:t>PAN-linked </a:t>
            </a:r>
            <a:r>
              <a:rPr sz="2200" spc="-20" dirty="0">
                <a:latin typeface="Constantia"/>
                <a:cs typeface="Constantia"/>
              </a:rPr>
              <a:t>taxpayer </a:t>
            </a:r>
            <a:r>
              <a:rPr sz="2200" spc="-5" dirty="0">
                <a:latin typeface="Constantia"/>
                <a:cs typeface="Constantia"/>
              </a:rPr>
              <a:t>identification  </a:t>
            </a:r>
            <a:r>
              <a:rPr sz="2200" spc="-35" dirty="0">
                <a:latin typeface="Constantia"/>
                <a:cs typeface="Constantia"/>
              </a:rPr>
              <a:t>number.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3775"/>
            <a:ext cx="8536305" cy="232918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49860" algn="just">
              <a:lnSpc>
                <a:spcPct val="100000"/>
              </a:lnSpc>
              <a:spcBef>
                <a:spcPts val="1420"/>
              </a:spcBef>
            </a:pPr>
            <a:r>
              <a:rPr spc="-5" dirty="0"/>
              <a:t>Subsuming </a:t>
            </a:r>
            <a:r>
              <a:rPr dirty="0"/>
              <a:t>of </a:t>
            </a:r>
            <a:r>
              <a:rPr spc="-15" dirty="0"/>
              <a:t>Existing</a:t>
            </a:r>
            <a:r>
              <a:rPr dirty="0"/>
              <a:t> </a:t>
            </a:r>
            <a:r>
              <a:rPr spc="-114" dirty="0"/>
              <a:t>Taxes</a:t>
            </a:r>
          </a:p>
          <a:p>
            <a:pPr marL="12700" marR="5080" algn="just">
              <a:lnSpc>
                <a:spcPct val="100000"/>
              </a:lnSpc>
              <a:spcBef>
                <a:spcPts val="735"/>
              </a:spcBef>
            </a:pP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The 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sub-sumation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should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result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in </a:t>
            </a:r>
            <a:r>
              <a:rPr sz="2800" b="0" spc="-15" dirty="0">
                <a:solidFill>
                  <a:srgbClr val="000000"/>
                </a:solidFill>
                <a:latin typeface="Constantia"/>
                <a:cs typeface="Constantia"/>
              </a:rPr>
              <a:t>free </a:t>
            </a:r>
            <a:r>
              <a:rPr sz="2800" b="0" spc="30" dirty="0">
                <a:solidFill>
                  <a:srgbClr val="000000"/>
                </a:solidFill>
                <a:latin typeface="Constantia"/>
                <a:cs typeface="Constantia"/>
              </a:rPr>
              <a:t>flow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of tax 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credit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in </a:t>
            </a:r>
            <a:r>
              <a:rPr sz="2800" b="0" spc="-15" dirty="0">
                <a:solidFill>
                  <a:srgbClr val="000000"/>
                </a:solidFill>
                <a:latin typeface="Constantia"/>
                <a:cs typeface="Constantia"/>
              </a:rPr>
              <a:t>intra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and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inter-State </a:t>
            </a:r>
            <a:r>
              <a:rPr sz="2800" b="0" spc="-15" dirty="0">
                <a:solidFill>
                  <a:srgbClr val="000000"/>
                </a:solidFill>
                <a:latin typeface="Constantia"/>
                <a:cs typeface="Constantia"/>
              </a:rPr>
              <a:t>levels </a:t>
            </a:r>
            <a:r>
              <a:rPr sz="2800" b="0" dirty="0">
                <a:solidFill>
                  <a:srgbClr val="000000"/>
                </a:solidFill>
                <a:latin typeface="Constantia"/>
                <a:cs typeface="Constantia"/>
              </a:rPr>
              <a:t>so that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unrelated  </a:t>
            </a:r>
            <a:r>
              <a:rPr sz="2800" b="0" spc="-20" dirty="0">
                <a:solidFill>
                  <a:srgbClr val="000000"/>
                </a:solidFill>
                <a:latin typeface="Constantia"/>
                <a:cs typeface="Constantia"/>
              </a:rPr>
              <a:t>taxes,</a:t>
            </a:r>
            <a:r>
              <a:rPr sz="2800" b="0" spc="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levies</a:t>
            </a:r>
            <a:r>
              <a:rPr sz="2800" b="0" spc="-13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sz="2800" b="0" spc="-1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fees</a:t>
            </a:r>
            <a:r>
              <a:rPr sz="2800" b="0" spc="-12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20" dirty="0">
                <a:solidFill>
                  <a:srgbClr val="000000"/>
                </a:solidFill>
                <a:latin typeface="Constantia"/>
                <a:cs typeface="Constantia"/>
              </a:rPr>
              <a:t>are</a:t>
            </a:r>
            <a:r>
              <a:rPr sz="2800" b="0" spc="-6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onstantia"/>
                <a:cs typeface="Constantia"/>
              </a:rPr>
              <a:t>not</a:t>
            </a:r>
            <a:r>
              <a:rPr sz="2800" b="0" spc="-8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be</a:t>
            </a:r>
            <a:r>
              <a:rPr sz="2800" b="0" spc="-114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subsumed</a:t>
            </a:r>
            <a:r>
              <a:rPr sz="2800" b="0" spc="-2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onstantia"/>
                <a:cs typeface="Constantia"/>
              </a:rPr>
              <a:t>under</a:t>
            </a:r>
            <a:r>
              <a:rPr sz="2800" b="0" spc="-8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sz="2800" b="0" spc="-70" dirty="0">
                <a:solidFill>
                  <a:srgbClr val="000000"/>
                </a:solidFill>
                <a:latin typeface="Constantia"/>
                <a:cs typeface="Constantia"/>
              </a:rPr>
              <a:t>GST.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2696210"/>
          <a:ext cx="8458199" cy="4140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3983354"/>
                <a:gridCol w="4017645"/>
              </a:tblGrid>
              <a:tr h="731519">
                <a:tc>
                  <a:txBody>
                    <a:bodyPr/>
                    <a:lstStyle/>
                    <a:p>
                      <a:pPr marL="90805" marR="1238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Sl. 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No</a:t>
                      </a:r>
                      <a:endParaRPr sz="1400">
                        <a:latin typeface="Constantia"/>
                        <a:cs typeface="Constant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.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3631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Subsumed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under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CGST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629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Subsumed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under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SGST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1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onstantia"/>
                          <a:cs typeface="Constantia"/>
                        </a:rPr>
                        <a:t>Central Excise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Duty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70" dirty="0">
                          <a:latin typeface="Constantia"/>
                          <a:cs typeface="Constantia"/>
                        </a:rPr>
                        <a:t>VAT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/ Sales</a:t>
                      </a:r>
                      <a:r>
                        <a:rPr sz="1400" spc="-3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tax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2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Additional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Excise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Duties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54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Entertainment tax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(unless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it is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levied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by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the</a:t>
                      </a:r>
                      <a:r>
                        <a:rPr sz="1400" spc="-24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local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bodies).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3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318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onstantia"/>
                          <a:cs typeface="Constantia"/>
                        </a:rPr>
                        <a:t>Excise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Duty-Medicinal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 </a:t>
                      </a:r>
                      <a:r>
                        <a:rPr sz="1400" spc="-15" dirty="0">
                          <a:latin typeface="Constantia"/>
                          <a:cs typeface="Constantia"/>
                        </a:rPr>
                        <a:t>Toiletries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Preparation  Act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Luxury</a:t>
                      </a:r>
                      <a:r>
                        <a:rPr sz="1400" spc="-7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tax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4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Service</a:t>
                      </a:r>
                      <a:r>
                        <a:rPr sz="14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30" dirty="0">
                          <a:latin typeface="Constantia"/>
                          <a:cs typeface="Constantia"/>
                        </a:rPr>
                        <a:t>Tax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dirty="0">
                          <a:latin typeface="Constantia"/>
                          <a:cs typeface="Constantia"/>
                        </a:rPr>
                        <a:t>Taxes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on </a:t>
                      </a:r>
                      <a:r>
                        <a:rPr sz="1400" spc="-20" dirty="0">
                          <a:latin typeface="Constantia"/>
                          <a:cs typeface="Constantia"/>
                        </a:rPr>
                        <a:t>lottery,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betting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</a:t>
                      </a:r>
                      <a:r>
                        <a:rPr sz="1400" spc="-8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gambling.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5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Additional</a:t>
                      </a:r>
                      <a:r>
                        <a:rPr sz="1400" spc="2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CVD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74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State Cesses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Surcharges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(supply</a:t>
                      </a:r>
                      <a:r>
                        <a:rPr sz="1400" spc="-265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of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goods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and 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services)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6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Special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Additional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Duty of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Customs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- 4%</a:t>
                      </a:r>
                      <a:r>
                        <a:rPr sz="1400" spc="-9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(SAD)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Entry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tax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not </a:t>
                      </a:r>
                      <a:r>
                        <a:rPr sz="1400" spc="-5" dirty="0">
                          <a:latin typeface="Constantia"/>
                          <a:cs typeface="Constantia"/>
                        </a:rPr>
                        <a:t>in </a:t>
                      </a:r>
                      <a:r>
                        <a:rPr sz="1400" dirty="0">
                          <a:latin typeface="Constantia"/>
                          <a:cs typeface="Constantia"/>
                        </a:rPr>
                        <a:t>lieu of</a:t>
                      </a:r>
                      <a:r>
                        <a:rPr sz="1400" spc="-150" dirty="0">
                          <a:latin typeface="Constantia"/>
                          <a:cs typeface="Constantia"/>
                        </a:rPr>
                        <a:t> </a:t>
                      </a:r>
                      <a:r>
                        <a:rPr sz="1400" spc="-10" dirty="0">
                          <a:latin typeface="Constantia"/>
                          <a:cs typeface="Constantia"/>
                        </a:rPr>
                        <a:t>Octroi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7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onstantia"/>
                          <a:cs typeface="Constantia"/>
                        </a:rPr>
                        <a:t>Surcharges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7083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onstantia"/>
                          <a:cs typeface="Constantia"/>
                        </a:rPr>
                        <a:t>8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" dirty="0">
                          <a:latin typeface="Constantia"/>
                          <a:cs typeface="Constantia"/>
                        </a:rPr>
                        <a:t>Ceses</a:t>
                      </a:r>
                      <a:endParaRPr sz="1400">
                        <a:latin typeface="Constantia"/>
                        <a:cs typeface="Constantia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3132</Words>
  <Application>Microsoft Office PowerPoint</Application>
  <PresentationFormat>On-screen Show (4:3)</PresentationFormat>
  <Paragraphs>372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GOODS AND SERVICES TAX  (GST)</vt:lpstr>
      <vt:lpstr>What is GST?</vt:lpstr>
      <vt:lpstr>Need for GST</vt:lpstr>
      <vt:lpstr>Justification of GST</vt:lpstr>
      <vt:lpstr>Slide 5</vt:lpstr>
      <vt:lpstr>B. Justification at the State Level</vt:lpstr>
      <vt:lpstr>Model of GST</vt:lpstr>
      <vt:lpstr>GST - Salient Features</vt:lpstr>
      <vt:lpstr>Subsuming of Existing Taxes The sub-sumation should result in free flow of tax  credit in intra and inter-State levels so that unrelated  taxes, levies and fees are not be subsumed under GST.</vt:lpstr>
      <vt:lpstr>What will be out of GST?</vt:lpstr>
      <vt:lpstr>Chargeability</vt:lpstr>
      <vt:lpstr>Example</vt:lpstr>
      <vt:lpstr>Example</vt:lpstr>
      <vt:lpstr>Taxable Person</vt:lpstr>
      <vt:lpstr>Supply</vt:lpstr>
      <vt:lpstr>Supply</vt:lpstr>
      <vt:lpstr>Supply</vt:lpstr>
      <vt:lpstr>Place of Supply</vt:lpstr>
      <vt:lpstr>Place of Supply Contd…</vt:lpstr>
      <vt:lpstr>Slide 20</vt:lpstr>
      <vt:lpstr>Slide 21</vt:lpstr>
      <vt:lpstr>Slide 22</vt:lpstr>
      <vt:lpstr>Slide 23</vt:lpstr>
      <vt:lpstr>C. Others</vt:lpstr>
      <vt:lpstr>Slide 25</vt:lpstr>
      <vt:lpstr>Registration under GST</vt:lpstr>
      <vt:lpstr>Registration</vt:lpstr>
      <vt:lpstr>Registration</vt:lpstr>
      <vt:lpstr>Structure of Registration No.</vt:lpstr>
      <vt:lpstr>VALUATION</vt:lpstr>
      <vt:lpstr>VALUATION</vt:lpstr>
      <vt:lpstr>VALUATION</vt:lpstr>
      <vt:lpstr>INPUT TAX CREDIT</vt:lpstr>
      <vt:lpstr>CONDITION FOR AVAILING ITC</vt:lpstr>
      <vt:lpstr>Matching Concept</vt:lpstr>
      <vt:lpstr>RETURNS</vt:lpstr>
      <vt:lpstr>ASSESSMENT</vt:lpstr>
      <vt:lpstr>Transitional Provision</vt:lpstr>
      <vt:lpstr>Benefits</vt:lpstr>
      <vt:lpstr>Steps for implementing GST</vt:lpstr>
      <vt:lpstr>Steps for implementing GST</vt:lpstr>
      <vt:lpstr>Steps for implementing GST</vt:lpstr>
      <vt:lpstr>Steps for implementing GST</vt:lpstr>
      <vt:lpstr>Impact of Matching System</vt:lpstr>
      <vt:lpstr>Direct Sales/ Goods Transfer</vt:lpstr>
      <vt:lpstr>Sales Related Issue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GOODS AND SERVICES TAX  (GST)</dc:title>
  <dc:creator>DNRpc</dc:creator>
  <cp:lastModifiedBy>DNRpc</cp:lastModifiedBy>
  <cp:revision>1</cp:revision>
  <dcterms:created xsi:type="dcterms:W3CDTF">2020-06-09T05:06:08Z</dcterms:created>
  <dcterms:modified xsi:type="dcterms:W3CDTF">2020-06-10T06:11:40Z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2020-06-09T00:00:00Z</vt:filetime>
  </property>
</Properties>
</file>