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80" r:id="rId11"/>
    <p:sldId id="282" r:id="rId12"/>
    <p:sldId id="283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2895600"/>
            <a:ext cx="86868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z="3600" b="1" spc="-10" dirty="0" smtClean="0">
                <a:latin typeface="Calibri"/>
                <a:cs typeface="Calibri"/>
              </a:rPr>
              <a:t>ACCOUNTING </a:t>
            </a:r>
            <a:r>
              <a:rPr lang="en-IN" sz="3600" b="1" spc="-30" dirty="0" smtClean="0">
                <a:latin typeface="Calibri"/>
                <a:cs typeface="Calibri"/>
              </a:rPr>
              <a:t>FOR </a:t>
            </a:r>
            <a:r>
              <a:rPr lang="en-IN" sz="3600" b="1" spc="-5" dirty="0" smtClean="0">
                <a:latin typeface="Calibri"/>
                <a:cs typeface="Calibri"/>
              </a:rPr>
              <a:t>THE ISSUE </a:t>
            </a:r>
            <a:r>
              <a:rPr lang="en-IN" sz="3600" b="1" dirty="0" smtClean="0">
                <a:latin typeface="Calibri"/>
                <a:cs typeface="Calibri"/>
              </a:rPr>
              <a:t>OF</a:t>
            </a:r>
            <a:r>
              <a:rPr lang="en-IN" sz="3600" b="1" spc="30" dirty="0" smtClean="0">
                <a:latin typeface="Calibri"/>
                <a:cs typeface="Calibri"/>
              </a:rPr>
              <a:t> </a:t>
            </a:r>
            <a:r>
              <a:rPr lang="en-IN" sz="3600" b="1" spc="-10" dirty="0" smtClean="0">
                <a:latin typeface="Calibri"/>
                <a:cs typeface="Calibri"/>
              </a:rPr>
              <a:t>SHARES</a:t>
            </a:r>
            <a:endParaRPr lang="en-IN" b="0" spc="-1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8194" y="130810"/>
            <a:ext cx="14693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25" dirty="0">
                <a:latin typeface="Calibri"/>
                <a:cs typeface="Calibri"/>
              </a:rPr>
              <a:t>contd;: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447800"/>
            <a:ext cx="8915400" cy="37621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ts val="365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dirty="0">
                <a:latin typeface="Calibri"/>
                <a:cs typeface="Calibri"/>
              </a:rPr>
              <a:t>3) </a:t>
            </a:r>
            <a:r>
              <a:rPr sz="2800" spc="-5" dirty="0">
                <a:latin typeface="Calibri"/>
                <a:cs typeface="Calibri"/>
              </a:rPr>
              <a:t>(a) </a:t>
            </a:r>
            <a:r>
              <a:rPr sz="2800" spc="-50" dirty="0">
                <a:latin typeface="Calibri"/>
                <a:cs typeface="Calibri"/>
              </a:rPr>
              <a:t>Totally </a:t>
            </a:r>
            <a:r>
              <a:rPr sz="2800" spc="-5" dirty="0">
                <a:latin typeface="Calibri"/>
                <a:cs typeface="Calibri"/>
              </a:rPr>
              <a:t>rejecting some </a:t>
            </a:r>
            <a:r>
              <a:rPr sz="2800" spc="-10" dirty="0">
                <a:latin typeface="Calibri"/>
                <a:cs typeface="Calibri"/>
              </a:rPr>
              <a:t>applications,</a:t>
            </a:r>
            <a:r>
              <a:rPr sz="2800" spc="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endParaRPr sz="2800">
              <a:latin typeface="Calibri"/>
              <a:cs typeface="Calibri"/>
            </a:endParaRPr>
          </a:p>
          <a:p>
            <a:pPr marL="355600" marR="5080">
              <a:lnSpc>
                <a:spcPct val="90000"/>
              </a:lnSpc>
              <a:spcBef>
                <a:spcPts val="190"/>
              </a:spcBef>
            </a:pPr>
            <a:r>
              <a:rPr sz="2800" spc="-5" dirty="0">
                <a:latin typeface="Calibri"/>
                <a:cs typeface="Calibri"/>
              </a:rPr>
              <a:t>(b) </a:t>
            </a:r>
            <a:r>
              <a:rPr sz="2800" spc="-10" dirty="0">
                <a:latin typeface="Calibri"/>
                <a:cs typeface="Calibri"/>
              </a:rPr>
              <a:t>Allotting </a:t>
            </a:r>
            <a:r>
              <a:rPr sz="2800" spc="-25" dirty="0">
                <a:latin typeface="Calibri"/>
                <a:cs typeface="Calibri"/>
              </a:rPr>
              <a:t>to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remaining </a:t>
            </a:r>
            <a:r>
              <a:rPr sz="2800" spc="-10" dirty="0">
                <a:latin typeface="Calibri"/>
                <a:cs typeface="Calibri"/>
              </a:rPr>
              <a:t>applicants </a:t>
            </a:r>
            <a:r>
              <a:rPr sz="2800" spc="-5" dirty="0">
                <a:latin typeface="Calibri"/>
                <a:cs typeface="Calibri"/>
              </a:rPr>
              <a:t>on  </a:t>
            </a:r>
            <a:r>
              <a:rPr sz="2800" spc="-20" dirty="0">
                <a:latin typeface="Calibri"/>
                <a:cs typeface="Calibri"/>
              </a:rPr>
              <a:t>pro </a:t>
            </a:r>
            <a:r>
              <a:rPr sz="2800" spc="-35" dirty="0">
                <a:latin typeface="Calibri"/>
                <a:cs typeface="Calibri"/>
              </a:rPr>
              <a:t>rata </a:t>
            </a:r>
            <a:r>
              <a:rPr sz="2800" spc="-5" dirty="0">
                <a:latin typeface="Calibri"/>
                <a:cs typeface="Calibri"/>
              </a:rPr>
              <a:t>basis. Thus, </a:t>
            </a:r>
            <a:r>
              <a:rPr sz="2800" dirty="0">
                <a:latin typeface="Calibri"/>
                <a:cs typeface="Calibri"/>
              </a:rPr>
              <a:t>when </a:t>
            </a:r>
            <a:r>
              <a:rPr sz="2800" spc="-10" dirty="0">
                <a:latin typeface="Calibri"/>
                <a:cs typeface="Calibri"/>
              </a:rPr>
              <a:t>shares </a:t>
            </a:r>
            <a:r>
              <a:rPr sz="2800" spc="-5" dirty="0">
                <a:latin typeface="Calibri"/>
                <a:cs typeface="Calibri"/>
              </a:rPr>
              <a:t>issued </a:t>
            </a:r>
            <a:r>
              <a:rPr sz="2800" spc="-15" dirty="0">
                <a:latin typeface="Calibri"/>
                <a:cs typeface="Calibri"/>
              </a:rPr>
              <a:t>are  </a:t>
            </a:r>
            <a:r>
              <a:rPr sz="2800" dirty="0">
                <a:latin typeface="Calibri"/>
                <a:cs typeface="Calibri"/>
              </a:rPr>
              <a:t>50,000 and </a:t>
            </a:r>
            <a:r>
              <a:rPr sz="2800" spc="-10" dirty="0">
                <a:latin typeface="Calibri"/>
                <a:cs typeface="Calibri"/>
              </a:rPr>
              <a:t>shares </a:t>
            </a:r>
            <a:r>
              <a:rPr sz="2800" spc="-5" dirty="0">
                <a:latin typeface="Calibri"/>
                <a:cs typeface="Calibri"/>
              </a:rPr>
              <a:t>applied </a:t>
            </a:r>
            <a:r>
              <a:rPr sz="2800" spc="-30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are </a:t>
            </a:r>
            <a:r>
              <a:rPr sz="2800" dirty="0">
                <a:latin typeface="Calibri"/>
                <a:cs typeface="Calibri"/>
              </a:rPr>
              <a:t>57,000, and  if </a:t>
            </a:r>
            <a:r>
              <a:rPr sz="2800" spc="-5" dirty="0">
                <a:latin typeface="Calibri"/>
                <a:cs typeface="Calibri"/>
              </a:rPr>
              <a:t>allotment </a:t>
            </a:r>
            <a:r>
              <a:rPr sz="2800" dirty="0">
                <a:latin typeface="Calibri"/>
                <a:cs typeface="Calibri"/>
              </a:rPr>
              <a:t>made is: </a:t>
            </a:r>
            <a:r>
              <a:rPr sz="2800" spc="-5" dirty="0">
                <a:latin typeface="Calibri"/>
                <a:cs typeface="Calibri"/>
              </a:rPr>
              <a:t>(i) </a:t>
            </a:r>
            <a:r>
              <a:rPr sz="2800" spc="-10" dirty="0">
                <a:latin typeface="Calibri"/>
                <a:cs typeface="Calibri"/>
              </a:rPr>
              <a:t>Applications </a:t>
            </a:r>
            <a:r>
              <a:rPr sz="2800" spc="-30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2,000  </a:t>
            </a:r>
            <a:r>
              <a:rPr sz="2800" spc="-10" dirty="0">
                <a:latin typeface="Calibri"/>
                <a:cs typeface="Calibri"/>
              </a:rPr>
              <a:t>shares rejected </a:t>
            </a:r>
            <a:r>
              <a:rPr sz="2800" spc="-40" dirty="0">
                <a:latin typeface="Calibri"/>
                <a:cs typeface="Calibri"/>
              </a:rPr>
              <a:t>totally,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5" dirty="0">
                <a:latin typeface="Calibri"/>
                <a:cs typeface="Calibri"/>
              </a:rPr>
              <a:t>ii)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remaining  applicants </a:t>
            </a:r>
            <a:r>
              <a:rPr sz="2800" spc="-15" dirty="0">
                <a:latin typeface="Calibri"/>
                <a:cs typeface="Calibri"/>
              </a:rPr>
              <a:t>allotted, </a:t>
            </a:r>
            <a:r>
              <a:rPr sz="2800" spc="-20" dirty="0">
                <a:latin typeface="Calibri"/>
                <a:cs typeface="Calibri"/>
              </a:rPr>
              <a:t>pro </a:t>
            </a:r>
            <a:r>
              <a:rPr sz="2800" spc="-30" dirty="0">
                <a:latin typeface="Calibri"/>
                <a:cs typeface="Calibri"/>
              </a:rPr>
              <a:t>rata, </a:t>
            </a:r>
            <a:r>
              <a:rPr sz="2800" dirty="0">
                <a:latin typeface="Calibri"/>
                <a:cs typeface="Calibri"/>
              </a:rPr>
              <a:t>50,000 </a:t>
            </a:r>
            <a:r>
              <a:rPr sz="2800" spc="-10" dirty="0">
                <a:latin typeface="Calibri"/>
                <a:cs typeface="Calibri"/>
              </a:rPr>
              <a:t>shares:  </a:t>
            </a:r>
            <a:r>
              <a:rPr sz="2800" dirty="0">
                <a:latin typeface="Calibri"/>
                <a:cs typeface="Calibri"/>
              </a:rPr>
              <a:t>then </a:t>
            </a:r>
            <a:r>
              <a:rPr sz="2800" spc="-5" dirty="0">
                <a:latin typeface="Calibri"/>
                <a:cs typeface="Calibri"/>
              </a:rPr>
              <a:t>(a) </a:t>
            </a:r>
            <a:r>
              <a:rPr sz="2800" dirty="0">
                <a:latin typeface="Calibri"/>
                <a:cs typeface="Calibri"/>
              </a:rPr>
              <a:t>57,000 - </a:t>
            </a:r>
            <a:r>
              <a:rPr sz="2800" spc="-5" dirty="0">
                <a:latin typeface="Calibri"/>
                <a:cs typeface="Calibri"/>
              </a:rPr>
              <a:t>2,000 </a:t>
            </a:r>
            <a:r>
              <a:rPr sz="2800" dirty="0">
                <a:latin typeface="Calibri"/>
                <a:cs typeface="Calibri"/>
              </a:rPr>
              <a:t>= 55,000 </a:t>
            </a:r>
            <a:r>
              <a:rPr sz="2800" spc="-10" dirty="0">
                <a:latin typeface="Calibri"/>
                <a:cs typeface="Calibri"/>
              </a:rPr>
              <a:t>shares </a:t>
            </a:r>
            <a:r>
              <a:rPr sz="2800" spc="-15" dirty="0">
                <a:latin typeface="Calibri"/>
                <a:cs typeface="Calibri"/>
              </a:rPr>
              <a:t>are  </a:t>
            </a:r>
            <a:r>
              <a:rPr sz="2800" spc="-10" dirty="0">
                <a:latin typeface="Calibri"/>
                <a:cs typeface="Calibri"/>
              </a:rPr>
              <a:t>considered </a:t>
            </a:r>
            <a:r>
              <a:rPr sz="2800" spc="-30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allotting </a:t>
            </a:r>
            <a:r>
              <a:rPr sz="2800" dirty="0">
                <a:latin typeface="Calibri"/>
                <a:cs typeface="Calibri"/>
              </a:rPr>
              <a:t>50,000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shares.</a:t>
            </a:r>
            <a:endParaRPr sz="2800">
              <a:latin typeface="Calibri"/>
              <a:cs typeface="Calibri"/>
            </a:endParaRPr>
          </a:p>
          <a:p>
            <a:pPr marL="355600" marR="125095" indent="-343535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Calibri"/>
                <a:cs typeface="Calibri"/>
              </a:rPr>
              <a:t>Thus, </a:t>
            </a:r>
            <a:r>
              <a:rPr sz="2800" spc="-10" dirty="0">
                <a:latin typeface="Calibri"/>
                <a:cs typeface="Calibri"/>
              </a:rPr>
              <a:t>every applicant </a:t>
            </a:r>
            <a:r>
              <a:rPr sz="2800" spc="-30" dirty="0">
                <a:latin typeface="Calibri"/>
                <a:cs typeface="Calibri"/>
              </a:rPr>
              <a:t>for </a:t>
            </a:r>
            <a:r>
              <a:rPr sz="2800" dirty="0">
                <a:latin typeface="Calibri"/>
                <a:cs typeface="Calibri"/>
              </a:rPr>
              <a:t>11 </a:t>
            </a:r>
            <a:r>
              <a:rPr sz="2800" spc="-10" dirty="0">
                <a:latin typeface="Calibri"/>
                <a:cs typeface="Calibri"/>
              </a:rPr>
              <a:t>shares is </a:t>
            </a:r>
            <a:r>
              <a:rPr sz="2800" spc="-15" dirty="0">
                <a:latin typeface="Calibri"/>
                <a:cs typeface="Calibri"/>
              </a:rPr>
              <a:t>allotted  </a:t>
            </a:r>
            <a:r>
              <a:rPr sz="2800" dirty="0">
                <a:latin typeface="Calibri"/>
                <a:cs typeface="Calibri"/>
              </a:rPr>
              <a:t>10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shares.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381000"/>
            <a:ext cx="914400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3600" b="1" spc="-25" dirty="0" smtClean="0">
                <a:latin typeface="Times New Roman" pitchFamily="18" charset="0"/>
                <a:cs typeface="Times New Roman" pitchFamily="18" charset="0"/>
              </a:rPr>
              <a:t>EXCESS </a:t>
            </a:r>
            <a:r>
              <a:rPr lang="en-IN" sz="3600" b="1" spc="-10" dirty="0" smtClean="0">
                <a:latin typeface="Times New Roman" pitchFamily="18" charset="0"/>
                <a:cs typeface="Times New Roman" pitchFamily="18" charset="0"/>
              </a:rPr>
              <a:t>MONEY </a:t>
            </a:r>
            <a:r>
              <a:rPr lang="en-IN" sz="3600" b="1" spc="-5" dirty="0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IN" sz="3600" b="1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600" b="1" spc="-5" dirty="0" smtClean="0">
                <a:latin typeface="Times New Roman" pitchFamily="18" charset="0"/>
                <a:cs typeface="Times New Roman" pitchFamily="18" charset="0"/>
              </a:rPr>
              <a:t>APPLICATION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1600200"/>
            <a:ext cx="8839200" cy="4032258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50165" indent="-343535">
              <a:lnSpc>
                <a:spcPts val="24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Calibri"/>
                <a:cs typeface="Calibri"/>
              </a:rPr>
              <a:t>When the </a:t>
            </a:r>
            <a:r>
              <a:rPr sz="2000" spc="-15" dirty="0">
                <a:latin typeface="Calibri"/>
                <a:cs typeface="Calibri"/>
              </a:rPr>
              <a:t>pro </a:t>
            </a:r>
            <a:r>
              <a:rPr sz="2000" spc="-30" dirty="0">
                <a:latin typeface="Calibri"/>
                <a:cs typeface="Calibri"/>
              </a:rPr>
              <a:t>rata </a:t>
            </a:r>
            <a:r>
              <a:rPr sz="2000" spc="-25" dirty="0">
                <a:latin typeface="Calibri"/>
                <a:cs typeface="Calibri"/>
              </a:rPr>
              <a:t>system </a:t>
            </a:r>
            <a:r>
              <a:rPr sz="2000" spc="-5" dirty="0">
                <a:latin typeface="Calibri"/>
                <a:cs typeface="Calibri"/>
              </a:rPr>
              <a:t>of allotment is made, the  application money </a:t>
            </a:r>
            <a:r>
              <a:rPr sz="2000" spc="-10" dirty="0">
                <a:latin typeface="Calibri"/>
                <a:cs typeface="Calibri"/>
              </a:rPr>
              <a:t>received </a:t>
            </a:r>
            <a:r>
              <a:rPr sz="2000" spc="-5" dirty="0">
                <a:latin typeface="Calibri"/>
                <a:cs typeface="Calibri"/>
              </a:rPr>
              <a:t>will be in </a:t>
            </a:r>
            <a:r>
              <a:rPr sz="2000" spc="-20" dirty="0">
                <a:latin typeface="Calibri"/>
                <a:cs typeface="Calibri"/>
              </a:rPr>
              <a:t>excess </a:t>
            </a:r>
            <a:r>
              <a:rPr sz="2000" spc="-5" dirty="0">
                <a:latin typeface="Calibri"/>
                <a:cs typeface="Calibri"/>
              </a:rPr>
              <a:t>of the </a:t>
            </a:r>
            <a:r>
              <a:rPr sz="2000" spc="-10" dirty="0">
                <a:latin typeface="Calibri"/>
                <a:cs typeface="Calibri"/>
              </a:rPr>
              <a:t>number  allotted. This </a:t>
            </a:r>
            <a:r>
              <a:rPr sz="2000" spc="-20" dirty="0">
                <a:latin typeface="Calibri"/>
                <a:cs typeface="Calibri"/>
              </a:rPr>
              <a:t>excess </a:t>
            </a:r>
            <a:r>
              <a:rPr sz="2000" spc="-5" dirty="0">
                <a:latin typeface="Calibri"/>
                <a:cs typeface="Calibri"/>
              </a:rPr>
              <a:t>money </a:t>
            </a:r>
            <a:r>
              <a:rPr sz="2000" spc="-10" dirty="0">
                <a:latin typeface="Calibri"/>
                <a:cs typeface="Calibri"/>
              </a:rPr>
              <a:t>received </a:t>
            </a:r>
            <a:r>
              <a:rPr sz="2000" spc="-5" dirty="0">
                <a:latin typeface="Calibri"/>
                <a:cs typeface="Calibri"/>
              </a:rPr>
              <a:t>on </a:t>
            </a:r>
            <a:r>
              <a:rPr sz="2000" spc="-10" dirty="0">
                <a:latin typeface="Calibri"/>
                <a:cs typeface="Calibri"/>
              </a:rPr>
              <a:t>un-allotted </a:t>
            </a:r>
            <a:r>
              <a:rPr sz="2000" spc="-15" dirty="0">
                <a:latin typeface="Calibri"/>
                <a:cs typeface="Calibri"/>
              </a:rPr>
              <a:t>shares  can </a:t>
            </a:r>
            <a:r>
              <a:rPr sz="2000" spc="-5" dirty="0">
                <a:latin typeface="Calibri"/>
                <a:cs typeface="Calibri"/>
              </a:rPr>
              <a:t>be </a:t>
            </a:r>
            <a:r>
              <a:rPr sz="2000" spc="-35" dirty="0">
                <a:latin typeface="Calibri"/>
                <a:cs typeface="Calibri"/>
              </a:rPr>
              <a:t>either, </a:t>
            </a:r>
            <a:r>
              <a:rPr sz="2000" spc="-5" dirty="0">
                <a:latin typeface="Calibri"/>
                <a:cs typeface="Calibri"/>
              </a:rPr>
              <a:t>(a) </a:t>
            </a:r>
            <a:r>
              <a:rPr sz="2000" spc="-15" dirty="0">
                <a:latin typeface="Calibri"/>
                <a:cs typeface="Calibri"/>
              </a:rPr>
              <a:t>refunded to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respective applicants,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or</a:t>
            </a:r>
            <a:endParaRPr sz="2000">
              <a:latin typeface="Calibri"/>
              <a:cs typeface="Calibri"/>
            </a:endParaRPr>
          </a:p>
          <a:p>
            <a:pPr marL="355600" marR="963294">
              <a:lnSpc>
                <a:spcPts val="2400"/>
              </a:lnSpc>
            </a:pPr>
            <a:r>
              <a:rPr sz="2000" spc="-5" dirty="0">
                <a:latin typeface="Calibri"/>
                <a:cs typeface="Calibri"/>
              </a:rPr>
              <a:t>(b) used </a:t>
            </a:r>
            <a:r>
              <a:rPr sz="2000" spc="-25" dirty="0">
                <a:latin typeface="Calibri"/>
                <a:cs typeface="Calibri"/>
              </a:rPr>
              <a:t>for </a:t>
            </a:r>
            <a:r>
              <a:rPr sz="2000" spc="-10" dirty="0">
                <a:latin typeface="Calibri"/>
                <a:cs typeface="Calibri"/>
              </a:rPr>
              <a:t>adjusting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amount </a:t>
            </a:r>
            <a:r>
              <a:rPr sz="2000" spc="-5" dirty="0">
                <a:latin typeface="Calibri"/>
                <a:cs typeface="Calibri"/>
              </a:rPr>
              <a:t>due on the </a:t>
            </a:r>
            <a:r>
              <a:rPr sz="2000" spc="-10" dirty="0">
                <a:latin typeface="Calibri"/>
                <a:cs typeface="Calibri"/>
              </a:rPr>
              <a:t>shares  allotted.</a:t>
            </a:r>
            <a:endParaRPr sz="2000">
              <a:latin typeface="Calibri"/>
              <a:cs typeface="Calibri"/>
            </a:endParaRPr>
          </a:p>
          <a:p>
            <a:pPr marL="355600" marR="535305" indent="-343535">
              <a:lnSpc>
                <a:spcPts val="24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Calibri"/>
                <a:cs typeface="Calibri"/>
              </a:rPr>
              <a:t>If the </a:t>
            </a:r>
            <a:r>
              <a:rPr sz="2000" spc="-10" dirty="0">
                <a:latin typeface="Calibri"/>
                <a:cs typeface="Calibri"/>
              </a:rPr>
              <a:t>second </a:t>
            </a:r>
            <a:r>
              <a:rPr sz="2000" spc="-20" dirty="0">
                <a:latin typeface="Calibri"/>
                <a:cs typeface="Calibri"/>
              </a:rPr>
              <a:t>course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spc="-15" dirty="0">
                <a:latin typeface="Calibri"/>
                <a:cs typeface="Calibri"/>
              </a:rPr>
              <a:t>followed,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20" dirty="0">
                <a:latin typeface="Calibri"/>
                <a:cs typeface="Calibri"/>
              </a:rPr>
              <a:t>excess </a:t>
            </a:r>
            <a:r>
              <a:rPr sz="2000" spc="-10" dirty="0">
                <a:latin typeface="Calibri"/>
                <a:cs typeface="Calibri"/>
              </a:rPr>
              <a:t>amount not  </a:t>
            </a:r>
            <a:r>
              <a:rPr sz="2000" spc="-15" dirty="0">
                <a:latin typeface="Calibri"/>
                <a:cs typeface="Calibri"/>
              </a:rPr>
              <a:t>refunded </a:t>
            </a:r>
            <a:r>
              <a:rPr sz="2000" spc="-20" dirty="0">
                <a:latin typeface="Calibri"/>
                <a:cs typeface="Calibri"/>
              </a:rPr>
              <a:t>may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be</a:t>
            </a:r>
            <a:endParaRPr sz="2000">
              <a:latin typeface="Calibri"/>
              <a:cs typeface="Calibri"/>
            </a:endParaRPr>
          </a:p>
          <a:p>
            <a:pPr marL="355600" marR="156210" indent="-343535" algn="just">
              <a:lnSpc>
                <a:spcPct val="80000"/>
              </a:lnSpc>
              <a:spcBef>
                <a:spcPts val="620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-5" dirty="0">
                <a:latin typeface="Calibri"/>
                <a:cs typeface="Calibri"/>
              </a:rPr>
              <a:t>a) equal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allotment money due on the </a:t>
            </a:r>
            <a:r>
              <a:rPr sz="2000" spc="-10" dirty="0">
                <a:latin typeface="Calibri"/>
                <a:cs typeface="Calibri"/>
              </a:rPr>
              <a:t>shares allotted, </a:t>
            </a:r>
            <a:r>
              <a:rPr sz="2000" spc="-5" dirty="0">
                <a:latin typeface="Calibri"/>
                <a:cs typeface="Calibri"/>
              </a:rPr>
              <a:t>in  which </a:t>
            </a:r>
            <a:r>
              <a:rPr sz="2000" spc="-10" dirty="0">
                <a:latin typeface="Calibri"/>
                <a:cs typeface="Calibri"/>
              </a:rPr>
              <a:t>case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concerned allottees </a:t>
            </a:r>
            <a:r>
              <a:rPr sz="2000" spc="-5" dirty="0">
                <a:latin typeface="Calibri"/>
                <a:cs typeface="Calibri"/>
              </a:rPr>
              <a:t>need </a:t>
            </a:r>
            <a:r>
              <a:rPr sz="2000" spc="-10" dirty="0">
                <a:latin typeface="Calibri"/>
                <a:cs typeface="Calibri"/>
              </a:rPr>
              <a:t>not </a:t>
            </a:r>
            <a:r>
              <a:rPr sz="2000" spc="-20" dirty="0">
                <a:latin typeface="Calibri"/>
                <a:cs typeface="Calibri"/>
              </a:rPr>
              <a:t>pay </a:t>
            </a:r>
            <a:r>
              <a:rPr sz="2000" spc="-10" dirty="0">
                <a:latin typeface="Calibri"/>
                <a:cs typeface="Calibri"/>
              </a:rPr>
              <a:t>anything  </a:t>
            </a:r>
            <a:r>
              <a:rPr sz="2000" spc="-5" dirty="0">
                <a:latin typeface="Calibri"/>
                <a:cs typeface="Calibri"/>
              </a:rPr>
              <a:t>on allotment,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or</a:t>
            </a:r>
            <a:endParaRPr sz="2000">
              <a:latin typeface="Calibri"/>
              <a:cs typeface="Calibri"/>
            </a:endParaRPr>
          </a:p>
          <a:p>
            <a:pPr marL="355600" marR="283210" indent="-343535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Calibri"/>
                <a:cs typeface="Calibri"/>
              </a:rPr>
              <a:t>b) less than allotment money </a:t>
            </a:r>
            <a:r>
              <a:rPr sz="2000" spc="-10" dirty="0">
                <a:latin typeface="Calibri"/>
                <a:cs typeface="Calibri"/>
              </a:rPr>
              <a:t>due, </a:t>
            </a:r>
            <a:r>
              <a:rPr sz="2000" spc="-5" dirty="0">
                <a:latin typeface="Calibri"/>
                <a:cs typeface="Calibri"/>
              </a:rPr>
              <a:t>when the </a:t>
            </a:r>
            <a:r>
              <a:rPr sz="2000" spc="-10" dirty="0">
                <a:latin typeface="Calibri"/>
                <a:cs typeface="Calibri"/>
              </a:rPr>
              <a:t>allottee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spc="-10" dirty="0">
                <a:latin typeface="Calibri"/>
                <a:cs typeface="Calibri"/>
              </a:rPr>
              <a:t>to  </a:t>
            </a:r>
            <a:r>
              <a:rPr sz="2000" spc="-25" dirty="0">
                <a:latin typeface="Calibri"/>
                <a:cs typeface="Calibri"/>
              </a:rPr>
              <a:t>pay </a:t>
            </a:r>
            <a:r>
              <a:rPr sz="2000" spc="-10" dirty="0">
                <a:latin typeface="Calibri"/>
                <a:cs typeface="Calibri"/>
              </a:rPr>
              <a:t>only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deficit </a:t>
            </a:r>
            <a:r>
              <a:rPr sz="2000" spc="-5" dirty="0">
                <a:latin typeface="Calibri"/>
                <a:cs typeface="Calibri"/>
              </a:rPr>
              <a:t>on allotment of </a:t>
            </a:r>
            <a:r>
              <a:rPr sz="2000" spc="-10" dirty="0">
                <a:latin typeface="Calibri"/>
                <a:cs typeface="Calibri"/>
              </a:rPr>
              <a:t>shares,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or</a:t>
            </a:r>
            <a:endParaRPr sz="2000">
              <a:latin typeface="Calibri"/>
              <a:cs typeface="Calibri"/>
            </a:endParaRPr>
          </a:p>
          <a:p>
            <a:pPr marL="355600" marR="5080" indent="-343535">
              <a:lnSpc>
                <a:spcPct val="80000"/>
              </a:lnSpc>
              <a:spcBef>
                <a:spcPts val="6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Calibri"/>
                <a:cs typeface="Calibri"/>
              </a:rPr>
              <a:t>c) </a:t>
            </a:r>
            <a:r>
              <a:rPr sz="2000" spc="-10" dirty="0">
                <a:latin typeface="Calibri"/>
                <a:cs typeface="Calibri"/>
              </a:rPr>
              <a:t>more </a:t>
            </a:r>
            <a:r>
              <a:rPr sz="2000" spc="-5" dirty="0">
                <a:latin typeface="Calibri"/>
                <a:cs typeface="Calibri"/>
              </a:rPr>
              <a:t>than allotment money </a:t>
            </a:r>
            <a:r>
              <a:rPr sz="2000" spc="-10" dirty="0">
                <a:latin typeface="Calibri"/>
                <a:cs typeface="Calibri"/>
              </a:rPr>
              <a:t>due, </a:t>
            </a:r>
            <a:r>
              <a:rPr sz="2000" dirty="0">
                <a:latin typeface="Calibri"/>
                <a:cs typeface="Calibri"/>
              </a:rPr>
              <a:t>in </a:t>
            </a:r>
            <a:r>
              <a:rPr sz="2000" spc="-5" dirty="0">
                <a:latin typeface="Calibri"/>
                <a:cs typeface="Calibri"/>
              </a:rPr>
              <a:t>which </a:t>
            </a:r>
            <a:r>
              <a:rPr sz="2000" spc="-10" dirty="0">
                <a:latin typeface="Calibri"/>
                <a:cs typeface="Calibri"/>
              </a:rPr>
              <a:t>case </a:t>
            </a:r>
            <a:r>
              <a:rPr sz="2000" spc="-5" dirty="0">
                <a:latin typeface="Calibri"/>
                <a:cs typeface="Calibri"/>
              </a:rPr>
              <a:t>the  </a:t>
            </a:r>
            <a:r>
              <a:rPr sz="2000" spc="-20" dirty="0">
                <a:latin typeface="Calibri"/>
                <a:cs typeface="Calibri"/>
              </a:rPr>
              <a:t>excess </a:t>
            </a:r>
            <a:r>
              <a:rPr sz="2000" spc="-10" dirty="0">
                <a:latin typeface="Calibri"/>
                <a:cs typeface="Calibri"/>
              </a:rPr>
              <a:t>amount </a:t>
            </a:r>
            <a:r>
              <a:rPr sz="2000" spc="-5" dirty="0">
                <a:latin typeface="Calibri"/>
                <a:cs typeface="Calibri"/>
              </a:rPr>
              <a:t>of application money is </a:t>
            </a:r>
            <a:r>
              <a:rPr sz="2000" spc="-15" dirty="0">
                <a:latin typeface="Calibri"/>
                <a:cs typeface="Calibri"/>
              </a:rPr>
              <a:t>utilized, </a:t>
            </a:r>
            <a:r>
              <a:rPr sz="2000" dirty="0">
                <a:latin typeface="Calibri"/>
                <a:cs typeface="Calibri"/>
              </a:rPr>
              <a:t>(i) </a:t>
            </a:r>
            <a:r>
              <a:rPr sz="2000" spc="-20" dirty="0">
                <a:latin typeface="Calibri"/>
                <a:cs typeface="Calibri"/>
              </a:rPr>
              <a:t>first </a:t>
            </a:r>
            <a:r>
              <a:rPr sz="2000" spc="-5" dirty="0">
                <a:latin typeface="Calibri"/>
                <a:cs typeface="Calibri"/>
              </a:rPr>
              <a:t>in  adjusting the allotment money </a:t>
            </a:r>
            <a:r>
              <a:rPr sz="2000" dirty="0">
                <a:latin typeface="Calibri"/>
                <a:cs typeface="Calibri"/>
              </a:rPr>
              <a:t>in </a:t>
            </a:r>
            <a:r>
              <a:rPr sz="2000" spc="-10" dirty="0">
                <a:latin typeface="Calibri"/>
                <a:cs typeface="Calibri"/>
              </a:rPr>
              <a:t>full, </a:t>
            </a:r>
            <a:r>
              <a:rPr sz="2000" spc="-5" dirty="0">
                <a:latin typeface="Calibri"/>
                <a:cs typeface="Calibri"/>
              </a:rPr>
              <a:t>and (ii) the balance is  </a:t>
            </a:r>
            <a:r>
              <a:rPr sz="2000" spc="-10" dirty="0">
                <a:latin typeface="Calibri"/>
                <a:cs typeface="Calibri"/>
              </a:rPr>
              <a:t>credited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10" dirty="0">
                <a:latin typeface="Calibri"/>
                <a:cs typeface="Calibri"/>
              </a:rPr>
              <a:t>Calls-in-advance </a:t>
            </a:r>
            <a:r>
              <a:rPr sz="2000" spc="-15" dirty="0">
                <a:latin typeface="Calibri"/>
                <a:cs typeface="Calibri"/>
              </a:rPr>
              <a:t>account </a:t>
            </a:r>
            <a:r>
              <a:rPr sz="2000" spc="-25" dirty="0">
                <a:latin typeface="Calibri"/>
                <a:cs typeface="Calibri"/>
              </a:rPr>
              <a:t>for </a:t>
            </a:r>
            <a:r>
              <a:rPr sz="2000" spc="-10" dirty="0">
                <a:latin typeface="Calibri"/>
                <a:cs typeface="Calibri"/>
              </a:rPr>
              <a:t>adjustment </a:t>
            </a:r>
            <a:r>
              <a:rPr sz="2000" spc="-5" dirty="0">
                <a:latin typeface="Calibri"/>
                <a:cs typeface="Calibri"/>
              </a:rPr>
              <a:t>with  </a:t>
            </a:r>
            <a:r>
              <a:rPr sz="2000" spc="-10" dirty="0">
                <a:latin typeface="Calibri"/>
                <a:cs typeface="Calibri"/>
              </a:rPr>
              <a:t>call </a:t>
            </a:r>
            <a:r>
              <a:rPr sz="2000" spc="-5" dirty="0">
                <a:latin typeface="Calibri"/>
                <a:cs typeface="Calibri"/>
              </a:rPr>
              <a:t>money </a:t>
            </a:r>
            <a:r>
              <a:rPr sz="2000" spc="-10" dirty="0">
                <a:latin typeface="Calibri"/>
                <a:cs typeface="Calibri"/>
              </a:rPr>
              <a:t>that </a:t>
            </a:r>
            <a:r>
              <a:rPr sz="2000" spc="-5" dirty="0">
                <a:latin typeface="Calibri"/>
                <a:cs typeface="Calibri"/>
              </a:rPr>
              <a:t>will be </a:t>
            </a:r>
            <a:r>
              <a:rPr sz="2000" spc="-10" dirty="0">
                <a:latin typeface="Calibri"/>
                <a:cs typeface="Calibri"/>
              </a:rPr>
              <a:t>due </a:t>
            </a:r>
            <a:r>
              <a:rPr sz="2000" spc="-5" dirty="0">
                <a:latin typeface="Calibri"/>
                <a:cs typeface="Calibri"/>
              </a:rPr>
              <a:t>in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future.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461899"/>
            <a:ext cx="91440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z="3600" b="1" spc="-5" dirty="0" smtClean="0">
                <a:latin typeface="Calibri"/>
                <a:cs typeface="Calibri"/>
              </a:rPr>
              <a:t>UNDER-SUBSCRIPTION</a:t>
            </a:r>
            <a:endParaRPr lang="en-IN" sz="3600" b="1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63065"/>
            <a:ext cx="7857490" cy="322383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3535" algn="just">
              <a:lnSpc>
                <a:spcPct val="15000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Calibri"/>
                <a:cs typeface="Calibri"/>
              </a:rPr>
              <a:t>Sometimes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application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shares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received 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dirty="0">
                <a:latin typeface="Calibri"/>
                <a:cs typeface="Calibri"/>
              </a:rPr>
              <a:t>less than the </a:t>
            </a:r>
            <a:r>
              <a:rPr sz="2800" spc="-10" dirty="0">
                <a:latin typeface="Calibri"/>
                <a:cs typeface="Calibri"/>
              </a:rPr>
              <a:t>number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shares </a:t>
            </a:r>
            <a:r>
              <a:rPr sz="2800" spc="-5" dirty="0">
                <a:latin typeface="Calibri"/>
                <a:cs typeface="Calibri"/>
              </a:rPr>
              <a:t>issued. This </a:t>
            </a:r>
            <a:r>
              <a:rPr sz="2800" dirty="0">
                <a:latin typeface="Calibri"/>
                <a:cs typeface="Calibri"/>
              </a:rPr>
              <a:t>is  </a:t>
            </a:r>
            <a:r>
              <a:rPr sz="2800" spc="-10" dirty="0">
                <a:latin typeface="Calibri"/>
                <a:cs typeface="Calibri"/>
              </a:rPr>
              <a:t>called under-subscription.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such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5" dirty="0">
                <a:latin typeface="Calibri"/>
                <a:cs typeface="Calibri"/>
              </a:rPr>
              <a:t>case, </a:t>
            </a:r>
            <a:r>
              <a:rPr sz="2800" dirty="0">
                <a:latin typeface="Calibri"/>
                <a:cs typeface="Calibri"/>
              </a:rPr>
              <a:t>the  </a:t>
            </a:r>
            <a:r>
              <a:rPr sz="2800" spc="-10" dirty="0">
                <a:latin typeface="Calibri"/>
                <a:cs typeface="Calibri"/>
              </a:rPr>
              <a:t>allotment </a:t>
            </a:r>
            <a:r>
              <a:rPr sz="2800" dirty="0">
                <a:latin typeface="Calibri"/>
                <a:cs typeface="Calibri"/>
              </a:rPr>
              <a:t>will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equal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number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shares  subscribed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5" dirty="0">
                <a:latin typeface="Calibri"/>
                <a:cs typeface="Calibri"/>
              </a:rPr>
              <a:t>not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shares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issued</a:t>
            </a:r>
            <a:r>
              <a:rPr sz="2800" spc="-5" smtClean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381000"/>
            <a:ext cx="9144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5" dirty="0" smtClean="0">
                <a:latin typeface="Times New Roman" pitchFamily="18" charset="0"/>
                <a:cs typeface="Times New Roman" pitchFamily="18" charset="0"/>
              </a:rPr>
              <a:t>ISSUE OF</a:t>
            </a: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4000" b="1" spc="-20" dirty="0" smtClean="0">
                <a:latin typeface="Times New Roman" pitchFamily="18" charset="0"/>
                <a:cs typeface="Times New Roman" pitchFamily="18" charset="0"/>
              </a:rPr>
              <a:t>SHARES</a:t>
            </a:r>
            <a:endParaRPr lang="en-I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1600200"/>
            <a:ext cx="8580755" cy="33441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5080" indent="-342900">
              <a:lnSpc>
                <a:spcPct val="15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company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issue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shares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wants to raise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fund. Shares 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issued when a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company invites 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subscription 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shares.  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terms of issue of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shares are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mentioned in the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prospectus of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35" dirty="0">
                <a:latin typeface="Times New Roman" pitchFamily="18" charset="0"/>
                <a:cs typeface="Times New Roman" pitchFamily="18" charset="0"/>
              </a:rPr>
              <a:t>company.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Shares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be issued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at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par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at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premium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at  discount.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shares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offered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the public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at 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face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value,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it</a:t>
            </a:r>
            <a:r>
              <a:rPr sz="2400" spc="1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is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355600">
              <a:lnSpc>
                <a:spcPct val="150000"/>
              </a:lnSpc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known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Issue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shares at</a:t>
            </a:r>
            <a:r>
              <a:rPr sz="24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‘</a:t>
            </a:r>
            <a:r>
              <a:rPr sz="2400" spc="-25">
                <a:latin typeface="Times New Roman" pitchFamily="18" charset="0"/>
                <a:cs typeface="Times New Roman" pitchFamily="18" charset="0"/>
              </a:rPr>
              <a:t>par</a:t>
            </a:r>
            <a:r>
              <a:rPr sz="2400" spc="-25" smtClean="0">
                <a:latin typeface="Times New Roman" pitchFamily="18" charset="0"/>
                <a:cs typeface="Times New Roman" pitchFamily="18" charset="0"/>
              </a:rPr>
              <a:t>’.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27211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461899"/>
            <a:ext cx="91440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z="3600" b="1" dirty="0" smtClean="0">
                <a:latin typeface="Calibri"/>
                <a:cs typeface="Calibri"/>
              </a:rPr>
              <a:t>METHODS </a:t>
            </a:r>
            <a:r>
              <a:rPr lang="en-IN" sz="3600" b="1" spc="-5" dirty="0" smtClean="0">
                <a:latin typeface="Calibri"/>
                <a:cs typeface="Calibri"/>
              </a:rPr>
              <a:t>OF</a:t>
            </a:r>
            <a:r>
              <a:rPr lang="en-IN" sz="3600" b="1" spc="-65" dirty="0" smtClean="0">
                <a:latin typeface="Calibri"/>
                <a:cs typeface="Calibri"/>
              </a:rPr>
              <a:t> </a:t>
            </a:r>
            <a:r>
              <a:rPr lang="en-IN" sz="3600" b="1" spc="-30" dirty="0" smtClean="0">
                <a:latin typeface="Calibri"/>
                <a:cs typeface="Calibri"/>
              </a:rPr>
              <a:t>PAYMENT</a:t>
            </a:r>
            <a:endParaRPr lang="en-IN" sz="3600" b="1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09941"/>
            <a:ext cx="4132579" cy="119697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5" dirty="0">
                <a:latin typeface="Calibri"/>
                <a:cs typeface="Calibri"/>
              </a:rPr>
              <a:t>Payment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Full</a:t>
            </a:r>
            <a:endParaRPr sz="32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5" dirty="0">
                <a:latin typeface="Calibri"/>
                <a:cs typeface="Calibri"/>
              </a:rPr>
              <a:t>Payable </a:t>
            </a:r>
            <a:r>
              <a:rPr sz="3200" spc="-10" dirty="0">
                <a:latin typeface="Calibri"/>
                <a:cs typeface="Calibri"/>
              </a:rPr>
              <a:t>by</a:t>
            </a:r>
            <a:r>
              <a:rPr sz="3200" spc="-15" dirty="0">
                <a:latin typeface="Calibri"/>
                <a:cs typeface="Calibri"/>
              </a:rPr>
              <a:t> instalments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27211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533400"/>
            <a:ext cx="91440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z="3600" b="1" dirty="0" smtClean="0">
                <a:latin typeface="Times New Roman"/>
                <a:cs typeface="Times New Roman"/>
              </a:rPr>
              <a:t>PAYMENT IN</a:t>
            </a:r>
            <a:r>
              <a:rPr lang="en-IN" sz="3600" b="1" spc="-85" dirty="0" smtClean="0">
                <a:latin typeface="Times New Roman"/>
                <a:cs typeface="Times New Roman"/>
              </a:rPr>
              <a:t> </a:t>
            </a:r>
            <a:r>
              <a:rPr lang="en-IN" sz="3600" b="1" dirty="0" smtClean="0">
                <a:latin typeface="Times New Roman"/>
                <a:cs typeface="Times New Roman"/>
              </a:rPr>
              <a:t>FULL</a:t>
            </a:r>
            <a:endParaRPr lang="en-IN" sz="3600" b="1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2281585"/>
          </a:xfrm>
          <a:prstGeom prst="rect">
            <a:avLst/>
          </a:prstGeom>
        </p:spPr>
        <p:txBody>
          <a:bodyPr vert="horz" wrap="square" lIns="0" tIns="308799" rIns="0" bIns="0" rtlCol="0">
            <a:spAutoFit/>
          </a:bodyPr>
          <a:lstStyle/>
          <a:p>
            <a:pPr marL="31750" marR="5080" indent="55880" algn="just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The full amount </a:t>
            </a:r>
            <a:r>
              <a:rPr spc="-5" dirty="0"/>
              <a:t>of </a:t>
            </a:r>
            <a:r>
              <a:rPr spc="-10" dirty="0"/>
              <a:t>the </a:t>
            </a:r>
            <a:r>
              <a:rPr spc="-5" dirty="0"/>
              <a:t>issue </a:t>
            </a:r>
            <a:r>
              <a:rPr spc="-10" dirty="0"/>
              <a:t>price </a:t>
            </a:r>
            <a:r>
              <a:rPr spc="-5" dirty="0"/>
              <a:t>of the </a:t>
            </a:r>
            <a:r>
              <a:rPr spc="-15" dirty="0"/>
              <a:t>shares </a:t>
            </a:r>
            <a:r>
              <a:rPr spc="-5" dirty="0"/>
              <a:t>and  </a:t>
            </a:r>
            <a:r>
              <a:rPr spc="-15" dirty="0"/>
              <a:t>debentures </a:t>
            </a:r>
            <a:r>
              <a:rPr spc="-10" dirty="0"/>
              <a:t>should </a:t>
            </a:r>
            <a:r>
              <a:rPr spc="-5" dirty="0"/>
              <a:t>be </a:t>
            </a:r>
            <a:r>
              <a:rPr spc="-10" dirty="0"/>
              <a:t>paid </a:t>
            </a:r>
            <a:r>
              <a:rPr spc="-20" dirty="0"/>
              <a:t>to </a:t>
            </a:r>
            <a:r>
              <a:rPr spc="-5" dirty="0"/>
              <a:t>the </a:t>
            </a:r>
            <a:r>
              <a:rPr spc="-15" dirty="0"/>
              <a:t>company </a:t>
            </a:r>
            <a:r>
              <a:rPr spc="-5" dirty="0"/>
              <a:t>on </a:t>
            </a:r>
            <a:r>
              <a:rPr spc="-10" dirty="0"/>
              <a:t>application  </a:t>
            </a:r>
            <a:r>
              <a:rPr spc="-5" dirty="0"/>
              <a:t>whether or </a:t>
            </a:r>
            <a:r>
              <a:rPr spc="-10" dirty="0"/>
              <a:t>not </a:t>
            </a:r>
            <a:r>
              <a:rPr spc="-5" dirty="0"/>
              <a:t>the </a:t>
            </a:r>
            <a:r>
              <a:rPr spc="-10" dirty="0"/>
              <a:t>applicants </a:t>
            </a:r>
            <a:r>
              <a:rPr spc="-5" dirty="0"/>
              <a:t>will </a:t>
            </a:r>
            <a:r>
              <a:rPr spc="-10" dirty="0"/>
              <a:t>allot </a:t>
            </a:r>
            <a:r>
              <a:rPr spc="-5" dirty="0"/>
              <a:t>the </a:t>
            </a:r>
            <a:r>
              <a:rPr spc="-15" dirty="0"/>
              <a:t>shares </a:t>
            </a:r>
            <a:r>
              <a:rPr spc="-5" dirty="0"/>
              <a:t>and  </a:t>
            </a:r>
            <a:r>
              <a:rPr spc="-15" dirty="0"/>
              <a:t>debentures.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1752600"/>
            <a:ext cx="8915400" cy="22294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600" b="0" spc="-25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0" spc="-25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spc="-25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spc="-25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spc="-25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spc="-25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600" b="1" spc="-25" dirty="0" smtClean="0">
                <a:latin typeface="Times New Roman" pitchFamily="18" charset="0"/>
                <a:cs typeface="Times New Roman" pitchFamily="18" charset="0"/>
              </a:rPr>
              <a:t>PAYABLE </a:t>
            </a:r>
            <a:r>
              <a:rPr lang="en-IN" sz="3600" b="1" spc="-10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IN" sz="3600" b="1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600" b="1" spc="-15" dirty="0" smtClean="0">
                <a:latin typeface="Times New Roman" pitchFamily="18" charset="0"/>
                <a:cs typeface="Times New Roman" pitchFamily="18" charset="0"/>
              </a:rPr>
              <a:t>INSTALMENTS</a:t>
            </a:r>
            <a:endParaRPr sz="3600" b="1" spc="-15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1576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461899"/>
            <a:ext cx="91440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z="4400" b="1" dirty="0" smtClean="0">
                <a:latin typeface="Calibri"/>
                <a:cs typeface="Calibri"/>
              </a:rPr>
              <a:t>ISSUE </a:t>
            </a:r>
            <a:r>
              <a:rPr lang="en-IN" sz="4400" b="1" spc="-5" dirty="0" smtClean="0">
                <a:latin typeface="Calibri"/>
                <a:cs typeface="Calibri"/>
              </a:rPr>
              <a:t>OF</a:t>
            </a:r>
            <a:r>
              <a:rPr lang="en-IN" sz="4400" b="1" spc="-65" dirty="0" smtClean="0">
                <a:latin typeface="Calibri"/>
                <a:cs typeface="Calibri"/>
              </a:rPr>
              <a:t> </a:t>
            </a:r>
            <a:r>
              <a:rPr lang="en-IN" sz="4400" b="1" spc="-5" dirty="0" smtClean="0">
                <a:latin typeface="Calibri"/>
                <a:cs typeface="Calibri"/>
              </a:rPr>
              <a:t>SECURITIES</a:t>
            </a:r>
            <a:endParaRPr lang="en-IN" sz="4400" b="1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400" y="1524000"/>
            <a:ext cx="1828800" cy="832485"/>
          </a:xfrm>
          <a:prstGeom prst="rect">
            <a:avLst/>
          </a:prstGeom>
          <a:solidFill>
            <a:srgbClr val="E9E300"/>
          </a:solidFill>
          <a:ln w="9144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latin typeface="Arial"/>
                <a:cs typeface="Arial"/>
              </a:rPr>
              <a:t>Issue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endParaRPr sz="180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Prospectus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53200" y="5105400"/>
            <a:ext cx="2362200" cy="1196340"/>
          </a:xfrm>
          <a:prstGeom prst="rect">
            <a:avLst/>
          </a:prstGeom>
          <a:solidFill>
            <a:srgbClr val="E9E300"/>
          </a:solidFill>
          <a:ln w="9144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86055" marR="176530" algn="ctr">
              <a:lnSpc>
                <a:spcPct val="100000"/>
              </a:lnSpc>
              <a:spcBef>
                <a:spcPts val="320"/>
              </a:spcBef>
            </a:pPr>
            <a:r>
              <a:rPr sz="1800" spc="-5" dirty="0">
                <a:latin typeface="Arial"/>
                <a:cs typeface="Arial"/>
              </a:rPr>
              <a:t>Making Calls </a:t>
            </a:r>
            <a:r>
              <a:rPr sz="1800" dirty="0">
                <a:latin typeface="Arial"/>
                <a:cs typeface="Arial"/>
              </a:rPr>
              <a:t>for  </a:t>
            </a:r>
            <a:r>
              <a:rPr sz="1800" spc="-10" dirty="0">
                <a:latin typeface="Arial"/>
                <a:cs typeface="Arial"/>
              </a:rPr>
              <a:t>payment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balance  money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86000" y="2590800"/>
            <a:ext cx="2743200" cy="1196340"/>
          </a:xfrm>
          <a:prstGeom prst="rect">
            <a:avLst/>
          </a:prstGeom>
          <a:solidFill>
            <a:srgbClr val="E9E300"/>
          </a:solidFill>
          <a:ln w="9144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211454" marR="200660" indent="17780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latin typeface="Arial"/>
                <a:cs typeface="Arial"/>
              </a:rPr>
              <a:t>Receiving Applications  </a:t>
            </a:r>
            <a:r>
              <a:rPr sz="1800" spc="-15" dirty="0">
                <a:latin typeface="Arial"/>
                <a:cs typeface="Arial"/>
              </a:rPr>
              <a:t>with </a:t>
            </a:r>
            <a:r>
              <a:rPr sz="1800" spc="-5" dirty="0">
                <a:latin typeface="Arial"/>
                <a:cs typeface="Arial"/>
              </a:rPr>
              <a:t>Application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Money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53000" y="4038600"/>
            <a:ext cx="1676400" cy="832485"/>
          </a:xfrm>
          <a:prstGeom prst="rect">
            <a:avLst/>
          </a:prstGeom>
          <a:solidFill>
            <a:srgbClr val="E9E300"/>
          </a:solidFill>
          <a:ln w="9144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68300" marR="354330" indent="-6350">
              <a:lnSpc>
                <a:spcPct val="100000"/>
              </a:lnSpc>
              <a:spcBef>
                <a:spcPts val="320"/>
              </a:spcBef>
            </a:pPr>
            <a:r>
              <a:rPr sz="1800" spc="-5" dirty="0">
                <a:latin typeface="Arial"/>
                <a:cs typeface="Arial"/>
              </a:rPr>
              <a:t>Al</a:t>
            </a:r>
            <a:r>
              <a:rPr sz="1800" spc="-15" dirty="0">
                <a:latin typeface="Arial"/>
                <a:cs typeface="Arial"/>
              </a:rPr>
              <a:t>l</a:t>
            </a:r>
            <a:r>
              <a:rPr sz="1800" spc="-5" dirty="0">
                <a:latin typeface="Arial"/>
                <a:cs typeface="Arial"/>
              </a:rPr>
              <a:t>otm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nt  of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shares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95400" y="2514600"/>
            <a:ext cx="762000" cy="762000"/>
          </a:xfrm>
          <a:custGeom>
            <a:avLst/>
            <a:gdLst/>
            <a:ahLst/>
            <a:cxnLst/>
            <a:rect l="l" t="t" r="r" b="b"/>
            <a:pathLst>
              <a:path w="762000" h="762000">
                <a:moveTo>
                  <a:pt x="254000" y="0"/>
                </a:moveTo>
                <a:lnTo>
                  <a:pt x="0" y="0"/>
                </a:lnTo>
                <a:lnTo>
                  <a:pt x="0" y="653161"/>
                </a:lnTo>
                <a:lnTo>
                  <a:pt x="508000" y="653161"/>
                </a:lnTo>
                <a:lnTo>
                  <a:pt x="508000" y="762000"/>
                </a:lnTo>
                <a:lnTo>
                  <a:pt x="762000" y="544322"/>
                </a:lnTo>
                <a:lnTo>
                  <a:pt x="635074" y="435483"/>
                </a:lnTo>
                <a:lnTo>
                  <a:pt x="254000" y="435483"/>
                </a:lnTo>
                <a:lnTo>
                  <a:pt x="254000" y="0"/>
                </a:lnTo>
                <a:close/>
              </a:path>
              <a:path w="762000" h="762000">
                <a:moveTo>
                  <a:pt x="508000" y="326516"/>
                </a:moveTo>
                <a:lnTo>
                  <a:pt x="508000" y="435483"/>
                </a:lnTo>
                <a:lnTo>
                  <a:pt x="635074" y="435483"/>
                </a:lnTo>
                <a:lnTo>
                  <a:pt x="508000" y="326516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95400" y="2514600"/>
            <a:ext cx="762000" cy="762000"/>
          </a:xfrm>
          <a:custGeom>
            <a:avLst/>
            <a:gdLst/>
            <a:ahLst/>
            <a:cxnLst/>
            <a:rect l="l" t="t" r="r" b="b"/>
            <a:pathLst>
              <a:path w="762000" h="762000">
                <a:moveTo>
                  <a:pt x="762000" y="544322"/>
                </a:moveTo>
                <a:lnTo>
                  <a:pt x="508000" y="326516"/>
                </a:lnTo>
                <a:lnTo>
                  <a:pt x="508000" y="435483"/>
                </a:lnTo>
                <a:lnTo>
                  <a:pt x="254000" y="435483"/>
                </a:lnTo>
                <a:lnTo>
                  <a:pt x="254000" y="0"/>
                </a:lnTo>
                <a:lnTo>
                  <a:pt x="0" y="0"/>
                </a:lnTo>
                <a:lnTo>
                  <a:pt x="0" y="653161"/>
                </a:lnTo>
                <a:lnTo>
                  <a:pt x="508000" y="653161"/>
                </a:lnTo>
                <a:lnTo>
                  <a:pt x="508000" y="762000"/>
                </a:lnTo>
                <a:lnTo>
                  <a:pt x="762000" y="544322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62400" y="3886200"/>
            <a:ext cx="762000" cy="762000"/>
          </a:xfrm>
          <a:custGeom>
            <a:avLst/>
            <a:gdLst/>
            <a:ahLst/>
            <a:cxnLst/>
            <a:rect l="l" t="t" r="r" b="b"/>
            <a:pathLst>
              <a:path w="762000" h="762000">
                <a:moveTo>
                  <a:pt x="254000" y="0"/>
                </a:moveTo>
                <a:lnTo>
                  <a:pt x="0" y="0"/>
                </a:lnTo>
                <a:lnTo>
                  <a:pt x="0" y="653161"/>
                </a:lnTo>
                <a:lnTo>
                  <a:pt x="508000" y="653161"/>
                </a:lnTo>
                <a:lnTo>
                  <a:pt x="508000" y="762000"/>
                </a:lnTo>
                <a:lnTo>
                  <a:pt x="762000" y="544322"/>
                </a:lnTo>
                <a:lnTo>
                  <a:pt x="635074" y="435482"/>
                </a:lnTo>
                <a:lnTo>
                  <a:pt x="254000" y="435482"/>
                </a:lnTo>
                <a:lnTo>
                  <a:pt x="254000" y="0"/>
                </a:lnTo>
                <a:close/>
              </a:path>
              <a:path w="762000" h="762000">
                <a:moveTo>
                  <a:pt x="508000" y="326517"/>
                </a:moveTo>
                <a:lnTo>
                  <a:pt x="508000" y="435482"/>
                </a:lnTo>
                <a:lnTo>
                  <a:pt x="635074" y="435482"/>
                </a:lnTo>
                <a:lnTo>
                  <a:pt x="508000" y="326517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62400" y="3886200"/>
            <a:ext cx="762000" cy="762000"/>
          </a:xfrm>
          <a:custGeom>
            <a:avLst/>
            <a:gdLst/>
            <a:ahLst/>
            <a:cxnLst/>
            <a:rect l="l" t="t" r="r" b="b"/>
            <a:pathLst>
              <a:path w="762000" h="762000">
                <a:moveTo>
                  <a:pt x="762000" y="544322"/>
                </a:moveTo>
                <a:lnTo>
                  <a:pt x="508000" y="326517"/>
                </a:lnTo>
                <a:lnTo>
                  <a:pt x="508000" y="435482"/>
                </a:lnTo>
                <a:lnTo>
                  <a:pt x="254000" y="435482"/>
                </a:lnTo>
                <a:lnTo>
                  <a:pt x="254000" y="0"/>
                </a:lnTo>
                <a:lnTo>
                  <a:pt x="0" y="0"/>
                </a:lnTo>
                <a:lnTo>
                  <a:pt x="0" y="653161"/>
                </a:lnTo>
                <a:lnTo>
                  <a:pt x="508000" y="653161"/>
                </a:lnTo>
                <a:lnTo>
                  <a:pt x="508000" y="762000"/>
                </a:lnTo>
                <a:lnTo>
                  <a:pt x="762000" y="544322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38800" y="5029200"/>
            <a:ext cx="762000" cy="762000"/>
          </a:xfrm>
          <a:custGeom>
            <a:avLst/>
            <a:gdLst/>
            <a:ahLst/>
            <a:cxnLst/>
            <a:rect l="l" t="t" r="r" b="b"/>
            <a:pathLst>
              <a:path w="762000" h="762000">
                <a:moveTo>
                  <a:pt x="254000" y="0"/>
                </a:moveTo>
                <a:lnTo>
                  <a:pt x="0" y="0"/>
                </a:lnTo>
                <a:lnTo>
                  <a:pt x="0" y="653135"/>
                </a:lnTo>
                <a:lnTo>
                  <a:pt x="508000" y="653135"/>
                </a:lnTo>
                <a:lnTo>
                  <a:pt x="508000" y="762000"/>
                </a:lnTo>
                <a:lnTo>
                  <a:pt x="762000" y="544322"/>
                </a:lnTo>
                <a:lnTo>
                  <a:pt x="635074" y="435483"/>
                </a:lnTo>
                <a:lnTo>
                  <a:pt x="254000" y="435483"/>
                </a:lnTo>
                <a:lnTo>
                  <a:pt x="254000" y="0"/>
                </a:lnTo>
                <a:close/>
              </a:path>
              <a:path w="762000" h="762000">
                <a:moveTo>
                  <a:pt x="508000" y="326516"/>
                </a:moveTo>
                <a:lnTo>
                  <a:pt x="508000" y="435483"/>
                </a:lnTo>
                <a:lnTo>
                  <a:pt x="635074" y="435483"/>
                </a:lnTo>
                <a:lnTo>
                  <a:pt x="508000" y="326516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638800" y="5029200"/>
            <a:ext cx="762000" cy="762000"/>
          </a:xfrm>
          <a:custGeom>
            <a:avLst/>
            <a:gdLst/>
            <a:ahLst/>
            <a:cxnLst/>
            <a:rect l="l" t="t" r="r" b="b"/>
            <a:pathLst>
              <a:path w="762000" h="762000">
                <a:moveTo>
                  <a:pt x="762000" y="544322"/>
                </a:moveTo>
                <a:lnTo>
                  <a:pt x="508000" y="326516"/>
                </a:lnTo>
                <a:lnTo>
                  <a:pt x="508000" y="435483"/>
                </a:lnTo>
                <a:lnTo>
                  <a:pt x="254000" y="435483"/>
                </a:lnTo>
                <a:lnTo>
                  <a:pt x="254000" y="0"/>
                </a:lnTo>
                <a:lnTo>
                  <a:pt x="0" y="0"/>
                </a:lnTo>
                <a:lnTo>
                  <a:pt x="0" y="653135"/>
                </a:lnTo>
                <a:lnTo>
                  <a:pt x="508000" y="653135"/>
                </a:lnTo>
                <a:lnTo>
                  <a:pt x="508000" y="762000"/>
                </a:lnTo>
                <a:lnTo>
                  <a:pt x="762000" y="544322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57800" y="1447800"/>
            <a:ext cx="3733800" cy="1737360"/>
          </a:xfrm>
          <a:custGeom>
            <a:avLst/>
            <a:gdLst/>
            <a:ahLst/>
            <a:cxnLst/>
            <a:rect l="l" t="t" r="r" b="b"/>
            <a:pathLst>
              <a:path w="3733800" h="1737360">
                <a:moveTo>
                  <a:pt x="0" y="1737360"/>
                </a:moveTo>
                <a:lnTo>
                  <a:pt x="3733800" y="1737360"/>
                </a:lnTo>
                <a:lnTo>
                  <a:pt x="3733800" y="0"/>
                </a:lnTo>
                <a:lnTo>
                  <a:pt x="0" y="0"/>
                </a:lnTo>
                <a:lnTo>
                  <a:pt x="0" y="1737360"/>
                </a:lnTo>
                <a:close/>
              </a:path>
            </a:pathLst>
          </a:custGeom>
          <a:solidFill>
            <a:srgbClr val="FFCC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729732" y="1446403"/>
            <a:ext cx="2790825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5400" spc="-5" dirty="0">
                <a:latin typeface="Comic Sans MS"/>
                <a:cs typeface="Comic Sans MS"/>
              </a:rPr>
              <a:t>Steps</a:t>
            </a:r>
            <a:r>
              <a:rPr sz="5400" spc="-80" dirty="0">
                <a:latin typeface="Comic Sans MS"/>
                <a:cs typeface="Comic Sans MS"/>
              </a:rPr>
              <a:t> </a:t>
            </a:r>
            <a:r>
              <a:rPr sz="5400" spc="-5" dirty="0">
                <a:latin typeface="Comic Sans MS"/>
                <a:cs typeface="Comic Sans MS"/>
              </a:rPr>
              <a:t>to  Raise  </a:t>
            </a:r>
            <a:r>
              <a:rPr sz="5400" dirty="0">
                <a:latin typeface="Comic Sans MS"/>
                <a:cs typeface="Comic Sans MS"/>
              </a:rPr>
              <a:t>Capital</a:t>
            </a:r>
            <a:endParaRPr sz="540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481576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21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461899"/>
            <a:ext cx="91440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z="3600" b="1" spc="-10" dirty="0" smtClean="0">
                <a:latin typeface="Times New Roman" pitchFamily="18" charset="0"/>
                <a:cs typeface="Times New Roman" pitchFamily="18" charset="0"/>
              </a:rPr>
              <a:t>RECEIVING</a:t>
            </a:r>
            <a:r>
              <a:rPr lang="en-IN" sz="3600" b="1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600" b="1" spc="-10" dirty="0" smtClean="0">
                <a:latin typeface="Times New Roman" pitchFamily="18" charset="0"/>
                <a:cs typeface="Times New Roman" pitchFamily="18" charset="0"/>
              </a:rPr>
              <a:t>APPLICATIONS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1397253"/>
            <a:ext cx="7593330" cy="4342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414655" indent="-457834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latin typeface="Arial Narrow"/>
                <a:cs typeface="Arial Narrow"/>
              </a:rPr>
              <a:t>Needs to be in the prescribed form along with the prescribed  </a:t>
            </a:r>
            <a:r>
              <a:rPr sz="2400" spc="-10" dirty="0">
                <a:latin typeface="Arial Narrow"/>
                <a:cs typeface="Arial Narrow"/>
              </a:rPr>
              <a:t>application </a:t>
            </a:r>
            <a:r>
              <a:rPr sz="2400" spc="-5" dirty="0">
                <a:latin typeface="Arial Narrow"/>
                <a:cs typeface="Arial Narrow"/>
              </a:rPr>
              <a:t>money and</a:t>
            </a:r>
            <a:r>
              <a:rPr sz="2400" spc="100" dirty="0">
                <a:latin typeface="Arial Narrow"/>
                <a:cs typeface="Arial Narrow"/>
              </a:rPr>
              <a:t> </a:t>
            </a:r>
            <a:r>
              <a:rPr sz="2400" spc="-10" dirty="0">
                <a:latin typeface="Arial Narrow"/>
                <a:cs typeface="Arial Narrow"/>
              </a:rPr>
              <a:t>delays</a:t>
            </a:r>
            <a:endParaRPr sz="2400">
              <a:latin typeface="Arial Narrow"/>
              <a:cs typeface="Arial Narrow"/>
            </a:endParaRPr>
          </a:p>
          <a:p>
            <a:pPr marL="469900" indent="-457834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dirty="0">
                <a:latin typeface="Arial Narrow"/>
                <a:cs typeface="Arial Narrow"/>
              </a:rPr>
              <a:t>The </a:t>
            </a:r>
            <a:r>
              <a:rPr sz="2400" spc="-10" dirty="0">
                <a:latin typeface="Arial Narrow"/>
                <a:cs typeface="Arial Narrow"/>
              </a:rPr>
              <a:t>initial </a:t>
            </a:r>
            <a:r>
              <a:rPr sz="2400" spc="-5" dirty="0">
                <a:latin typeface="Arial Narrow"/>
                <a:cs typeface="Arial Narrow"/>
              </a:rPr>
              <a:t>application money shall not be less than </a:t>
            </a:r>
            <a:r>
              <a:rPr sz="2400" dirty="0">
                <a:latin typeface="Arial Narrow"/>
                <a:cs typeface="Arial Narrow"/>
              </a:rPr>
              <a:t>5</a:t>
            </a:r>
            <a:r>
              <a:rPr sz="2400" spc="185" dirty="0">
                <a:latin typeface="Arial Narrow"/>
                <a:cs typeface="Arial Narrow"/>
              </a:rPr>
              <a:t> </a:t>
            </a:r>
            <a:r>
              <a:rPr sz="2400" spc="-5" dirty="0">
                <a:latin typeface="Arial Narrow"/>
                <a:cs typeface="Arial Narrow"/>
              </a:rPr>
              <a:t>percent</a:t>
            </a:r>
            <a:endParaRPr sz="2400">
              <a:latin typeface="Arial Narrow"/>
              <a:cs typeface="Arial Narrow"/>
            </a:endParaRPr>
          </a:p>
          <a:p>
            <a:pPr marL="469900" marR="5080" indent="-457834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latin typeface="Arial Narrow"/>
                <a:cs typeface="Arial Narrow"/>
              </a:rPr>
              <a:t>If </a:t>
            </a:r>
            <a:r>
              <a:rPr sz="2400" spc="-10" dirty="0">
                <a:latin typeface="Arial Narrow"/>
                <a:cs typeface="Arial Narrow"/>
              </a:rPr>
              <a:t>within </a:t>
            </a:r>
            <a:r>
              <a:rPr sz="2400" spc="-5" dirty="0">
                <a:latin typeface="Arial Narrow"/>
                <a:cs typeface="Arial Narrow"/>
              </a:rPr>
              <a:t>the prescribed time </a:t>
            </a:r>
            <a:r>
              <a:rPr sz="2400" dirty="0">
                <a:latin typeface="Arial Narrow"/>
                <a:cs typeface="Arial Narrow"/>
              </a:rPr>
              <a:t>a </a:t>
            </a:r>
            <a:r>
              <a:rPr sz="2400" spc="-5" dirty="0">
                <a:latin typeface="Arial Narrow"/>
                <a:cs typeface="Arial Narrow"/>
              </a:rPr>
              <a:t>company does not </a:t>
            </a:r>
            <a:r>
              <a:rPr sz="2400" dirty="0">
                <a:latin typeface="Arial Narrow"/>
                <a:cs typeface="Arial Narrow"/>
              </a:rPr>
              <a:t>receive  </a:t>
            </a:r>
            <a:r>
              <a:rPr sz="2400" spc="-5" dirty="0">
                <a:latin typeface="Arial Narrow"/>
                <a:cs typeface="Arial Narrow"/>
              </a:rPr>
              <a:t>applications equal to </a:t>
            </a:r>
            <a:r>
              <a:rPr sz="2400" dirty="0">
                <a:latin typeface="Arial Narrow"/>
                <a:cs typeface="Arial Narrow"/>
              </a:rPr>
              <a:t>the </a:t>
            </a:r>
            <a:r>
              <a:rPr sz="2400" spc="-5" dirty="0">
                <a:latin typeface="Arial Narrow"/>
                <a:cs typeface="Arial Narrow"/>
              </a:rPr>
              <a:t>minimum subscription, the whole of the  </a:t>
            </a:r>
            <a:r>
              <a:rPr sz="2400" spc="-10" dirty="0">
                <a:latin typeface="Arial Narrow"/>
                <a:cs typeface="Arial Narrow"/>
              </a:rPr>
              <a:t>application </a:t>
            </a:r>
            <a:r>
              <a:rPr sz="2400" spc="-5" dirty="0">
                <a:latin typeface="Arial Narrow"/>
                <a:cs typeface="Arial Narrow"/>
              </a:rPr>
              <a:t>money received has to be refunded to the</a:t>
            </a:r>
            <a:r>
              <a:rPr sz="2400" spc="280" dirty="0">
                <a:latin typeface="Arial Narrow"/>
                <a:cs typeface="Arial Narrow"/>
              </a:rPr>
              <a:t> </a:t>
            </a:r>
            <a:r>
              <a:rPr sz="2400" spc="-10" dirty="0">
                <a:latin typeface="Arial Narrow"/>
                <a:cs typeface="Arial Narrow"/>
              </a:rPr>
              <a:t>applicants</a:t>
            </a:r>
            <a:endParaRPr sz="2400">
              <a:latin typeface="Arial Narrow"/>
              <a:cs typeface="Arial Narrow"/>
            </a:endParaRPr>
          </a:p>
          <a:p>
            <a:pPr marL="469900" marR="163195" indent="-457834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dirty="0">
                <a:latin typeface="Arial Narrow"/>
                <a:cs typeface="Arial Narrow"/>
              </a:rPr>
              <a:t>For </a:t>
            </a:r>
            <a:r>
              <a:rPr sz="2400" spc="-5" dirty="0">
                <a:latin typeface="Arial Narrow"/>
                <a:cs typeface="Arial Narrow"/>
              </a:rPr>
              <a:t>delays, the directors of the company are </a:t>
            </a:r>
            <a:r>
              <a:rPr sz="2400" spc="-10" dirty="0">
                <a:latin typeface="Arial Narrow"/>
                <a:cs typeface="Arial Narrow"/>
              </a:rPr>
              <a:t>liable </a:t>
            </a:r>
            <a:r>
              <a:rPr sz="2400" spc="-5" dirty="0">
                <a:latin typeface="Arial Narrow"/>
                <a:cs typeface="Arial Narrow"/>
              </a:rPr>
              <a:t>to </a:t>
            </a:r>
            <a:r>
              <a:rPr sz="2400" dirty="0">
                <a:latin typeface="Arial Narrow"/>
                <a:cs typeface="Arial Narrow"/>
              </a:rPr>
              <a:t>repay </a:t>
            </a:r>
            <a:r>
              <a:rPr sz="2400" spc="-5" dirty="0">
                <a:latin typeface="Arial Narrow"/>
                <a:cs typeface="Arial Narrow"/>
              </a:rPr>
              <a:t>the  amount with </a:t>
            </a:r>
            <a:r>
              <a:rPr sz="2400" dirty="0">
                <a:latin typeface="Arial Narrow"/>
                <a:cs typeface="Arial Narrow"/>
              </a:rPr>
              <a:t>a </a:t>
            </a:r>
            <a:r>
              <a:rPr sz="2400" spc="-5" dirty="0">
                <a:latin typeface="Arial Narrow"/>
                <a:cs typeface="Arial Narrow"/>
              </a:rPr>
              <a:t>penal</a:t>
            </a:r>
            <a:r>
              <a:rPr sz="2400" spc="80" dirty="0">
                <a:latin typeface="Arial Narrow"/>
                <a:cs typeface="Arial Narrow"/>
              </a:rPr>
              <a:t> </a:t>
            </a:r>
            <a:r>
              <a:rPr sz="2400" spc="-5" dirty="0">
                <a:latin typeface="Arial Narrow"/>
                <a:cs typeface="Arial Narrow"/>
              </a:rPr>
              <a:t>interest</a:t>
            </a:r>
            <a:endParaRPr sz="2400">
              <a:latin typeface="Arial Narrow"/>
              <a:cs typeface="Arial Narrow"/>
            </a:endParaRPr>
          </a:p>
          <a:p>
            <a:pPr marL="469900" marR="327660" indent="-457834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latin typeface="Arial Narrow"/>
                <a:cs typeface="Arial Narrow"/>
              </a:rPr>
              <a:t>Share application money has to be kept deposited in </a:t>
            </a:r>
            <a:r>
              <a:rPr sz="2400" dirty="0">
                <a:latin typeface="Arial Narrow"/>
                <a:cs typeface="Arial Narrow"/>
              </a:rPr>
              <a:t>a  </a:t>
            </a:r>
            <a:r>
              <a:rPr sz="2400" spc="-10" dirty="0">
                <a:latin typeface="Arial Narrow"/>
                <a:cs typeface="Arial Narrow"/>
              </a:rPr>
              <a:t>scheduled </a:t>
            </a:r>
            <a:r>
              <a:rPr sz="2400" spc="-5" dirty="0">
                <a:latin typeface="Arial Narrow"/>
                <a:cs typeface="Arial Narrow"/>
              </a:rPr>
              <a:t>bank until the company has received the </a:t>
            </a:r>
            <a:r>
              <a:rPr sz="2400" spc="-10" dirty="0">
                <a:latin typeface="Arial Narrow"/>
                <a:cs typeface="Arial Narrow"/>
              </a:rPr>
              <a:t>minimum  </a:t>
            </a:r>
            <a:r>
              <a:rPr sz="2400" spc="-5" dirty="0">
                <a:latin typeface="Arial Narrow"/>
                <a:cs typeface="Arial Narrow"/>
              </a:rPr>
              <a:t>subscription</a:t>
            </a:r>
            <a:endParaRPr sz="240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481576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22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15336" y="461899"/>
            <a:ext cx="45173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Calibri"/>
                <a:cs typeface="Calibri"/>
              </a:rPr>
              <a:t>Allotment of</a:t>
            </a:r>
            <a:r>
              <a:rPr sz="4400" b="0" spc="-40" dirty="0">
                <a:latin typeface="Calibri"/>
                <a:cs typeface="Calibri"/>
              </a:rPr>
              <a:t> </a:t>
            </a:r>
            <a:r>
              <a:rPr sz="4400" b="0" spc="-10" dirty="0">
                <a:latin typeface="Calibri"/>
                <a:cs typeface="Calibri"/>
              </a:rPr>
              <a:t>Shares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340" y="1584007"/>
            <a:ext cx="7842250" cy="3757929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457200" marR="607695" indent="-457200">
              <a:lnSpc>
                <a:spcPct val="100000"/>
              </a:lnSpc>
              <a:spcBef>
                <a:spcPts val="680"/>
              </a:spcBef>
              <a:buFont typeface="Arial"/>
              <a:buChar char="•"/>
              <a:tabLst>
                <a:tab pos="457200" algn="l"/>
                <a:tab pos="470534" algn="l"/>
              </a:tabLst>
            </a:pPr>
            <a:r>
              <a:rPr sz="2400" spc="-5" dirty="0">
                <a:latin typeface="Calibri"/>
                <a:cs typeface="Calibri"/>
              </a:rPr>
              <a:t>Implies acceptance 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20" dirty="0">
                <a:latin typeface="Calibri"/>
                <a:cs typeface="Calibri"/>
              </a:rPr>
              <a:t>offer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applicant </a:t>
            </a:r>
            <a:r>
              <a:rPr sz="2400" spc="-20" dirty="0">
                <a:latin typeface="Calibri"/>
                <a:cs typeface="Calibri"/>
              </a:rPr>
              <a:t>for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  <a:p>
            <a:pPr marR="683895" algn="ctr">
              <a:lnSpc>
                <a:spcPct val="100000"/>
              </a:lnSpc>
              <a:spcBef>
                <a:spcPts val="580"/>
              </a:spcBef>
            </a:pPr>
            <a:r>
              <a:rPr sz="2400" spc="-10" dirty="0">
                <a:latin typeface="Calibri"/>
                <a:cs typeface="Calibri"/>
              </a:rPr>
              <a:t>purchase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share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company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directors</a:t>
            </a:r>
            <a:endParaRPr sz="2400">
              <a:latin typeface="Calibri"/>
              <a:cs typeface="Calibri"/>
            </a:endParaRPr>
          </a:p>
          <a:p>
            <a:pPr marL="469900" marR="1093470" indent="-457834">
              <a:lnSpc>
                <a:spcPct val="120000"/>
              </a:lnSpc>
              <a:spcBef>
                <a:spcPts val="57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latin typeface="Calibri"/>
                <a:cs typeface="Calibri"/>
              </a:rPr>
              <a:t>Done </a:t>
            </a:r>
            <a:r>
              <a:rPr sz="2400" dirty="0">
                <a:latin typeface="Calibri"/>
                <a:cs typeface="Calibri"/>
              </a:rPr>
              <a:t>when the </a:t>
            </a:r>
            <a:r>
              <a:rPr sz="2400" spc="-15" dirty="0">
                <a:latin typeface="Calibri"/>
                <a:cs typeface="Calibri"/>
              </a:rPr>
              <a:t>company </a:t>
            </a:r>
            <a:r>
              <a:rPr sz="2400" spc="-5" dirty="0">
                <a:latin typeface="Calibri"/>
                <a:cs typeface="Calibri"/>
              </a:rPr>
              <a:t>has </a:t>
            </a:r>
            <a:r>
              <a:rPr sz="2400" spc="-10" dirty="0">
                <a:latin typeface="Calibri"/>
                <a:cs typeface="Calibri"/>
              </a:rPr>
              <a:t>received </a:t>
            </a:r>
            <a:r>
              <a:rPr sz="2400" spc="-5" dirty="0">
                <a:latin typeface="Calibri"/>
                <a:cs typeface="Calibri"/>
              </a:rPr>
              <a:t>applications  amounting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the minimum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subscription</a:t>
            </a:r>
            <a:endParaRPr sz="2400">
              <a:latin typeface="Calibri"/>
              <a:cs typeface="Calibri"/>
            </a:endParaRPr>
          </a:p>
          <a:p>
            <a:pPr marL="469900" marR="496570" indent="-457834">
              <a:lnSpc>
                <a:spcPct val="120000"/>
              </a:lnSpc>
              <a:spcBef>
                <a:spcPts val="58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case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5" dirty="0">
                <a:latin typeface="Calibri"/>
                <a:cs typeface="Calibri"/>
              </a:rPr>
              <a:t>over </a:t>
            </a:r>
            <a:r>
              <a:rPr sz="2400" spc="-5" dirty="0">
                <a:latin typeface="Calibri"/>
                <a:cs typeface="Calibri"/>
              </a:rPr>
              <a:t>subscription,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allotment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5" dirty="0">
                <a:latin typeface="Calibri"/>
                <a:cs typeface="Calibri"/>
              </a:rPr>
              <a:t>based on </a:t>
            </a:r>
            <a:r>
              <a:rPr sz="2400" dirty="0">
                <a:latin typeface="Calibri"/>
                <a:cs typeface="Calibri"/>
              </a:rPr>
              <a:t>a  </a:t>
            </a:r>
            <a:r>
              <a:rPr sz="2400" spc="-20" dirty="0">
                <a:latin typeface="Calibri"/>
                <a:cs typeface="Calibri"/>
              </a:rPr>
              <a:t>pro-rata </a:t>
            </a:r>
            <a:r>
              <a:rPr sz="2400" spc="-5" dirty="0">
                <a:latin typeface="Calibri"/>
                <a:cs typeface="Calibri"/>
              </a:rPr>
              <a:t>basis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consultation </a:t>
            </a:r>
            <a:r>
              <a:rPr sz="2400" dirty="0">
                <a:latin typeface="Calibri"/>
                <a:cs typeface="Calibri"/>
              </a:rPr>
              <a:t>with a </a:t>
            </a:r>
            <a:r>
              <a:rPr sz="2400" spc="-15" dirty="0">
                <a:latin typeface="Calibri"/>
                <a:cs typeface="Calibri"/>
              </a:rPr>
              <a:t>stock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exchange</a:t>
            </a:r>
            <a:endParaRPr sz="24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115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latin typeface="Calibri"/>
                <a:cs typeface="Calibri"/>
              </a:rPr>
              <a:t>Once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allotment </a:t>
            </a:r>
            <a:r>
              <a:rPr sz="2400" dirty="0">
                <a:latin typeface="Calibri"/>
                <a:cs typeface="Calibri"/>
              </a:rPr>
              <a:t>is made the </a:t>
            </a:r>
            <a:r>
              <a:rPr sz="2400" spc="-5" dirty="0">
                <a:latin typeface="Calibri"/>
                <a:cs typeface="Calibri"/>
              </a:rPr>
              <a:t>applicant </a:t>
            </a:r>
            <a:r>
              <a:rPr sz="2400" spc="-10" dirty="0">
                <a:latin typeface="Calibri"/>
                <a:cs typeface="Calibri"/>
              </a:rPr>
              <a:t>becomes </a:t>
            </a:r>
            <a:r>
              <a:rPr sz="2400" dirty="0">
                <a:latin typeface="Calibri"/>
                <a:cs typeface="Calibri"/>
              </a:rPr>
              <a:t>liable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580"/>
              </a:spcBef>
            </a:pPr>
            <a:r>
              <a:rPr sz="2400" spc="-20" dirty="0">
                <a:latin typeface="Calibri"/>
                <a:cs typeface="Calibri"/>
              </a:rPr>
              <a:t>pay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full amount 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shares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allotted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481576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23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461899"/>
            <a:ext cx="9143999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en-IN" sz="3600" b="1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CALLS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2400" y="1371601"/>
            <a:ext cx="8686800" cy="42293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67945" indent="-457834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company can either collect the whole amount due on such  shares on allotment or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part on allotment and the balance in  one or more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installments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469900" marR="35560" indent="-457834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allotment,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installments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demanded by the directors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against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the sum payable by shareholders on their shares are known as  calls. Calls must be made on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uniform basis on all shares  within the same</a:t>
            </a:r>
            <a:r>
              <a:rPr sz="2400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class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469900" marR="5080" indent="-457834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Example: Using the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installment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route,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Nagarjuna Fertilizers and  Chemicals Limited issued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Rs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10 par value share in 1990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(par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value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was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divided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Rs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2.50 on application;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Rs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2.50 on  allotment;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Rs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2.50 on first call; and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Rs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2.50 on final</a:t>
            </a:r>
            <a:r>
              <a:rPr sz="2400" spc="1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call)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766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ACCOUNTING FOR THE ISSUE OF SHARES</vt:lpstr>
      <vt:lpstr>ISSUE OF SHARES</vt:lpstr>
      <vt:lpstr>METHODS OF PAYMENT</vt:lpstr>
      <vt:lpstr>PAYMENT IN FULL</vt:lpstr>
      <vt:lpstr>   PAYABLE BY INSTALMENTS</vt:lpstr>
      <vt:lpstr>ISSUE OF SECURITIES</vt:lpstr>
      <vt:lpstr>RECEIVING APPLICATIONS</vt:lpstr>
      <vt:lpstr>Allotment of Shares</vt:lpstr>
      <vt:lpstr>MAKING CALLS</vt:lpstr>
      <vt:lpstr>contd;:</vt:lpstr>
      <vt:lpstr>EXCESS MONEY ON APPLICATION</vt:lpstr>
      <vt:lpstr>UNDER-SUBSCRIPTION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for the Issue, forfeiture  and re-issue of shares.</dc:title>
  <dc:creator>B.Com Lab Sys-05</dc:creator>
  <cp:lastModifiedBy>DNRpc</cp:lastModifiedBy>
  <cp:revision>84</cp:revision>
  <dcterms:created xsi:type="dcterms:W3CDTF">2020-06-03T05:58:13Z</dcterms:created>
  <dcterms:modified xsi:type="dcterms:W3CDTF">2020-07-04T05:45:47Z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2014-12-11T00:00:00Z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2020-06-03T00:00:00Z</vt:filetime>
  </property>
</Properties>
</file>