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9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	</a:t>
            </a:r>
            <a:r>
              <a:rPr lang="en-GB" b="1" cap="all" dirty="0" smtClean="0"/>
              <a:t>Business LAW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5867400"/>
            <a:ext cx="4419600" cy="664698"/>
          </a:xfrm>
        </p:spPr>
        <p:txBody>
          <a:bodyPr>
            <a:normAutofit/>
          </a:bodyPr>
          <a:lstStyle/>
          <a:p>
            <a:r>
              <a:rPr lang="en-IN" sz="1800" dirty="0" smtClean="0">
                <a:solidFill>
                  <a:srgbClr val="FFFF00"/>
                </a:solidFill>
              </a:rPr>
              <a:t>P.HARI KRISHNAM  RAJU</a:t>
            </a:r>
            <a:endParaRPr lang="en-US" sz="1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b="1" dirty="0" smtClean="0"/>
              <a:t>Contract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>An agreement among two or more parties by which rights or acts are exchanged for lawful consideration. Includes a promise or promises by one or both parties to perform or refrain from performing an act or acts.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b="1" dirty="0" smtClean="0"/>
              <a:t>Elements of a contract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334000"/>
          </a:xfrm>
        </p:spPr>
        <p:txBody>
          <a:bodyPr>
            <a:normAutofit fontScale="55000" lnSpcReduction="20000"/>
          </a:bodyPr>
          <a:lstStyle/>
          <a:p>
            <a:r>
              <a:rPr lang="en-US" sz="3800" b="1" dirty="0" smtClean="0"/>
              <a:t>Agreement :</a:t>
            </a:r>
            <a:r>
              <a:rPr lang="en-US" sz="3800" dirty="0" smtClean="0"/>
              <a:t> Must be mutual assent by the parties with an offer by one party and acceptance by another. The mutual assent may be in writing or oral.</a:t>
            </a:r>
          </a:p>
          <a:p>
            <a:r>
              <a:rPr lang="en-US" sz="3800" b="1" dirty="0" smtClean="0"/>
              <a:t>Consideration :</a:t>
            </a:r>
            <a:r>
              <a:rPr lang="en-US" sz="3800" dirty="0" smtClean="0"/>
              <a:t> Something of value one party gives to another in exchange for a promise or act. Consideration can be in the form of money, commodities or personal services.</a:t>
            </a:r>
          </a:p>
          <a:p>
            <a:r>
              <a:rPr lang="en-US" sz="3800" b="1" dirty="0" smtClean="0"/>
              <a:t>Contractual capacity : </a:t>
            </a:r>
            <a:r>
              <a:rPr lang="en-US" sz="3800" dirty="0" smtClean="0"/>
              <a:t>The parties must be able to enter into a legally binding agreement. Minors, intoxicated individuals and mentally incompetent individuals are among those deemed to lack capacity to enter into a legally binding contract.</a:t>
            </a:r>
          </a:p>
          <a:p>
            <a:r>
              <a:rPr lang="en-US" sz="3800" b="1" dirty="0" smtClean="0"/>
              <a:t>Legality :</a:t>
            </a:r>
            <a:r>
              <a:rPr lang="en-US" sz="3800" dirty="0" smtClean="0"/>
              <a:t> An agreement to perform an illegal act or contrary to public policy is not an enforceable contract.</a:t>
            </a:r>
          </a:p>
          <a:p>
            <a:r>
              <a:rPr lang="en-US" sz="3800" b="1" dirty="0" smtClean="0"/>
              <a:t>Legal form :</a:t>
            </a:r>
            <a:r>
              <a:rPr lang="en-US" sz="3800" dirty="0" smtClean="0"/>
              <a:t> The contract must be in a form required by law or acceptable by law. Contracts are not always required to be in writing, but all contracts involving real estate must be in writing.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Types of contracts</a:t>
            </a:r>
            <a:r>
              <a:rPr lang="en-US" dirty="0" smtClean="0"/>
              <a:t>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5626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Express </a:t>
            </a:r>
            <a:r>
              <a:rPr lang="en-US" dirty="0" smtClean="0"/>
              <a:t>- Parties state the terms of the agreement to which they will be found, usually in writing.</a:t>
            </a:r>
          </a:p>
          <a:p>
            <a:r>
              <a:rPr lang="en-US" b="1" dirty="0" smtClean="0"/>
              <a:t>Implied </a:t>
            </a:r>
            <a:r>
              <a:rPr lang="en-US" dirty="0" smtClean="0"/>
              <a:t>- Terms of agreement can be reasonably inferred by acts of the parties, even if not expressed in writing or orally.</a:t>
            </a:r>
          </a:p>
          <a:p>
            <a:r>
              <a:rPr lang="en-US" b="1" dirty="0" smtClean="0"/>
              <a:t>Bilateral </a:t>
            </a:r>
            <a:r>
              <a:rPr lang="en-US" dirty="0" smtClean="0"/>
              <a:t>- All parties exchange promises to perform.</a:t>
            </a:r>
          </a:p>
          <a:p>
            <a:r>
              <a:rPr lang="en-US" b="1" dirty="0" smtClean="0"/>
              <a:t>Unilateral </a:t>
            </a:r>
            <a:r>
              <a:rPr lang="en-US" dirty="0" smtClean="0"/>
              <a:t>- One party makes a promise in anticipation of some act. There is no reciprocal promise.</a:t>
            </a:r>
          </a:p>
          <a:p>
            <a:r>
              <a:rPr lang="en-US" b="1" dirty="0" smtClean="0"/>
              <a:t>Executed </a:t>
            </a:r>
            <a:r>
              <a:rPr lang="en-US" dirty="0" smtClean="0"/>
              <a:t>- All parties have completed their promises.</a:t>
            </a:r>
          </a:p>
          <a:p>
            <a:r>
              <a:rPr lang="en-US" b="1" dirty="0" err="1" smtClean="0"/>
              <a:t>Executory</a:t>
            </a:r>
            <a:r>
              <a:rPr lang="en-US" b="1" dirty="0" smtClean="0"/>
              <a:t> </a:t>
            </a:r>
            <a:r>
              <a:rPr lang="en-US" dirty="0" smtClean="0"/>
              <a:t>- Contract only partially performed or totally unperformed by the parties.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 Contact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991600" cy="5715000"/>
          </a:xfrm>
        </p:spPr>
        <p:txBody>
          <a:bodyPr>
            <a:normAutofit/>
          </a:bodyPr>
          <a:lstStyle/>
          <a:p>
            <a:r>
              <a:rPr lang="en-US" b="1" dirty="0" smtClean="0"/>
              <a:t>Legal validity : </a:t>
            </a:r>
            <a:r>
              <a:rPr lang="en-US" dirty="0" smtClean="0"/>
              <a:t>Valid and enforceable</a:t>
            </a:r>
            <a:r>
              <a:rPr lang="en-US" b="1" dirty="0" smtClean="0"/>
              <a:t> </a:t>
            </a:r>
            <a:r>
              <a:rPr lang="en-US" dirty="0" smtClean="0"/>
              <a:t>- All elements of legal and binding contract present.</a:t>
            </a:r>
          </a:p>
          <a:p>
            <a:r>
              <a:rPr lang="en-US" b="1" dirty="0" smtClean="0"/>
              <a:t>Void </a:t>
            </a:r>
            <a:r>
              <a:rPr lang="en-US" dirty="0" smtClean="0"/>
              <a:t>- Contract without legal force or effect.</a:t>
            </a:r>
          </a:p>
          <a:p>
            <a:r>
              <a:rPr lang="en-US" b="1" dirty="0" smtClean="0"/>
              <a:t>Voidable </a:t>
            </a:r>
            <a:r>
              <a:rPr lang="en-US" dirty="0" smtClean="0"/>
              <a:t>- Contact that can be annulled by either party after signing because it is legally defective or allows one party to rescind the contract.</a:t>
            </a:r>
          </a:p>
          <a:p>
            <a:r>
              <a:rPr lang="en-US" b="1" dirty="0" smtClean="0"/>
              <a:t>Unenforceable </a:t>
            </a:r>
            <a:r>
              <a:rPr lang="en-US" dirty="0" smtClean="0"/>
              <a:t>- A contract that cannot be verified for legal enforcement or fails to meet certain requirements.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Indian Contract Act, 1872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en-US" sz="3300" dirty="0" smtClean="0"/>
          </a:p>
          <a:p>
            <a:pPr>
              <a:lnSpc>
                <a:spcPct val="120000"/>
              </a:lnSpc>
            </a:pP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When one person signifies to another his willingness to do or to abstain from doing </a:t>
            </a:r>
          </a:p>
          <a:p>
            <a:pPr>
              <a:lnSpc>
                <a:spcPct val="120000"/>
              </a:lnSpc>
            </a:pP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anything, with a view to obtaining the assent of that other to such act or abstinence, he is said to make a proposal;</a:t>
            </a:r>
          </a:p>
          <a:p>
            <a:pPr>
              <a:lnSpc>
                <a:spcPct val="120000"/>
              </a:lnSpc>
            </a:pP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When the person to whom the proposal is made signifies his assent thereto, the proposal is said to be accepted. A proposal, when accepted, becomes a promise;</a:t>
            </a:r>
          </a:p>
          <a:p>
            <a:pPr>
              <a:lnSpc>
                <a:spcPct val="120000"/>
              </a:lnSpc>
            </a:pP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The person making the proposal is called the "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promisor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", and the person accepting the proposal is called the "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promisee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";</a:t>
            </a:r>
          </a:p>
          <a:p>
            <a:pPr>
              <a:lnSpc>
                <a:spcPct val="120000"/>
              </a:lnSpc>
            </a:pP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Promises, which form the consideration or part, of the consideration for each other are called reciprocal promises;</a:t>
            </a:r>
          </a:p>
          <a:p>
            <a:pPr>
              <a:lnSpc>
                <a:spcPct val="120000"/>
              </a:lnSpc>
            </a:pP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An agreement not enforceable by law is said to be void;</a:t>
            </a:r>
          </a:p>
          <a:p>
            <a:pPr>
              <a:lnSpc>
                <a:spcPct val="120000"/>
              </a:lnSpc>
            </a:pP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An agreement enforceable by law is a contract;</a:t>
            </a:r>
          </a:p>
          <a:p>
            <a:pPr>
              <a:lnSpc>
                <a:spcPct val="120000"/>
              </a:lnSpc>
            </a:pP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An agreement which is enforceable by law at the option of one or more of the parties - thereto, but not at the option of the other or others, is a voidable contract;</a:t>
            </a:r>
          </a:p>
          <a:p>
            <a:pPr>
              <a:lnSpc>
                <a:spcPct val="120000"/>
              </a:lnSpc>
            </a:pP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A contract which ceases to be enforceable by law becomes void when it ceases to be enforceable.</a:t>
            </a:r>
          </a:p>
          <a:p>
            <a:endParaRPr lang="en-US" sz="7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Essential Elements of a Contract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Essential Elements of a Contract as defined in Section 10 of the Indian Contract Act 1872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1. Agreement - Offer and Acceptance</a:t>
            </a:r>
            <a:br>
              <a:rPr lang="en-US" dirty="0" smtClean="0"/>
            </a:br>
            <a:r>
              <a:rPr lang="en-US" dirty="0" smtClean="0"/>
              <a:t>2. Legal purpose</a:t>
            </a:r>
            <a:br>
              <a:rPr lang="en-US" dirty="0" smtClean="0"/>
            </a:br>
            <a:r>
              <a:rPr lang="en-US" dirty="0" smtClean="0"/>
              <a:t>3. Lawful Consideration</a:t>
            </a:r>
            <a:br>
              <a:rPr lang="en-US" dirty="0" smtClean="0"/>
            </a:br>
            <a:r>
              <a:rPr lang="en-US" dirty="0" smtClean="0"/>
              <a:t>4. Capacity to contract</a:t>
            </a:r>
            <a:br>
              <a:rPr lang="en-US" dirty="0" smtClean="0"/>
            </a:br>
            <a:r>
              <a:rPr lang="en-US" dirty="0" smtClean="0"/>
              <a:t>5. Consent to contract</a:t>
            </a:r>
            <a:br>
              <a:rPr lang="en-US" dirty="0" smtClean="0"/>
            </a:br>
            <a:r>
              <a:rPr lang="en-US" dirty="0" smtClean="0"/>
              <a:t>6. Lawful object</a:t>
            </a:r>
            <a:br>
              <a:rPr lang="en-US" dirty="0" smtClean="0"/>
            </a:br>
            <a:r>
              <a:rPr lang="en-US" dirty="0" smtClean="0"/>
              <a:t>7. </a:t>
            </a:r>
            <a:r>
              <a:rPr lang="en-US" dirty="0" err="1" smtClean="0"/>
              <a:t>Certainity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8. Possibility of Performance</a:t>
            </a:r>
            <a:br>
              <a:rPr lang="en-US" dirty="0" smtClean="0"/>
            </a:br>
            <a:r>
              <a:rPr lang="en-US" dirty="0" smtClean="0"/>
              <a:t>9. Not expressly declared void</a:t>
            </a:r>
            <a:br>
              <a:rPr lang="en-US" dirty="0" smtClean="0"/>
            </a:br>
            <a:r>
              <a:rPr lang="en-US" dirty="0" smtClean="0"/>
              <a:t>10. Legal formalities like Writing, Registration etc.</a:t>
            </a:r>
          </a:p>
          <a:p>
            <a:endParaRPr lang="en-US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20326907">
            <a:off x="577482" y="2242360"/>
            <a:ext cx="4680986" cy="99059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Thank you</a:t>
            </a:r>
          </a:p>
          <a:p>
            <a:endParaRPr lang="en-US" sz="6000" b="1" dirty="0"/>
          </a:p>
        </p:txBody>
      </p:sp>
      <p:sp>
        <p:nvSpPr>
          <p:cNvPr id="4" name="Oval 3"/>
          <p:cNvSpPr/>
          <p:nvPr/>
        </p:nvSpPr>
        <p:spPr>
          <a:xfrm>
            <a:off x="2667000" y="3733800"/>
            <a:ext cx="14478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495800" y="3581400"/>
            <a:ext cx="9906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867400" y="3505200"/>
            <a:ext cx="6096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696200" y="3200400"/>
            <a:ext cx="3810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8458200" y="3124200"/>
            <a:ext cx="3048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04800" y="4038600"/>
            <a:ext cx="18288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 flipH="1">
            <a:off x="6858000" y="3352800"/>
            <a:ext cx="457199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290</TotalTime>
  <Words>243</Words>
  <Application>Microsoft Office PowerPoint</Application>
  <PresentationFormat>On-screen Show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Apex</vt:lpstr>
      <vt:lpstr> Business LAW</vt:lpstr>
      <vt:lpstr>Contract</vt:lpstr>
      <vt:lpstr>Elements of a contract</vt:lpstr>
      <vt:lpstr>Types of contracts </vt:lpstr>
      <vt:lpstr> Contact</vt:lpstr>
      <vt:lpstr>Indian Contract Act, 1872</vt:lpstr>
      <vt:lpstr> Essential Elements of a Contract 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LAW</dc:title>
  <dc:creator>B.Com</dc:creator>
  <cp:lastModifiedBy>BCOM</cp:lastModifiedBy>
  <cp:revision>121</cp:revision>
  <dcterms:created xsi:type="dcterms:W3CDTF">2006-08-16T00:00:00Z</dcterms:created>
  <dcterms:modified xsi:type="dcterms:W3CDTF">2024-06-24T08:44:03Z</dcterms:modified>
</cp:coreProperties>
</file>