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2" r:id="rId1"/>
  </p:sld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8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5" smtClean="0"/>
              <a:t>Tripathi Online</a:t>
            </a:r>
            <a:r>
              <a:rPr lang="en-US" spc="-80" smtClean="0"/>
              <a:t> </a:t>
            </a:r>
            <a:r>
              <a:rPr lang="en-US" spc="-5" smtClean="0"/>
              <a:t>Educare</a:t>
            </a:r>
            <a:endParaRPr lang="en-US" spc="-5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5" smtClean="0"/>
              <a:t>Tripathi Online</a:t>
            </a:r>
            <a:r>
              <a:rPr lang="en-US" spc="-80" smtClean="0"/>
              <a:t> </a:t>
            </a:r>
            <a:r>
              <a:rPr lang="en-US" spc="-5" smtClean="0"/>
              <a:t>Educare</a:t>
            </a:r>
            <a:endParaRPr lang="en-US" spc="-5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5" smtClean="0"/>
              <a:t>Tripathi Online</a:t>
            </a:r>
            <a:r>
              <a:rPr lang="en-US" spc="-80" smtClean="0"/>
              <a:t> </a:t>
            </a:r>
            <a:r>
              <a:rPr lang="en-US" spc="-5" smtClean="0"/>
              <a:t>Educare</a:t>
            </a:r>
            <a:endParaRPr lang="en-US" spc="-5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5" smtClean="0"/>
              <a:t>Tripathi Online</a:t>
            </a:r>
            <a:r>
              <a:rPr lang="en-US" spc="-80" smtClean="0"/>
              <a:t> </a:t>
            </a:r>
            <a:r>
              <a:rPr lang="en-US" spc="-5" smtClean="0"/>
              <a:t>Educare</a:t>
            </a:r>
            <a:endParaRPr lang="en-US" spc="-5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5" smtClean="0"/>
              <a:t>Tripathi Online</a:t>
            </a:r>
            <a:r>
              <a:rPr lang="en-US" spc="-80" smtClean="0"/>
              <a:t> </a:t>
            </a:r>
            <a:r>
              <a:rPr lang="en-US" spc="-5" smtClean="0"/>
              <a:t>Educare</a:t>
            </a:r>
            <a:endParaRPr lang="en-US" spc="-5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5" smtClean="0"/>
              <a:t>Tripathi Online</a:t>
            </a:r>
            <a:r>
              <a:rPr lang="en-US" spc="-80" smtClean="0"/>
              <a:t> </a:t>
            </a:r>
            <a:r>
              <a:rPr lang="en-US" spc="-5" smtClean="0"/>
              <a:t>Educare</a:t>
            </a:r>
            <a:endParaRPr lang="en-US" spc="-5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10-Jun-20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5" smtClean="0"/>
              <a:t>Tripathi Online</a:t>
            </a:r>
            <a:r>
              <a:rPr lang="en-US" spc="-80" smtClean="0"/>
              <a:t> </a:t>
            </a:r>
            <a:r>
              <a:rPr lang="en-US" spc="-5" smtClean="0"/>
              <a:t>Educare</a:t>
            </a:r>
            <a:endParaRPr lang="en-US" spc="-5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10-Jun-20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5" smtClean="0"/>
              <a:t>Tripathi Online</a:t>
            </a:r>
            <a:r>
              <a:rPr lang="en-US" spc="-80" smtClean="0"/>
              <a:t> </a:t>
            </a:r>
            <a:r>
              <a:rPr lang="en-US" spc="-5" smtClean="0"/>
              <a:t>Educare</a:t>
            </a:r>
            <a:endParaRPr lang="en-US" spc="-5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10-Jun-20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5" smtClean="0"/>
              <a:t>Tripathi Online</a:t>
            </a:r>
            <a:r>
              <a:rPr lang="en-US" spc="-80" smtClean="0"/>
              <a:t> </a:t>
            </a:r>
            <a:r>
              <a:rPr lang="en-US" spc="-5" smtClean="0"/>
              <a:t>Educare</a:t>
            </a:r>
            <a:endParaRPr lang="en-US" spc="-5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1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5" smtClean="0"/>
              <a:t>Tripathi Online</a:t>
            </a:r>
            <a:r>
              <a:rPr lang="en-US" spc="-80" smtClean="0"/>
              <a:t> </a:t>
            </a:r>
            <a:r>
              <a:rPr lang="en-US" spc="-5" smtClean="0"/>
              <a:t>Educare</a:t>
            </a:r>
            <a:endParaRPr lang="en-US" spc="-5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5" smtClean="0"/>
              <a:t>Tripathi Online</a:t>
            </a:r>
            <a:r>
              <a:rPr lang="en-US" spc="-80" smtClean="0"/>
              <a:t> </a:t>
            </a:r>
            <a:r>
              <a:rPr lang="en-US" spc="-5" smtClean="0"/>
              <a:t>Educare</a:t>
            </a:r>
            <a:endParaRPr lang="en-US" spc="-5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en-US" spc="-5" smtClean="0"/>
              <a:t>Tripathi Online</a:t>
            </a:r>
            <a:r>
              <a:rPr lang="en-US" spc="-80" smtClean="0"/>
              <a:t> </a:t>
            </a:r>
            <a:r>
              <a:rPr lang="en-US" spc="-5" smtClean="0"/>
              <a:t>Educare</a:t>
            </a:r>
            <a:endParaRPr lang="en-US" spc="-5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bout_DNR_Logo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228600"/>
            <a:ext cx="1371600" cy="1403091"/>
          </a:xfrm>
        </p:spPr>
      </p:pic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1219200" y="114300"/>
            <a:ext cx="7772400" cy="462915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DNR COLLEGE (AUTONOMOUS) BHIMAVARAM</a:t>
            </a:r>
          </a:p>
          <a:p>
            <a:pPr algn="ctr">
              <a:buNone/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DEPARTMENT OF COMMERCE</a:t>
            </a:r>
          </a:p>
          <a:p>
            <a:pPr algn="ctr">
              <a:buNone/>
            </a:pP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r>
              <a:rPr lang="en-US" sz="3200" b="1" baseline="30000" dirty="0" smtClean="0">
                <a:solidFill>
                  <a:schemeClr val="tx2">
                    <a:lumMod val="50000"/>
                  </a:schemeClr>
                </a:solidFill>
              </a:rPr>
              <a:t>rd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</a:rPr>
              <a:t> B.COM(COMPUTER APPLICATION)</a:t>
            </a:r>
          </a:p>
          <a:p>
            <a:pPr algn="ctr">
              <a:buNone/>
            </a:pP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</a:rPr>
              <a:t>5</a:t>
            </a:r>
            <a:r>
              <a:rPr lang="en-US" sz="3200" b="1" baseline="30000" dirty="0" smtClean="0">
                <a:solidFill>
                  <a:schemeClr val="tx2">
                    <a:lumMod val="50000"/>
                  </a:schemeClr>
                </a:solidFill>
              </a:rPr>
              <a:t>TH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</a:rPr>
              <a:t> SEMESTER</a:t>
            </a:r>
          </a:p>
          <a:p>
            <a:pPr algn="ctr">
              <a:buNone/>
            </a:pPr>
            <a:r>
              <a:rPr lang="en-US" sz="4200" b="1" dirty="0" smtClean="0">
                <a:solidFill>
                  <a:schemeClr val="tx2">
                    <a:lumMod val="50000"/>
                  </a:schemeClr>
                </a:solidFill>
              </a:rPr>
              <a:t>SUBJECT – TAXTAION</a:t>
            </a:r>
          </a:p>
          <a:p>
            <a:pPr algn="ctr">
              <a:buNone/>
            </a:pPr>
            <a:r>
              <a:rPr lang="en-US" sz="4200" b="1" dirty="0" smtClean="0">
                <a:solidFill>
                  <a:schemeClr val="tx2">
                    <a:lumMod val="50000"/>
                  </a:schemeClr>
                </a:solidFill>
              </a:rPr>
              <a:t>TOPIC- INCOME FROM HOUSE PROPERTY</a:t>
            </a:r>
            <a:endParaRPr lang="en-US" sz="42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n-US" sz="4200" b="1" dirty="0" smtClean="0">
                <a:solidFill>
                  <a:schemeClr val="tx2">
                    <a:lumMod val="50000"/>
                  </a:schemeClr>
                </a:solidFill>
              </a:rPr>
              <a:t>BY</a:t>
            </a:r>
          </a:p>
          <a:p>
            <a:pPr algn="ctr">
              <a:buNone/>
            </a:pPr>
            <a:r>
              <a:rPr lang="en-US" sz="4200" b="1" dirty="0" smtClean="0">
                <a:solidFill>
                  <a:schemeClr val="tx2">
                    <a:lumMod val="50000"/>
                  </a:schemeClr>
                </a:solidFill>
              </a:rPr>
              <a:t>D.V.MADHAVI</a:t>
            </a:r>
          </a:p>
          <a:p>
            <a:pPr algn="ctr">
              <a:buNone/>
            </a:pPr>
            <a:endParaRPr lang="en-US" sz="42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191424" y="445711"/>
            <a:ext cx="2724150" cy="15234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2A3890"/>
                </a:solidFill>
                <a:latin typeface="Arial"/>
                <a:cs typeface="Arial"/>
              </a:rPr>
              <a:t>FORMAT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Arial"/>
              <a:cs typeface="Arial"/>
            </a:endParaRPr>
          </a:p>
          <a:p>
            <a:pPr marL="209550" indent="-197485">
              <a:lnSpc>
                <a:spcPct val="100000"/>
              </a:lnSpc>
              <a:buAutoNum type="arabicPeriod"/>
              <a:tabLst>
                <a:tab pos="210185" algn="l"/>
              </a:tabLst>
            </a:pP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Let out property</a:t>
            </a:r>
            <a:r>
              <a:rPr sz="1400" u="heavy" spc="-1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 </a:t>
            </a: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:-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2A3890"/>
              </a:buClr>
              <a:buFont typeface="Arial"/>
              <a:buAutoNum type="arabicPeriod"/>
            </a:pPr>
            <a:endParaRPr sz="1450">
              <a:latin typeface="Arial"/>
              <a:cs typeface="Arial"/>
            </a:endParaRPr>
          </a:p>
          <a:p>
            <a:pPr marL="926465" marR="127635" indent="-457200">
              <a:lnSpc>
                <a:spcPts val="1650"/>
              </a:lnSpc>
            </a:pP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Gross Annual Value</a:t>
            </a:r>
            <a:r>
              <a:rPr sz="1400" u="heavy" spc="-90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 </a:t>
            </a:r>
            <a:r>
              <a:rPr sz="1400" u="heavy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(GAV)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higher</a:t>
            </a:r>
            <a:r>
              <a:rPr sz="140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of,</a:t>
            </a:r>
            <a:endParaRPr sz="1400">
              <a:latin typeface="Arial"/>
              <a:cs typeface="Arial"/>
            </a:endParaRPr>
          </a:p>
          <a:p>
            <a:pPr marL="676910" lvl="1" indent="-208279">
              <a:lnSpc>
                <a:spcPts val="1600"/>
              </a:lnSpc>
              <a:buAutoNum type="alphaLcParenR"/>
              <a:tabLst>
                <a:tab pos="67754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Reasonable Letting</a:t>
            </a:r>
            <a:r>
              <a:rPr sz="1400" spc="-8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Value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629573" y="1942104"/>
          <a:ext cx="5448934" cy="3255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51960"/>
                <a:gridCol w="699135"/>
                <a:gridCol w="497839"/>
              </a:tblGrid>
              <a:tr h="870585">
                <a:tc>
                  <a:txBody>
                    <a:bodyPr/>
                    <a:lstStyle/>
                    <a:p>
                      <a:pPr marL="488315">
                        <a:lnSpc>
                          <a:spcPts val="153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higher</a:t>
                      </a:r>
                      <a:r>
                        <a:rPr sz="1400" spc="-1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of,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488315" marR="1602740">
                        <a:lnSpc>
                          <a:spcPts val="1650"/>
                        </a:lnSpc>
                        <a:spcBef>
                          <a:spcPts val="65"/>
                        </a:spcBef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i) Fair Rental Value  ii)Municipal Rateable</a:t>
                      </a:r>
                      <a:r>
                        <a:rPr sz="1400" spc="-8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Value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51790" marR="102235">
                        <a:lnSpc>
                          <a:spcPts val="16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XX  </a:t>
                      </a:r>
                      <a:r>
                        <a:rPr sz="1400" u="heavy" spc="-5" dirty="0">
                          <a:solidFill>
                            <a:srgbClr val="2A3890"/>
                          </a:solidFill>
                          <a:uFill>
                            <a:solidFill>
                              <a:srgbClr val="2A3890"/>
                            </a:solidFill>
                          </a:uFill>
                          <a:latin typeface="Arial"/>
                          <a:cs typeface="Arial"/>
                        </a:rPr>
                        <a:t>XX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715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095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2235" algn="r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XX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09549">
                <a:tc>
                  <a:txBody>
                    <a:bodyPr/>
                    <a:lstStyle/>
                    <a:p>
                      <a:pPr marL="488315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Subject to Standard</a:t>
                      </a:r>
                      <a:r>
                        <a:rPr sz="1400" spc="-1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Rent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2870" algn="r">
                        <a:lnSpc>
                          <a:spcPts val="1550"/>
                        </a:lnSpc>
                      </a:pPr>
                      <a:r>
                        <a:rPr sz="1400" u="heavy" spc="-5" dirty="0">
                          <a:solidFill>
                            <a:srgbClr val="2A3890"/>
                          </a:solidFill>
                          <a:uFill>
                            <a:solidFill>
                              <a:srgbClr val="2A3890"/>
                            </a:solidFill>
                          </a:uFill>
                          <a:latin typeface="Arial"/>
                          <a:cs typeface="Arial"/>
                        </a:rPr>
                        <a:t>XX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XX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09549">
                <a:tc>
                  <a:txBody>
                    <a:bodyPr/>
                    <a:lstStyle/>
                    <a:p>
                      <a:pPr marL="31750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b) Actual Rent Received </a:t>
                      </a:r>
                      <a:r>
                        <a:rPr sz="140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(12</a:t>
                      </a:r>
                      <a:r>
                        <a:rPr sz="1400" spc="-2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month)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ts val="1550"/>
                        </a:lnSpc>
                      </a:pPr>
                      <a:r>
                        <a:rPr sz="1400" u="heavy" spc="-5" dirty="0">
                          <a:solidFill>
                            <a:srgbClr val="2A3890"/>
                          </a:solidFill>
                          <a:uFill>
                            <a:solidFill>
                              <a:srgbClr val="2A3890"/>
                            </a:solidFill>
                          </a:uFill>
                          <a:latin typeface="Arial"/>
                          <a:cs typeface="Arial"/>
                        </a:rPr>
                        <a:t>XX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09549">
                <a:tc>
                  <a:txBody>
                    <a:bodyPr/>
                    <a:lstStyle/>
                    <a:p>
                      <a:pPr marL="945515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Gross Annual</a:t>
                      </a:r>
                      <a:r>
                        <a:rPr sz="1400" spc="-1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Value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XX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07896">
                <a:tc>
                  <a:txBody>
                    <a:bodyPr/>
                    <a:lstStyle/>
                    <a:p>
                      <a:pPr marL="945515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Less </a:t>
                      </a:r>
                      <a:r>
                        <a:rPr sz="140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: Municipal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Tax</a:t>
                      </a:r>
                      <a:r>
                        <a:rPr sz="1400" spc="-3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Paid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ts val="1550"/>
                        </a:lnSpc>
                      </a:pPr>
                      <a:r>
                        <a:rPr sz="140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400" u="heavy" dirty="0">
                          <a:solidFill>
                            <a:srgbClr val="2A3890"/>
                          </a:solidFill>
                          <a:uFill>
                            <a:solidFill>
                              <a:srgbClr val="2A3890"/>
                            </a:solidFill>
                          </a:uFill>
                          <a:latin typeface="Arial"/>
                          <a:cs typeface="Arial"/>
                        </a:rPr>
                        <a:t>XX</a:t>
                      </a:r>
                      <a:r>
                        <a:rPr sz="140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09549">
                <a:tc>
                  <a:txBody>
                    <a:bodyPr/>
                    <a:lstStyle/>
                    <a:p>
                      <a:pPr marL="945515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Net Annual Value</a:t>
                      </a:r>
                      <a:r>
                        <a:rPr sz="1400" spc="-1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(NAV)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XX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09549">
                <a:tc>
                  <a:txBody>
                    <a:bodyPr/>
                    <a:lstStyle/>
                    <a:p>
                      <a:pPr marL="945515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Less </a:t>
                      </a:r>
                      <a:r>
                        <a:rPr sz="140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: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Deduction</a:t>
                      </a:r>
                      <a:r>
                        <a:rPr sz="1400" spc="-2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u/s24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7896">
                <a:tc>
                  <a:txBody>
                    <a:bodyPr/>
                    <a:lstStyle/>
                    <a:p>
                      <a:pPr marL="1402715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a) Standard deduction u/s</a:t>
                      </a:r>
                      <a:r>
                        <a:rPr sz="1400" spc="-3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24(a)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2235" algn="r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XX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7896">
                <a:tc>
                  <a:txBody>
                    <a:bodyPr/>
                    <a:lstStyle/>
                    <a:p>
                      <a:pPr marL="1402715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b) Interest on Loan u/s</a:t>
                      </a:r>
                      <a:r>
                        <a:rPr sz="1400" spc="-3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24(b)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2235" algn="r">
                        <a:lnSpc>
                          <a:spcPts val="1550"/>
                        </a:lnSpc>
                      </a:pPr>
                      <a:r>
                        <a:rPr sz="1400" u="heavy" spc="-5" dirty="0">
                          <a:solidFill>
                            <a:srgbClr val="2A3890"/>
                          </a:solidFill>
                          <a:uFill>
                            <a:solidFill>
                              <a:srgbClr val="2A3890"/>
                            </a:solidFill>
                          </a:uFill>
                          <a:latin typeface="Arial"/>
                          <a:cs typeface="Arial"/>
                        </a:rPr>
                        <a:t>XX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ts val="1550"/>
                        </a:lnSpc>
                      </a:pPr>
                      <a:r>
                        <a:rPr sz="1400" u="heavy" dirty="0">
                          <a:solidFill>
                            <a:srgbClr val="2A3890"/>
                          </a:solidFill>
                          <a:uFill>
                            <a:solidFill>
                              <a:srgbClr val="2A3890"/>
                            </a:solidFill>
                          </a:uFill>
                          <a:latin typeface="Arial"/>
                          <a:cs typeface="Arial"/>
                        </a:rPr>
                        <a:t>(XX)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04092">
                <a:tc>
                  <a:txBody>
                    <a:bodyPr/>
                    <a:lstStyle/>
                    <a:p>
                      <a:pPr marL="945515">
                        <a:lnSpc>
                          <a:spcPts val="1505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Income From House</a:t>
                      </a:r>
                      <a:r>
                        <a:rPr sz="1400" spc="-2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Property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ts val="1505"/>
                        </a:lnSpc>
                      </a:pPr>
                      <a:r>
                        <a:rPr sz="1400" u="heavy" spc="-5" dirty="0">
                          <a:solidFill>
                            <a:srgbClr val="2A3890"/>
                          </a:solidFill>
                          <a:uFill>
                            <a:solidFill>
                              <a:srgbClr val="2A3890"/>
                            </a:solidFill>
                          </a:uFill>
                          <a:latin typeface="Arial"/>
                          <a:cs typeface="Arial"/>
                        </a:rPr>
                        <a:t>XX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430" y="445712"/>
            <a:ext cx="7854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FORMAT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1430" y="864810"/>
            <a:ext cx="22256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2. Vacant Let out property</a:t>
            </a:r>
            <a:r>
              <a:rPr sz="1400" u="heavy" spc="-7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 </a:t>
            </a: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:-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8623" y="1283910"/>
            <a:ext cx="2635250" cy="1331134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69265" marR="495300" indent="-457200">
              <a:lnSpc>
                <a:spcPts val="1650"/>
              </a:lnSpc>
              <a:spcBef>
                <a:spcPts val="180"/>
              </a:spcBef>
            </a:pP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Gross Annual Value</a:t>
            </a:r>
            <a:r>
              <a:rPr sz="1400" u="heavy" spc="-90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 </a:t>
            </a:r>
            <a:r>
              <a:rPr sz="1400" u="heavy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(GAV)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higher</a:t>
            </a:r>
            <a:r>
              <a:rPr sz="140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of,</a:t>
            </a:r>
            <a:endParaRPr sz="1400">
              <a:latin typeface="Arial"/>
              <a:cs typeface="Arial"/>
            </a:endParaRPr>
          </a:p>
          <a:p>
            <a:pPr marL="220345" marR="372745" indent="-220345">
              <a:lnSpc>
                <a:spcPts val="1650"/>
              </a:lnSpc>
              <a:buAutoNum type="alphaLcParenR"/>
              <a:tabLst>
                <a:tab pos="22034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Reasonable Letting Value  higher</a:t>
            </a:r>
            <a:r>
              <a:rPr sz="140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of,</a:t>
            </a:r>
            <a:endParaRPr sz="1400">
              <a:latin typeface="Arial"/>
              <a:cs typeface="Arial"/>
            </a:endParaRPr>
          </a:p>
          <a:p>
            <a:pPr marL="469265" marR="5080" lvl="1">
              <a:lnSpc>
                <a:spcPts val="1650"/>
              </a:lnSpc>
              <a:buAutoNum type="romanLcParenR"/>
              <a:tabLst>
                <a:tab pos="61785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Fair Rental Value  ii)Municipal Rateable</a:t>
            </a:r>
            <a:r>
              <a:rPr sz="1400" spc="-8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Value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20620" y="2122110"/>
            <a:ext cx="719455" cy="111312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462915" algn="just">
              <a:lnSpc>
                <a:spcPts val="1650"/>
              </a:lnSpc>
              <a:spcBef>
                <a:spcPts val="180"/>
              </a:spcBef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XX  </a:t>
            </a: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XX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 XX</a:t>
            </a:r>
            <a:endParaRPr sz="1400">
              <a:latin typeface="Arial"/>
              <a:cs typeface="Arial"/>
            </a:endParaRPr>
          </a:p>
          <a:p>
            <a:pPr marL="12700" marR="5080" algn="just">
              <a:lnSpc>
                <a:spcPts val="1650"/>
              </a:lnSpc>
            </a:pP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XX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 XX </a:t>
            </a: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 XX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8623" y="2750756"/>
            <a:ext cx="3608070" cy="1115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>
              <a:lnSpc>
                <a:spcPts val="1664"/>
              </a:lnSpc>
              <a:spcBef>
                <a:spcPts val="100"/>
              </a:spcBef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Subject to Standard</a:t>
            </a:r>
            <a:r>
              <a:rPr sz="1400" spc="-1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Rent</a:t>
            </a:r>
            <a:endParaRPr sz="1400">
              <a:latin typeface="Arial"/>
              <a:cs typeface="Arial"/>
            </a:endParaRPr>
          </a:p>
          <a:p>
            <a:pPr marL="926465" marR="5080" indent="-914400">
              <a:lnSpc>
                <a:spcPts val="1650"/>
              </a:lnSpc>
              <a:spcBef>
                <a:spcPts val="65"/>
              </a:spcBef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b) Actual Rent Received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(less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than 12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month) 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Gross Annual</a:t>
            </a:r>
            <a:r>
              <a:rPr sz="1400" spc="-1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Value</a:t>
            </a:r>
            <a:endParaRPr sz="1400">
              <a:latin typeface="Arial"/>
              <a:cs typeface="Arial"/>
            </a:endParaRPr>
          </a:p>
          <a:p>
            <a:pPr marL="926465" marR="649605">
              <a:lnSpc>
                <a:spcPts val="1650"/>
              </a:lnSpc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Less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: Municipal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Tax</a:t>
            </a:r>
            <a:r>
              <a:rPr sz="1400" spc="-10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Paid  Net Annual Value</a:t>
            </a:r>
            <a:r>
              <a:rPr sz="1400" spc="-5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(NAV)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77813" y="3169856"/>
            <a:ext cx="381000" cy="677108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650"/>
              </a:lnSpc>
              <a:spcBef>
                <a:spcPts val="180"/>
              </a:spcBef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XX 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(</a:t>
            </a:r>
            <a:r>
              <a:rPr sz="1400" u="heavy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XX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) 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XX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64409" y="2594232"/>
            <a:ext cx="58801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i="1" spc="-5" dirty="0">
                <a:solidFill>
                  <a:srgbClr val="2A3890"/>
                </a:solidFill>
                <a:latin typeface="Arial"/>
                <a:cs typeface="Arial"/>
              </a:rPr>
              <a:t>Note</a:t>
            </a:r>
            <a:r>
              <a:rPr sz="1400" b="1" i="1" spc="-8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2A3890"/>
                </a:solidFill>
                <a:latin typeface="Arial"/>
                <a:cs typeface="Arial"/>
              </a:rPr>
              <a:t>:-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63021" y="3815347"/>
            <a:ext cx="2979420" cy="8720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Less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: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Deduction</a:t>
            </a:r>
            <a:r>
              <a:rPr sz="1400" spc="-2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u/s24</a:t>
            </a:r>
            <a:endParaRPr sz="1400">
              <a:latin typeface="Arial"/>
              <a:cs typeface="Arial"/>
            </a:endParaRPr>
          </a:p>
          <a:p>
            <a:pPr marL="469265">
              <a:lnSpc>
                <a:spcPts val="1650"/>
              </a:lnSpc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a) Standard deduction u/s</a:t>
            </a:r>
            <a:r>
              <a:rPr sz="1400" spc="-8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24(a)</a:t>
            </a:r>
            <a:endParaRPr sz="1400">
              <a:latin typeface="Arial"/>
              <a:cs typeface="Arial"/>
            </a:endParaRPr>
          </a:p>
          <a:p>
            <a:pPr marL="12700" marR="261620" indent="457200">
              <a:lnSpc>
                <a:spcPts val="1650"/>
              </a:lnSpc>
              <a:spcBef>
                <a:spcPts val="65"/>
              </a:spcBef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b) Interest on Loan u/s 24(b)  Income From House</a:t>
            </a:r>
            <a:r>
              <a:rPr sz="1400" spc="-3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Property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20620" y="4024897"/>
            <a:ext cx="262255" cy="441788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 marR="5080">
              <a:lnSpc>
                <a:spcPts val="1650"/>
              </a:lnSpc>
              <a:spcBef>
                <a:spcPts val="45"/>
              </a:spcBef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XX  </a:t>
            </a: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XX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677813" y="4234447"/>
            <a:ext cx="381000" cy="441788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 marR="5080">
              <a:lnSpc>
                <a:spcPts val="1650"/>
              </a:lnSpc>
              <a:spcBef>
                <a:spcPts val="45"/>
              </a:spcBef>
            </a:pPr>
            <a:r>
              <a:rPr sz="1400" u="heavy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(XX)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XX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64415" y="3013334"/>
            <a:ext cx="2226945" cy="895117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650"/>
              </a:lnSpc>
              <a:spcBef>
                <a:spcPts val="180"/>
              </a:spcBef>
            </a:pPr>
            <a:r>
              <a:rPr sz="1400" i="1" spc="-5" dirty="0">
                <a:solidFill>
                  <a:srgbClr val="2A3890"/>
                </a:solidFill>
                <a:latin typeface="Arial"/>
                <a:cs typeface="Arial"/>
              </a:rPr>
              <a:t>In </a:t>
            </a:r>
            <a:r>
              <a:rPr sz="1400" i="1" dirty="0">
                <a:solidFill>
                  <a:srgbClr val="2A3890"/>
                </a:solidFill>
                <a:latin typeface="Arial"/>
                <a:cs typeface="Arial"/>
              </a:rPr>
              <a:t>case </a:t>
            </a:r>
            <a:r>
              <a:rPr sz="1400" i="1" spc="-5" dirty="0">
                <a:solidFill>
                  <a:srgbClr val="2A3890"/>
                </a:solidFill>
                <a:latin typeface="Arial"/>
                <a:cs typeface="Arial"/>
              </a:rPr>
              <a:t>of VLOP if ARR is  less than RLV only because  of </a:t>
            </a:r>
            <a:r>
              <a:rPr sz="1400" i="1" dirty="0">
                <a:solidFill>
                  <a:srgbClr val="2A3890"/>
                </a:solidFill>
                <a:latin typeface="Arial"/>
                <a:cs typeface="Arial"/>
              </a:rPr>
              <a:t>vacancy, </a:t>
            </a:r>
            <a:r>
              <a:rPr sz="1400" i="1" spc="-5" dirty="0">
                <a:solidFill>
                  <a:srgbClr val="2A3890"/>
                </a:solidFill>
                <a:latin typeface="Arial"/>
                <a:cs typeface="Arial"/>
              </a:rPr>
              <a:t>then ARR is  treated as</a:t>
            </a:r>
            <a:r>
              <a:rPr sz="1400" i="1" spc="-1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i="1" spc="-5" dirty="0">
                <a:solidFill>
                  <a:srgbClr val="2A3890"/>
                </a:solidFill>
                <a:latin typeface="Arial"/>
                <a:cs typeface="Arial"/>
              </a:rPr>
              <a:t>GAV.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5749" y="426671"/>
            <a:ext cx="214757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3. Self occupied property</a:t>
            </a:r>
            <a:r>
              <a:rPr sz="1400" b="0" u="heavy" spc="-80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 </a:t>
            </a:r>
            <a:r>
              <a:rPr sz="1400" b="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:-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638302" y="875315"/>
          <a:ext cx="4574539" cy="17768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37560"/>
                <a:gridCol w="719454"/>
                <a:gridCol w="517525"/>
              </a:tblGrid>
              <a:tr h="450771">
                <a:tc>
                  <a:txBody>
                    <a:bodyPr/>
                    <a:lstStyle/>
                    <a:p>
                      <a:pPr marL="31750">
                        <a:lnSpc>
                          <a:spcPts val="153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Gross Annual</a:t>
                      </a:r>
                      <a:r>
                        <a:rPr sz="1400" spc="-1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Value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ts val="1625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Less </a:t>
                      </a:r>
                      <a:r>
                        <a:rPr sz="140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: Municipal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Tax</a:t>
                      </a:r>
                      <a:r>
                        <a:rPr sz="1400" spc="-3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Paid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153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NIL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90170">
                        <a:lnSpc>
                          <a:spcPts val="1625"/>
                        </a:lnSpc>
                      </a:pPr>
                      <a:r>
                        <a:rPr sz="140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400" u="heavy" dirty="0">
                          <a:solidFill>
                            <a:srgbClr val="2A3890"/>
                          </a:solidFill>
                          <a:uFill>
                            <a:solidFill>
                              <a:srgbClr val="2A3890"/>
                            </a:solidFill>
                          </a:uFill>
                          <a:latin typeface="Arial"/>
                          <a:cs typeface="Arial"/>
                        </a:rPr>
                        <a:t>NIL</a:t>
                      </a:r>
                      <a:r>
                        <a:rPr sz="140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09549">
                <a:tc>
                  <a:txBody>
                    <a:bodyPr/>
                    <a:lstStyle/>
                    <a:p>
                      <a:pPr marL="31750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Net Annual Value</a:t>
                      </a:r>
                      <a:r>
                        <a:rPr sz="1400" spc="-1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(NAV)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NIL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09549">
                <a:tc>
                  <a:txBody>
                    <a:bodyPr/>
                    <a:lstStyle/>
                    <a:p>
                      <a:pPr marL="31750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Less </a:t>
                      </a:r>
                      <a:r>
                        <a:rPr sz="140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: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Deduction</a:t>
                      </a:r>
                      <a:r>
                        <a:rPr sz="1400" spc="-2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u/s24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7896">
                <a:tc>
                  <a:txBody>
                    <a:bodyPr/>
                    <a:lstStyle/>
                    <a:p>
                      <a:pPr marL="488315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a) Standard deduction u/s</a:t>
                      </a:r>
                      <a:r>
                        <a:rPr sz="1400" spc="-3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24(a)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NIL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7896">
                <a:tc>
                  <a:txBody>
                    <a:bodyPr/>
                    <a:lstStyle/>
                    <a:p>
                      <a:pPr marL="488315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b) Interest on Loan u/s</a:t>
                      </a:r>
                      <a:r>
                        <a:rPr sz="1400" spc="-3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24(b)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1920" algn="r">
                        <a:lnSpc>
                          <a:spcPts val="1550"/>
                        </a:lnSpc>
                      </a:pPr>
                      <a:r>
                        <a:rPr sz="1400" u="heavy" spc="-5" dirty="0">
                          <a:solidFill>
                            <a:srgbClr val="2A3890"/>
                          </a:solidFill>
                          <a:uFill>
                            <a:solidFill>
                              <a:srgbClr val="2A3890"/>
                            </a:solidFill>
                          </a:uFill>
                          <a:latin typeface="Arial"/>
                          <a:cs typeface="Arial"/>
                        </a:rPr>
                        <a:t>XX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1550"/>
                        </a:lnSpc>
                      </a:pPr>
                      <a:r>
                        <a:rPr sz="1400" u="heavy" dirty="0">
                          <a:solidFill>
                            <a:srgbClr val="2A3890"/>
                          </a:solidFill>
                          <a:uFill>
                            <a:solidFill>
                              <a:srgbClr val="2A3890"/>
                            </a:solidFill>
                          </a:uFill>
                          <a:latin typeface="Arial"/>
                          <a:cs typeface="Arial"/>
                        </a:rPr>
                        <a:t>(XX)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91227">
                <a:tc>
                  <a:txBody>
                    <a:bodyPr/>
                    <a:lstStyle/>
                    <a:p>
                      <a:pPr marL="31750">
                        <a:lnSpc>
                          <a:spcPts val="1505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Income From House</a:t>
                      </a:r>
                      <a:r>
                        <a:rPr sz="1400" spc="-2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Property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1505"/>
                        </a:lnSpc>
                      </a:pPr>
                      <a:r>
                        <a:rPr sz="140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400" u="heavy" dirty="0">
                          <a:solidFill>
                            <a:srgbClr val="2A3890"/>
                          </a:solidFill>
                          <a:uFill>
                            <a:solidFill>
                              <a:srgbClr val="2A3890"/>
                            </a:solidFill>
                          </a:uFill>
                          <a:latin typeface="Arial"/>
                          <a:cs typeface="Arial"/>
                        </a:rPr>
                        <a:t>XX)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42050" y="2522169"/>
            <a:ext cx="8095615" cy="22544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5880">
              <a:lnSpc>
                <a:spcPts val="1664"/>
              </a:lnSpc>
              <a:spcBef>
                <a:spcPts val="100"/>
              </a:spcBef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Note</a:t>
            </a:r>
            <a:r>
              <a:rPr sz="140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:</a:t>
            </a:r>
            <a:endParaRPr sz="1400">
              <a:latin typeface="Arial"/>
              <a:cs typeface="Arial"/>
            </a:endParaRPr>
          </a:p>
          <a:p>
            <a:pPr marL="448309" indent="-436245">
              <a:lnSpc>
                <a:spcPts val="1650"/>
              </a:lnSpc>
              <a:buAutoNum type="alphaLcParenR"/>
              <a:tabLst>
                <a:tab pos="448309" algn="l"/>
                <a:tab pos="44894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Deduction of interest of loan in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case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of</a:t>
            </a:r>
            <a:r>
              <a:rPr sz="1400" spc="-2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SOP,</a:t>
            </a:r>
            <a:endParaRPr sz="1400">
              <a:latin typeface="Arial"/>
              <a:cs typeface="Arial"/>
            </a:endParaRPr>
          </a:p>
          <a:p>
            <a:pPr marL="3256279">
              <a:lnSpc>
                <a:spcPts val="1664"/>
              </a:lnSpc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Purchase/</a:t>
            </a:r>
            <a:r>
              <a:rPr sz="140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Construction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Arial"/>
              <a:cs typeface="Arial"/>
            </a:endParaRPr>
          </a:p>
          <a:p>
            <a:pPr marL="528955">
              <a:lnSpc>
                <a:spcPts val="1664"/>
              </a:lnSpc>
              <a:tabLst>
                <a:tab pos="6472555" algn="l"/>
              </a:tabLst>
            </a:pP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Before 1-4-1999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	</a:t>
            </a: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On or after</a:t>
            </a:r>
            <a:r>
              <a:rPr sz="1400" u="heavy" spc="-80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 </a:t>
            </a: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1-4-1999</a:t>
            </a:r>
            <a:endParaRPr sz="1400">
              <a:latin typeface="Arial"/>
              <a:cs typeface="Arial"/>
            </a:endParaRPr>
          </a:p>
          <a:p>
            <a:pPr marL="528955">
              <a:lnSpc>
                <a:spcPts val="1664"/>
              </a:lnSpc>
              <a:tabLst>
                <a:tab pos="6472555" algn="l"/>
              </a:tabLst>
            </a:pP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Max-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 Rs. 30,000	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Max-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Rs.</a:t>
            </a:r>
            <a:r>
              <a:rPr sz="1400" spc="-4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2,00,000</a:t>
            </a:r>
            <a:endParaRPr sz="1400">
              <a:latin typeface="Arial"/>
              <a:cs typeface="Arial"/>
            </a:endParaRPr>
          </a:p>
          <a:p>
            <a:pPr marL="263525" indent="-208279">
              <a:lnSpc>
                <a:spcPct val="100000"/>
              </a:lnSpc>
              <a:spcBef>
                <a:spcPts val="720"/>
              </a:spcBef>
              <a:buAutoNum type="alphaLcParenR" startAt="2"/>
              <a:tabLst>
                <a:tab pos="264160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Deduction of interest of loan in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case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of Repairs/ Renewals/ Reconstruction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- Max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Rs.</a:t>
            </a:r>
            <a:r>
              <a:rPr sz="1400" spc="-4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30,000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Arial"/>
              <a:cs typeface="Arial"/>
            </a:endParaRPr>
          </a:p>
          <a:p>
            <a:pPr marL="55880">
              <a:lnSpc>
                <a:spcPct val="100000"/>
              </a:lnSpc>
            </a:pPr>
            <a:r>
              <a:rPr sz="1400" b="1" dirty="0">
                <a:solidFill>
                  <a:srgbClr val="2A3890"/>
                </a:solidFill>
                <a:latin typeface="Arial"/>
                <a:cs typeface="Arial"/>
              </a:rPr>
              <a:t>* </a:t>
            </a:r>
            <a:r>
              <a:rPr sz="1400" b="1" spc="-5" dirty="0">
                <a:solidFill>
                  <a:srgbClr val="2A3890"/>
                </a:solidFill>
                <a:latin typeface="Arial"/>
                <a:cs typeface="Arial"/>
              </a:rPr>
              <a:t>Total Deduction </a:t>
            </a:r>
            <a:r>
              <a:rPr sz="1400" b="1" dirty="0">
                <a:solidFill>
                  <a:srgbClr val="2A3890"/>
                </a:solidFill>
                <a:latin typeface="Arial"/>
                <a:cs typeface="Arial"/>
              </a:rPr>
              <a:t>(a+b) - Max</a:t>
            </a:r>
            <a:r>
              <a:rPr sz="1400" b="1" spc="-3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2A3890"/>
                </a:solidFill>
                <a:latin typeface="Arial"/>
                <a:cs typeface="Arial"/>
              </a:rPr>
              <a:t>Rs.2,00,000/-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685364" y="3157531"/>
            <a:ext cx="5697220" cy="419100"/>
            <a:chOff x="1685364" y="3157531"/>
            <a:chExt cx="5697220" cy="419100"/>
          </a:xfrm>
        </p:grpSpPr>
        <p:sp>
          <p:nvSpPr>
            <p:cNvPr id="8" name="object 8"/>
            <p:cNvSpPr/>
            <p:nvPr/>
          </p:nvSpPr>
          <p:spPr>
            <a:xfrm>
              <a:off x="1732744" y="3162293"/>
              <a:ext cx="2306320" cy="391160"/>
            </a:xfrm>
            <a:custGeom>
              <a:avLst/>
              <a:gdLst/>
              <a:ahLst/>
              <a:cxnLst/>
              <a:rect l="l" t="t" r="r" b="b"/>
              <a:pathLst>
                <a:path w="2306320" h="391160">
                  <a:moveTo>
                    <a:pt x="2305847" y="0"/>
                  </a:moveTo>
                  <a:lnTo>
                    <a:pt x="0" y="390649"/>
                  </a:lnTo>
                </a:path>
              </a:pathLst>
            </a:custGeom>
            <a:ln w="9524">
              <a:solidFill>
                <a:srgbClr val="2A38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690126" y="3537442"/>
              <a:ext cx="45720" cy="31115"/>
            </a:xfrm>
            <a:custGeom>
              <a:avLst/>
              <a:gdLst/>
              <a:ahLst/>
              <a:cxnLst/>
              <a:rect l="l" t="t" r="r" b="b"/>
              <a:pathLst>
                <a:path w="45719" h="31114">
                  <a:moveTo>
                    <a:pt x="45244" y="31024"/>
                  </a:moveTo>
                  <a:lnTo>
                    <a:pt x="0" y="22724"/>
                  </a:lnTo>
                  <a:lnTo>
                    <a:pt x="39989" y="0"/>
                  </a:lnTo>
                  <a:lnTo>
                    <a:pt x="45244" y="31024"/>
                  </a:lnTo>
                  <a:close/>
                </a:path>
              </a:pathLst>
            </a:custGeom>
            <a:solidFill>
              <a:srgbClr val="2A38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690126" y="3537442"/>
              <a:ext cx="45720" cy="31115"/>
            </a:xfrm>
            <a:custGeom>
              <a:avLst/>
              <a:gdLst/>
              <a:ahLst/>
              <a:cxnLst/>
              <a:rect l="l" t="t" r="r" b="b"/>
              <a:pathLst>
                <a:path w="45719" h="31114">
                  <a:moveTo>
                    <a:pt x="39989" y="0"/>
                  </a:moveTo>
                  <a:lnTo>
                    <a:pt x="0" y="22724"/>
                  </a:lnTo>
                  <a:lnTo>
                    <a:pt x="45244" y="31024"/>
                  </a:lnTo>
                  <a:lnTo>
                    <a:pt x="39989" y="0"/>
                  </a:lnTo>
                  <a:close/>
                </a:path>
              </a:pathLst>
            </a:custGeom>
            <a:ln w="9524">
              <a:solidFill>
                <a:srgbClr val="2A38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962392" y="3162293"/>
              <a:ext cx="3372485" cy="393700"/>
            </a:xfrm>
            <a:custGeom>
              <a:avLst/>
              <a:gdLst/>
              <a:ahLst/>
              <a:cxnLst/>
              <a:rect l="l" t="t" r="r" b="b"/>
              <a:pathLst>
                <a:path w="3372484" h="393700">
                  <a:moveTo>
                    <a:pt x="0" y="0"/>
                  </a:moveTo>
                  <a:lnTo>
                    <a:pt x="3372218" y="393574"/>
                  </a:lnTo>
                </a:path>
              </a:pathLst>
            </a:custGeom>
            <a:ln w="9524">
              <a:solidFill>
                <a:srgbClr val="2A38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332785" y="3540242"/>
              <a:ext cx="45085" cy="31750"/>
            </a:xfrm>
            <a:custGeom>
              <a:avLst/>
              <a:gdLst/>
              <a:ahLst/>
              <a:cxnLst/>
              <a:rect l="l" t="t" r="r" b="b"/>
              <a:pathLst>
                <a:path w="45084" h="31750">
                  <a:moveTo>
                    <a:pt x="0" y="31249"/>
                  </a:moveTo>
                  <a:lnTo>
                    <a:pt x="3649" y="0"/>
                  </a:lnTo>
                  <a:lnTo>
                    <a:pt x="44774" y="20624"/>
                  </a:lnTo>
                  <a:lnTo>
                    <a:pt x="0" y="31249"/>
                  </a:lnTo>
                  <a:close/>
                </a:path>
              </a:pathLst>
            </a:custGeom>
            <a:solidFill>
              <a:srgbClr val="2A38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332785" y="3540242"/>
              <a:ext cx="45085" cy="31750"/>
            </a:xfrm>
            <a:custGeom>
              <a:avLst/>
              <a:gdLst/>
              <a:ahLst/>
              <a:cxnLst/>
              <a:rect l="l" t="t" r="r" b="b"/>
              <a:pathLst>
                <a:path w="45084" h="31750">
                  <a:moveTo>
                    <a:pt x="0" y="31249"/>
                  </a:moveTo>
                  <a:lnTo>
                    <a:pt x="44774" y="20624"/>
                  </a:lnTo>
                  <a:lnTo>
                    <a:pt x="3649" y="0"/>
                  </a:lnTo>
                  <a:lnTo>
                    <a:pt x="0" y="31249"/>
                  </a:lnTo>
                  <a:close/>
                </a:path>
              </a:pathLst>
            </a:custGeom>
            <a:ln w="9524">
              <a:solidFill>
                <a:srgbClr val="2A38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430" y="445712"/>
            <a:ext cx="7854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FORMAT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1424" y="864814"/>
            <a:ext cx="2724150" cy="10926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9550" indent="-197485">
              <a:lnSpc>
                <a:spcPct val="100000"/>
              </a:lnSpc>
              <a:spcBef>
                <a:spcPts val="100"/>
              </a:spcBef>
              <a:buAutoNum type="arabicPeriod" startAt="4"/>
              <a:tabLst>
                <a:tab pos="210185" algn="l"/>
              </a:tabLst>
            </a:pP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Deemed Let out property</a:t>
            </a:r>
            <a:r>
              <a:rPr sz="1400" u="heavy" spc="-3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 </a:t>
            </a: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:-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2A3890"/>
              </a:buClr>
              <a:buFont typeface="Arial"/>
              <a:buAutoNum type="arabicPeriod" startAt="4"/>
            </a:pPr>
            <a:endParaRPr sz="1450">
              <a:latin typeface="Arial"/>
              <a:cs typeface="Arial"/>
            </a:endParaRPr>
          </a:p>
          <a:p>
            <a:pPr marL="926465" marR="127635" indent="-457200">
              <a:lnSpc>
                <a:spcPts val="1650"/>
              </a:lnSpc>
            </a:pP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Gross Annual Value</a:t>
            </a:r>
            <a:r>
              <a:rPr sz="1400" u="heavy" spc="-90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 </a:t>
            </a:r>
            <a:r>
              <a:rPr sz="1400" u="heavy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(GAV)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higher</a:t>
            </a:r>
            <a:r>
              <a:rPr sz="140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of,</a:t>
            </a:r>
            <a:endParaRPr sz="1400">
              <a:latin typeface="Arial"/>
              <a:cs typeface="Arial"/>
            </a:endParaRPr>
          </a:p>
          <a:p>
            <a:pPr marL="676910" lvl="1" indent="-208279">
              <a:lnSpc>
                <a:spcPts val="1600"/>
              </a:lnSpc>
              <a:buAutoNum type="alphaLcParenR"/>
              <a:tabLst>
                <a:tab pos="67754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Reasonable Letting</a:t>
            </a:r>
            <a:r>
              <a:rPr sz="1400" spc="-8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Value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90600" y="1962150"/>
          <a:ext cx="5791200" cy="31813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3847"/>
                <a:gridCol w="1050464"/>
                <a:gridCol w="496889"/>
              </a:tblGrid>
              <a:tr h="850713">
                <a:tc>
                  <a:txBody>
                    <a:bodyPr/>
                    <a:lstStyle/>
                    <a:p>
                      <a:pPr marL="488315">
                        <a:lnSpc>
                          <a:spcPts val="153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higher</a:t>
                      </a:r>
                      <a:r>
                        <a:rPr sz="1400" spc="-1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of,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488315" marR="1602740">
                        <a:lnSpc>
                          <a:spcPts val="1650"/>
                        </a:lnSpc>
                        <a:spcBef>
                          <a:spcPts val="65"/>
                        </a:spcBef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i) Fair Rental Value  ii)Municipal Rateable</a:t>
                      </a:r>
                      <a:r>
                        <a:rPr sz="1400" spc="-8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Value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51790" marR="102235">
                        <a:lnSpc>
                          <a:spcPts val="16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XX  </a:t>
                      </a:r>
                      <a:r>
                        <a:rPr sz="1400" u="heavy" spc="-5" dirty="0">
                          <a:solidFill>
                            <a:srgbClr val="2A3890"/>
                          </a:solidFill>
                          <a:uFill>
                            <a:solidFill>
                              <a:srgbClr val="2A3890"/>
                            </a:solidFill>
                          </a:uFill>
                          <a:latin typeface="Arial"/>
                          <a:cs typeface="Arial"/>
                        </a:rPr>
                        <a:t>XX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715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047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2235" algn="r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XX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04766">
                <a:tc>
                  <a:txBody>
                    <a:bodyPr/>
                    <a:lstStyle/>
                    <a:p>
                      <a:pPr marL="488315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Subject to Standard</a:t>
                      </a:r>
                      <a:r>
                        <a:rPr sz="1400" spc="-1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Rent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2870" algn="r">
                        <a:lnSpc>
                          <a:spcPts val="1550"/>
                        </a:lnSpc>
                      </a:pPr>
                      <a:r>
                        <a:rPr sz="1400" u="heavy" spc="-5" dirty="0">
                          <a:solidFill>
                            <a:srgbClr val="2A3890"/>
                          </a:solidFill>
                          <a:uFill>
                            <a:solidFill>
                              <a:srgbClr val="2A3890"/>
                            </a:solidFill>
                          </a:uFill>
                          <a:latin typeface="Arial"/>
                          <a:cs typeface="Arial"/>
                        </a:rPr>
                        <a:t>XX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XX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04766">
                <a:tc>
                  <a:txBody>
                    <a:bodyPr/>
                    <a:lstStyle/>
                    <a:p>
                      <a:pPr marL="31750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b) Actual Rent</a:t>
                      </a:r>
                      <a:r>
                        <a:rPr sz="1400" spc="-1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Received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ts val="1550"/>
                        </a:lnSpc>
                      </a:pPr>
                      <a:r>
                        <a:rPr sz="1400" u="heavy" spc="-5" dirty="0">
                          <a:solidFill>
                            <a:srgbClr val="2A3890"/>
                          </a:solidFill>
                          <a:uFill>
                            <a:solidFill>
                              <a:srgbClr val="2A3890"/>
                            </a:solidFill>
                          </a:uFill>
                          <a:latin typeface="Arial"/>
                          <a:cs typeface="Arial"/>
                        </a:rPr>
                        <a:t>NIL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04766">
                <a:tc>
                  <a:txBody>
                    <a:bodyPr/>
                    <a:lstStyle/>
                    <a:p>
                      <a:pPr marL="945515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Gross Annual</a:t>
                      </a:r>
                      <a:r>
                        <a:rPr sz="1400" spc="-1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Value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XX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00868">
                <a:tc>
                  <a:txBody>
                    <a:bodyPr/>
                    <a:lstStyle/>
                    <a:p>
                      <a:pPr marL="945515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Less </a:t>
                      </a:r>
                      <a:r>
                        <a:rPr sz="140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: Municipal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Tax</a:t>
                      </a:r>
                      <a:r>
                        <a:rPr sz="1400" spc="-3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Paid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ts val="1550"/>
                        </a:lnSpc>
                      </a:pPr>
                      <a:r>
                        <a:rPr sz="140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400" u="heavy" dirty="0">
                          <a:solidFill>
                            <a:srgbClr val="2A3890"/>
                          </a:solidFill>
                          <a:uFill>
                            <a:solidFill>
                              <a:srgbClr val="2A3890"/>
                            </a:solidFill>
                          </a:uFill>
                          <a:latin typeface="Arial"/>
                          <a:cs typeface="Arial"/>
                        </a:rPr>
                        <a:t>XX</a:t>
                      </a:r>
                      <a:r>
                        <a:rPr sz="140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04766">
                <a:tc>
                  <a:txBody>
                    <a:bodyPr/>
                    <a:lstStyle/>
                    <a:p>
                      <a:pPr marL="945515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Net Annual Value</a:t>
                      </a:r>
                      <a:r>
                        <a:rPr sz="1400" spc="-1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(NAV)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XX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04766">
                <a:tc>
                  <a:txBody>
                    <a:bodyPr/>
                    <a:lstStyle/>
                    <a:p>
                      <a:pPr marL="945515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Less </a:t>
                      </a:r>
                      <a:r>
                        <a:rPr sz="140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: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Deduction</a:t>
                      </a:r>
                      <a:r>
                        <a:rPr sz="1400" spc="-2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u/s24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0868">
                <a:tc>
                  <a:txBody>
                    <a:bodyPr/>
                    <a:lstStyle/>
                    <a:p>
                      <a:pPr marL="1402715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a) Standard deduction u/s</a:t>
                      </a:r>
                      <a:r>
                        <a:rPr sz="1400" spc="-3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24(a)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2235" algn="r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XX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0868">
                <a:tc>
                  <a:txBody>
                    <a:bodyPr/>
                    <a:lstStyle/>
                    <a:p>
                      <a:pPr marL="1402715">
                        <a:lnSpc>
                          <a:spcPts val="1550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b) Interest on Loan u/s</a:t>
                      </a:r>
                      <a:r>
                        <a:rPr sz="1400" spc="-3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24(b)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2235" algn="r">
                        <a:lnSpc>
                          <a:spcPts val="1550"/>
                        </a:lnSpc>
                      </a:pPr>
                      <a:r>
                        <a:rPr sz="1400" u="heavy" spc="-5" dirty="0">
                          <a:solidFill>
                            <a:srgbClr val="2A3890"/>
                          </a:solidFill>
                          <a:uFill>
                            <a:solidFill>
                              <a:srgbClr val="2A3890"/>
                            </a:solidFill>
                          </a:uFill>
                          <a:latin typeface="Arial"/>
                          <a:cs typeface="Arial"/>
                        </a:rPr>
                        <a:t>XX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ts val="1550"/>
                        </a:lnSpc>
                      </a:pPr>
                      <a:r>
                        <a:rPr sz="1400" u="heavy" dirty="0">
                          <a:solidFill>
                            <a:srgbClr val="2A3890"/>
                          </a:solidFill>
                          <a:uFill>
                            <a:solidFill>
                              <a:srgbClr val="2A3890"/>
                            </a:solidFill>
                          </a:uFill>
                          <a:latin typeface="Arial"/>
                          <a:cs typeface="Arial"/>
                        </a:rPr>
                        <a:t>(XX)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9434">
                <a:tc>
                  <a:txBody>
                    <a:bodyPr/>
                    <a:lstStyle/>
                    <a:p>
                      <a:pPr marL="945515">
                        <a:lnSpc>
                          <a:spcPts val="1505"/>
                        </a:lnSpc>
                      </a:pP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Income From House</a:t>
                      </a:r>
                      <a:r>
                        <a:rPr sz="1400" spc="-2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Property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ts val="1505"/>
                        </a:lnSpc>
                      </a:pPr>
                      <a:r>
                        <a:rPr sz="1400" u="heavy" spc="-5" dirty="0">
                          <a:solidFill>
                            <a:srgbClr val="2A3890"/>
                          </a:solidFill>
                          <a:uFill>
                            <a:solidFill>
                              <a:srgbClr val="2A3890"/>
                            </a:solidFill>
                          </a:uFill>
                          <a:latin typeface="Arial"/>
                          <a:cs typeface="Arial"/>
                        </a:rPr>
                        <a:t>XX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1424" y="445713"/>
            <a:ext cx="8684260" cy="882293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650"/>
              </a:lnSpc>
              <a:spcBef>
                <a:spcPts val="180"/>
              </a:spcBef>
            </a:pP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Mr. X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owns one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residential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house in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Mumbai.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The house is having two units. First unit of the house itself  occupied by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Mr. X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and another unit is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rented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for Rs.8,000 p.m. The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rented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unit was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vacant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for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2 months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during  the</a:t>
            </a:r>
            <a:r>
              <a:rPr sz="140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year.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00"/>
              </a:lnSpc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The particulars of the house for the previous </a:t>
            </a:r>
            <a:r>
              <a:rPr sz="1400">
                <a:solidFill>
                  <a:srgbClr val="2A3890"/>
                </a:solidFill>
                <a:latin typeface="Arial"/>
                <a:cs typeface="Arial"/>
              </a:rPr>
              <a:t>year </a:t>
            </a:r>
            <a:r>
              <a:rPr sz="1400" spc="-5" smtClean="0">
                <a:solidFill>
                  <a:srgbClr val="2A3890"/>
                </a:solidFill>
                <a:latin typeface="Arial"/>
                <a:cs typeface="Arial"/>
              </a:rPr>
              <a:t>201</a:t>
            </a:r>
            <a:r>
              <a:rPr lang="en-US" sz="1400" spc="-5" dirty="0" smtClean="0">
                <a:solidFill>
                  <a:srgbClr val="2A3890"/>
                </a:solidFill>
                <a:latin typeface="Arial"/>
                <a:cs typeface="Arial"/>
              </a:rPr>
              <a:t>8</a:t>
            </a:r>
            <a:r>
              <a:rPr sz="1400" spc="-5" smtClean="0">
                <a:solidFill>
                  <a:srgbClr val="2A3890"/>
                </a:solidFill>
                <a:latin typeface="Arial"/>
                <a:cs typeface="Arial"/>
              </a:rPr>
              <a:t>-1</a:t>
            </a:r>
            <a:r>
              <a:rPr lang="en-US" sz="1400" spc="-5" dirty="0" smtClean="0">
                <a:solidFill>
                  <a:srgbClr val="2A3890"/>
                </a:solidFill>
                <a:latin typeface="Arial"/>
                <a:cs typeface="Arial"/>
              </a:rPr>
              <a:t>9</a:t>
            </a:r>
            <a:r>
              <a:rPr sz="1400" spc="-5" smtClean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are as</a:t>
            </a:r>
            <a:r>
              <a:rPr sz="1400" spc="-2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under: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2698" y="1283914"/>
            <a:ext cx="4832985" cy="17568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8615" indent="-336550">
              <a:lnSpc>
                <a:spcPts val="1664"/>
              </a:lnSpc>
              <a:spcBef>
                <a:spcPts val="100"/>
              </a:spcBef>
              <a:buChar char="●"/>
              <a:tabLst>
                <a:tab pos="347980" algn="l"/>
                <a:tab pos="349250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Standard Rent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-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Rs.1,62,000</a:t>
            </a:r>
            <a:r>
              <a:rPr sz="1400" spc="-2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p.a.</a:t>
            </a:r>
            <a:endParaRPr sz="1400">
              <a:latin typeface="Arial"/>
              <a:cs typeface="Arial"/>
            </a:endParaRPr>
          </a:p>
          <a:p>
            <a:pPr marL="348615" indent="-336550">
              <a:lnSpc>
                <a:spcPts val="1650"/>
              </a:lnSpc>
              <a:buChar char="●"/>
              <a:tabLst>
                <a:tab pos="347980" algn="l"/>
                <a:tab pos="349250" algn="l"/>
              </a:tabLst>
            </a:pP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Municipal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Valuation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-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Rs. 1,90,000</a:t>
            </a:r>
            <a:r>
              <a:rPr sz="1400" spc="-3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p.a.</a:t>
            </a:r>
            <a:endParaRPr sz="1400">
              <a:latin typeface="Arial"/>
              <a:cs typeface="Arial"/>
            </a:endParaRPr>
          </a:p>
          <a:p>
            <a:pPr marL="348615" indent="-336550">
              <a:lnSpc>
                <a:spcPts val="1650"/>
              </a:lnSpc>
              <a:buChar char="●"/>
              <a:tabLst>
                <a:tab pos="347980" algn="l"/>
                <a:tab pos="349250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Fair Rent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-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Rs.1,85,000</a:t>
            </a:r>
            <a:r>
              <a:rPr sz="1400" spc="-2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p.a.</a:t>
            </a:r>
            <a:endParaRPr sz="1400">
              <a:latin typeface="Arial"/>
              <a:cs typeface="Arial"/>
            </a:endParaRPr>
          </a:p>
          <a:p>
            <a:pPr marL="348615" indent="-336550">
              <a:lnSpc>
                <a:spcPts val="1650"/>
              </a:lnSpc>
              <a:buChar char="●"/>
              <a:tabLst>
                <a:tab pos="347980" algn="l"/>
                <a:tab pos="349250" algn="l"/>
              </a:tabLst>
            </a:pP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Municipal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Tax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-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15% of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municipal</a:t>
            </a:r>
            <a:r>
              <a:rPr sz="1400" spc="-3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valuation</a:t>
            </a:r>
            <a:endParaRPr sz="1400">
              <a:latin typeface="Arial"/>
              <a:cs typeface="Arial"/>
            </a:endParaRPr>
          </a:p>
          <a:p>
            <a:pPr marL="348615" indent="-336550">
              <a:lnSpc>
                <a:spcPts val="1650"/>
              </a:lnSpc>
              <a:buChar char="●"/>
              <a:tabLst>
                <a:tab pos="347980" algn="l"/>
                <a:tab pos="349250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Light and water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charges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paid by the tenant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-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Rs.500</a:t>
            </a:r>
            <a:r>
              <a:rPr sz="1400" spc="-7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p.m.</a:t>
            </a:r>
            <a:endParaRPr sz="1400">
              <a:latin typeface="Arial"/>
              <a:cs typeface="Arial"/>
            </a:endParaRPr>
          </a:p>
          <a:p>
            <a:pPr marL="348615" indent="-336550">
              <a:lnSpc>
                <a:spcPts val="1650"/>
              </a:lnSpc>
              <a:buChar char="●"/>
              <a:tabLst>
                <a:tab pos="347980" algn="l"/>
                <a:tab pos="349250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Interest on Borrowed Capital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-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Rs.1,500</a:t>
            </a:r>
            <a:r>
              <a:rPr sz="1400" spc="-3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p.m.</a:t>
            </a:r>
            <a:endParaRPr sz="1400">
              <a:latin typeface="Arial"/>
              <a:cs typeface="Arial"/>
            </a:endParaRPr>
          </a:p>
          <a:p>
            <a:pPr marL="348615" indent="-336550">
              <a:lnSpc>
                <a:spcPts val="1650"/>
              </a:lnSpc>
              <a:buChar char="●"/>
              <a:tabLst>
                <a:tab pos="347980" algn="l"/>
                <a:tab pos="349250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Insurance Charges paid by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Mr. X -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Rs.3,000</a:t>
            </a:r>
            <a:r>
              <a:rPr sz="1400" spc="-5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p.a.</a:t>
            </a:r>
            <a:endParaRPr sz="1400">
              <a:latin typeface="Arial"/>
              <a:cs typeface="Arial"/>
            </a:endParaRPr>
          </a:p>
          <a:p>
            <a:pPr marL="348615" indent="-336550">
              <a:lnSpc>
                <a:spcPts val="1664"/>
              </a:lnSpc>
              <a:buChar char="●"/>
              <a:tabLst>
                <a:tab pos="347980" algn="l"/>
                <a:tab pos="349250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Repairs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-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12,000</a:t>
            </a:r>
            <a:r>
              <a:rPr sz="1400" spc="-1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p.a.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1430" y="2878621"/>
            <a:ext cx="5266055" cy="587340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Compute income from house property of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Mr.X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for the </a:t>
            </a:r>
            <a:r>
              <a:rPr sz="1400" spc="-5">
                <a:solidFill>
                  <a:srgbClr val="2A3890"/>
                </a:solidFill>
                <a:latin typeface="Arial"/>
                <a:cs typeface="Arial"/>
              </a:rPr>
              <a:t>A.Y</a:t>
            </a:r>
            <a:r>
              <a:rPr sz="1400" spc="-65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smtClean="0">
                <a:solidFill>
                  <a:srgbClr val="2A3890"/>
                </a:solidFill>
                <a:latin typeface="Arial"/>
                <a:cs typeface="Arial"/>
              </a:rPr>
              <a:t>201</a:t>
            </a:r>
            <a:r>
              <a:rPr lang="en-US" sz="1400" spc="-5" dirty="0" smtClean="0">
                <a:solidFill>
                  <a:srgbClr val="2A3890"/>
                </a:solidFill>
                <a:latin typeface="Arial"/>
                <a:cs typeface="Arial"/>
              </a:rPr>
              <a:t>9</a:t>
            </a:r>
            <a:r>
              <a:rPr sz="1400" spc="-5" smtClean="0">
                <a:solidFill>
                  <a:srgbClr val="2A3890"/>
                </a:solidFill>
                <a:latin typeface="Arial"/>
                <a:cs typeface="Arial"/>
              </a:rPr>
              <a:t>-</a:t>
            </a:r>
            <a:r>
              <a:rPr lang="en-US" sz="1400" spc="-5" dirty="0" smtClean="0">
                <a:solidFill>
                  <a:srgbClr val="2A3890"/>
                </a:solidFill>
                <a:latin typeface="Arial"/>
                <a:cs typeface="Arial"/>
              </a:rPr>
              <a:t>20</a:t>
            </a:r>
            <a:r>
              <a:rPr sz="1400" spc="-5" smtClean="0">
                <a:solidFill>
                  <a:srgbClr val="2A3890"/>
                </a:solidFill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300" b="1" spc="-5" dirty="0">
                <a:solidFill>
                  <a:srgbClr val="2A3890"/>
                </a:solidFill>
                <a:latin typeface="Arial"/>
                <a:cs typeface="Arial"/>
              </a:rPr>
              <a:t>Solution:</a:t>
            </a:r>
            <a:endParaRPr sz="13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52400" y="3486151"/>
          <a:ext cx="3429000" cy="16573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7198"/>
                <a:gridCol w="1291802"/>
              </a:tblGrid>
              <a:tr h="255388">
                <a:tc>
                  <a:txBody>
                    <a:bodyPr/>
                    <a:lstStyle/>
                    <a:p>
                      <a:pPr marL="31750">
                        <a:lnSpc>
                          <a:spcPts val="1415"/>
                        </a:lnSpc>
                      </a:pPr>
                      <a:r>
                        <a:rPr sz="13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Name of the</a:t>
                      </a:r>
                      <a:r>
                        <a:rPr sz="1300" spc="-3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Assessee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415"/>
                        </a:lnSpc>
                      </a:pPr>
                      <a:r>
                        <a:rPr sz="130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: Mr.</a:t>
                      </a:r>
                      <a:r>
                        <a:rPr sz="1300" spc="-3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71141">
                <a:tc>
                  <a:txBody>
                    <a:bodyPr/>
                    <a:lstStyle/>
                    <a:p>
                      <a:pPr marL="31750">
                        <a:lnSpc>
                          <a:spcPts val="1475"/>
                        </a:lnSpc>
                      </a:pPr>
                      <a:r>
                        <a:rPr sz="13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Assessment</a:t>
                      </a:r>
                      <a:r>
                        <a:rPr sz="1300" spc="-1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Year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475"/>
                        </a:lnSpc>
                      </a:pPr>
                      <a:r>
                        <a:rPr sz="130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:</a:t>
                      </a:r>
                      <a:r>
                        <a:rPr sz="1300" spc="-25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smtClean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201</a:t>
                      </a:r>
                      <a:r>
                        <a:rPr lang="en-US" sz="1300" spc="-5" dirty="0" smtClean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9</a:t>
                      </a:r>
                      <a:r>
                        <a:rPr sz="1300" spc="-5" smtClean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lang="en-US" sz="1300" spc="-5" dirty="0" smtClean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71141">
                <a:tc>
                  <a:txBody>
                    <a:bodyPr/>
                    <a:lstStyle/>
                    <a:p>
                      <a:pPr marL="31750">
                        <a:lnSpc>
                          <a:spcPts val="1475"/>
                        </a:lnSpc>
                      </a:pPr>
                      <a:r>
                        <a:rPr sz="13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Previous</a:t>
                      </a:r>
                      <a:r>
                        <a:rPr sz="1300" spc="-1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Year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475"/>
                        </a:lnSpc>
                      </a:pPr>
                      <a:r>
                        <a:rPr sz="130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:</a:t>
                      </a:r>
                      <a:r>
                        <a:rPr sz="1300" spc="-25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smtClean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201</a:t>
                      </a:r>
                      <a:r>
                        <a:rPr lang="en-US" sz="1300" spc="-5" dirty="0" smtClean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8</a:t>
                      </a:r>
                      <a:r>
                        <a:rPr sz="1300" spc="-5" smtClean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-1</a:t>
                      </a:r>
                      <a:r>
                        <a:rPr lang="en-US" sz="1300" spc="-5" dirty="0" smtClean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06172">
                <a:tc>
                  <a:txBody>
                    <a:bodyPr/>
                    <a:lstStyle/>
                    <a:p>
                      <a:pPr marL="31750">
                        <a:lnSpc>
                          <a:spcPts val="1475"/>
                        </a:lnSpc>
                      </a:pPr>
                      <a:r>
                        <a:rPr sz="13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Status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475"/>
                        </a:lnSpc>
                      </a:pPr>
                      <a:r>
                        <a:rPr sz="130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:</a:t>
                      </a:r>
                      <a:r>
                        <a:rPr sz="1300" spc="-3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Individual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71141">
                <a:tc>
                  <a:txBody>
                    <a:bodyPr/>
                    <a:lstStyle/>
                    <a:p>
                      <a:pPr marL="31750">
                        <a:lnSpc>
                          <a:spcPts val="1475"/>
                        </a:lnSpc>
                      </a:pPr>
                      <a:r>
                        <a:rPr sz="13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Residential</a:t>
                      </a:r>
                      <a:r>
                        <a:rPr sz="1300" spc="-1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Status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475"/>
                        </a:lnSpc>
                      </a:pPr>
                      <a:r>
                        <a:rPr sz="130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: R &amp;</a:t>
                      </a:r>
                      <a:r>
                        <a:rPr sz="1300" spc="-6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O.R.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82367">
                <a:tc>
                  <a:txBody>
                    <a:bodyPr/>
                    <a:lstStyle/>
                    <a:p>
                      <a:pPr marL="31750">
                        <a:lnSpc>
                          <a:spcPts val="1420"/>
                        </a:lnSpc>
                      </a:pPr>
                      <a:r>
                        <a:rPr sz="13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Pan</a:t>
                      </a:r>
                      <a:r>
                        <a:rPr sz="1300" spc="-1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No.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420"/>
                        </a:lnSpc>
                        <a:tabLst>
                          <a:tab pos="1178560" algn="l"/>
                        </a:tabLst>
                      </a:pPr>
                      <a:r>
                        <a:rPr sz="130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:</a:t>
                      </a:r>
                      <a:r>
                        <a:rPr sz="13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u="sng" dirty="0">
                          <a:solidFill>
                            <a:srgbClr val="2A3890"/>
                          </a:solidFill>
                          <a:uFill>
                            <a:solidFill>
                              <a:srgbClr val="29378F"/>
                            </a:solidFill>
                          </a:uFill>
                          <a:latin typeface="Times New Roman"/>
                          <a:cs typeface="Times New Roman"/>
                        </a:rPr>
                        <a:t> 	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906692" y="447202"/>
            <a:ext cx="2091689" cy="4321175"/>
          </a:xfrm>
          <a:custGeom>
            <a:avLst/>
            <a:gdLst/>
            <a:ahLst/>
            <a:cxnLst/>
            <a:rect l="l" t="t" r="r" b="b"/>
            <a:pathLst>
              <a:path w="2091690" h="4321175">
                <a:moveTo>
                  <a:pt x="1003497" y="0"/>
                </a:moveTo>
                <a:lnTo>
                  <a:pt x="2091595" y="0"/>
                </a:lnTo>
                <a:lnTo>
                  <a:pt x="2091595" y="4320591"/>
                </a:lnTo>
                <a:lnTo>
                  <a:pt x="1003497" y="4320591"/>
                </a:lnTo>
                <a:lnTo>
                  <a:pt x="1003497" y="0"/>
                </a:lnTo>
                <a:close/>
              </a:path>
              <a:path w="2091690" h="4321175">
                <a:moveTo>
                  <a:pt x="0" y="0"/>
                </a:moveTo>
                <a:lnTo>
                  <a:pt x="1003497" y="0"/>
                </a:lnTo>
                <a:lnTo>
                  <a:pt x="1003497" y="4320591"/>
                </a:lnTo>
                <a:lnTo>
                  <a:pt x="0" y="4320591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2A38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1430" y="478937"/>
            <a:ext cx="9429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Particulars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46412" y="478937"/>
            <a:ext cx="30226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2A3890"/>
                </a:solidFill>
                <a:latin typeface="Arial"/>
                <a:cs typeface="Arial"/>
              </a:rPr>
              <a:t>Rs.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21007" y="478937"/>
            <a:ext cx="30226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2A3890"/>
                </a:solidFill>
                <a:latin typeface="Arial"/>
                <a:cs typeface="Arial"/>
              </a:rPr>
              <a:t>Rs.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2322" y="898035"/>
            <a:ext cx="29540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8465" algn="l"/>
              </a:tabLst>
            </a:pPr>
            <a:r>
              <a:rPr sz="1400" b="1" i="1" spc="-5" dirty="0">
                <a:solidFill>
                  <a:srgbClr val="2A3890"/>
                </a:solidFill>
                <a:latin typeface="Arial"/>
                <a:cs typeface="Arial"/>
              </a:rPr>
              <a:t>A.	Vacant Let out Property</a:t>
            </a:r>
            <a:r>
              <a:rPr sz="1400" b="1" i="1" spc="-8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2A3890"/>
                </a:solidFill>
                <a:latin typeface="Arial"/>
                <a:cs typeface="Arial"/>
              </a:rPr>
              <a:t>(50%)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1424" y="1317135"/>
            <a:ext cx="2724150" cy="11028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64"/>
              </a:lnSpc>
              <a:spcBef>
                <a:spcPts val="100"/>
              </a:spcBef>
            </a:pP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Gross Annual Value</a:t>
            </a:r>
            <a:r>
              <a:rPr sz="1400" u="heavy" spc="-2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 </a:t>
            </a:r>
            <a:r>
              <a:rPr sz="1400" u="heavy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(GAV)</a:t>
            </a:r>
            <a:endParaRPr sz="1400">
              <a:latin typeface="Arial"/>
              <a:cs typeface="Arial"/>
            </a:endParaRPr>
          </a:p>
          <a:p>
            <a:pPr marL="926465">
              <a:lnSpc>
                <a:spcPts val="1650"/>
              </a:lnSpc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higher</a:t>
            </a:r>
            <a:r>
              <a:rPr sz="140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of,</a:t>
            </a:r>
            <a:endParaRPr sz="1400">
              <a:latin typeface="Arial"/>
              <a:cs typeface="Arial"/>
            </a:endParaRPr>
          </a:p>
          <a:p>
            <a:pPr marL="926465" marR="5080" indent="-457200">
              <a:lnSpc>
                <a:spcPts val="1650"/>
              </a:lnSpc>
              <a:spcBef>
                <a:spcPts val="65"/>
              </a:spcBef>
              <a:buAutoNum type="alphaLcParenR"/>
              <a:tabLst>
                <a:tab pos="67754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Reasonable Letting Value  higher</a:t>
            </a:r>
            <a:r>
              <a:rPr sz="140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of,</a:t>
            </a:r>
            <a:endParaRPr sz="1400">
              <a:latin typeface="Arial"/>
              <a:cs typeface="Arial"/>
            </a:endParaRPr>
          </a:p>
          <a:p>
            <a:pPr marL="1074420" lvl="1" indent="-148590">
              <a:lnSpc>
                <a:spcPts val="1600"/>
              </a:lnSpc>
              <a:buAutoNum type="romanLcParenR"/>
              <a:tabLst>
                <a:tab pos="107505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Fair Rental</a:t>
            </a:r>
            <a:r>
              <a:rPr sz="1400" spc="-3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Value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34618" y="2155334"/>
            <a:ext cx="13792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(1,85,000 x</a:t>
            </a:r>
            <a:r>
              <a:rPr sz="1400" spc="-10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50%)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05822" y="2364882"/>
            <a:ext cx="36652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9806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ii)Municipal Rateable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Value	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(1,90,000 x</a:t>
            </a:r>
            <a:r>
              <a:rPr sz="14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50%)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05822" y="2783982"/>
            <a:ext cx="36652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9806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Subject to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Standard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Rent	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(1,62,000 x</a:t>
            </a:r>
            <a:r>
              <a:rPr sz="14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50%)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49410" y="2155333"/>
            <a:ext cx="569595" cy="8848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64"/>
              </a:lnSpc>
              <a:spcBef>
                <a:spcPts val="100"/>
              </a:spcBef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92,500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50"/>
              </a:lnSpc>
            </a:pP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95,000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50"/>
              </a:lnSpc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95,000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64"/>
              </a:lnSpc>
            </a:pP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81,000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8623" y="2993534"/>
            <a:ext cx="2937510" cy="4488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64"/>
              </a:lnSpc>
              <a:spcBef>
                <a:spcPts val="100"/>
              </a:spcBef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b) Actual Rent Received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(8,000 x</a:t>
            </a:r>
            <a:r>
              <a:rPr sz="1400" spc="-8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10)</a:t>
            </a:r>
            <a:endParaRPr sz="1400">
              <a:latin typeface="Arial"/>
              <a:cs typeface="Arial"/>
            </a:endParaRPr>
          </a:p>
          <a:p>
            <a:pPr marL="926465">
              <a:lnSpc>
                <a:spcPts val="1664"/>
              </a:lnSpc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Gross Annual</a:t>
            </a:r>
            <a:r>
              <a:rPr sz="1400" spc="-2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Value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849022" y="3412631"/>
            <a:ext cx="123126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(95,000 x</a:t>
            </a:r>
            <a:r>
              <a:rPr sz="1400" spc="-10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15%)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963814" y="2783982"/>
            <a:ext cx="569595" cy="11028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64"/>
              </a:lnSpc>
              <a:spcBef>
                <a:spcPts val="100"/>
              </a:spcBef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81,000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50"/>
              </a:lnSpc>
            </a:pP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80,000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50"/>
              </a:lnSpc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80,000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50"/>
              </a:lnSpc>
            </a:pP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14,250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64"/>
              </a:lnSpc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65,750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63027" y="3412630"/>
            <a:ext cx="2049145" cy="677108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650"/>
              </a:lnSpc>
              <a:spcBef>
                <a:spcPts val="180"/>
              </a:spcBef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Less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: Municipal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Tax</a:t>
            </a:r>
            <a:r>
              <a:rPr sz="1400" spc="-10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Paid  Net Annual Value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(NAV) 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Less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: </a:t>
            </a: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Deduction u/s</a:t>
            </a:r>
            <a:r>
              <a:rPr sz="1400" u="heavy" spc="-6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 </a:t>
            </a: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24: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049410" y="4041279"/>
            <a:ext cx="5695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19,725</a:t>
            </a:r>
            <a:endParaRPr sz="140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20220" y="4041282"/>
            <a:ext cx="3806190" cy="4488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9710" indent="-207645">
              <a:lnSpc>
                <a:spcPts val="1664"/>
              </a:lnSpc>
              <a:spcBef>
                <a:spcPts val="100"/>
              </a:spcBef>
              <a:buAutoNum type="alphaLcParenR"/>
              <a:tabLst>
                <a:tab pos="22034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Standard deduction u/s 24(a)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(65,750 x</a:t>
            </a:r>
            <a:r>
              <a:rPr sz="1400" spc="-8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30%)</a:t>
            </a:r>
            <a:endParaRPr sz="1400">
              <a:latin typeface="Arial"/>
              <a:cs typeface="Arial"/>
            </a:endParaRPr>
          </a:p>
          <a:p>
            <a:pPr marL="219710" indent="-207645">
              <a:lnSpc>
                <a:spcPts val="1664"/>
              </a:lnSpc>
              <a:buAutoNum type="alphaLcParenR"/>
              <a:tabLst>
                <a:tab pos="22034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Interest on Loan u/s 24(b)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(1,500 x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50%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x</a:t>
            </a:r>
            <a:r>
              <a:rPr sz="1400" spc="-8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12)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49410" y="4250828"/>
            <a:ext cx="470534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9,000</a:t>
            </a:r>
            <a:endParaRPr sz="140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963814" y="4250828"/>
            <a:ext cx="569595" cy="228268"/>
          </a:xfrm>
          <a:prstGeom prst="rect">
            <a:avLst/>
          </a:prstGeom>
          <a:ln w="19050">
            <a:noFill/>
            <a:prstDash val="solid"/>
          </a:ln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28,725</a:t>
            </a:r>
            <a:endParaRPr sz="140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062102" y="4452888"/>
            <a:ext cx="1457960" cy="16510"/>
          </a:xfrm>
          <a:custGeom>
            <a:avLst/>
            <a:gdLst/>
            <a:ahLst/>
            <a:cxnLst/>
            <a:rect l="l" t="t" r="r" b="b"/>
            <a:pathLst>
              <a:path w="1457959" h="16510">
                <a:moveTo>
                  <a:pt x="444690" y="0"/>
                </a:moveTo>
                <a:lnTo>
                  <a:pt x="0" y="0"/>
                </a:lnTo>
                <a:lnTo>
                  <a:pt x="0" y="16002"/>
                </a:lnTo>
                <a:lnTo>
                  <a:pt x="444690" y="16002"/>
                </a:lnTo>
                <a:lnTo>
                  <a:pt x="444690" y="0"/>
                </a:lnTo>
                <a:close/>
              </a:path>
              <a:path w="1457959" h="16510">
                <a:moveTo>
                  <a:pt x="1457909" y="0"/>
                </a:moveTo>
                <a:lnTo>
                  <a:pt x="914400" y="0"/>
                </a:lnTo>
                <a:lnTo>
                  <a:pt x="914400" y="16002"/>
                </a:lnTo>
                <a:lnTo>
                  <a:pt x="1457909" y="16002"/>
                </a:lnTo>
                <a:lnTo>
                  <a:pt x="14579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6135018" y="4460378"/>
            <a:ext cx="15430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2A3890"/>
                </a:solidFill>
                <a:latin typeface="Arial"/>
                <a:cs typeface="Arial"/>
              </a:rPr>
              <a:t>A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963808" y="4460378"/>
            <a:ext cx="56896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37,025</a:t>
            </a:r>
            <a:endParaRPr sz="140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154830" y="440354"/>
            <a:ext cx="8834755" cy="4238591"/>
            <a:chOff x="154824" y="440351"/>
            <a:chExt cx="8834755" cy="4238591"/>
          </a:xfrm>
        </p:grpSpPr>
        <p:sp>
          <p:nvSpPr>
            <p:cNvPr id="24" name="object 24"/>
            <p:cNvSpPr/>
            <p:nvPr/>
          </p:nvSpPr>
          <p:spPr>
            <a:xfrm>
              <a:off x="7976508" y="4662432"/>
              <a:ext cx="543560" cy="16510"/>
            </a:xfrm>
            <a:custGeom>
              <a:avLst/>
              <a:gdLst/>
              <a:ahLst/>
              <a:cxnLst/>
              <a:rect l="l" t="t" r="r" b="b"/>
              <a:pathLst>
                <a:path w="543559" h="16510">
                  <a:moveTo>
                    <a:pt x="543514" y="16001"/>
                  </a:moveTo>
                  <a:lnTo>
                    <a:pt x="0" y="16001"/>
                  </a:lnTo>
                  <a:lnTo>
                    <a:pt x="0" y="0"/>
                  </a:lnTo>
                  <a:lnTo>
                    <a:pt x="543514" y="0"/>
                  </a:lnTo>
                  <a:lnTo>
                    <a:pt x="543514" y="1600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54824" y="440351"/>
              <a:ext cx="8834755" cy="380365"/>
            </a:xfrm>
            <a:custGeom>
              <a:avLst/>
              <a:gdLst/>
              <a:ahLst/>
              <a:cxnLst/>
              <a:rect l="l" t="t" r="r" b="b"/>
              <a:pathLst>
                <a:path w="8834755" h="380365">
                  <a:moveTo>
                    <a:pt x="0" y="0"/>
                  </a:moveTo>
                  <a:lnTo>
                    <a:pt x="8834382" y="0"/>
                  </a:lnTo>
                  <a:lnTo>
                    <a:pt x="8834382" y="379799"/>
                  </a:lnTo>
                  <a:lnTo>
                    <a:pt x="0" y="379799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2A38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430" y="478937"/>
            <a:ext cx="9429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Particulars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06609" y="478937"/>
            <a:ext cx="30226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2A3890"/>
                </a:solidFill>
                <a:latin typeface="Arial"/>
                <a:cs typeface="Arial"/>
              </a:rPr>
              <a:t>Rs.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21007" y="478937"/>
            <a:ext cx="30226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2A3890"/>
                </a:solidFill>
                <a:latin typeface="Arial"/>
                <a:cs typeface="Arial"/>
              </a:rPr>
              <a:t>Rs.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63808" y="1526684"/>
            <a:ext cx="302260" cy="677108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650"/>
              </a:lnSpc>
              <a:spcBef>
                <a:spcPts val="180"/>
              </a:spcBef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NIL  </a:t>
            </a: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NIL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 NIL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1424" y="898035"/>
            <a:ext cx="5634990" cy="1969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06400">
              <a:lnSpc>
                <a:spcPct val="100000"/>
              </a:lnSpc>
              <a:spcBef>
                <a:spcPts val="100"/>
              </a:spcBef>
              <a:buAutoNum type="alphaUcPeriod" startAt="2"/>
              <a:tabLst>
                <a:tab pos="469265" algn="l"/>
                <a:tab pos="469900" algn="l"/>
              </a:tabLst>
            </a:pPr>
            <a:r>
              <a:rPr sz="1400" b="1" i="1" spc="-5" dirty="0">
                <a:solidFill>
                  <a:srgbClr val="2A3890"/>
                </a:solidFill>
                <a:latin typeface="Arial"/>
                <a:cs typeface="Arial"/>
              </a:rPr>
              <a:t>Self Occupied Property</a:t>
            </a:r>
            <a:r>
              <a:rPr sz="1400" b="1" i="1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2A3890"/>
                </a:solidFill>
                <a:latin typeface="Arial"/>
                <a:cs typeface="Arial"/>
              </a:rPr>
              <a:t>(50%)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2A3890"/>
              </a:buClr>
              <a:buFont typeface="Arial"/>
              <a:buAutoNum type="alphaUcPeriod" startAt="2"/>
            </a:pPr>
            <a:endParaRPr sz="1400">
              <a:latin typeface="Arial"/>
              <a:cs typeface="Arial"/>
            </a:endParaRPr>
          </a:p>
          <a:p>
            <a:pPr marL="12700">
              <a:lnSpc>
                <a:spcPts val="1664"/>
              </a:lnSpc>
            </a:pP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Gross Annual Value</a:t>
            </a:r>
            <a:r>
              <a:rPr sz="1400" u="heavy" spc="-10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 </a:t>
            </a:r>
            <a:r>
              <a:rPr sz="1400" u="heavy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(GAV)</a:t>
            </a:r>
            <a:endParaRPr sz="1400">
              <a:latin typeface="Arial"/>
              <a:cs typeface="Arial"/>
            </a:endParaRPr>
          </a:p>
          <a:p>
            <a:pPr marL="1383665">
              <a:lnSpc>
                <a:spcPts val="1650"/>
              </a:lnSpc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Gross Annual</a:t>
            </a:r>
            <a:r>
              <a:rPr sz="140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Value</a:t>
            </a:r>
            <a:endParaRPr sz="1400">
              <a:latin typeface="Arial"/>
              <a:cs typeface="Arial"/>
            </a:endParaRPr>
          </a:p>
          <a:p>
            <a:pPr marL="1383665" marR="2219325">
              <a:lnSpc>
                <a:spcPts val="1650"/>
              </a:lnSpc>
              <a:spcBef>
                <a:spcPts val="65"/>
              </a:spcBef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Less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: Municipal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Tax</a:t>
            </a:r>
            <a:r>
              <a:rPr sz="1400" spc="-10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Paid  Net Annual Value</a:t>
            </a:r>
            <a:r>
              <a:rPr sz="1400" spc="-5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(NAV)</a:t>
            </a:r>
            <a:endParaRPr sz="1400">
              <a:latin typeface="Arial"/>
              <a:cs typeface="Arial"/>
            </a:endParaRPr>
          </a:p>
          <a:p>
            <a:pPr marL="1383665">
              <a:lnSpc>
                <a:spcPts val="1585"/>
              </a:lnSpc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Less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: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Deduction</a:t>
            </a:r>
            <a:r>
              <a:rPr sz="1400" spc="-2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u/s24</a:t>
            </a:r>
            <a:endParaRPr sz="1400">
              <a:latin typeface="Arial"/>
              <a:cs typeface="Arial"/>
            </a:endParaRPr>
          </a:p>
          <a:p>
            <a:pPr marL="2048510" lvl="1" indent="-208279">
              <a:lnSpc>
                <a:spcPts val="1650"/>
              </a:lnSpc>
              <a:buAutoNum type="alphaLcParenR"/>
              <a:tabLst>
                <a:tab pos="204914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Standard deduction u/s</a:t>
            </a:r>
            <a:r>
              <a:rPr sz="1400" spc="-1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24(a)</a:t>
            </a:r>
            <a:endParaRPr sz="1400">
              <a:latin typeface="Arial"/>
              <a:cs typeface="Arial"/>
            </a:endParaRPr>
          </a:p>
          <a:p>
            <a:pPr marL="2048510" lvl="1" indent="-208279">
              <a:lnSpc>
                <a:spcPts val="1664"/>
              </a:lnSpc>
              <a:buAutoNum type="alphaLcParenR"/>
              <a:tabLst>
                <a:tab pos="204914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Interest on Loan u/s 24(b)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(1,500 x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50%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x</a:t>
            </a:r>
            <a:r>
              <a:rPr sz="1400" spc="-8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12)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49410" y="2364884"/>
            <a:ext cx="470534" cy="45910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650"/>
              </a:lnSpc>
              <a:spcBef>
                <a:spcPts val="180"/>
              </a:spcBef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NIL  </a:t>
            </a: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9,000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35018" y="2783982"/>
            <a:ext cx="15430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2A3890"/>
                </a:solidFill>
                <a:latin typeface="Arial"/>
                <a:cs typeface="Arial"/>
              </a:rPr>
              <a:t>B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963808" y="2574435"/>
            <a:ext cx="589280" cy="4488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64"/>
              </a:lnSpc>
              <a:spcBef>
                <a:spcPts val="100"/>
              </a:spcBef>
            </a:pPr>
            <a:r>
              <a:rPr sz="1400" u="heavy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(9,000)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64"/>
              </a:lnSpc>
            </a:pP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(</a:t>
            </a:r>
            <a:r>
              <a:rPr sz="1400" u="heavy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9,000)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63021" y="3203081"/>
            <a:ext cx="377444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2A3890"/>
                </a:solidFill>
                <a:latin typeface="Arial"/>
                <a:cs typeface="Arial"/>
              </a:rPr>
              <a:t>Income </a:t>
            </a:r>
            <a:r>
              <a:rPr sz="1400" b="1" dirty="0">
                <a:solidFill>
                  <a:srgbClr val="2A3890"/>
                </a:solidFill>
                <a:latin typeface="Arial"/>
                <a:cs typeface="Arial"/>
              </a:rPr>
              <a:t>from </a:t>
            </a:r>
            <a:r>
              <a:rPr sz="1400" b="1" spc="-5" dirty="0">
                <a:solidFill>
                  <a:srgbClr val="2A3890"/>
                </a:solidFill>
                <a:latin typeface="Arial"/>
                <a:cs typeface="Arial"/>
              </a:rPr>
              <a:t>House Property </a:t>
            </a:r>
            <a:r>
              <a:rPr sz="1400" b="1" dirty="0">
                <a:solidFill>
                  <a:srgbClr val="2A3890"/>
                </a:solidFill>
                <a:latin typeface="Arial"/>
                <a:cs typeface="Arial"/>
              </a:rPr>
              <a:t>(37,025 -</a:t>
            </a:r>
            <a:r>
              <a:rPr sz="1400" b="1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2A3890"/>
                </a:solidFill>
                <a:latin typeface="Arial"/>
                <a:cs typeface="Arial"/>
              </a:rPr>
              <a:t>9,000)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963814" y="3203081"/>
            <a:ext cx="5695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2A3890"/>
                </a:solidFill>
                <a:latin typeface="Arial"/>
                <a:cs typeface="Arial"/>
              </a:rPr>
              <a:t>28,025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1430" y="3831730"/>
            <a:ext cx="8575675" cy="8848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64"/>
              </a:lnSpc>
              <a:spcBef>
                <a:spcPts val="100"/>
              </a:spcBef>
            </a:pPr>
            <a:r>
              <a:rPr sz="1400" i="1" spc="-5" dirty="0">
                <a:solidFill>
                  <a:srgbClr val="2A3890"/>
                </a:solidFill>
                <a:latin typeface="Arial"/>
                <a:cs typeface="Arial"/>
              </a:rPr>
              <a:t>Note:</a:t>
            </a:r>
            <a:endParaRPr sz="1400">
              <a:latin typeface="Arial"/>
              <a:cs typeface="Arial"/>
            </a:endParaRPr>
          </a:p>
          <a:p>
            <a:pPr marL="469265" marR="5080" indent="-377190">
              <a:lnSpc>
                <a:spcPts val="1650"/>
              </a:lnSpc>
              <a:spcBef>
                <a:spcPts val="6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1400" i="1" spc="-5" dirty="0">
                <a:solidFill>
                  <a:srgbClr val="2A3890"/>
                </a:solidFill>
                <a:latin typeface="Arial"/>
                <a:cs typeface="Arial"/>
              </a:rPr>
              <a:t>It is assumed that both the units are of identical </a:t>
            </a:r>
            <a:r>
              <a:rPr sz="1400" i="1" dirty="0">
                <a:solidFill>
                  <a:srgbClr val="2A3890"/>
                </a:solidFill>
                <a:latin typeface="Arial"/>
                <a:cs typeface="Arial"/>
              </a:rPr>
              <a:t>size. </a:t>
            </a:r>
            <a:r>
              <a:rPr sz="1400" i="1" spc="-5" dirty="0">
                <a:solidFill>
                  <a:srgbClr val="2A3890"/>
                </a:solidFill>
                <a:latin typeface="Arial"/>
                <a:cs typeface="Arial"/>
              </a:rPr>
              <a:t>Therefore, the </a:t>
            </a:r>
            <a:r>
              <a:rPr sz="1400" i="1" dirty="0">
                <a:solidFill>
                  <a:srgbClr val="2A3890"/>
                </a:solidFill>
                <a:latin typeface="Arial"/>
                <a:cs typeface="Arial"/>
              </a:rPr>
              <a:t>rented </a:t>
            </a:r>
            <a:r>
              <a:rPr sz="1400" i="1" spc="-5" dirty="0">
                <a:solidFill>
                  <a:srgbClr val="2A3890"/>
                </a:solidFill>
                <a:latin typeface="Arial"/>
                <a:cs typeface="Arial"/>
              </a:rPr>
              <a:t>unit would </a:t>
            </a:r>
            <a:r>
              <a:rPr sz="1400" i="1" dirty="0">
                <a:solidFill>
                  <a:srgbClr val="2A3890"/>
                </a:solidFill>
                <a:latin typeface="Arial"/>
                <a:cs typeface="Arial"/>
              </a:rPr>
              <a:t>represent </a:t>
            </a:r>
            <a:r>
              <a:rPr sz="1400" i="1" spc="-5" dirty="0">
                <a:solidFill>
                  <a:srgbClr val="2A3890"/>
                </a:solidFill>
                <a:latin typeface="Arial"/>
                <a:cs typeface="Arial"/>
              </a:rPr>
              <a:t>50% of  total area and the </a:t>
            </a:r>
            <a:r>
              <a:rPr sz="1400" i="1" dirty="0">
                <a:solidFill>
                  <a:srgbClr val="2A3890"/>
                </a:solidFill>
                <a:latin typeface="Arial"/>
                <a:cs typeface="Arial"/>
              </a:rPr>
              <a:t>self-occupied </a:t>
            </a:r>
            <a:r>
              <a:rPr sz="1400" i="1" spc="-5" dirty="0">
                <a:solidFill>
                  <a:srgbClr val="2A3890"/>
                </a:solidFill>
                <a:latin typeface="Arial"/>
                <a:cs typeface="Arial"/>
              </a:rPr>
              <a:t>unit would </a:t>
            </a:r>
            <a:r>
              <a:rPr sz="1400" i="1" dirty="0">
                <a:solidFill>
                  <a:srgbClr val="2A3890"/>
                </a:solidFill>
                <a:latin typeface="Arial"/>
                <a:cs typeface="Arial"/>
              </a:rPr>
              <a:t>represent </a:t>
            </a:r>
            <a:r>
              <a:rPr sz="1400" i="1" spc="-5" dirty="0">
                <a:solidFill>
                  <a:srgbClr val="2A3890"/>
                </a:solidFill>
                <a:latin typeface="Arial"/>
                <a:cs typeface="Arial"/>
              </a:rPr>
              <a:t>50% of total</a:t>
            </a:r>
            <a:r>
              <a:rPr sz="1400" i="1" spc="-2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i="1" spc="-5" dirty="0">
                <a:solidFill>
                  <a:srgbClr val="2A3890"/>
                </a:solidFill>
                <a:latin typeface="Arial"/>
                <a:cs typeface="Arial"/>
              </a:rPr>
              <a:t>area.</a:t>
            </a:r>
            <a:endParaRPr sz="1400">
              <a:latin typeface="Arial"/>
              <a:cs typeface="Arial"/>
            </a:endParaRPr>
          </a:p>
          <a:p>
            <a:pPr marL="469900" indent="-377190">
              <a:lnSpc>
                <a:spcPts val="16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1400" i="1" spc="-5" dirty="0">
                <a:solidFill>
                  <a:srgbClr val="2A3890"/>
                </a:solidFill>
                <a:latin typeface="Arial"/>
                <a:cs typeface="Arial"/>
              </a:rPr>
              <a:t>No deduction will be allowed </a:t>
            </a:r>
            <a:r>
              <a:rPr sz="1400" i="1" dirty="0">
                <a:solidFill>
                  <a:srgbClr val="2A3890"/>
                </a:solidFill>
                <a:latin typeface="Arial"/>
                <a:cs typeface="Arial"/>
              </a:rPr>
              <a:t>separately </a:t>
            </a:r>
            <a:r>
              <a:rPr sz="1400" i="1" spc="-5" dirty="0">
                <a:solidFill>
                  <a:srgbClr val="2A3890"/>
                </a:solidFill>
                <a:latin typeface="Arial"/>
                <a:cs typeface="Arial"/>
              </a:rPr>
              <a:t>for light and water </a:t>
            </a:r>
            <a:r>
              <a:rPr sz="1400" i="1" dirty="0">
                <a:solidFill>
                  <a:srgbClr val="2A3890"/>
                </a:solidFill>
                <a:latin typeface="Arial"/>
                <a:cs typeface="Arial"/>
              </a:rPr>
              <a:t>charges, </a:t>
            </a:r>
            <a:r>
              <a:rPr sz="1400" i="1" spc="-5" dirty="0">
                <a:solidFill>
                  <a:srgbClr val="2A3890"/>
                </a:solidFill>
                <a:latin typeface="Arial"/>
                <a:cs typeface="Arial"/>
              </a:rPr>
              <a:t>insurance </a:t>
            </a:r>
            <a:r>
              <a:rPr sz="1400" i="1" dirty="0">
                <a:solidFill>
                  <a:srgbClr val="2A3890"/>
                </a:solidFill>
                <a:latin typeface="Arial"/>
                <a:cs typeface="Arial"/>
              </a:rPr>
              <a:t>charges </a:t>
            </a:r>
            <a:r>
              <a:rPr sz="1400" i="1" spc="-5" dirty="0">
                <a:solidFill>
                  <a:srgbClr val="2A3890"/>
                </a:solidFill>
                <a:latin typeface="Arial"/>
                <a:cs typeface="Arial"/>
              </a:rPr>
              <a:t>and</a:t>
            </a:r>
            <a:r>
              <a:rPr sz="1400" i="1" spc="-5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2A3890"/>
                </a:solidFill>
                <a:latin typeface="Arial"/>
                <a:cs typeface="Arial"/>
              </a:rPr>
              <a:t>repairs.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906692" y="447200"/>
            <a:ext cx="1003935" cy="3282315"/>
          </a:xfrm>
          <a:custGeom>
            <a:avLst/>
            <a:gdLst/>
            <a:ahLst/>
            <a:cxnLst/>
            <a:rect l="l" t="t" r="r" b="b"/>
            <a:pathLst>
              <a:path w="1003934" h="3282315">
                <a:moveTo>
                  <a:pt x="0" y="0"/>
                </a:moveTo>
                <a:lnTo>
                  <a:pt x="1003497" y="0"/>
                </a:lnTo>
                <a:lnTo>
                  <a:pt x="1003497" y="3282293"/>
                </a:lnTo>
                <a:lnTo>
                  <a:pt x="0" y="3282293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2A38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54830" y="440355"/>
            <a:ext cx="8843645" cy="3289300"/>
          </a:xfrm>
          <a:custGeom>
            <a:avLst/>
            <a:gdLst/>
            <a:ahLst/>
            <a:cxnLst/>
            <a:rect l="l" t="t" r="r" b="b"/>
            <a:pathLst>
              <a:path w="8843645" h="3289300">
                <a:moveTo>
                  <a:pt x="7755359" y="6844"/>
                </a:moveTo>
                <a:lnTo>
                  <a:pt x="8843457" y="6844"/>
                </a:lnTo>
                <a:lnTo>
                  <a:pt x="8843457" y="3289138"/>
                </a:lnTo>
                <a:lnTo>
                  <a:pt x="7755359" y="3289138"/>
                </a:lnTo>
                <a:lnTo>
                  <a:pt x="7755359" y="6844"/>
                </a:lnTo>
                <a:close/>
              </a:path>
              <a:path w="8843645" h="3289300">
                <a:moveTo>
                  <a:pt x="0" y="0"/>
                </a:moveTo>
                <a:lnTo>
                  <a:pt x="8834382" y="0"/>
                </a:lnTo>
                <a:lnTo>
                  <a:pt x="8834382" y="379799"/>
                </a:lnTo>
                <a:lnTo>
                  <a:pt x="0" y="379799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2A38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2080" y="445712"/>
            <a:ext cx="8564245" cy="45910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389255" marR="5080" indent="-377190">
              <a:lnSpc>
                <a:spcPts val="1650"/>
              </a:lnSpc>
              <a:spcBef>
                <a:spcPts val="180"/>
              </a:spcBef>
              <a:tabLst>
                <a:tab pos="389255" algn="l"/>
              </a:tabLst>
            </a:pPr>
            <a:r>
              <a:rPr sz="1400" b="0" spc="-5" dirty="0">
                <a:solidFill>
                  <a:srgbClr val="2A3890"/>
                </a:solidFill>
                <a:latin typeface="Arial"/>
                <a:cs typeface="Arial"/>
              </a:rPr>
              <a:t>1.	Any income which arises from property or land appurtenant thereto is to be </a:t>
            </a:r>
            <a:r>
              <a:rPr sz="1400" b="0" dirty="0">
                <a:solidFill>
                  <a:srgbClr val="2A3890"/>
                </a:solidFill>
                <a:latin typeface="Arial"/>
                <a:cs typeface="Arial"/>
              </a:rPr>
              <a:t>charged </a:t>
            </a:r>
            <a:r>
              <a:rPr sz="1400" b="0" spc="-5" dirty="0">
                <a:solidFill>
                  <a:srgbClr val="2A3890"/>
                </a:solidFill>
                <a:latin typeface="Arial"/>
                <a:cs typeface="Arial"/>
              </a:rPr>
              <a:t>under </a:t>
            </a:r>
            <a:r>
              <a:rPr sz="1400" b="0" dirty="0">
                <a:solidFill>
                  <a:srgbClr val="2A3890"/>
                </a:solidFill>
                <a:latin typeface="Arial"/>
                <a:cs typeface="Arial"/>
              </a:rPr>
              <a:t>“Income </a:t>
            </a:r>
            <a:r>
              <a:rPr sz="1400" b="0" spc="-5" dirty="0">
                <a:solidFill>
                  <a:srgbClr val="2A3890"/>
                </a:solidFill>
                <a:latin typeface="Arial"/>
                <a:cs typeface="Arial"/>
              </a:rPr>
              <a:t>from  house</a:t>
            </a:r>
            <a:r>
              <a:rPr sz="1400" b="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b="0" spc="-5" dirty="0">
                <a:solidFill>
                  <a:srgbClr val="2A3890"/>
                </a:solidFill>
                <a:latin typeface="Arial"/>
                <a:cs typeface="Arial"/>
              </a:rPr>
              <a:t>property”.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2074" y="1074362"/>
            <a:ext cx="8662670" cy="2144177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389255" marR="85090" indent="-377190">
              <a:lnSpc>
                <a:spcPts val="1650"/>
              </a:lnSpc>
              <a:spcBef>
                <a:spcPts val="180"/>
              </a:spcBef>
              <a:buAutoNum type="arabicPeriod" startAt="2"/>
              <a:tabLst>
                <a:tab pos="389255" algn="l"/>
                <a:tab pos="389890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It is only the landlord/ owner who is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charged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to income under this head, therefore if the tenant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subleases 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this property to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a subtenant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then he will be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charged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to tax under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“Income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from other</a:t>
            </a:r>
            <a:r>
              <a:rPr sz="1400" spc="-4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sources”.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2A3890"/>
              </a:buClr>
              <a:buFont typeface="Arial"/>
              <a:buAutoNum type="arabicPeriod" startAt="2"/>
            </a:pPr>
            <a:endParaRPr sz="1400">
              <a:latin typeface="Arial"/>
              <a:cs typeface="Arial"/>
            </a:endParaRPr>
          </a:p>
          <a:p>
            <a:pPr marL="389255" marR="5080" indent="-377190">
              <a:lnSpc>
                <a:spcPts val="1650"/>
              </a:lnSpc>
              <a:buAutoNum type="arabicPeriod" startAt="2"/>
              <a:tabLst>
                <a:tab pos="389255" algn="l"/>
                <a:tab pos="389890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Income which arises from property or land appurtenant thereto is to be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charged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under this head, however  income from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vacant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plot of land is to be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charged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as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“Income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from business” or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“Income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from other 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sources”.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2A3890"/>
              </a:buClr>
              <a:buFont typeface="Arial"/>
              <a:buAutoNum type="arabicPeriod" startAt="2"/>
            </a:pPr>
            <a:endParaRPr sz="1350">
              <a:latin typeface="Arial"/>
              <a:cs typeface="Arial"/>
            </a:endParaRPr>
          </a:p>
          <a:p>
            <a:pPr marL="389255" indent="-377190">
              <a:lnSpc>
                <a:spcPct val="100000"/>
              </a:lnSpc>
              <a:buAutoNum type="arabicPeriod" startAt="2"/>
              <a:tabLst>
                <a:tab pos="389255" algn="l"/>
                <a:tab pos="389890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For the purpose of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charging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income under this head, property is to be bifurcated on the following</a:t>
            </a:r>
            <a:r>
              <a:rPr sz="1400" spc="-3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basis.</a:t>
            </a:r>
            <a:endParaRPr sz="1400">
              <a:latin typeface="Arial"/>
              <a:cs typeface="Arial"/>
            </a:endParaRPr>
          </a:p>
          <a:p>
            <a:pPr marL="2567305">
              <a:lnSpc>
                <a:spcPct val="100000"/>
              </a:lnSpc>
              <a:spcBef>
                <a:spcPts val="855"/>
              </a:spcBef>
            </a:pPr>
            <a:r>
              <a:rPr sz="1800" spc="-5" dirty="0">
                <a:solidFill>
                  <a:srgbClr val="2A3890"/>
                </a:solidFill>
                <a:latin typeface="Arial"/>
                <a:cs typeface="Arial"/>
              </a:rPr>
              <a:t>Income from House</a:t>
            </a:r>
            <a:r>
              <a:rPr sz="180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A3890"/>
                </a:solidFill>
                <a:latin typeface="Arial"/>
                <a:cs typeface="Arial"/>
              </a:rPr>
              <a:t>Property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9549" y="3834585"/>
            <a:ext cx="1625600" cy="570413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699"/>
              </a:lnSpc>
              <a:spcBef>
                <a:spcPts val="85"/>
              </a:spcBef>
            </a:pPr>
            <a:r>
              <a:rPr sz="1800" spc="-5" dirty="0">
                <a:solidFill>
                  <a:srgbClr val="2A3890"/>
                </a:solidFill>
                <a:latin typeface="Arial"/>
                <a:cs typeface="Arial"/>
              </a:rPr>
              <a:t>Let out</a:t>
            </a:r>
            <a:r>
              <a:rPr sz="1800" spc="-9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A3890"/>
                </a:solidFill>
                <a:latin typeface="Arial"/>
                <a:cs typeface="Arial"/>
              </a:rPr>
              <a:t>property  </a:t>
            </a:r>
            <a:r>
              <a:rPr sz="1800" dirty="0">
                <a:solidFill>
                  <a:srgbClr val="2A3890"/>
                </a:solidFill>
                <a:latin typeface="Arial"/>
                <a:cs typeface="Arial"/>
              </a:rPr>
              <a:t>(LOP)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35221" y="3864350"/>
            <a:ext cx="1711325" cy="570413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699"/>
              </a:lnSpc>
              <a:spcBef>
                <a:spcPts val="85"/>
              </a:spcBef>
            </a:pPr>
            <a:r>
              <a:rPr sz="1800" spc="-5" dirty="0">
                <a:solidFill>
                  <a:srgbClr val="2A3890"/>
                </a:solidFill>
                <a:latin typeface="Arial"/>
                <a:cs typeface="Arial"/>
              </a:rPr>
              <a:t>Vacant let out  Property</a:t>
            </a:r>
            <a:r>
              <a:rPr sz="1800" spc="-10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A3890"/>
                </a:solidFill>
                <a:latin typeface="Arial"/>
                <a:cs typeface="Arial"/>
              </a:rPr>
              <a:t>(VLOP)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02216" y="3840536"/>
            <a:ext cx="1584325" cy="570413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699"/>
              </a:lnSpc>
              <a:spcBef>
                <a:spcPts val="85"/>
              </a:spcBef>
            </a:pPr>
            <a:r>
              <a:rPr sz="1800" spc="-5" dirty="0">
                <a:solidFill>
                  <a:srgbClr val="2A3890"/>
                </a:solidFill>
                <a:latin typeface="Arial"/>
                <a:cs typeface="Arial"/>
              </a:rPr>
              <a:t>Self Occupied  Property</a:t>
            </a:r>
            <a:r>
              <a:rPr sz="1800" spc="-10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A3890"/>
                </a:solidFill>
                <a:latin typeface="Arial"/>
                <a:cs typeface="Arial"/>
              </a:rPr>
              <a:t>(SOP)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59610" y="3864351"/>
            <a:ext cx="15748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endParaRPr sz="180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86600" y="3867150"/>
            <a:ext cx="1711325" cy="5668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Deemed let out property(DLOP)</a:t>
            </a:r>
            <a:endParaRPr sz="18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741509" y="3157534"/>
            <a:ext cx="7432675" cy="738505"/>
            <a:chOff x="741503" y="3157531"/>
            <a:chExt cx="7432675" cy="738505"/>
          </a:xfrm>
        </p:grpSpPr>
        <p:sp>
          <p:nvSpPr>
            <p:cNvPr id="11" name="object 11"/>
            <p:cNvSpPr/>
            <p:nvPr/>
          </p:nvSpPr>
          <p:spPr>
            <a:xfrm>
              <a:off x="761998" y="3162293"/>
              <a:ext cx="7391400" cy="685800"/>
            </a:xfrm>
            <a:custGeom>
              <a:avLst/>
              <a:gdLst/>
              <a:ahLst/>
              <a:cxnLst/>
              <a:rect l="l" t="t" r="r" b="b"/>
              <a:pathLst>
                <a:path w="7391400" h="685800">
                  <a:moveTo>
                    <a:pt x="0" y="0"/>
                  </a:moveTo>
                  <a:lnTo>
                    <a:pt x="7391385" y="0"/>
                  </a:lnTo>
                </a:path>
                <a:path w="7391400" h="685800">
                  <a:moveTo>
                    <a:pt x="0" y="0"/>
                  </a:moveTo>
                  <a:lnTo>
                    <a:pt x="0" y="685648"/>
                  </a:lnTo>
                </a:path>
              </a:pathLst>
            </a:custGeom>
            <a:ln w="9524">
              <a:solidFill>
                <a:srgbClr val="2A38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46266" y="3847942"/>
              <a:ext cx="31750" cy="43815"/>
            </a:xfrm>
            <a:custGeom>
              <a:avLst/>
              <a:gdLst/>
              <a:ahLst/>
              <a:cxnLst/>
              <a:rect l="l" t="t" r="r" b="b"/>
              <a:pathLst>
                <a:path w="31750" h="43814">
                  <a:moveTo>
                    <a:pt x="15732" y="43224"/>
                  </a:moveTo>
                  <a:lnTo>
                    <a:pt x="0" y="0"/>
                  </a:lnTo>
                  <a:lnTo>
                    <a:pt x="31464" y="0"/>
                  </a:lnTo>
                  <a:lnTo>
                    <a:pt x="15732" y="43224"/>
                  </a:lnTo>
                  <a:close/>
                </a:path>
              </a:pathLst>
            </a:custGeom>
            <a:solidFill>
              <a:srgbClr val="2A38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46266" y="3847942"/>
              <a:ext cx="31750" cy="43815"/>
            </a:xfrm>
            <a:custGeom>
              <a:avLst/>
              <a:gdLst/>
              <a:ahLst/>
              <a:cxnLst/>
              <a:rect l="l" t="t" r="r" b="b"/>
              <a:pathLst>
                <a:path w="31750" h="43814">
                  <a:moveTo>
                    <a:pt x="0" y="0"/>
                  </a:moveTo>
                  <a:lnTo>
                    <a:pt x="15732" y="43224"/>
                  </a:lnTo>
                  <a:lnTo>
                    <a:pt x="31464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2A38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124193" y="3162293"/>
              <a:ext cx="0" cy="685800"/>
            </a:xfrm>
            <a:custGeom>
              <a:avLst/>
              <a:gdLst/>
              <a:ahLst/>
              <a:cxnLst/>
              <a:rect l="l" t="t" r="r" b="b"/>
              <a:pathLst>
                <a:path h="685800">
                  <a:moveTo>
                    <a:pt x="0" y="0"/>
                  </a:moveTo>
                  <a:lnTo>
                    <a:pt x="0" y="685648"/>
                  </a:lnTo>
                </a:path>
              </a:pathLst>
            </a:custGeom>
            <a:ln w="9524">
              <a:solidFill>
                <a:srgbClr val="2A38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108468" y="3847942"/>
              <a:ext cx="31750" cy="43815"/>
            </a:xfrm>
            <a:custGeom>
              <a:avLst/>
              <a:gdLst/>
              <a:ahLst/>
              <a:cxnLst/>
              <a:rect l="l" t="t" r="r" b="b"/>
              <a:pathLst>
                <a:path w="31750" h="43814">
                  <a:moveTo>
                    <a:pt x="15724" y="43224"/>
                  </a:moveTo>
                  <a:lnTo>
                    <a:pt x="0" y="0"/>
                  </a:lnTo>
                  <a:lnTo>
                    <a:pt x="31449" y="0"/>
                  </a:lnTo>
                  <a:lnTo>
                    <a:pt x="15724" y="43224"/>
                  </a:lnTo>
                  <a:close/>
                </a:path>
              </a:pathLst>
            </a:custGeom>
            <a:solidFill>
              <a:srgbClr val="2A38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108468" y="3847942"/>
              <a:ext cx="31750" cy="43815"/>
            </a:xfrm>
            <a:custGeom>
              <a:avLst/>
              <a:gdLst/>
              <a:ahLst/>
              <a:cxnLst/>
              <a:rect l="l" t="t" r="r" b="b"/>
              <a:pathLst>
                <a:path w="31750" h="43814">
                  <a:moveTo>
                    <a:pt x="0" y="0"/>
                  </a:moveTo>
                  <a:lnTo>
                    <a:pt x="15724" y="43224"/>
                  </a:lnTo>
                  <a:lnTo>
                    <a:pt x="3144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2A38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791188" y="3162293"/>
              <a:ext cx="0" cy="628650"/>
            </a:xfrm>
            <a:custGeom>
              <a:avLst/>
              <a:gdLst/>
              <a:ahLst/>
              <a:cxnLst/>
              <a:rect l="l" t="t" r="r" b="b"/>
              <a:pathLst>
                <a:path h="628650">
                  <a:moveTo>
                    <a:pt x="0" y="0"/>
                  </a:moveTo>
                  <a:lnTo>
                    <a:pt x="0" y="628648"/>
                  </a:lnTo>
                </a:path>
              </a:pathLst>
            </a:custGeom>
            <a:ln w="9524">
              <a:solidFill>
                <a:srgbClr val="2A38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775463" y="3790942"/>
              <a:ext cx="31750" cy="43815"/>
            </a:xfrm>
            <a:custGeom>
              <a:avLst/>
              <a:gdLst/>
              <a:ahLst/>
              <a:cxnLst/>
              <a:rect l="l" t="t" r="r" b="b"/>
              <a:pathLst>
                <a:path w="31750" h="43814">
                  <a:moveTo>
                    <a:pt x="15724" y="43224"/>
                  </a:moveTo>
                  <a:lnTo>
                    <a:pt x="0" y="0"/>
                  </a:lnTo>
                  <a:lnTo>
                    <a:pt x="31449" y="0"/>
                  </a:lnTo>
                  <a:lnTo>
                    <a:pt x="15724" y="43224"/>
                  </a:lnTo>
                  <a:close/>
                </a:path>
              </a:pathLst>
            </a:custGeom>
            <a:solidFill>
              <a:srgbClr val="2A38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775463" y="3790942"/>
              <a:ext cx="31750" cy="43815"/>
            </a:xfrm>
            <a:custGeom>
              <a:avLst/>
              <a:gdLst/>
              <a:ahLst/>
              <a:cxnLst/>
              <a:rect l="l" t="t" r="r" b="b"/>
              <a:pathLst>
                <a:path w="31750" h="43814">
                  <a:moveTo>
                    <a:pt x="0" y="0"/>
                  </a:moveTo>
                  <a:lnTo>
                    <a:pt x="15724" y="43224"/>
                  </a:lnTo>
                  <a:lnTo>
                    <a:pt x="3144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2A38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153383" y="3162293"/>
              <a:ext cx="0" cy="685800"/>
            </a:xfrm>
            <a:custGeom>
              <a:avLst/>
              <a:gdLst/>
              <a:ahLst/>
              <a:cxnLst/>
              <a:rect l="l" t="t" r="r" b="b"/>
              <a:pathLst>
                <a:path h="685800">
                  <a:moveTo>
                    <a:pt x="0" y="0"/>
                  </a:moveTo>
                  <a:lnTo>
                    <a:pt x="0" y="685648"/>
                  </a:lnTo>
                </a:path>
              </a:pathLst>
            </a:custGeom>
            <a:ln w="9524">
              <a:solidFill>
                <a:srgbClr val="2A38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137658" y="3847942"/>
              <a:ext cx="31750" cy="43815"/>
            </a:xfrm>
            <a:custGeom>
              <a:avLst/>
              <a:gdLst/>
              <a:ahLst/>
              <a:cxnLst/>
              <a:rect l="l" t="t" r="r" b="b"/>
              <a:pathLst>
                <a:path w="31750" h="43814">
                  <a:moveTo>
                    <a:pt x="15724" y="43224"/>
                  </a:moveTo>
                  <a:lnTo>
                    <a:pt x="0" y="0"/>
                  </a:lnTo>
                  <a:lnTo>
                    <a:pt x="31449" y="0"/>
                  </a:lnTo>
                  <a:lnTo>
                    <a:pt x="15724" y="43224"/>
                  </a:lnTo>
                  <a:close/>
                </a:path>
              </a:pathLst>
            </a:custGeom>
            <a:solidFill>
              <a:srgbClr val="2A38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137658" y="3847942"/>
              <a:ext cx="31750" cy="43815"/>
            </a:xfrm>
            <a:custGeom>
              <a:avLst/>
              <a:gdLst/>
              <a:ahLst/>
              <a:cxnLst/>
              <a:rect l="l" t="t" r="r" b="b"/>
              <a:pathLst>
                <a:path w="31750" h="43814">
                  <a:moveTo>
                    <a:pt x="0" y="0"/>
                  </a:moveTo>
                  <a:lnTo>
                    <a:pt x="15724" y="43224"/>
                  </a:lnTo>
                  <a:lnTo>
                    <a:pt x="3144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2A38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191424" y="444696"/>
            <a:ext cx="8629650" cy="1515928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>
              <a:lnSpc>
                <a:spcPct val="101600"/>
              </a:lnSpc>
              <a:spcBef>
                <a:spcPts val="70"/>
              </a:spcBef>
              <a:buAutoNum type="arabicPeriod" startAt="5"/>
              <a:tabLst>
                <a:tab pos="238760" algn="l"/>
              </a:tabLst>
            </a:pPr>
            <a:r>
              <a:rPr sz="16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Under Income from House Property income is </a:t>
            </a:r>
            <a:r>
              <a:rPr sz="1600" u="heavy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charged </a:t>
            </a:r>
            <a:r>
              <a:rPr sz="16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to tax under </a:t>
            </a:r>
            <a:r>
              <a:rPr sz="1600" u="heavy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concept </a:t>
            </a:r>
            <a:r>
              <a:rPr sz="16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of </a:t>
            </a:r>
            <a:r>
              <a:rPr sz="1600" u="heavy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“Gross</a:t>
            </a:r>
            <a:r>
              <a:rPr sz="160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6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Annual  Value”</a:t>
            </a:r>
            <a:endParaRPr sz="1600">
              <a:latin typeface="Arial"/>
              <a:cs typeface="Arial"/>
            </a:endParaRPr>
          </a:p>
          <a:p>
            <a:pPr marL="926465" marR="5729605" indent="-457200">
              <a:lnSpc>
                <a:spcPct val="101600"/>
              </a:lnSpc>
            </a:pPr>
            <a:r>
              <a:rPr sz="16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Gross Annual Value</a:t>
            </a:r>
            <a:r>
              <a:rPr sz="1600" u="heavy" spc="-90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 </a:t>
            </a:r>
            <a:r>
              <a:rPr sz="1600" u="heavy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(GAV) </a:t>
            </a:r>
            <a:r>
              <a:rPr sz="160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2A3890"/>
                </a:solidFill>
                <a:latin typeface="Arial"/>
                <a:cs typeface="Arial"/>
              </a:rPr>
              <a:t>higher</a:t>
            </a:r>
            <a:r>
              <a:rPr sz="160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2A3890"/>
                </a:solidFill>
                <a:latin typeface="Arial"/>
                <a:cs typeface="Arial"/>
              </a:rPr>
              <a:t>of,</a:t>
            </a:r>
            <a:endParaRPr sz="1600">
              <a:latin typeface="Arial"/>
              <a:cs typeface="Arial"/>
            </a:endParaRPr>
          </a:p>
          <a:p>
            <a:pPr marL="926465" marR="5589905" lvl="1" indent="-457200">
              <a:lnSpc>
                <a:spcPct val="101600"/>
              </a:lnSpc>
              <a:buAutoNum type="alphaLcParenR"/>
              <a:tabLst>
                <a:tab pos="706755" algn="l"/>
              </a:tabLst>
            </a:pPr>
            <a:r>
              <a:rPr sz="1600" spc="-5" dirty="0">
                <a:solidFill>
                  <a:srgbClr val="2A3890"/>
                </a:solidFill>
                <a:latin typeface="Arial"/>
                <a:cs typeface="Arial"/>
              </a:rPr>
              <a:t>Reasonable Letting Value  higher</a:t>
            </a:r>
            <a:r>
              <a:rPr sz="160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2A3890"/>
                </a:solidFill>
                <a:latin typeface="Arial"/>
                <a:cs typeface="Arial"/>
              </a:rPr>
              <a:t>of,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629579" y="1962542"/>
          <a:ext cx="5364479" cy="15798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76345"/>
                <a:gridCol w="1191895"/>
                <a:gridCol w="396239"/>
              </a:tblGrid>
              <a:tr h="484980">
                <a:tc>
                  <a:txBody>
                    <a:bodyPr/>
                    <a:lstStyle/>
                    <a:p>
                      <a:pPr marL="657860" indent="-170180">
                        <a:lnSpc>
                          <a:spcPts val="1770"/>
                        </a:lnSpc>
                        <a:buAutoNum type="romanLcParenR"/>
                        <a:tabLst>
                          <a:tab pos="658495" algn="l"/>
                        </a:tabLst>
                      </a:pPr>
                      <a:r>
                        <a:rPr sz="16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Fair Rental</a:t>
                      </a:r>
                      <a:r>
                        <a:rPr sz="1600" spc="-1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Value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647065" indent="-159385">
                        <a:lnSpc>
                          <a:spcPct val="100000"/>
                        </a:lnSpc>
                        <a:spcBef>
                          <a:spcPts val="30"/>
                        </a:spcBef>
                        <a:buAutoNum type="romanLcParenR"/>
                        <a:tabLst>
                          <a:tab pos="647700" algn="l"/>
                        </a:tabLst>
                      </a:pPr>
                      <a:r>
                        <a:rPr sz="16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Municipal Rateable</a:t>
                      </a:r>
                      <a:r>
                        <a:rPr sz="1600" spc="-2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Value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ts val="1770"/>
                        </a:lnSpc>
                      </a:pPr>
                      <a:r>
                        <a:rPr sz="16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XX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R="8509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600" u="heavy" spc="-5" dirty="0">
                          <a:solidFill>
                            <a:srgbClr val="2A3890"/>
                          </a:solidFill>
                          <a:uFill>
                            <a:solidFill>
                              <a:srgbClr val="2A3890"/>
                            </a:solidFill>
                          </a:uFill>
                          <a:latin typeface="Arial"/>
                          <a:cs typeface="Arial"/>
                        </a:rPr>
                        <a:t>XX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76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ts val="1850"/>
                        </a:lnSpc>
                      </a:pPr>
                      <a:r>
                        <a:rPr sz="16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XX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62236">
                <a:tc>
                  <a:txBody>
                    <a:bodyPr/>
                    <a:lstStyle/>
                    <a:p>
                      <a:pPr marR="1016000" algn="r">
                        <a:lnSpc>
                          <a:spcPts val="1850"/>
                        </a:lnSpc>
                      </a:pPr>
                      <a:r>
                        <a:rPr sz="16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Subject to Standard</a:t>
                      </a:r>
                      <a:r>
                        <a:rPr sz="1600" spc="-90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Rent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5725" algn="r">
                        <a:lnSpc>
                          <a:spcPts val="1850"/>
                        </a:lnSpc>
                      </a:pPr>
                      <a:r>
                        <a:rPr sz="1600" u="heavy" spc="-5" dirty="0">
                          <a:solidFill>
                            <a:srgbClr val="2A3890"/>
                          </a:solidFill>
                          <a:uFill>
                            <a:solidFill>
                              <a:srgbClr val="2A3890"/>
                            </a:solidFill>
                          </a:uFill>
                          <a:latin typeface="Arial"/>
                          <a:cs typeface="Arial"/>
                        </a:rPr>
                        <a:t>XX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850"/>
                        </a:lnSpc>
                      </a:pPr>
                      <a:r>
                        <a:rPr sz="16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XX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47649">
                <a:tc>
                  <a:txBody>
                    <a:bodyPr/>
                    <a:lstStyle/>
                    <a:p>
                      <a:pPr marL="31750">
                        <a:lnSpc>
                          <a:spcPts val="1850"/>
                        </a:lnSpc>
                      </a:pPr>
                      <a:r>
                        <a:rPr sz="16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b) Actual Rent</a:t>
                      </a:r>
                      <a:r>
                        <a:rPr sz="1600" spc="-1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Received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850"/>
                        </a:lnSpc>
                      </a:pPr>
                      <a:r>
                        <a:rPr sz="1600" u="heavy" spc="-5" dirty="0">
                          <a:solidFill>
                            <a:srgbClr val="2A3890"/>
                          </a:solidFill>
                          <a:uFill>
                            <a:solidFill>
                              <a:srgbClr val="2A3890"/>
                            </a:solidFill>
                          </a:uFill>
                          <a:latin typeface="Arial"/>
                          <a:cs typeface="Arial"/>
                        </a:rPr>
                        <a:t>XX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37330">
                <a:tc>
                  <a:txBody>
                    <a:bodyPr/>
                    <a:lstStyle/>
                    <a:p>
                      <a:pPr marR="1020444" algn="r">
                        <a:lnSpc>
                          <a:spcPts val="1770"/>
                        </a:lnSpc>
                      </a:pPr>
                      <a:r>
                        <a:rPr sz="16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Gross Annual</a:t>
                      </a:r>
                      <a:r>
                        <a:rPr sz="1600" spc="-9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2A3890"/>
                          </a:solidFill>
                          <a:latin typeface="Arial"/>
                          <a:cs typeface="Arial"/>
                        </a:rPr>
                        <a:t>Value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770"/>
                        </a:lnSpc>
                      </a:pPr>
                      <a:r>
                        <a:rPr sz="1600" u="heavy" spc="-5" dirty="0">
                          <a:solidFill>
                            <a:srgbClr val="2A3890"/>
                          </a:solidFill>
                          <a:uFill>
                            <a:solidFill>
                              <a:srgbClr val="2A3890"/>
                            </a:solidFill>
                          </a:uFill>
                          <a:latin typeface="Arial"/>
                          <a:cs typeface="Arial"/>
                        </a:rPr>
                        <a:t>XX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191424" y="3664139"/>
            <a:ext cx="7967980" cy="10130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125" indent="-226060">
              <a:lnSpc>
                <a:spcPct val="100000"/>
              </a:lnSpc>
              <a:spcBef>
                <a:spcPts val="100"/>
              </a:spcBef>
              <a:buAutoNum type="arabicPeriod" startAt="6"/>
              <a:tabLst>
                <a:tab pos="238760" algn="l"/>
              </a:tabLst>
            </a:pPr>
            <a:r>
              <a:rPr sz="16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Following are to be taxed under Business </a:t>
            </a:r>
            <a:r>
              <a:rPr sz="1600" u="heavy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&amp; </a:t>
            </a:r>
            <a:r>
              <a:rPr sz="16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Profession as Business Income</a:t>
            </a:r>
            <a:r>
              <a:rPr sz="1600" u="heavy" spc="-3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 </a:t>
            </a:r>
            <a:r>
              <a:rPr sz="16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:-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2A3890"/>
              </a:buClr>
              <a:buFont typeface="Arial"/>
              <a:buAutoNum type="arabicPeriod" startAt="6"/>
            </a:pPr>
            <a:endParaRPr sz="1700">
              <a:latin typeface="Arial"/>
              <a:cs typeface="Arial"/>
            </a:endParaRPr>
          </a:p>
          <a:p>
            <a:pPr marL="706120" lvl="1" indent="-237490">
              <a:lnSpc>
                <a:spcPct val="100000"/>
              </a:lnSpc>
              <a:buAutoNum type="alphaLcParenR"/>
              <a:tabLst>
                <a:tab pos="706755" algn="l"/>
              </a:tabLst>
            </a:pPr>
            <a:r>
              <a:rPr sz="1600" spc="-5" dirty="0">
                <a:solidFill>
                  <a:srgbClr val="2A3890"/>
                </a:solidFill>
                <a:latin typeface="Arial"/>
                <a:cs typeface="Arial"/>
              </a:rPr>
              <a:t>Letting out property to</a:t>
            </a:r>
            <a:r>
              <a:rPr sz="160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2A3890"/>
                </a:solidFill>
                <a:latin typeface="Arial"/>
                <a:cs typeface="Arial"/>
              </a:rPr>
              <a:t>employees.</a:t>
            </a:r>
            <a:endParaRPr sz="1600">
              <a:latin typeface="Arial"/>
              <a:cs typeface="Arial"/>
            </a:endParaRPr>
          </a:p>
          <a:p>
            <a:pPr marL="706120" lvl="1" indent="-237490">
              <a:lnSpc>
                <a:spcPct val="100000"/>
              </a:lnSpc>
              <a:spcBef>
                <a:spcPts val="30"/>
              </a:spcBef>
              <a:buAutoNum type="alphaLcParenR"/>
              <a:tabLst>
                <a:tab pos="706755" algn="l"/>
              </a:tabLst>
            </a:pPr>
            <a:r>
              <a:rPr sz="1600" spc="-5" dirty="0">
                <a:solidFill>
                  <a:srgbClr val="2A3890"/>
                </a:solidFill>
                <a:latin typeface="Arial"/>
                <a:cs typeface="Arial"/>
              </a:rPr>
              <a:t>Letting out property after furnishing it for </a:t>
            </a:r>
            <a:r>
              <a:rPr sz="1600" dirty="0">
                <a:solidFill>
                  <a:srgbClr val="2A3890"/>
                </a:solidFill>
                <a:latin typeface="Arial"/>
                <a:cs typeface="Arial"/>
              </a:rPr>
              <a:t>a specified commercial</a:t>
            </a:r>
            <a:r>
              <a:rPr sz="1600" spc="-4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2A3890"/>
                </a:solidFill>
                <a:latin typeface="Arial"/>
                <a:cs typeface="Arial"/>
              </a:rPr>
              <a:t>purpose.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153330" y="446220"/>
            <a:ext cx="8423275" cy="22250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3204" indent="-193040">
              <a:lnSpc>
                <a:spcPct val="100000"/>
              </a:lnSpc>
              <a:spcBef>
                <a:spcPts val="100"/>
              </a:spcBef>
              <a:buAutoNum type="arabicParenR" startAt="7"/>
              <a:tabLst>
                <a:tab pos="243840" algn="l"/>
              </a:tabLst>
            </a:pPr>
            <a:r>
              <a:rPr sz="1300" dirty="0">
                <a:solidFill>
                  <a:srgbClr val="2A3890"/>
                </a:solidFill>
                <a:latin typeface="Arial"/>
                <a:cs typeface="Arial"/>
              </a:rPr>
              <a:t>Municipal </a:t>
            </a: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Tax Paid</a:t>
            </a:r>
            <a:r>
              <a:rPr sz="1300" spc="-1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:-</a:t>
            </a:r>
            <a:endParaRPr sz="1300">
              <a:latin typeface="Arial"/>
              <a:cs typeface="Arial"/>
            </a:endParaRPr>
          </a:p>
          <a:p>
            <a:pPr marL="700405" lvl="1" indent="-193675">
              <a:lnSpc>
                <a:spcPct val="100000"/>
              </a:lnSpc>
              <a:spcBef>
                <a:spcPts val="15"/>
              </a:spcBef>
              <a:buAutoNum type="alphaLcParenR"/>
              <a:tabLst>
                <a:tab pos="701040" algn="l"/>
              </a:tabLst>
            </a:pPr>
            <a:r>
              <a:rPr sz="1300" dirty="0">
                <a:solidFill>
                  <a:srgbClr val="2A3890"/>
                </a:solidFill>
                <a:latin typeface="Arial"/>
                <a:cs typeface="Arial"/>
              </a:rPr>
              <a:t>Municipal </a:t>
            </a: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tax is allowed as deduction only on actual payment basis</a:t>
            </a:r>
            <a:r>
              <a:rPr sz="1300" spc="-2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only.</a:t>
            </a:r>
            <a:endParaRPr sz="1300">
              <a:latin typeface="Arial"/>
              <a:cs typeface="Arial"/>
            </a:endParaRPr>
          </a:p>
          <a:p>
            <a:pPr marL="700405" lvl="1" indent="-193675">
              <a:lnSpc>
                <a:spcPct val="100000"/>
              </a:lnSpc>
              <a:spcBef>
                <a:spcPts val="15"/>
              </a:spcBef>
              <a:buAutoNum type="alphaLcParenR"/>
              <a:tabLst>
                <a:tab pos="701040" algn="l"/>
              </a:tabLst>
            </a:pP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Such taxes </a:t>
            </a:r>
            <a:r>
              <a:rPr sz="1300" dirty="0">
                <a:solidFill>
                  <a:srgbClr val="2A3890"/>
                </a:solidFill>
                <a:latin typeface="Arial"/>
                <a:cs typeface="Arial"/>
              </a:rPr>
              <a:t>may </a:t>
            </a: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be </a:t>
            </a:r>
            <a:r>
              <a:rPr sz="1300" dirty="0">
                <a:solidFill>
                  <a:srgbClr val="2A3890"/>
                </a:solidFill>
                <a:latin typeface="Arial"/>
                <a:cs typeface="Arial"/>
              </a:rPr>
              <a:t>know </a:t>
            </a: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by any other name like local taxes or </a:t>
            </a:r>
            <a:r>
              <a:rPr sz="1300" dirty="0">
                <a:solidFill>
                  <a:srgbClr val="2A3890"/>
                </a:solidFill>
                <a:latin typeface="Arial"/>
                <a:cs typeface="Arial"/>
              </a:rPr>
              <a:t>municipal</a:t>
            </a:r>
            <a:r>
              <a:rPr sz="1300" spc="-3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taxes</a:t>
            </a:r>
            <a:endParaRPr sz="1300">
              <a:latin typeface="Arial"/>
              <a:cs typeface="Arial"/>
            </a:endParaRPr>
          </a:p>
          <a:p>
            <a:pPr marL="690880" lvl="1" indent="-184150">
              <a:lnSpc>
                <a:spcPct val="100000"/>
              </a:lnSpc>
              <a:spcBef>
                <a:spcPts val="15"/>
              </a:spcBef>
              <a:buAutoNum type="alphaLcParenR"/>
              <a:tabLst>
                <a:tab pos="691515" algn="l"/>
              </a:tabLst>
            </a:pP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Thus just </a:t>
            </a:r>
            <a:r>
              <a:rPr sz="1300" dirty="0">
                <a:solidFill>
                  <a:srgbClr val="2A3890"/>
                </a:solidFill>
                <a:latin typeface="Arial"/>
                <a:cs typeface="Arial"/>
              </a:rPr>
              <a:t>see </a:t>
            </a: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what amount is actually paid from </a:t>
            </a:r>
            <a:r>
              <a:rPr sz="1300" spc="10" dirty="0">
                <a:solidFill>
                  <a:srgbClr val="2A3890"/>
                </a:solidFill>
                <a:latin typeface="Arial"/>
                <a:cs typeface="Arial"/>
              </a:rPr>
              <a:t>1</a:t>
            </a:r>
            <a:r>
              <a:rPr sz="1275" spc="15" baseline="32679" dirty="0">
                <a:solidFill>
                  <a:srgbClr val="2A3890"/>
                </a:solidFill>
                <a:latin typeface="Arial"/>
                <a:cs typeface="Arial"/>
              </a:rPr>
              <a:t>st  </a:t>
            </a: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April to </a:t>
            </a:r>
            <a:r>
              <a:rPr sz="1300" spc="5" dirty="0">
                <a:solidFill>
                  <a:srgbClr val="2A3890"/>
                </a:solidFill>
                <a:latin typeface="Arial"/>
                <a:cs typeface="Arial"/>
              </a:rPr>
              <a:t>31</a:t>
            </a:r>
            <a:r>
              <a:rPr sz="1275" spc="7" baseline="32679" dirty="0">
                <a:solidFill>
                  <a:srgbClr val="2A3890"/>
                </a:solidFill>
                <a:latin typeface="Arial"/>
                <a:cs typeface="Arial"/>
              </a:rPr>
              <a:t>st</a:t>
            </a:r>
            <a:r>
              <a:rPr sz="1275" spc="-82" baseline="32679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300" dirty="0">
                <a:solidFill>
                  <a:srgbClr val="2A3890"/>
                </a:solidFill>
                <a:latin typeface="Arial"/>
                <a:cs typeface="Arial"/>
              </a:rPr>
              <a:t>March.</a:t>
            </a:r>
            <a:endParaRPr sz="1300">
              <a:latin typeface="Arial"/>
              <a:cs typeface="Arial"/>
            </a:endParaRPr>
          </a:p>
          <a:p>
            <a:pPr marL="700405" lvl="1" indent="-193675">
              <a:lnSpc>
                <a:spcPct val="100000"/>
              </a:lnSpc>
              <a:spcBef>
                <a:spcPts val="15"/>
              </a:spcBef>
              <a:buAutoNum type="alphaLcParenR"/>
              <a:tabLst>
                <a:tab pos="701040" algn="l"/>
              </a:tabLst>
            </a:pP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Such taxes </a:t>
            </a:r>
            <a:r>
              <a:rPr sz="1300" dirty="0">
                <a:solidFill>
                  <a:srgbClr val="2A3890"/>
                </a:solidFill>
                <a:latin typeface="Arial"/>
                <a:cs typeface="Arial"/>
              </a:rPr>
              <a:t>should </a:t>
            </a: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not only be paid but as well as borne by the</a:t>
            </a:r>
            <a:r>
              <a:rPr sz="1300" spc="-4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owner.</a:t>
            </a:r>
            <a:endParaRPr sz="1300">
              <a:latin typeface="Arial"/>
              <a:cs typeface="Arial"/>
            </a:endParaRPr>
          </a:p>
          <a:p>
            <a:pPr marL="507365" marR="43180" lvl="1">
              <a:lnSpc>
                <a:spcPct val="101000"/>
              </a:lnSpc>
              <a:buAutoNum type="alphaLcParenR"/>
              <a:tabLst>
                <a:tab pos="701040" algn="l"/>
              </a:tabLst>
            </a:pP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If owner </a:t>
            </a:r>
            <a:r>
              <a:rPr sz="1300" dirty="0">
                <a:solidFill>
                  <a:srgbClr val="2A3890"/>
                </a:solidFill>
                <a:latin typeface="Arial"/>
                <a:cs typeface="Arial"/>
              </a:rPr>
              <a:t>reimburses such </a:t>
            </a: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paid amount from the tenant then </a:t>
            </a:r>
            <a:r>
              <a:rPr sz="1300" dirty="0">
                <a:solidFill>
                  <a:srgbClr val="2A3890"/>
                </a:solidFill>
                <a:latin typeface="Arial"/>
                <a:cs typeface="Arial"/>
              </a:rPr>
              <a:t>such </a:t>
            </a: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amount will not be allowed as deduction  under this</a:t>
            </a:r>
            <a:r>
              <a:rPr sz="130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300" dirty="0">
                <a:solidFill>
                  <a:srgbClr val="2A3890"/>
                </a:solidFill>
                <a:latin typeface="Arial"/>
                <a:cs typeface="Arial"/>
              </a:rPr>
              <a:t>section.</a:t>
            </a:r>
            <a:endParaRPr sz="13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Clr>
                <a:srgbClr val="2A3890"/>
              </a:buClr>
              <a:buFont typeface="Arial"/>
              <a:buAutoNum type="alphaLcParenR"/>
            </a:pPr>
            <a:endParaRPr sz="1350">
              <a:latin typeface="Arial"/>
              <a:cs typeface="Arial"/>
            </a:endParaRPr>
          </a:p>
          <a:p>
            <a:pPr marL="243204" indent="-193040">
              <a:lnSpc>
                <a:spcPct val="100000"/>
              </a:lnSpc>
              <a:buAutoNum type="arabicParenR" startAt="7"/>
              <a:tabLst>
                <a:tab pos="243840" algn="l"/>
              </a:tabLst>
            </a:pP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Deduction available from Net Annual Value u/s 24</a:t>
            </a:r>
            <a:r>
              <a:rPr sz="130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:-</a:t>
            </a:r>
            <a:endParaRPr sz="1300">
              <a:latin typeface="Arial"/>
              <a:cs typeface="Arial"/>
            </a:endParaRPr>
          </a:p>
          <a:p>
            <a:pPr marL="507365">
              <a:lnSpc>
                <a:spcPct val="100000"/>
              </a:lnSpc>
              <a:spcBef>
                <a:spcPts val="15"/>
              </a:spcBef>
            </a:pP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A) Standard Deduction u/s 24(a)</a:t>
            </a:r>
            <a:r>
              <a:rPr sz="130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300" dirty="0">
                <a:solidFill>
                  <a:srgbClr val="2A3890"/>
                </a:solidFill>
                <a:latin typeface="Arial"/>
                <a:cs typeface="Arial"/>
              </a:rPr>
              <a:t>:</a:t>
            </a:r>
            <a:endParaRPr sz="1300">
              <a:latin typeface="Arial"/>
              <a:cs typeface="Arial"/>
            </a:endParaRPr>
          </a:p>
          <a:p>
            <a:pPr marL="964565">
              <a:lnSpc>
                <a:spcPct val="100000"/>
              </a:lnSpc>
              <a:spcBef>
                <a:spcPts val="15"/>
              </a:spcBef>
            </a:pP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Standard Deduction </a:t>
            </a:r>
            <a:r>
              <a:rPr sz="1300" dirty="0">
                <a:solidFill>
                  <a:srgbClr val="2A3890"/>
                </a:solidFill>
                <a:latin typeface="Arial"/>
                <a:cs typeface="Arial"/>
              </a:rPr>
              <a:t>@ </a:t>
            </a: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30% on Net Annual</a:t>
            </a:r>
            <a:r>
              <a:rPr sz="1300" spc="-2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Value.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8629" y="2846518"/>
            <a:ext cx="4984115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2250" indent="-210185">
              <a:lnSpc>
                <a:spcPct val="100000"/>
              </a:lnSpc>
              <a:spcBef>
                <a:spcPts val="100"/>
              </a:spcBef>
              <a:buAutoNum type="alphaUcParenR" startAt="2"/>
              <a:tabLst>
                <a:tab pos="222885" algn="l"/>
              </a:tabLst>
            </a:pP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Interest on Loan u/s</a:t>
            </a:r>
            <a:r>
              <a:rPr sz="130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24(b)</a:t>
            </a:r>
            <a:endParaRPr sz="1300">
              <a:latin typeface="Arial"/>
              <a:cs typeface="Arial"/>
            </a:endParaRPr>
          </a:p>
          <a:p>
            <a:pPr marL="662305" lvl="1" indent="-193675">
              <a:lnSpc>
                <a:spcPct val="100000"/>
              </a:lnSpc>
              <a:spcBef>
                <a:spcPts val="15"/>
              </a:spcBef>
              <a:buAutoNum type="alphaLcParenR"/>
              <a:tabLst>
                <a:tab pos="662940" algn="l"/>
              </a:tabLst>
            </a:pP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Interest on loan is allowed as </a:t>
            </a:r>
            <a:r>
              <a:rPr sz="1300" dirty="0">
                <a:solidFill>
                  <a:srgbClr val="2A3890"/>
                </a:solidFill>
                <a:latin typeface="Arial"/>
                <a:cs typeface="Arial"/>
              </a:rPr>
              <a:t>a </a:t>
            </a: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deduction on due</a:t>
            </a:r>
            <a:r>
              <a:rPr sz="1300" spc="-4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basis</a:t>
            </a:r>
            <a:endParaRPr sz="1300">
              <a:latin typeface="Arial"/>
              <a:cs typeface="Arial"/>
            </a:endParaRPr>
          </a:p>
          <a:p>
            <a:pPr marL="662305" lvl="1" indent="-193675">
              <a:lnSpc>
                <a:spcPct val="100000"/>
              </a:lnSpc>
              <a:spcBef>
                <a:spcPts val="15"/>
              </a:spcBef>
              <a:buAutoNum type="alphaLcParenR"/>
              <a:tabLst>
                <a:tab pos="662940" algn="l"/>
              </a:tabLst>
            </a:pP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The loan amount borrowed </a:t>
            </a:r>
            <a:r>
              <a:rPr sz="1300" dirty="0">
                <a:solidFill>
                  <a:srgbClr val="2A3890"/>
                </a:solidFill>
                <a:latin typeface="Arial"/>
                <a:cs typeface="Arial"/>
              </a:rPr>
              <a:t>should </a:t>
            </a: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be utilised for </a:t>
            </a:r>
            <a:r>
              <a:rPr sz="1300" dirty="0">
                <a:solidFill>
                  <a:srgbClr val="2A3890"/>
                </a:solidFill>
                <a:latin typeface="Arial"/>
                <a:cs typeface="Arial"/>
              </a:rPr>
              <a:t>5</a:t>
            </a:r>
            <a:r>
              <a:rPr sz="1300" spc="-7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purpose</a:t>
            </a:r>
            <a:endParaRPr sz="1300">
              <a:latin typeface="Arial"/>
              <a:cs typeface="Arial"/>
            </a:endParaRPr>
          </a:p>
          <a:p>
            <a:pPr marL="1064260" lvl="2" indent="-138430">
              <a:lnSpc>
                <a:spcPct val="100000"/>
              </a:lnSpc>
              <a:spcBef>
                <a:spcPts val="15"/>
              </a:spcBef>
              <a:buAutoNum type="romanLcParenR"/>
              <a:tabLst>
                <a:tab pos="1064895" algn="l"/>
              </a:tabLst>
            </a:pP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Purchase of the</a:t>
            </a:r>
            <a:r>
              <a:rPr sz="1300" spc="-1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property</a:t>
            </a:r>
            <a:endParaRPr sz="1300">
              <a:latin typeface="Arial"/>
              <a:cs typeface="Arial"/>
            </a:endParaRPr>
          </a:p>
          <a:p>
            <a:pPr marL="1100455" lvl="2" indent="-174625">
              <a:lnSpc>
                <a:spcPct val="100000"/>
              </a:lnSpc>
              <a:spcBef>
                <a:spcPts val="15"/>
              </a:spcBef>
              <a:buAutoNum type="romanLcParenR"/>
              <a:tabLst>
                <a:tab pos="1101090" algn="l"/>
              </a:tabLst>
            </a:pP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Construction of the</a:t>
            </a:r>
            <a:r>
              <a:rPr sz="1300" spc="-1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property</a:t>
            </a:r>
            <a:endParaRPr sz="1300">
              <a:latin typeface="Arial"/>
              <a:cs typeface="Arial"/>
            </a:endParaRPr>
          </a:p>
          <a:p>
            <a:pPr marL="1137285" lvl="2" indent="-211454">
              <a:lnSpc>
                <a:spcPct val="100000"/>
              </a:lnSpc>
              <a:spcBef>
                <a:spcPts val="15"/>
              </a:spcBef>
              <a:buAutoNum type="romanLcParenR"/>
              <a:tabLst>
                <a:tab pos="1137920" algn="l"/>
              </a:tabLst>
            </a:pP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Repairs of the</a:t>
            </a:r>
            <a:r>
              <a:rPr sz="130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property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05822" y="4046663"/>
            <a:ext cx="6003290" cy="6129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89610" indent="-220979">
              <a:lnSpc>
                <a:spcPct val="100000"/>
              </a:lnSpc>
              <a:spcBef>
                <a:spcPts val="100"/>
              </a:spcBef>
              <a:buAutoNum type="romanLcParenR" startAt="4"/>
              <a:tabLst>
                <a:tab pos="690245" algn="l"/>
              </a:tabLst>
            </a:pP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Renewals of the</a:t>
            </a:r>
            <a:r>
              <a:rPr sz="130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property</a:t>
            </a:r>
            <a:endParaRPr sz="1300">
              <a:latin typeface="Arial"/>
              <a:cs typeface="Arial"/>
            </a:endParaRPr>
          </a:p>
          <a:p>
            <a:pPr marL="652780" indent="-184150">
              <a:lnSpc>
                <a:spcPct val="100000"/>
              </a:lnSpc>
              <a:spcBef>
                <a:spcPts val="15"/>
              </a:spcBef>
              <a:buAutoNum type="romanLcParenR" startAt="4"/>
              <a:tabLst>
                <a:tab pos="653415" algn="l"/>
              </a:tabLst>
            </a:pP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Reconstruction of the</a:t>
            </a:r>
            <a:r>
              <a:rPr sz="130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property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300" dirty="0">
                <a:solidFill>
                  <a:srgbClr val="2A3890"/>
                </a:solidFill>
                <a:latin typeface="Arial"/>
                <a:cs typeface="Arial"/>
              </a:rPr>
              <a:t>c) </a:t>
            </a: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Any brokerage </a:t>
            </a:r>
            <a:r>
              <a:rPr sz="1300" dirty="0">
                <a:solidFill>
                  <a:srgbClr val="2A3890"/>
                </a:solidFill>
                <a:latin typeface="Arial"/>
                <a:cs typeface="Arial"/>
              </a:rPr>
              <a:t>commission </a:t>
            </a: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or </a:t>
            </a:r>
            <a:r>
              <a:rPr sz="1300" dirty="0">
                <a:solidFill>
                  <a:srgbClr val="2A3890"/>
                </a:solidFill>
                <a:latin typeface="Arial"/>
                <a:cs typeface="Arial"/>
              </a:rPr>
              <a:t>service charges </a:t>
            </a: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paid to obtain the loan is not</a:t>
            </a:r>
            <a:r>
              <a:rPr sz="1300" spc="-7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2A3890"/>
                </a:solidFill>
                <a:latin typeface="Arial"/>
                <a:cs typeface="Arial"/>
              </a:rPr>
              <a:t>allo</a:t>
            </a:r>
            <a:endParaRPr sz="13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86600" y="3867150"/>
            <a:ext cx="1447800" cy="784830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pPr marR="39370"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R="39370"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55"/>
              </a:spcBef>
            </a:pPr>
            <a:r>
              <a:rPr lang="en-US" sz="1300" spc="-5" dirty="0" smtClean="0">
                <a:solidFill>
                  <a:srgbClr val="2A3890"/>
                </a:solidFill>
                <a:latin typeface="Arial"/>
                <a:cs typeface="Arial"/>
              </a:rPr>
              <a:t>W</a:t>
            </a:r>
            <a:r>
              <a:rPr sz="1300" spc="-5" smtClean="0">
                <a:solidFill>
                  <a:srgbClr val="2A3890"/>
                </a:solidFill>
                <a:latin typeface="Arial"/>
                <a:cs typeface="Arial"/>
              </a:rPr>
              <a:t>ed</a:t>
            </a:r>
            <a:r>
              <a:rPr lang="en-US" sz="1300" spc="-5" dirty="0" smtClean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300" spc="-5" smtClean="0">
                <a:solidFill>
                  <a:srgbClr val="2A3890"/>
                </a:solidFill>
                <a:latin typeface="Arial"/>
                <a:cs typeface="Arial"/>
              </a:rPr>
              <a:t>as</a:t>
            </a:r>
            <a:r>
              <a:rPr lang="en-US" sz="1300" spc="-5" dirty="0" smtClean="0">
                <a:solidFill>
                  <a:srgbClr val="2A3890"/>
                </a:solidFill>
                <a:latin typeface="Arial"/>
                <a:cs typeface="Arial"/>
              </a:rPr>
              <a:t>  </a:t>
            </a:r>
            <a:r>
              <a:rPr sz="1300" spc="-5" smtClean="0">
                <a:solidFill>
                  <a:srgbClr val="2A3890"/>
                </a:solidFill>
                <a:latin typeface="Arial"/>
                <a:cs typeface="Arial"/>
              </a:rPr>
              <a:t>deducti</a:t>
            </a:r>
            <a:r>
              <a:rPr lang="en-US" sz="1300" spc="-5" dirty="0" smtClean="0">
                <a:solidFill>
                  <a:srgbClr val="2A3890"/>
                </a:solidFill>
                <a:latin typeface="Arial"/>
                <a:cs typeface="Arial"/>
              </a:rPr>
              <a:t>on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6030" y="445713"/>
            <a:ext cx="8641715" cy="4160113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951865" marR="100965">
              <a:lnSpc>
                <a:spcPts val="1650"/>
              </a:lnSpc>
              <a:spcBef>
                <a:spcPts val="180"/>
              </a:spcBef>
              <a:buAutoNum type="alphaLcParenR" startAt="4"/>
              <a:tabLst>
                <a:tab pos="116014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If Interest is paid or payable outside india then it will be allowed as deduction only if TDS has  been deducted from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such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interest. However if TDS is not been deducted from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such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interest, then  full amount of interest will not be allowed as</a:t>
            </a:r>
            <a:r>
              <a:rPr sz="1400" spc="-1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deduction.</a:t>
            </a:r>
            <a:endParaRPr sz="1400">
              <a:latin typeface="Arial"/>
              <a:cs typeface="Arial"/>
            </a:endParaRPr>
          </a:p>
          <a:p>
            <a:pPr marL="951865" marR="427355">
              <a:lnSpc>
                <a:spcPts val="1650"/>
              </a:lnSpc>
              <a:buAutoNum type="alphaLcParenR" startAt="4"/>
              <a:tabLst>
                <a:tab pos="116014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If the funds are used for any other purpose like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marriage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etc. then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such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interest will not be  allowed as deduction even if the house property is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kept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as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a</a:t>
            </a:r>
            <a:r>
              <a:rPr sz="1400" spc="-2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mortgage.</a:t>
            </a:r>
            <a:endParaRPr sz="1400">
              <a:latin typeface="Arial"/>
              <a:cs typeface="Arial"/>
            </a:endParaRPr>
          </a:p>
          <a:p>
            <a:pPr marL="951865" marR="142240">
              <a:lnSpc>
                <a:spcPts val="1650"/>
              </a:lnSpc>
              <a:buAutoNum type="alphaLcParenR" startAt="4"/>
              <a:tabLst>
                <a:tab pos="1109980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Amount borrowed to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repay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old loan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(taken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for the above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5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purpose), the interest on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such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fresh  loan is also allowed as</a:t>
            </a:r>
            <a:r>
              <a:rPr sz="140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deduction.</a:t>
            </a:r>
            <a:endParaRPr sz="1400">
              <a:latin typeface="Arial"/>
              <a:cs typeface="Arial"/>
            </a:endParaRPr>
          </a:p>
          <a:p>
            <a:pPr marL="1159510" indent="-208279">
              <a:lnSpc>
                <a:spcPts val="1600"/>
              </a:lnSpc>
              <a:buAutoNum type="alphaLcParenR" startAt="4"/>
              <a:tabLst>
                <a:tab pos="116014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Any interest on unpaid interest is not allowed as</a:t>
            </a:r>
            <a:r>
              <a:rPr sz="1400" spc="-1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deduction.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>
              <a:latin typeface="Arial"/>
              <a:cs typeface="Arial"/>
            </a:endParaRPr>
          </a:p>
          <a:p>
            <a:pPr marL="494665" marR="4725670" indent="-457200">
              <a:lnSpc>
                <a:spcPts val="1650"/>
              </a:lnSpc>
            </a:pP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9) Pre-construction </a:t>
            </a:r>
            <a:r>
              <a:rPr sz="1400" u="heavy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&amp; </a:t>
            </a: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Post-construction interest :-  a) Pre-construction interest</a:t>
            </a:r>
            <a:r>
              <a:rPr sz="1400" u="heavy" spc="-1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 </a:t>
            </a: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:-</a:t>
            </a:r>
            <a:endParaRPr sz="1400">
              <a:latin typeface="Arial"/>
              <a:cs typeface="Arial"/>
            </a:endParaRPr>
          </a:p>
          <a:p>
            <a:pPr marL="951865" marR="402590">
              <a:lnSpc>
                <a:spcPts val="1650"/>
              </a:lnSpc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Pre-construction period is from the date on which loan has been taken to the end of the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year, 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before the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year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in which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such construction hasbeen completed .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The interest during</a:t>
            </a:r>
            <a:r>
              <a:rPr sz="1400" spc="-8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such</a:t>
            </a:r>
            <a:endParaRPr sz="1400">
              <a:latin typeface="Arial"/>
              <a:cs typeface="Arial"/>
            </a:endParaRPr>
          </a:p>
          <a:p>
            <a:pPr marL="951865" marR="30480">
              <a:lnSpc>
                <a:spcPts val="1650"/>
              </a:lnSpc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pre-construction period is to be allowed in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5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equal installment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commencing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from the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year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in which 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such construction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has been</a:t>
            </a:r>
            <a:r>
              <a:rPr sz="1400" spc="-2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completed.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Arial"/>
              <a:cs typeface="Arial"/>
            </a:endParaRPr>
          </a:p>
          <a:p>
            <a:pPr marL="494665">
              <a:lnSpc>
                <a:spcPts val="1664"/>
              </a:lnSpc>
            </a:pP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b) Post-construction interest</a:t>
            </a:r>
            <a:r>
              <a:rPr sz="1400" u="heavy" spc="-10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 </a:t>
            </a: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:-</a:t>
            </a:r>
            <a:endParaRPr sz="1400">
              <a:latin typeface="Arial"/>
              <a:cs typeface="Arial"/>
            </a:endParaRPr>
          </a:p>
          <a:p>
            <a:pPr marL="951865" marR="353060">
              <a:lnSpc>
                <a:spcPts val="1650"/>
              </a:lnSpc>
              <a:spcBef>
                <a:spcPts val="65"/>
              </a:spcBef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The post-construction period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commences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from the </a:t>
            </a:r>
            <a:r>
              <a:rPr sz="1400" spc="15" dirty="0">
                <a:solidFill>
                  <a:srgbClr val="2A3890"/>
                </a:solidFill>
                <a:latin typeface="Arial"/>
                <a:cs typeface="Arial"/>
              </a:rPr>
              <a:t>1</a:t>
            </a:r>
            <a:r>
              <a:rPr sz="1350" spc="22" baseline="30864" dirty="0">
                <a:solidFill>
                  <a:srgbClr val="2A3890"/>
                </a:solidFill>
                <a:latin typeface="Arial"/>
                <a:cs typeface="Arial"/>
              </a:rPr>
              <a:t>st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of april following the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year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in which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such  construction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has been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completed.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Such interest is allowed as deduction on normal due</a:t>
            </a:r>
            <a:r>
              <a:rPr sz="1400" spc="-6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basis.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1430" y="445711"/>
            <a:ext cx="8674735" cy="3080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8610" indent="-296545">
              <a:lnSpc>
                <a:spcPts val="1664"/>
              </a:lnSpc>
              <a:spcBef>
                <a:spcPts val="100"/>
              </a:spcBef>
              <a:buAutoNum type="arabicPeriod" startAt="10"/>
              <a:tabLst>
                <a:tab pos="309245" algn="l"/>
              </a:tabLst>
            </a:pP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Unrealised Rent u/s 25AA</a:t>
            </a:r>
            <a:r>
              <a:rPr sz="1400" u="heavy" spc="-10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 </a:t>
            </a: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:-</a:t>
            </a:r>
            <a:endParaRPr sz="1400">
              <a:latin typeface="Arial"/>
              <a:cs typeface="Arial"/>
            </a:endParaRPr>
          </a:p>
          <a:p>
            <a:pPr marL="469265">
              <a:lnSpc>
                <a:spcPts val="1650"/>
              </a:lnSpc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This is deducted from Actual Rent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received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only</a:t>
            </a:r>
            <a:r>
              <a:rPr sz="1400" spc="-2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if,</a:t>
            </a:r>
            <a:endParaRPr sz="1400">
              <a:latin typeface="Arial"/>
              <a:cs typeface="Arial"/>
            </a:endParaRPr>
          </a:p>
          <a:p>
            <a:pPr marL="1134110" lvl="1" indent="-208279">
              <a:lnSpc>
                <a:spcPts val="1650"/>
              </a:lnSpc>
              <a:buAutoNum type="alphaLcParenR"/>
              <a:tabLst>
                <a:tab pos="113474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execution of legal</a:t>
            </a:r>
            <a:r>
              <a:rPr sz="140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agreement</a:t>
            </a:r>
            <a:endParaRPr sz="1400">
              <a:latin typeface="Arial"/>
              <a:cs typeface="Arial"/>
            </a:endParaRPr>
          </a:p>
          <a:p>
            <a:pPr marL="926465" marR="40640" lvl="1">
              <a:lnSpc>
                <a:spcPts val="1650"/>
              </a:lnSpc>
              <a:spcBef>
                <a:spcPts val="65"/>
              </a:spcBef>
              <a:buAutoNum type="alphaLcParenR"/>
              <a:tabLst>
                <a:tab pos="113474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defaulting tenant has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vacated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the property or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step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have been taken to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compel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him to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vacate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the  property.</a:t>
            </a:r>
            <a:endParaRPr sz="1400">
              <a:latin typeface="Arial"/>
              <a:cs typeface="Arial"/>
            </a:endParaRPr>
          </a:p>
          <a:p>
            <a:pPr marL="1123950" lvl="1" indent="-198120">
              <a:lnSpc>
                <a:spcPts val="1585"/>
              </a:lnSpc>
              <a:buAutoNum type="alphaLcParenR"/>
              <a:tabLst>
                <a:tab pos="112458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defaulting tenant is not in occupation of any other property of the</a:t>
            </a:r>
            <a:r>
              <a:rPr sz="1400" spc="-2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Assessee.</a:t>
            </a:r>
            <a:endParaRPr sz="1400">
              <a:latin typeface="Arial"/>
              <a:cs typeface="Arial"/>
            </a:endParaRPr>
          </a:p>
          <a:p>
            <a:pPr marL="926465" marR="59055" lvl="1">
              <a:lnSpc>
                <a:spcPts val="1650"/>
              </a:lnSpc>
              <a:spcBef>
                <a:spcPts val="65"/>
              </a:spcBef>
              <a:buAutoNum type="alphaLcParenR"/>
              <a:tabLst>
                <a:tab pos="113474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assessee has either taken all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reasonable steps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to institute legal proceedings for the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recovery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of  unpaid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rent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or has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satisfied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the assessing officer that legal proceedings would be</a:t>
            </a:r>
            <a:r>
              <a:rPr sz="1400" spc="-4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worthless.</a:t>
            </a:r>
            <a:endParaRPr sz="1400">
              <a:latin typeface="Arial"/>
              <a:cs typeface="Arial"/>
            </a:endParaRPr>
          </a:p>
          <a:p>
            <a:pPr marL="12700" marR="392430">
              <a:lnSpc>
                <a:spcPts val="1650"/>
              </a:lnSpc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Even if the assessee is no longer the owner of the house property then also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recovery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of unrealised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rent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is  brought to tax under IFHP u/s</a:t>
            </a:r>
            <a:r>
              <a:rPr sz="140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25AA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50">
              <a:latin typeface="Arial"/>
              <a:cs typeface="Arial"/>
            </a:endParaRPr>
          </a:p>
          <a:p>
            <a:pPr marL="308610" indent="-296545">
              <a:lnSpc>
                <a:spcPts val="1664"/>
              </a:lnSpc>
              <a:buAutoNum type="arabicPeriod" startAt="11"/>
              <a:tabLst>
                <a:tab pos="309245" algn="l"/>
              </a:tabLst>
            </a:pP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Arrears of Rent Received u/s 25B</a:t>
            </a:r>
            <a:r>
              <a:rPr sz="1400" u="heavy" spc="-10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 </a:t>
            </a: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:-</a:t>
            </a:r>
            <a:endParaRPr sz="1400">
              <a:latin typeface="Arial"/>
              <a:cs typeface="Arial"/>
            </a:endParaRPr>
          </a:p>
          <a:p>
            <a:pPr marL="12700" marR="5080" indent="457200">
              <a:lnSpc>
                <a:spcPts val="1650"/>
              </a:lnSpc>
              <a:spcBef>
                <a:spcPts val="65"/>
              </a:spcBef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If the arrear of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rent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is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received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in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current year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which have not been taxed in the the previous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year,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then it  will be taxed in the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current year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and thereafter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standard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deduction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@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30% will be</a:t>
            </a:r>
            <a:r>
              <a:rPr sz="1400" spc="-4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allowed.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1430" y="445713"/>
            <a:ext cx="8646795" cy="41601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8610" indent="-296545" algn="just">
              <a:lnSpc>
                <a:spcPts val="1664"/>
              </a:lnSpc>
              <a:spcBef>
                <a:spcPts val="100"/>
              </a:spcBef>
              <a:buAutoNum type="arabicPeriod" startAt="12"/>
              <a:tabLst>
                <a:tab pos="309245" algn="l"/>
              </a:tabLst>
            </a:pP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Co-ownership u/s 26</a:t>
            </a:r>
            <a:r>
              <a:rPr sz="1400" u="heavy" spc="-10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 </a:t>
            </a: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:-</a:t>
            </a:r>
            <a:endParaRPr sz="1400">
              <a:latin typeface="Arial"/>
              <a:cs typeface="Arial"/>
            </a:endParaRPr>
          </a:p>
          <a:p>
            <a:pPr marL="12700" marR="146050" indent="457200" algn="just">
              <a:lnSpc>
                <a:spcPts val="1650"/>
              </a:lnSpc>
              <a:spcBef>
                <a:spcPts val="65"/>
              </a:spcBef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At times there are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2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or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more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owner of the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same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property, in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such a case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find the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share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of income of all  the owners. Compute Income from House Property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separately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as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a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working note. Thereafter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make separate  computation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for each owner and prepare their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computation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of income as per the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share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of property</a:t>
            </a:r>
            <a:r>
              <a:rPr sz="1400" spc="-4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given.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50">
              <a:latin typeface="Arial"/>
              <a:cs typeface="Arial"/>
            </a:endParaRPr>
          </a:p>
          <a:p>
            <a:pPr marL="308610" indent="-296545">
              <a:lnSpc>
                <a:spcPts val="1664"/>
              </a:lnSpc>
              <a:buAutoNum type="arabicPeriod" startAt="13"/>
              <a:tabLst>
                <a:tab pos="309245" algn="l"/>
              </a:tabLst>
            </a:pP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Deemed owners u/s 27</a:t>
            </a:r>
            <a:r>
              <a:rPr sz="1400" u="heavy" spc="-10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 </a:t>
            </a: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:-</a:t>
            </a:r>
            <a:endParaRPr sz="1400">
              <a:latin typeface="Arial"/>
              <a:cs typeface="Arial"/>
            </a:endParaRPr>
          </a:p>
          <a:p>
            <a:pPr marL="695960" lvl="1" indent="-227329">
              <a:lnSpc>
                <a:spcPts val="1650"/>
              </a:lnSpc>
              <a:buAutoNum type="alphaUcParenR"/>
              <a:tabLst>
                <a:tab pos="69659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transfer of house property to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spouse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or to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a minor</a:t>
            </a:r>
            <a:r>
              <a:rPr sz="1400" spc="-2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child.</a:t>
            </a:r>
            <a:endParaRPr sz="1400">
              <a:latin typeface="Arial"/>
              <a:cs typeface="Arial"/>
            </a:endParaRPr>
          </a:p>
          <a:p>
            <a:pPr marL="695960" lvl="1" indent="-227329">
              <a:lnSpc>
                <a:spcPts val="1650"/>
              </a:lnSpc>
              <a:buAutoNum type="alphaUcParenR"/>
              <a:tabLst>
                <a:tab pos="696595" algn="l"/>
              </a:tabLst>
            </a:pP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member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of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co-operative society, company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or other</a:t>
            </a:r>
            <a:r>
              <a:rPr sz="1400" spc="-3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association.</a:t>
            </a:r>
            <a:endParaRPr sz="1400">
              <a:latin typeface="Arial"/>
              <a:cs typeface="Arial"/>
            </a:endParaRPr>
          </a:p>
          <a:p>
            <a:pPr marL="469265" marR="5080" lvl="1">
              <a:lnSpc>
                <a:spcPts val="1650"/>
              </a:lnSpc>
              <a:spcBef>
                <a:spcPts val="65"/>
              </a:spcBef>
              <a:buAutoNum type="alphaUcParenR"/>
              <a:tabLst>
                <a:tab pos="70675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person who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retain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possession of any building as per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section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53A of TOPA 1882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(Transfer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of Property  Act</a:t>
            </a:r>
            <a:r>
              <a:rPr sz="140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1882)</a:t>
            </a:r>
            <a:endParaRPr sz="14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Clr>
                <a:srgbClr val="2A3890"/>
              </a:buClr>
              <a:buFont typeface="Arial"/>
              <a:buAutoNum type="alphaUcParenR"/>
            </a:pPr>
            <a:endParaRPr sz="1350">
              <a:latin typeface="Arial"/>
              <a:cs typeface="Arial"/>
            </a:endParaRPr>
          </a:p>
          <a:p>
            <a:pPr marL="666750">
              <a:lnSpc>
                <a:spcPts val="1664"/>
              </a:lnSpc>
            </a:pP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Section 53A of TOPA 1882</a:t>
            </a:r>
            <a:r>
              <a:rPr sz="1400" u="heavy" spc="-10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 </a:t>
            </a: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:-</a:t>
            </a:r>
            <a:endParaRPr sz="1400">
              <a:latin typeface="Arial"/>
              <a:cs typeface="Arial"/>
            </a:endParaRPr>
          </a:p>
          <a:p>
            <a:pPr marL="1134110" lvl="2" indent="-208279">
              <a:lnSpc>
                <a:spcPts val="1650"/>
              </a:lnSpc>
              <a:buAutoNum type="alphaLcParenR"/>
              <a:tabLst>
                <a:tab pos="1134745" algn="l"/>
              </a:tabLst>
            </a:pP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contract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for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consideration,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in writing, duly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signed,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in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relation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to transfer of immovable</a:t>
            </a:r>
            <a:r>
              <a:rPr sz="1400" spc="-7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property.</a:t>
            </a:r>
            <a:endParaRPr sz="1400">
              <a:latin typeface="Arial"/>
              <a:cs typeface="Arial"/>
            </a:endParaRPr>
          </a:p>
          <a:p>
            <a:pPr marL="1134110" lvl="2" indent="-208279">
              <a:lnSpc>
                <a:spcPts val="1650"/>
              </a:lnSpc>
              <a:buAutoNum type="alphaLcParenR"/>
              <a:tabLst>
                <a:tab pos="113474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transferee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should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have possession of the</a:t>
            </a:r>
            <a:r>
              <a:rPr sz="1400" spc="-2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property</a:t>
            </a:r>
            <a:endParaRPr sz="1400">
              <a:latin typeface="Arial"/>
              <a:cs typeface="Arial"/>
            </a:endParaRPr>
          </a:p>
          <a:p>
            <a:pPr marL="1123950" lvl="2" indent="-198120">
              <a:lnSpc>
                <a:spcPts val="1650"/>
              </a:lnSpc>
              <a:buAutoNum type="alphaLcParenR"/>
              <a:tabLst>
                <a:tab pos="112458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transferee has performed or willing to perform, part of</a:t>
            </a:r>
            <a:r>
              <a:rPr sz="1400" spc="-1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contract</a:t>
            </a:r>
            <a:endParaRPr sz="1400">
              <a:latin typeface="Arial"/>
              <a:cs typeface="Arial"/>
            </a:endParaRPr>
          </a:p>
          <a:p>
            <a:pPr marL="1134110" lvl="2" indent="-208279">
              <a:lnSpc>
                <a:spcPts val="1650"/>
              </a:lnSpc>
              <a:buAutoNum type="alphaLcParenR"/>
              <a:tabLst>
                <a:tab pos="113474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even if instrument of transfer in not</a:t>
            </a:r>
            <a:r>
              <a:rPr sz="1400" spc="-1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registered.</a:t>
            </a:r>
            <a:endParaRPr sz="1400">
              <a:latin typeface="Arial"/>
              <a:cs typeface="Arial"/>
            </a:endParaRPr>
          </a:p>
          <a:p>
            <a:pPr marL="706120" lvl="1" indent="-237490">
              <a:lnSpc>
                <a:spcPts val="1650"/>
              </a:lnSpc>
              <a:buAutoNum type="alphaUcParenR" startAt="4"/>
              <a:tabLst>
                <a:tab pos="70675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person holding power of</a:t>
            </a:r>
            <a:r>
              <a:rPr sz="140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attorney</a:t>
            </a:r>
            <a:endParaRPr sz="1400">
              <a:latin typeface="Arial"/>
              <a:cs typeface="Arial"/>
            </a:endParaRPr>
          </a:p>
          <a:p>
            <a:pPr marL="695960" lvl="1" indent="-227329">
              <a:lnSpc>
                <a:spcPts val="1650"/>
              </a:lnSpc>
              <a:buAutoNum type="alphaUcParenR" startAt="4"/>
              <a:tabLst>
                <a:tab pos="696595" algn="l"/>
              </a:tabLst>
            </a:pP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karta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of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a</a:t>
            </a:r>
            <a:r>
              <a:rPr sz="1400" spc="-1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HUF</a:t>
            </a:r>
            <a:endParaRPr sz="1400">
              <a:latin typeface="Arial"/>
              <a:cs typeface="Arial"/>
            </a:endParaRPr>
          </a:p>
          <a:p>
            <a:pPr marL="685800" lvl="1" indent="-217170">
              <a:lnSpc>
                <a:spcPts val="1664"/>
              </a:lnSpc>
              <a:buAutoNum type="alphaUcParenR" startAt="4"/>
              <a:tabLst>
                <a:tab pos="68643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holder of impartible</a:t>
            </a:r>
            <a:r>
              <a:rPr sz="140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estate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1430" y="445711"/>
            <a:ext cx="8447405" cy="132087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8610" indent="-296545">
              <a:lnSpc>
                <a:spcPts val="1664"/>
              </a:lnSpc>
              <a:spcBef>
                <a:spcPts val="100"/>
              </a:spcBef>
              <a:buAutoNum type="arabicPeriod" startAt="14"/>
              <a:tabLst>
                <a:tab pos="309245" algn="l"/>
              </a:tabLst>
            </a:pP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Composite Rent</a:t>
            </a:r>
            <a:r>
              <a:rPr sz="1400" u="heavy" spc="-10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 </a:t>
            </a: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:-</a:t>
            </a:r>
            <a:endParaRPr sz="1400">
              <a:latin typeface="Arial"/>
              <a:cs typeface="Arial"/>
            </a:endParaRPr>
          </a:p>
          <a:p>
            <a:pPr marL="676910" lvl="1" indent="-208279">
              <a:lnSpc>
                <a:spcPts val="1650"/>
              </a:lnSpc>
              <a:buAutoNum type="alphaLcParenR"/>
              <a:tabLst>
                <a:tab pos="67754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let out of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a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property along with other facilities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(eg.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electricity,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cooler,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lift, water pump, water tax</a:t>
            </a:r>
            <a:r>
              <a:rPr sz="1400" spc="-5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etc.)</a:t>
            </a:r>
            <a:endParaRPr sz="1400">
              <a:latin typeface="Arial"/>
              <a:cs typeface="Arial"/>
            </a:endParaRPr>
          </a:p>
          <a:p>
            <a:pPr marL="676910" lvl="1" indent="-208279">
              <a:lnSpc>
                <a:spcPts val="1650"/>
              </a:lnSpc>
              <a:buAutoNum type="alphaLcParenR"/>
              <a:tabLst>
                <a:tab pos="67754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if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separation</a:t>
            </a:r>
            <a:r>
              <a:rPr sz="140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possible</a:t>
            </a:r>
            <a:endParaRPr sz="1400">
              <a:latin typeface="Arial"/>
              <a:cs typeface="Arial"/>
            </a:endParaRPr>
          </a:p>
          <a:p>
            <a:pPr marL="926465" marR="2232025">
              <a:lnSpc>
                <a:spcPts val="1650"/>
              </a:lnSpc>
              <a:spcBef>
                <a:spcPts val="65"/>
              </a:spcBef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Rent belonging to building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–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taxed under house property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(IFHP). 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Rent belonging to other facility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–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taxed under other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sources</a:t>
            </a:r>
            <a:r>
              <a:rPr sz="1400" spc="-7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(IFOS).</a:t>
            </a:r>
            <a:endParaRPr sz="1400">
              <a:latin typeface="Arial"/>
              <a:cs typeface="Arial"/>
            </a:endParaRPr>
          </a:p>
          <a:p>
            <a:pPr marL="666750" lvl="1" indent="-198120">
              <a:lnSpc>
                <a:spcPts val="1600"/>
              </a:lnSpc>
              <a:buAutoNum type="alphaLcParenR" startAt="3"/>
              <a:tabLst>
                <a:tab pos="66738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if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separation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not</a:t>
            </a:r>
            <a:r>
              <a:rPr sz="1400" spc="-1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possible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44126" y="1703012"/>
            <a:ext cx="2225040" cy="6796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3990">
              <a:lnSpc>
                <a:spcPts val="1664"/>
              </a:lnSpc>
              <a:spcBef>
                <a:spcPts val="100"/>
              </a:spcBef>
            </a:pP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composite</a:t>
            </a:r>
            <a:r>
              <a:rPr sz="1400" spc="-1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rent</a:t>
            </a:r>
            <a:endParaRPr sz="1400">
              <a:latin typeface="Arial"/>
              <a:cs typeface="Arial"/>
            </a:endParaRPr>
          </a:p>
          <a:p>
            <a:pPr marL="173990" marR="5080" indent="-161925">
              <a:lnSpc>
                <a:spcPts val="1650"/>
              </a:lnSpc>
              <a:spcBef>
                <a:spcPts val="65"/>
              </a:spcBef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less: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cost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of facilities</a:t>
            </a:r>
            <a:r>
              <a:rPr sz="14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(IFOS)  rent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of building</a:t>
            </a:r>
            <a:r>
              <a:rPr sz="1400" spc="-4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(IFHP)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63415" y="1703009"/>
            <a:ext cx="381000" cy="677108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650"/>
              </a:lnSpc>
              <a:spcBef>
                <a:spcPts val="180"/>
              </a:spcBef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XX 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(</a:t>
            </a:r>
            <a:r>
              <a:rPr sz="1400" u="heavy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XX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)  </a:t>
            </a: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XX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1430" y="2541210"/>
            <a:ext cx="8576945" cy="2203167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69265" marR="4759325" indent="-457200">
              <a:lnSpc>
                <a:spcPts val="1650"/>
              </a:lnSpc>
              <a:spcBef>
                <a:spcPts val="180"/>
              </a:spcBef>
            </a:pP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15. Treatment of losses under House Property :-  a) Intersource adjustment u/s 70</a:t>
            </a:r>
            <a:r>
              <a:rPr sz="1400" spc="-2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u="heavy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:</a:t>
            </a:r>
            <a:endParaRPr sz="1400">
              <a:latin typeface="Arial"/>
              <a:cs typeface="Arial"/>
            </a:endParaRPr>
          </a:p>
          <a:p>
            <a:pPr marL="469265" marR="5080">
              <a:lnSpc>
                <a:spcPts val="1650"/>
              </a:lnSpc>
            </a:pP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set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off of loss from one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source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against income from other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source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under the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same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head of income in the 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same</a:t>
            </a:r>
            <a:r>
              <a:rPr sz="140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year,</a:t>
            </a:r>
            <a:endParaRPr sz="1400">
              <a:latin typeface="Arial"/>
              <a:cs typeface="Arial"/>
            </a:endParaRPr>
          </a:p>
          <a:p>
            <a:pPr marL="926465">
              <a:lnSpc>
                <a:spcPts val="1585"/>
              </a:lnSpc>
            </a:pPr>
            <a:r>
              <a:rPr sz="1400" i="1" spc="-5" dirty="0">
                <a:solidFill>
                  <a:srgbClr val="2A3890"/>
                </a:solidFill>
                <a:latin typeface="Arial"/>
                <a:cs typeface="Arial"/>
              </a:rPr>
              <a:t>exception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: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i) loss from the activity of owning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&amp; maintaining race</a:t>
            </a:r>
            <a:r>
              <a:rPr sz="1400" spc="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horses</a:t>
            </a:r>
            <a:endParaRPr sz="1400">
              <a:latin typeface="Arial"/>
              <a:cs typeface="Arial"/>
            </a:endParaRPr>
          </a:p>
          <a:p>
            <a:pPr marL="469265" marR="894080" indent="1371600">
              <a:lnSpc>
                <a:spcPts val="1650"/>
              </a:lnSpc>
              <a:spcBef>
                <a:spcPts val="65"/>
              </a:spcBef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ii) loss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can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not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set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off from winnings from lotteries,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crossword,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puzzles etc. </a:t>
            </a: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 b) Inter Head adjustment u/s 71</a:t>
            </a:r>
            <a:r>
              <a:rPr sz="1400" spc="-1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u="heavy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:</a:t>
            </a:r>
            <a:endParaRPr sz="1400">
              <a:latin typeface="Arial"/>
              <a:cs typeface="Arial"/>
            </a:endParaRPr>
          </a:p>
          <a:p>
            <a:pPr marL="469265">
              <a:lnSpc>
                <a:spcPts val="1585"/>
              </a:lnSpc>
            </a:pP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set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off of loss one head against the income from another head in the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same</a:t>
            </a:r>
            <a:r>
              <a:rPr sz="1400" spc="-2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year,</a:t>
            </a:r>
            <a:endParaRPr sz="1400">
              <a:latin typeface="Arial"/>
              <a:cs typeface="Arial"/>
            </a:endParaRPr>
          </a:p>
          <a:p>
            <a:pPr marL="926465" marR="239395">
              <a:lnSpc>
                <a:spcPts val="1650"/>
              </a:lnSpc>
              <a:spcBef>
                <a:spcPts val="65"/>
              </a:spcBef>
            </a:pPr>
            <a:r>
              <a:rPr sz="1400" i="1" spc="-5" dirty="0">
                <a:solidFill>
                  <a:srgbClr val="2A3890"/>
                </a:solidFill>
                <a:latin typeface="Arial"/>
                <a:cs typeface="Arial"/>
              </a:rPr>
              <a:t>exception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: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i) loss in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speculation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business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can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be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set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off only against the profit in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a speculation 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business.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8623" y="445711"/>
            <a:ext cx="8122920" cy="1767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70990" indent="-187960">
              <a:lnSpc>
                <a:spcPts val="1664"/>
              </a:lnSpc>
              <a:spcBef>
                <a:spcPts val="100"/>
              </a:spcBef>
              <a:buAutoNum type="romanLcParenR" startAt="2"/>
              <a:tabLst>
                <a:tab pos="157162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long term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capital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loss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can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be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set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off only against long term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capital</a:t>
            </a:r>
            <a:r>
              <a:rPr sz="1400" spc="-4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gain.</a:t>
            </a:r>
            <a:endParaRPr sz="1400">
              <a:latin typeface="Arial"/>
              <a:cs typeface="Arial"/>
            </a:endParaRPr>
          </a:p>
          <a:p>
            <a:pPr marL="1610995" indent="-227965">
              <a:lnSpc>
                <a:spcPts val="1650"/>
              </a:lnSpc>
              <a:buAutoNum type="romanLcParenR" startAt="2"/>
              <a:tabLst>
                <a:tab pos="1611630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loss from the activity of owning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&amp; maintaining race</a:t>
            </a:r>
            <a:r>
              <a:rPr sz="1400" spc="-3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horse.</a:t>
            </a:r>
            <a:endParaRPr sz="1400">
              <a:latin typeface="Arial"/>
              <a:cs typeface="Arial"/>
            </a:endParaRPr>
          </a:p>
          <a:p>
            <a:pPr marL="1620520" indent="-237490">
              <a:lnSpc>
                <a:spcPts val="1664"/>
              </a:lnSpc>
              <a:buAutoNum type="romanLcParenR" startAt="2"/>
              <a:tabLst>
                <a:tab pos="1621155" algn="l"/>
              </a:tabLst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loss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can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not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set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off from winning of lotteries,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crossword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puzzles</a:t>
            </a:r>
            <a:r>
              <a:rPr sz="1400" spc="-4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etc.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Arial"/>
              <a:cs typeface="Arial"/>
            </a:endParaRPr>
          </a:p>
          <a:p>
            <a:pPr marL="12700" algn="just">
              <a:lnSpc>
                <a:spcPts val="1664"/>
              </a:lnSpc>
            </a:pPr>
            <a:r>
              <a:rPr sz="1400" u="heavy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c) </a:t>
            </a: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Carry Forward and </a:t>
            </a:r>
            <a:r>
              <a:rPr sz="1400" u="heavy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set </a:t>
            </a: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off of loss from House Property </a:t>
            </a:r>
            <a:r>
              <a:rPr sz="1400" u="heavy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(wef </a:t>
            </a: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AY 1999-2000)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u="heavy" spc="-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u/s 71B</a:t>
            </a:r>
            <a:r>
              <a:rPr sz="1400" u="heavy" spc="-35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 </a:t>
            </a:r>
            <a:r>
              <a:rPr sz="1400" u="heavy" dirty="0">
                <a:solidFill>
                  <a:srgbClr val="2A3890"/>
                </a:solidFill>
                <a:uFill>
                  <a:solidFill>
                    <a:srgbClr val="2A3890"/>
                  </a:solidFill>
                </a:uFill>
                <a:latin typeface="Arial"/>
                <a:cs typeface="Arial"/>
              </a:rPr>
              <a:t>:</a:t>
            </a:r>
            <a:endParaRPr sz="1400">
              <a:latin typeface="Arial"/>
              <a:cs typeface="Arial"/>
            </a:endParaRPr>
          </a:p>
          <a:p>
            <a:pPr marL="469265" marR="5080" algn="just">
              <a:lnSpc>
                <a:spcPts val="1650"/>
              </a:lnSpc>
              <a:spcBef>
                <a:spcPts val="65"/>
              </a:spcBef>
            </a:pP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Loss to the extent not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set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off u/s 70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&amp;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71 is allowed to be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carried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forward for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set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off against future  income from house property only, for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a maximum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of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8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assessment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year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immediately after the end  of the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relevant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assessment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year </a:t>
            </a:r>
            <a:r>
              <a:rPr sz="1400" spc="-5" dirty="0">
                <a:solidFill>
                  <a:srgbClr val="2A3890"/>
                </a:solidFill>
                <a:latin typeface="Arial"/>
                <a:cs typeface="Arial"/>
              </a:rPr>
              <a:t>in which the loss was</a:t>
            </a:r>
            <a:r>
              <a:rPr sz="1400" spc="-2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A3890"/>
                </a:solidFill>
                <a:latin typeface="Arial"/>
                <a:cs typeface="Arial"/>
              </a:rPr>
              <a:t>suffered.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2093</Words>
  <Application>Microsoft Office PowerPoint</Application>
  <PresentationFormat>On-screen Show (16:9)</PresentationFormat>
  <Paragraphs>296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1. Any income which arises from property or land appurtenant thereto is to be charged under “Income from  house property”.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FORMAT</vt:lpstr>
      <vt:lpstr>3. Self occupied property :-</vt:lpstr>
      <vt:lpstr>FORMAT</vt:lpstr>
      <vt:lpstr>Slide 14</vt:lpstr>
      <vt:lpstr>Particulars</vt:lpstr>
      <vt:lpstr>Particulars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Any income which arises from property or land appurtenant thereto is to be charged under “Income from  house property”.</dc:title>
  <cp:lastModifiedBy>Uday</cp:lastModifiedBy>
  <cp:revision>3</cp:revision>
  <dcterms:created xsi:type="dcterms:W3CDTF">2020-06-10T05:54:08Z</dcterms:created>
  <dcterms:modified xsi:type="dcterms:W3CDTF">2020-06-10T06:22:42Z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  <property fmtid="{D5CDD505-2E9C-101B-9397-08002B2CF9AE}" pid="3" name="LastSaved">
    <vt:filetime>2020-06-10T00:00:00Z</vt:filetime>
  </property>
</Properties>
</file>