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70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53F2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681BD-DB83-4A76-A531-A7576722B1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5AA7B-12B9-45C6-8D02-18EADE9570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hape 263"/>
          <p:cNvSpPr>
            <a:spLocks noGrp="1" noRot="1" noChangeAspect="1" noTextEdit="1"/>
          </p:cNvSpPr>
          <p:nvPr>
            <p:ph type="sldImg" idx="2"/>
          </p:nvPr>
        </p:nvSpPr>
        <p:spPr>
          <a:ln>
            <a:miter lim="800000"/>
          </a:ln>
        </p:spPr>
      </p:sp>
      <p:sp>
        <p:nvSpPr>
          <p:cNvPr id="117763" name="Shape 26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24"/>
          <p:cNvCxnSpPr>
            <a:cxnSpLocks noChangeShapeType="1"/>
          </p:cNvCxnSpPr>
          <p:nvPr/>
        </p:nvCxnSpPr>
        <p:spPr bwMode="auto">
          <a:xfrm>
            <a:off x="1665288" y="1809751"/>
            <a:ext cx="6526212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</p:spPr>
      </p:cxn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556175" y="959167"/>
            <a:ext cx="6616800" cy="9332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556175" y="1838427"/>
            <a:ext cx="6616800" cy="40564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2600"/>
            </a:lvl1pPr>
            <a:lvl2pPr lvl="1">
              <a:spcBef>
                <a:spcPts val="0"/>
              </a:spcBef>
              <a:buSzPct val="100000"/>
              <a:defRPr sz="2600"/>
            </a:lvl2pPr>
            <a:lvl3pPr lvl="2">
              <a:spcBef>
                <a:spcPts val="0"/>
              </a:spcBef>
              <a:buSzPct val="100000"/>
              <a:defRPr sz="2600"/>
            </a:lvl3pPr>
            <a:lvl4pPr lvl="3">
              <a:spcBef>
                <a:spcPts val="0"/>
              </a:spcBef>
              <a:buSzPct val="100000"/>
              <a:defRPr sz="2600"/>
            </a:lvl4pPr>
            <a:lvl5pPr lvl="4">
              <a:spcBef>
                <a:spcPts val="0"/>
              </a:spcBef>
              <a:buSzPct val="100000"/>
              <a:defRPr sz="2600"/>
            </a:lvl5pPr>
            <a:lvl6pPr lvl="5">
              <a:spcBef>
                <a:spcPts val="0"/>
              </a:spcBef>
              <a:buSzPct val="100000"/>
              <a:defRPr sz="2600"/>
            </a:lvl6pPr>
            <a:lvl7pPr lvl="6">
              <a:spcBef>
                <a:spcPts val="0"/>
              </a:spcBef>
              <a:buSzPct val="100000"/>
              <a:defRPr sz="2600"/>
            </a:lvl7pPr>
            <a:lvl8pPr lvl="7">
              <a:spcBef>
                <a:spcPts val="0"/>
              </a:spcBef>
              <a:buSzPct val="100000"/>
              <a:defRPr sz="2600"/>
            </a:lvl8pPr>
            <a:lvl9pPr lvl="8">
              <a:spcBef>
                <a:spcPts val="0"/>
              </a:spcBef>
              <a:buSzPct val="100000"/>
              <a:defRPr sz="2600"/>
            </a:lvl9pPr>
          </a:lstStyle>
          <a:p>
            <a:endParaRPr/>
          </a:p>
        </p:txBody>
      </p:sp>
      <p:sp>
        <p:nvSpPr>
          <p:cNvPr id="5" name="Shape 23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</a:lstStyle>
          <a:p>
            <a:pPr>
              <a:defRPr/>
            </a:pPr>
            <a:fld id="{0E67A6C5-F27A-4188-8307-AC689EB0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0BAEF-1A49-468D-A79B-6E51A582E1F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1223B-E05D-4105-800C-AECEC99F5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5334000"/>
            <a:ext cx="8915400" cy="1219200"/>
          </a:xfrm>
          <a:prstGeom prst="round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COMMERCE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133600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600" b="1" dirty="0" smtClean="0">
                <a:solidFill>
                  <a:srgbClr val="1A53F2"/>
                </a:solidFill>
                <a:latin typeface="Times New Roman" pitchFamily="18" charset="0"/>
                <a:cs typeface="Times New Roman" pitchFamily="18" charset="0"/>
              </a:rPr>
              <a:t>POWER POINT PRESENTATION</a:t>
            </a:r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152400" y="304800"/>
            <a:ext cx="8991600" cy="1143000"/>
          </a:xfrm>
          <a:prstGeom prst="round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D.N.R. COLLEGE</a:t>
            </a:r>
            <a:r>
              <a:rPr lang="en-IN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(AUTONOMOUS) </a:t>
            </a:r>
          </a:p>
          <a:p>
            <a:pPr algn="ctr"/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BHIMAVARAM</a:t>
            </a:r>
            <a:endParaRPr lang="en-US" sz="3200" dirty="0"/>
          </a:p>
        </p:txBody>
      </p:sp>
      <p:pic>
        <p:nvPicPr>
          <p:cNvPr id="14337" name="Picture 24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81000"/>
            <a:ext cx="927044" cy="99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>
            <a:off x="1295400" y="3011269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600" b="1" dirty="0" smtClean="0">
                <a:solidFill>
                  <a:srgbClr val="1A53F2"/>
                </a:solidFill>
                <a:latin typeface="Times New Roman" pitchFamily="18" charset="0"/>
                <a:cs typeface="Times New Roman" pitchFamily="18" charset="0"/>
              </a:rPr>
              <a:t>BANKING THEORY &amp; PRACTICE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4724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P.HARIKRISHNAM RAJU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ndian Banking History&#10;• Name must include the word ‘Bank’, ‘Banker’ or&#10;‘Banking’ for banking operations in India.&#10;• In th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199"/>
            <a:ext cx="8229600" cy="6178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33400" y="228600"/>
            <a:ext cx="8382000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Indian Banking History&#10;• The Imperial Bank came into existence on the 27th&#10;January, 1921 by the Imperial Bank of India Ac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8423996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hape 26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2EBE055-6FEF-42AD-BCB8-030CC8E881C4}" type="slidenum">
              <a:rPr lang="en-US" smtClean="0">
                <a:cs typeface="Tinos"/>
              </a:rPr>
              <a:pPr/>
              <a:t>12</a:t>
            </a:fld>
            <a:endParaRPr lang="en-US" smtClean="0">
              <a:cs typeface="Tinos"/>
            </a:endParaRPr>
          </a:p>
        </p:txBody>
      </p:sp>
      <p:pic>
        <p:nvPicPr>
          <p:cNvPr id="60420" name="Picture 4" descr="india-1-638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981200"/>
            <a:ext cx="1905000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4517" name="Rectangle 11"/>
          <p:cNvSpPr>
            <a:spLocks noChangeArrowheads="1"/>
          </p:cNvSpPr>
          <p:nvPr/>
        </p:nvSpPr>
        <p:spPr bwMode="auto">
          <a:xfrm>
            <a:off x="3962400" y="3200400"/>
            <a:ext cx="3810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44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asic Banking Terms&#10;• Finance: The proper management of&#10;money.&#10;• Money: The current medium of&#10;exchange or means of paymen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9" y="0"/>
            <a:ext cx="8728477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ank&#10;• It is a financial firm.&#10;• The firm which deals banking activities.&#10;• It is an institution whose debts are&#10;widely ac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8610600" cy="6464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anking System&#10;• The Merchant&#10;• The Gold Smith (safe lockers)&#10;• The Money lender (receiving deposits and&#10;advancing loans)&#10;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14400"/>
            <a:ext cx="81534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unctions of a Bank&#10;• Primary Functions&#10;– Receipts of Deposits (Savings, Fixed, RD, etc.)&#10;– Granting of Loans (with surety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599"/>
            <a:ext cx="7620000" cy="57209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unctions of a Bank&#10;• Subsidiary Functions&#10;– Agency Services (on behalf of customer)&#10;• Act as agent&#10;• Collect the cheques&#10;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3399"/>
            <a:ext cx="8305800" cy="6235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ole of Banks&#10;•&#10;•&#10;•&#10;•&#10;•&#10;&#10;Receiving Deposits&#10;Lending (loan)&#10;Portfolio Management (investment)&#10;Foreign exchange dealings&#10;Enc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8525490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hallenges&#10;•&#10;•&#10;•&#10;•&#10;•&#10;•&#10;&#10;Changing needs of customers&#10;Managing with regulatory reforms&#10;Maintaining high quality assets&#10;Manag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"/>
            <a:ext cx="8221008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anking History&#10;• Bank of Venice was the first bank to start&#10;commercial banking operations in 1157.&#10;• Modern banking syst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3820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22</Words>
  <Application>Microsoft Office PowerPoint</Application>
  <PresentationFormat>On-screen Show (4:3)</PresentationFormat>
  <Paragraphs>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DNRpc</cp:lastModifiedBy>
  <cp:revision>18</cp:revision>
  <dcterms:created xsi:type="dcterms:W3CDTF">2019-09-24T06:04:45Z</dcterms:created>
  <dcterms:modified xsi:type="dcterms:W3CDTF">2020-06-11T05:10:46Z</dcterms:modified>
</cp:coreProperties>
</file>