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C00000"/>
                </a:solidFill>
                <a:latin typeface="Gabriola"/>
                <a:cs typeface="Gabriol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C00000"/>
                </a:solidFill>
                <a:latin typeface="Gabriola"/>
                <a:cs typeface="Gabriol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5940" y="1685202"/>
            <a:ext cx="3448685" cy="4306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27575" y="1853539"/>
            <a:ext cx="3632834" cy="3750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C00000"/>
                </a:solidFill>
                <a:latin typeface="Gabriola"/>
                <a:cs typeface="Gabriol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4075" y="1132077"/>
            <a:ext cx="763584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C00000"/>
                </a:solidFill>
                <a:latin typeface="Gabriola"/>
                <a:cs typeface="Gabriol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2697937"/>
            <a:ext cx="6442709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54554" y="6555895"/>
            <a:ext cx="212471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99602" y="6555895"/>
            <a:ext cx="21653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s://en.wikipedia.org/wiki/ARPANET" TargetMode="External"/><Relationship Id="rId7" Type="http://schemas.openxmlformats.org/officeDocument/2006/relationships/hyperlink" Target="https://en.wikipedia.org/wiki/John_Markoff" TargetMode="External"/><Relationship Id="rId8" Type="http://schemas.openxmlformats.org/officeDocument/2006/relationships/hyperlink" Target="https://en.wikipedia.org/wiki/What_the_Dormouse_Said" TargetMode="External"/><Relationship Id="rId9" Type="http://schemas.openxmlformats.org/officeDocument/2006/relationships/hyperlink" Target="https://en.wikipedia.org/wiki/Online_shopping" TargetMode="Externa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s://en.wikipedia.org/wiki/Minitel" TargetMode="External"/><Relationship Id="rId7" Type="http://schemas.openxmlformats.org/officeDocument/2006/relationships/hyperlink" Target="https://en.wikipedia.org/wiki/Orange_S.A" TargetMode="External"/><Relationship Id="rId8" Type="http://schemas.openxmlformats.org/officeDocument/2006/relationships/hyperlink" Target="https://en.wikipedia.org/wiki/Gateshead" TargetMode="External"/><Relationship Id="rId9" Type="http://schemas.openxmlformats.org/officeDocument/2006/relationships/hyperlink" Target="https://en.wikipedia.org/wiki/Tesco" TargetMode="External"/><Relationship Id="rId10" Type="http://schemas.openxmlformats.org/officeDocument/2006/relationships/hyperlink" Target="https://en.wikipedia.org/wiki/CompuServe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s://en.wikipedia.org/wiki/Tim_Berners-Lee" TargetMode="External"/><Relationship Id="rId7" Type="http://schemas.openxmlformats.org/officeDocument/2006/relationships/hyperlink" Target="https://en.wikipedia.org/wiki/WorldWideWeb" TargetMode="External"/><Relationship Id="rId8" Type="http://schemas.openxmlformats.org/officeDocument/2006/relationships/hyperlink" Target="https://en.wikipedia.org/wiki/NeXTSTEP" TargetMode="External"/><Relationship Id="rId9" Type="http://schemas.openxmlformats.org/officeDocument/2006/relationships/hyperlink" Target="https://en.wikipedia.org/wiki/Netscape" TargetMode="External"/><Relationship Id="rId10" Type="http://schemas.openxmlformats.org/officeDocument/2006/relationships/hyperlink" Target="https://en.wikipedia.org/wiki/Mozilla" TargetMode="External"/><Relationship Id="rId11" Type="http://schemas.openxmlformats.org/officeDocument/2006/relationships/hyperlink" Target="https://en.wikipedia.org/wiki/Netscape_Navigator" TargetMode="External"/><Relationship Id="rId12" Type="http://schemas.openxmlformats.org/officeDocument/2006/relationships/hyperlink" Target="https://en.wikipedia.org/wiki/Transport_Layer_Security" TargetMode="External"/><Relationship Id="rId13" Type="http://schemas.openxmlformats.org/officeDocument/2006/relationships/hyperlink" Target="https://en.wikipedia.org/wiki/Ipswitch_IMail_Server" TargetMode="External"/><Relationship Id="rId14" Type="http://schemas.openxmlformats.org/officeDocument/2006/relationships/hyperlink" Target="https://en.wikipedia.org/wiki/Ipswitch%2C_Inc" TargetMode="External"/><Relationship Id="rId15" Type="http://schemas.openxmlformats.org/officeDocument/2006/relationships/hyperlink" Target="https://en.wikipedia.org/wiki/OpenMarket" TargetMode="External"/><Relationship Id="rId16" Type="http://schemas.openxmlformats.org/officeDocument/2006/relationships/hyperlink" Target="https://en.wikipedia.org/wiki/Jeff_Bezos" TargetMode="External"/><Relationship Id="rId17" Type="http://schemas.openxmlformats.org/officeDocument/2006/relationships/hyperlink" Target="https://en.wikipedia.org/wiki/Amazon.com" TargetMode="External"/><Relationship Id="rId18" Type="http://schemas.openxmlformats.org/officeDocument/2006/relationships/hyperlink" Target="https://en.wikipedia.org/wiki/NetRadio" TargetMode="Externa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s://en.wikipedia.org/wiki/Pierre_Omidyar" TargetMode="External"/><Relationship Id="rId7" Type="http://schemas.openxmlformats.org/officeDocument/2006/relationships/hyperlink" Target="https://en.wikipedia.org/wiki/E-gold" TargetMode="External"/><Relationship Id="rId8" Type="http://schemas.openxmlformats.org/officeDocument/2006/relationships/hyperlink" Target="https://en.wikipedia.org/wiki/IndiaMART" TargetMode="External"/><Relationship Id="rId9" Type="http://schemas.openxmlformats.org/officeDocument/2006/relationships/hyperlink" Target="https://en.wikipedia.org/wiki/Alibaba_Group" TargetMode="External"/><Relationship Id="rId10" Type="http://schemas.openxmlformats.org/officeDocument/2006/relationships/hyperlink" Target="https://en.wikipedia.org/wiki/Business.com" TargetMode="External"/><Relationship Id="rId11" Type="http://schemas.openxmlformats.org/officeDocument/2006/relationships/hyperlink" Target="https://en.wikipedia.org/wiki/Napster" TargetMode="External"/><Relationship Id="rId12" Type="http://schemas.openxmlformats.org/officeDocument/2006/relationships/hyperlink" Target="https://en.wikipedia.org/wiki/ATG_Stores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s://en.wikipedia.org/wiki/Dot-com_bust" TargetMode="External"/><Relationship Id="rId7" Type="http://schemas.openxmlformats.org/officeDocument/2006/relationships/hyperlink" Target="https://en.wikipedia.org/wiki/Alibaba_Group" TargetMode="External"/><Relationship Id="rId8" Type="http://schemas.openxmlformats.org/officeDocument/2006/relationships/hyperlink" Target="https://en.wikipedia.org/wiki/EBay" TargetMode="External"/><Relationship Id="rId9" Type="http://schemas.openxmlformats.org/officeDocument/2006/relationships/hyperlink" Target="https://en.wikipedia.org/wiki/PayPal" TargetMode="External"/><Relationship Id="rId10" Type="http://schemas.openxmlformats.org/officeDocument/2006/relationships/hyperlink" Target="https://en.wikipedia.org/wiki/Amazon.com" TargetMode="External"/><Relationship Id="rId11" Type="http://schemas.openxmlformats.org/officeDocument/2006/relationships/hyperlink" Target="https://en.wikipedia.org/wiki/Bitcoin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://yourstory.com/2014/07/myntra-customer-experience/" TargetMode="Externa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://yourstory.com/2014/07/flipkart-1-billion-funding/" TargetMode="External"/><Relationship Id="rId7" Type="http://schemas.openxmlformats.org/officeDocument/2006/relationships/hyperlink" Target="https://en.wikipedia.org/wiki/Initial_public_offering" TargetMode="Externa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://www.aldricharchive.com/inventors_story.html" TargetMode="Externa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s://en.wikipedia.org/wiki/France_T%C3%A9l%C3%A9com" TargetMode="External"/><Relationship Id="rId7" Type="http://schemas.openxmlformats.org/officeDocument/2006/relationships/hyperlink" Target="https://en.wikipedia.org/wiki/Postal_Telephone_and_Telegraph" TargetMode="External"/><Relationship Id="rId8" Type="http://schemas.openxmlformats.org/officeDocument/2006/relationships/hyperlink" Target="https://en.wikipedia.org/wiki/Electronic_terminal" TargetMode="External"/><Relationship Id="rId9" Type="http://schemas.openxmlformats.org/officeDocument/2006/relationships/hyperlink" Target="https://en.wikipedia.org/wiki/Search_engine" TargetMode="External"/><Relationship Id="rId10" Type="http://schemas.openxmlformats.org/officeDocument/2006/relationships/hyperlink" Target="https://en.wikipedia.org/wiki/Phone_directory" TargetMode="External"/><Relationship Id="rId11" Type="http://schemas.openxmlformats.org/officeDocument/2006/relationships/hyperlink" Target="https://en.wikipedia.org/wiki/Mail-order" TargetMode="External"/><Relationship Id="rId12" Type="http://schemas.openxmlformats.org/officeDocument/2006/relationships/hyperlink" Target="https://en.wikipedia.org/wiki/Databases" TargetMode="External"/><Relationship Id="rId13" Type="http://schemas.openxmlformats.org/officeDocument/2006/relationships/hyperlink" Target="https://en.wikipedia.org/wiki/Message_boards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40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41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42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45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4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49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1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3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5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7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9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s://www.google.co.in/search?safe=off&amp;amp;sa=X&amp;amp;biw=1366&amp;amp;bih=638&amp;amp;q=Seattle&amp;amp;stick=H4sIAAAAAAAAAOPgE-LQz9U3yE3PTlcCs1Iss4q0VLOTrfTzi9IT8zKrEksy8_NQOFZp-aV5KakpAN2Z8Io9AAAA&amp;amp;ved=0ahUKEwiltYu-r9TVAhWBtY8KHSAdC1cQmxMI6AEoATAe" TargetMode="External"/><Relationship Id="rId7" Type="http://schemas.openxmlformats.org/officeDocument/2006/relationships/hyperlink" Target="https://www.google.co.in/search?safe=off&amp;amp;sa=X&amp;amp;biw=1366&amp;amp;bih=638&amp;amp;q=Zappos&amp;amp;stick=H4sIAAAAAAAAAOPgE-LQz9U3yE3PTlfiBLGMUtKSLLU0M8qt9JPzc3JSk0sy8_P084vSE_MyqxJBnGKr4tKk4syUzMSizNRiADgb2KBCAAAA&amp;amp;ved=0ahUKEwiltYu-r9TVAhWBtY8KHSAdC1cQmxMI8AEoATAg" TargetMode="External"/><Relationship Id="rId8" Type="http://schemas.openxmlformats.org/officeDocument/2006/relationships/hyperlink" Target="https://www.google.co.in/search?safe=off&amp;amp;sa=X&amp;amp;biw=1366&amp;amp;bih=638&amp;amp;q=audible&amp;amp;stick=H4sIAAAAAAAAAOPgE-LQz9U3yE3PTlfiBLFMq4zSs7Q0M8qt9JPzc3JSk0sy8_P084vSE_MyqxJBnGKr4tKk4syUzMSizNRiAFJk34ZCAAAA&amp;amp;ved=0ahUKEwiltYu-r9TVAhWBtY8KHSAdC1cQmxMI8QEoAjAg" TargetMode="External"/><Relationship Id="rId9" Type="http://schemas.openxmlformats.org/officeDocument/2006/relationships/hyperlink" Target="https://www.google.co.in/search?safe=off&amp;amp;sa=X&amp;amp;biw=1366&amp;amp;bih=638&amp;amp;q=Souq.com&amp;amp;stick=H4sIAAAAAAAAAOPgE-LQz9U3yE3PTlfi1U_XNzRMKk9LM8wxN9HSzCi30k_Oz8lJTS7JzM_Tzy9KT8zLrEoEcYqtikuTijNTMhOLMlOLAYX4ZV5GAAAA&amp;amp;ved=0ahUKEwiltYu-r9TVAhWBtY8KHSAdC1cQmxMI8gEoAzAg" TargetMode="External"/><Relationship Id="rId10" Type="http://schemas.openxmlformats.org/officeDocument/2006/relationships/hyperlink" Target="https://www.google.co.in/search?safe=off&amp;amp;sa=X&amp;amp;biw=1366&amp;amp;bih=638&amp;amp;q=AbeBooks&amp;amp;stick=H4sIAAAAAAAAAOPgE-LQz9U3yE3PTlfiBLHMC0tSjLU0M8qt9JPzc3JSk0sy8_P084vSE_MyqxJBnGKr4tKk4syUzMSizNRiAJwSX5JCAAAA&amp;amp;ved=0ahUKEwiltYu-r9TVAhWBtY8KHSAdC1cQmxMI8wEoBDAg" TargetMode="External"/><Relationship Id="rId11" Type="http://schemas.openxmlformats.org/officeDocument/2006/relationships/image" Target="../media/image73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s://www.google.co.in/search?safe=off&amp;amp;q=Jack%2BMa&amp;amp;stick=H4sIAAAAAAAAAOPgE-LUz9U3ME_OKChQgjILzCu11LOTrfSTSosz81KLi-GM-PyC1KLEksz8PKu0_NK8lNQiAHbFr1ZBAAAA&amp;amp;sa=X&amp;amp;ved=0ahUKEwiBns35s9TVAhUZT48KHcOpCqYQmxMIjAEoATAP" TargetMode="External"/><Relationship Id="rId7" Type="http://schemas.openxmlformats.org/officeDocument/2006/relationships/hyperlink" Target="https://www.google.co.in/search?safe=off&amp;amp;q=Hangzhou%2BChina&amp;amp;stick=H4sIAAAAAAAAAOPgE-LUz9U3ME_OKChQAjMNTcpyTbRUs5Ot9POL0hPzMqsSSzLz81A4Vmn5pXkpqSkAA3eTyD8AAAA&amp;amp;sa=X&amp;amp;ved=0ahUKEwiBns35s9TVAhUZT48KHcOpCqYQmxMIkAEoATAQ" TargetMode="External"/><Relationship Id="rId8" Type="http://schemas.openxmlformats.org/officeDocument/2006/relationships/image" Target="../media/image80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3.png"/><Relationship Id="rId7" Type="http://schemas.openxmlformats.org/officeDocument/2006/relationships/hyperlink" Target="https://www.google.co.in/search?safe=off&amp;amp;sa=X&amp;amp;biw=1366&amp;amp;bih=589&amp;amp;q=Pierre%2BOmidyar&amp;amp;stick=H4sIAAAAAAAAAOPgE-LQz9U3qLI0SFbiBLGMTSrykrTUs5Ot9JNKizPzUouL4Yz4_ILUosSSzPw8q7T80ryU1CIAtOOorUAAAAA&amp;amp;ved=0ahUKEwiUi_mputTVAhWLuY8KHYIMAmMQmxMIowEoATAZ" TargetMode="External"/><Relationship Id="rId8" Type="http://schemas.openxmlformats.org/officeDocument/2006/relationships/hyperlink" Target="https://www.google.co.in/search?safe=off&amp;amp;sa=X&amp;amp;biw=1366&amp;amp;bih=589&amp;amp;q=Devin%2BWenig&amp;amp;stick=H4sIAAAAAAAAAOPgE-LQz9U3qLI0SFbiBrEMjcwrkgxStBSzk63084vSE_MyqxJLMvPzUDhWyan5AAIjYKk8AAAA&amp;amp;ved=0ahUKEwiUi_mputTVAhWLuY8KHYIMAmMQmxMIqwEoATAb" TargetMode="External"/><Relationship Id="rId9" Type="http://schemas.openxmlformats.org/officeDocument/2006/relationships/hyperlink" Target="https://www.google.co.in/search?safe=off&amp;amp;sa=X&amp;amp;biw=1366&amp;amp;bih=589&amp;amp;q=San%2BJose&amp;amp;stick=H4sIAAAAAAAAAOPgE-LQz9U3qLI0SFYCs9IMTMq0VLOTrfTzi9IT8zKrEksy8_NQOFZp-aV5KakpAHIf0ww9AAAA&amp;amp;ved=0ahUKEwiUi_mputTVAhWLuY8KHYIMAmMQmxMIpwEoATAa" TargetMode="External"/><Relationship Id="rId10" Type="http://schemas.openxmlformats.org/officeDocument/2006/relationships/hyperlink" Target="https://www.google.co.in/search?safe=off&amp;amp;sa=X&amp;amp;biw=1366&amp;amp;bih=589&amp;amp;q=StubHub&amp;amp;stick=H4sIAAAAAAAAAOPgE-LQz9U3qLI0SFbiBLGSLYzj07Q0M8qt9JPzc3JSk0sy8_P084vSE_MyqxJBnGKr4tKk4syUzMSizNRiAHbYNRxCAAAA&amp;amp;ved=0ahUKEwiUi_mputTVAhWLuY8KHYIMAmMQmxMIrwEoATAc" TargetMode="External"/><Relationship Id="rId11" Type="http://schemas.openxmlformats.org/officeDocument/2006/relationships/hyperlink" Target="https://www.google.co.in/search?safe=off&amp;amp;sa=X&amp;amp;biw=1366&amp;amp;bih=589&amp;amp;q=mobile.de&amp;amp;stick=H4sIAAAAAAAAAOPgE-LQz9U3qLI0SFbi1k_XNzQytiywsKjS0swot9JPzs_JSU0uyczP088vSk_My6xKBHGKrYpLk4ozUzITizJTiwFwmDaFRAAAAA&amp;amp;ved=0ahUKEwiUi_mputTVAhWLuY8KHYIMAmMQmxMIsAEoAjAc" TargetMode="External"/><Relationship Id="rId12" Type="http://schemas.openxmlformats.org/officeDocument/2006/relationships/hyperlink" Target="https://www.google.co.in/search?safe=off&amp;amp;sa=X&amp;amp;biw=1366&amp;amp;bih=589&amp;amp;q=Gittigidiyor&amp;amp;stick=H4sIAAAAAAAAAOPgE-LQz9U3qLI0SFbiBLGSDYrNDbU0M8qt9JPzc3JSk0sy8_P084vSE_MyqxJBnGKr4tKk4syUzMSizNRiAA-F39JCAAAA&amp;amp;ved=0ahUKEwiUi_mputTVAhWLuY8KHYIMAmMQmxMIsQEoAzAc" TargetMode="External"/><Relationship Id="rId13" Type="http://schemas.openxmlformats.org/officeDocument/2006/relationships/hyperlink" Target="https://www.google.co.in/search?safe=off&amp;amp;sa=X&amp;amp;biw=1366&amp;amp;bih=589&amp;amp;q=Auction%2BCo.&amp;amp;stick=H4sIAAAAAAAAAOPgE-LQz9U3qLI0SFbiArFMDE1N0g21NDPKrfST83NyUpNLMvPz9POL0hPzMqsSQZxiq-LSpOLMlMzEoszUYgDCoMhLQwAAAA&amp;amp;ved=0ahUKEwiUi_mputTVAhWLuY8KHYIMAmMQmxMIsgEoBDAc" TargetMode="External"/><Relationship Id="rId14" Type="http://schemas.openxmlformats.org/officeDocument/2006/relationships/image" Target="../media/image84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7.pn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68879" y="687323"/>
            <a:ext cx="4046220" cy="7863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703189" y="5140248"/>
            <a:ext cx="3007360" cy="119634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3200" b="1" i="1">
                <a:solidFill>
                  <a:srgbClr val="FFFFFF"/>
                </a:solidFill>
                <a:latin typeface="Monotype Corsiva"/>
                <a:cs typeface="Monotype Corsiva"/>
              </a:rPr>
              <a:t>By-Group</a:t>
            </a:r>
            <a:r>
              <a:rPr dirty="0" sz="3200" spc="-40" b="1" i="1">
                <a:solidFill>
                  <a:srgbClr val="FFFFFF"/>
                </a:solidFill>
                <a:latin typeface="Monotype Corsiva"/>
                <a:cs typeface="Monotype Corsiva"/>
              </a:rPr>
              <a:t> </a:t>
            </a:r>
            <a:r>
              <a:rPr dirty="0" sz="3200" b="1" i="1">
                <a:solidFill>
                  <a:srgbClr val="FFFFFF"/>
                </a:solidFill>
                <a:latin typeface="Monotype Corsiva"/>
                <a:cs typeface="Monotype Corsiva"/>
              </a:rPr>
              <a:t>5</a:t>
            </a:r>
            <a:endParaRPr sz="3200">
              <a:latin typeface="Monotype Corsiva"/>
              <a:cs typeface="Monotype Corsiv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3200" b="1" i="1">
                <a:solidFill>
                  <a:srgbClr val="FFFFFF"/>
                </a:solidFill>
                <a:latin typeface="Monotype Corsiva"/>
                <a:cs typeface="Monotype Corsiva"/>
              </a:rPr>
              <a:t>PGDM GEN.</a:t>
            </a:r>
            <a:r>
              <a:rPr dirty="0" sz="3200" spc="-125" b="1" i="1">
                <a:solidFill>
                  <a:srgbClr val="FFFFFF"/>
                </a:solidFill>
                <a:latin typeface="Monotype Corsiva"/>
                <a:cs typeface="Monotype Corsiva"/>
              </a:rPr>
              <a:t> </a:t>
            </a:r>
            <a:r>
              <a:rPr dirty="0" sz="3200" spc="5" b="1" i="1">
                <a:solidFill>
                  <a:srgbClr val="FFFFFF"/>
                </a:solidFill>
                <a:latin typeface="Monotype Corsiva"/>
                <a:cs typeface="Monotype Corsiva"/>
              </a:rPr>
              <a:t>Sec-B</a:t>
            </a:r>
            <a:endParaRPr sz="3200">
              <a:latin typeface="Monotype Corsiva"/>
              <a:cs typeface="Monotype Corsiv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66800" y="1676400"/>
            <a:ext cx="6172200" cy="3429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31606" y="6555895"/>
            <a:ext cx="1828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10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95370" y="600201"/>
            <a:ext cx="2957830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1">
                <a:latin typeface="Gabriola"/>
                <a:cs typeface="Gabriola"/>
              </a:rPr>
              <a:t>ADVANTAGES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31606" y="6555895"/>
            <a:ext cx="1828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10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1759661"/>
            <a:ext cx="7249795" cy="27584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3200" spc="-20">
                <a:latin typeface="Constantia"/>
                <a:cs typeface="Constantia"/>
              </a:rPr>
              <a:t>E-Commerce </a:t>
            </a:r>
            <a:r>
              <a:rPr dirty="0" sz="3200" spc="-15">
                <a:latin typeface="Constantia"/>
                <a:cs typeface="Constantia"/>
              </a:rPr>
              <a:t>advantages </a:t>
            </a:r>
            <a:r>
              <a:rPr dirty="0" sz="3200" spc="-5">
                <a:latin typeface="Constantia"/>
                <a:cs typeface="Constantia"/>
              </a:rPr>
              <a:t>can </a:t>
            </a:r>
            <a:r>
              <a:rPr dirty="0" sz="3200">
                <a:latin typeface="Constantia"/>
                <a:cs typeface="Constantia"/>
              </a:rPr>
              <a:t>be</a:t>
            </a:r>
            <a:r>
              <a:rPr dirty="0" sz="3200" spc="-420">
                <a:latin typeface="Constantia"/>
                <a:cs typeface="Constantia"/>
              </a:rPr>
              <a:t> </a:t>
            </a:r>
            <a:r>
              <a:rPr dirty="0" sz="3200" spc="-15">
                <a:latin typeface="Constantia"/>
                <a:cs typeface="Constantia"/>
              </a:rPr>
              <a:t>broadly  </a:t>
            </a:r>
            <a:r>
              <a:rPr dirty="0" sz="3200">
                <a:latin typeface="Constantia"/>
                <a:cs typeface="Constantia"/>
              </a:rPr>
              <a:t>classified </a:t>
            </a:r>
            <a:r>
              <a:rPr dirty="0" sz="3200" spc="-5">
                <a:latin typeface="Constantia"/>
                <a:cs typeface="Constantia"/>
              </a:rPr>
              <a:t>in </a:t>
            </a:r>
            <a:r>
              <a:rPr dirty="0" sz="3200" spc="-15">
                <a:latin typeface="Constantia"/>
                <a:cs typeface="Constantia"/>
              </a:rPr>
              <a:t>three </a:t>
            </a:r>
            <a:r>
              <a:rPr dirty="0" sz="3200" spc="-5">
                <a:latin typeface="Constantia"/>
                <a:cs typeface="Constantia"/>
              </a:rPr>
              <a:t>major</a:t>
            </a:r>
            <a:r>
              <a:rPr dirty="0" sz="3200" spc="-355">
                <a:latin typeface="Constantia"/>
                <a:cs typeface="Constantia"/>
              </a:rPr>
              <a:t> </a:t>
            </a:r>
            <a:r>
              <a:rPr dirty="0" sz="3200" spc="-15">
                <a:latin typeface="Constantia"/>
                <a:cs typeface="Constantia"/>
              </a:rPr>
              <a:t>categories:</a:t>
            </a:r>
            <a:endParaRPr sz="3200">
              <a:latin typeface="Constantia"/>
              <a:cs typeface="Constantia"/>
            </a:endParaRPr>
          </a:p>
          <a:p>
            <a:pPr lvl="1" marL="652780" indent="-247650">
              <a:lnSpc>
                <a:spcPct val="100000"/>
              </a:lnSpc>
              <a:spcBef>
                <a:spcPts val="770"/>
              </a:spcBef>
              <a:buClr>
                <a:srgbClr val="0E6EC5"/>
              </a:buClr>
              <a:buSzPct val="84375"/>
              <a:buFont typeface="Wingdings 2"/>
              <a:buChar char=""/>
              <a:tabLst>
                <a:tab pos="653415" algn="l"/>
              </a:tabLst>
            </a:pPr>
            <a:r>
              <a:rPr dirty="0" sz="3200" spc="-20">
                <a:latin typeface="Constantia"/>
                <a:cs typeface="Constantia"/>
              </a:rPr>
              <a:t>Advantages </a:t>
            </a:r>
            <a:r>
              <a:rPr dirty="0" sz="3200" spc="-30">
                <a:latin typeface="Constantia"/>
                <a:cs typeface="Constantia"/>
              </a:rPr>
              <a:t>to</a:t>
            </a:r>
            <a:r>
              <a:rPr dirty="0" sz="3200" spc="-175">
                <a:latin typeface="Constantia"/>
                <a:cs typeface="Constantia"/>
              </a:rPr>
              <a:t> </a:t>
            </a:r>
            <a:r>
              <a:rPr dirty="0" sz="3200" spc="-5">
                <a:latin typeface="Constantia"/>
                <a:cs typeface="Constantia"/>
              </a:rPr>
              <a:t>Organizations</a:t>
            </a:r>
            <a:endParaRPr sz="3200">
              <a:latin typeface="Constantia"/>
              <a:cs typeface="Constantia"/>
            </a:endParaRPr>
          </a:p>
          <a:p>
            <a:pPr lvl="1" marL="652780" indent="-247650">
              <a:lnSpc>
                <a:spcPct val="100000"/>
              </a:lnSpc>
              <a:spcBef>
                <a:spcPts val="770"/>
              </a:spcBef>
              <a:buClr>
                <a:srgbClr val="0E6EC5"/>
              </a:buClr>
              <a:buSzPct val="84375"/>
              <a:buFont typeface="Wingdings 2"/>
              <a:buChar char=""/>
              <a:tabLst>
                <a:tab pos="653415" algn="l"/>
              </a:tabLst>
            </a:pPr>
            <a:r>
              <a:rPr dirty="0" sz="3200" spc="-20">
                <a:latin typeface="Constantia"/>
                <a:cs typeface="Constantia"/>
              </a:rPr>
              <a:t>Advantages </a:t>
            </a:r>
            <a:r>
              <a:rPr dirty="0" sz="3200" spc="-25">
                <a:latin typeface="Constantia"/>
                <a:cs typeface="Constantia"/>
              </a:rPr>
              <a:t>to</a:t>
            </a:r>
            <a:r>
              <a:rPr dirty="0" sz="3200" spc="-175">
                <a:latin typeface="Constantia"/>
                <a:cs typeface="Constantia"/>
              </a:rPr>
              <a:t> </a:t>
            </a:r>
            <a:r>
              <a:rPr dirty="0" sz="3200" spc="-5">
                <a:latin typeface="Constantia"/>
                <a:cs typeface="Constantia"/>
              </a:rPr>
              <a:t>Consumers</a:t>
            </a:r>
            <a:endParaRPr sz="3200">
              <a:latin typeface="Constantia"/>
              <a:cs typeface="Constantia"/>
            </a:endParaRPr>
          </a:p>
          <a:p>
            <a:pPr lvl="1" marL="652780" indent="-247650">
              <a:lnSpc>
                <a:spcPct val="100000"/>
              </a:lnSpc>
              <a:spcBef>
                <a:spcPts val="770"/>
              </a:spcBef>
              <a:buClr>
                <a:srgbClr val="0E6EC5"/>
              </a:buClr>
              <a:buSzPct val="84375"/>
              <a:buFont typeface="Wingdings 2"/>
              <a:buChar char=""/>
              <a:tabLst>
                <a:tab pos="653415" algn="l"/>
              </a:tabLst>
            </a:pPr>
            <a:r>
              <a:rPr dirty="0" sz="3200" spc="-20">
                <a:latin typeface="Constantia"/>
                <a:cs typeface="Constantia"/>
              </a:rPr>
              <a:t>Advantages </a:t>
            </a:r>
            <a:r>
              <a:rPr dirty="0" sz="3200" spc="-30">
                <a:latin typeface="Constantia"/>
                <a:cs typeface="Constantia"/>
              </a:rPr>
              <a:t>to</a:t>
            </a:r>
            <a:r>
              <a:rPr dirty="0" sz="3200" spc="-175">
                <a:latin typeface="Constantia"/>
                <a:cs typeface="Constantia"/>
              </a:rPr>
              <a:t> </a:t>
            </a:r>
            <a:r>
              <a:rPr dirty="0" sz="3200" spc="-40">
                <a:latin typeface="Constantia"/>
                <a:cs typeface="Constantia"/>
              </a:rPr>
              <a:t>Society.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91842" y="909573"/>
            <a:ext cx="45573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Advantages to</a:t>
            </a:r>
            <a:r>
              <a:rPr dirty="0" sz="4000" spc="-25"/>
              <a:t> </a:t>
            </a:r>
            <a:r>
              <a:rPr dirty="0" sz="4000" spc="-10"/>
              <a:t>Organizations</a:t>
            </a:r>
            <a:endParaRPr sz="4000"/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31606" y="6555895"/>
            <a:ext cx="1828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10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47799"/>
            <a:ext cx="8072755" cy="41478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59690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0">
                <a:latin typeface="Constantia"/>
                <a:cs typeface="Constantia"/>
              </a:rPr>
              <a:t>Using E-Commerce, organization </a:t>
            </a:r>
            <a:r>
              <a:rPr dirty="0" sz="2600" spc="-5">
                <a:latin typeface="Constantia"/>
                <a:cs typeface="Constantia"/>
              </a:rPr>
              <a:t>can </a:t>
            </a:r>
            <a:r>
              <a:rPr dirty="0" sz="2600" spc="-10">
                <a:latin typeface="Constantia"/>
                <a:cs typeface="Constantia"/>
              </a:rPr>
              <a:t>expand</a:t>
            </a:r>
            <a:r>
              <a:rPr dirty="0" sz="2600" spc="-3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their  </a:t>
            </a:r>
            <a:r>
              <a:rPr dirty="0" sz="2600" spc="-15">
                <a:latin typeface="Constantia"/>
                <a:cs typeface="Constantia"/>
              </a:rPr>
              <a:t>market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 spc="-5">
                <a:latin typeface="Constantia"/>
                <a:cs typeface="Constantia"/>
              </a:rPr>
              <a:t>national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5">
                <a:latin typeface="Constantia"/>
                <a:cs typeface="Constantia"/>
              </a:rPr>
              <a:t>international </a:t>
            </a:r>
            <a:r>
              <a:rPr dirty="0" sz="2600" spc="-15">
                <a:latin typeface="Constantia"/>
                <a:cs typeface="Constantia"/>
              </a:rPr>
              <a:t>markets </a:t>
            </a:r>
            <a:r>
              <a:rPr dirty="0" sz="2600">
                <a:latin typeface="Constantia"/>
                <a:cs typeface="Constantia"/>
              </a:rPr>
              <a:t>with  </a:t>
            </a:r>
            <a:r>
              <a:rPr dirty="0" sz="2600" spc="-5">
                <a:latin typeface="Constantia"/>
                <a:cs typeface="Constantia"/>
              </a:rPr>
              <a:t>minimum capital </a:t>
            </a:r>
            <a:r>
              <a:rPr dirty="0" sz="2600" spc="-10">
                <a:latin typeface="Constantia"/>
                <a:cs typeface="Constantia"/>
              </a:rPr>
              <a:t>investment. </a:t>
            </a:r>
            <a:r>
              <a:rPr dirty="0" sz="2600">
                <a:latin typeface="Constantia"/>
                <a:cs typeface="Constantia"/>
              </a:rPr>
              <a:t>An </a:t>
            </a:r>
            <a:r>
              <a:rPr dirty="0" sz="2600" spc="-10">
                <a:latin typeface="Constantia"/>
                <a:cs typeface="Constantia"/>
              </a:rPr>
              <a:t>organization</a:t>
            </a:r>
            <a:r>
              <a:rPr dirty="0" sz="2600" spc="-43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can  easily </a:t>
            </a:r>
            <a:r>
              <a:rPr dirty="0" sz="2600" spc="-10">
                <a:latin typeface="Constantia"/>
                <a:cs typeface="Constantia"/>
              </a:rPr>
              <a:t>locate </a:t>
            </a:r>
            <a:r>
              <a:rPr dirty="0" sz="2600" spc="-15">
                <a:latin typeface="Constantia"/>
                <a:cs typeface="Constantia"/>
              </a:rPr>
              <a:t>more </a:t>
            </a:r>
            <a:r>
              <a:rPr dirty="0" sz="2600" spc="-10">
                <a:latin typeface="Constantia"/>
                <a:cs typeface="Constantia"/>
              </a:rPr>
              <a:t>customers, </a:t>
            </a:r>
            <a:r>
              <a:rPr dirty="0" sz="2600" spc="-5">
                <a:latin typeface="Constantia"/>
                <a:cs typeface="Constantia"/>
              </a:rPr>
              <a:t>best </a:t>
            </a:r>
            <a:r>
              <a:rPr dirty="0" sz="2600">
                <a:latin typeface="Constantia"/>
                <a:cs typeface="Constantia"/>
              </a:rPr>
              <a:t>suppliers and  suitable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business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partners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across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globe.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>
                <a:latin typeface="Constantia"/>
                <a:cs typeface="Constantia"/>
              </a:rPr>
              <a:t>E-Commerce </a:t>
            </a:r>
            <a:r>
              <a:rPr dirty="0" sz="2600">
                <a:latin typeface="Constantia"/>
                <a:cs typeface="Constantia"/>
              </a:rPr>
              <a:t>helps </a:t>
            </a:r>
            <a:r>
              <a:rPr dirty="0" sz="2600" spc="-10">
                <a:latin typeface="Constantia"/>
                <a:cs typeface="Constantia"/>
              </a:rPr>
              <a:t>organization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 spc="-15">
                <a:latin typeface="Constantia"/>
                <a:cs typeface="Constantia"/>
              </a:rPr>
              <a:t>reduce </a:t>
            </a:r>
            <a:r>
              <a:rPr dirty="0" sz="2600" spc="-5">
                <a:latin typeface="Constantia"/>
                <a:cs typeface="Constantia"/>
              </a:rPr>
              <a:t>the </a:t>
            </a:r>
            <a:r>
              <a:rPr dirty="0" sz="2600" spc="-15">
                <a:latin typeface="Constantia"/>
                <a:cs typeface="Constantia"/>
              </a:rPr>
              <a:t>cost </a:t>
            </a:r>
            <a:r>
              <a:rPr dirty="0" sz="2600" spc="-20">
                <a:latin typeface="Constantia"/>
                <a:cs typeface="Constantia"/>
              </a:rPr>
              <a:t>to  </a:t>
            </a:r>
            <a:r>
              <a:rPr dirty="0" sz="2600" spc="-15">
                <a:latin typeface="Constantia"/>
                <a:cs typeface="Constantia"/>
              </a:rPr>
              <a:t>create process, </a:t>
            </a:r>
            <a:r>
              <a:rPr dirty="0" sz="2600" spc="-5">
                <a:latin typeface="Constantia"/>
                <a:cs typeface="Constantia"/>
              </a:rPr>
              <a:t>distribute, </a:t>
            </a:r>
            <a:r>
              <a:rPr dirty="0" sz="2600" spc="-15">
                <a:latin typeface="Constantia"/>
                <a:cs typeface="Constantia"/>
              </a:rPr>
              <a:t>retrieve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15">
                <a:latin typeface="Constantia"/>
                <a:cs typeface="Constantia"/>
              </a:rPr>
              <a:t>manage </a:t>
            </a:r>
            <a:r>
              <a:rPr dirty="0" sz="2600" spc="-5">
                <a:latin typeface="Constantia"/>
                <a:cs typeface="Constantia"/>
              </a:rPr>
              <a:t>the  paper </a:t>
            </a:r>
            <a:r>
              <a:rPr dirty="0" sz="2600">
                <a:latin typeface="Constantia"/>
                <a:cs typeface="Constantia"/>
              </a:rPr>
              <a:t>based </a:t>
            </a:r>
            <a:r>
              <a:rPr dirty="0" sz="2600" spc="-10">
                <a:latin typeface="Constantia"/>
                <a:cs typeface="Constantia"/>
              </a:rPr>
              <a:t>information by </a:t>
            </a:r>
            <a:r>
              <a:rPr dirty="0" sz="2600" spc="-5">
                <a:latin typeface="Constantia"/>
                <a:cs typeface="Constantia"/>
              </a:rPr>
              <a:t>digitizing the</a:t>
            </a:r>
            <a:r>
              <a:rPr dirty="0" sz="2600" spc="-30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information.</a:t>
            </a:r>
            <a:endParaRPr sz="2600">
              <a:latin typeface="Constantia"/>
              <a:cs typeface="Constantia"/>
            </a:endParaRPr>
          </a:p>
          <a:p>
            <a:pPr marL="286385" marR="131191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>
                <a:latin typeface="Constantia"/>
                <a:cs typeface="Constantia"/>
              </a:rPr>
              <a:t>E-commerce </a:t>
            </a:r>
            <a:r>
              <a:rPr dirty="0" sz="2600" spc="-20">
                <a:latin typeface="Constantia"/>
                <a:cs typeface="Constantia"/>
              </a:rPr>
              <a:t>improves </a:t>
            </a:r>
            <a:r>
              <a:rPr dirty="0" sz="2600" spc="-5">
                <a:latin typeface="Constantia"/>
                <a:cs typeface="Constantia"/>
              </a:rPr>
              <a:t>the </a:t>
            </a:r>
            <a:r>
              <a:rPr dirty="0" sz="2600" spc="-10">
                <a:latin typeface="Constantia"/>
                <a:cs typeface="Constantia"/>
              </a:rPr>
              <a:t>brand </a:t>
            </a:r>
            <a:r>
              <a:rPr dirty="0" sz="2600" spc="-15">
                <a:latin typeface="Constantia"/>
                <a:cs typeface="Constantia"/>
              </a:rPr>
              <a:t>image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-35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  </a:t>
            </a:r>
            <a:r>
              <a:rPr dirty="0" sz="2600" spc="-45">
                <a:latin typeface="Constantia"/>
                <a:cs typeface="Constantia"/>
              </a:rPr>
              <a:t>company.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850138"/>
            <a:ext cx="7860665" cy="42271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61976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>
                <a:latin typeface="Constantia"/>
                <a:cs typeface="Constantia"/>
              </a:rPr>
              <a:t>E-commerce </a:t>
            </a:r>
            <a:r>
              <a:rPr dirty="0" sz="2600">
                <a:latin typeface="Constantia"/>
                <a:cs typeface="Constantia"/>
              </a:rPr>
              <a:t>helps </a:t>
            </a:r>
            <a:r>
              <a:rPr dirty="0" sz="2600" spc="-10">
                <a:latin typeface="Constantia"/>
                <a:cs typeface="Constantia"/>
              </a:rPr>
              <a:t>organization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 spc="-15">
                <a:latin typeface="Constantia"/>
                <a:cs typeface="Constantia"/>
              </a:rPr>
              <a:t>provide</a:t>
            </a:r>
            <a:r>
              <a:rPr dirty="0" sz="2600" spc="-409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better  </a:t>
            </a:r>
            <a:r>
              <a:rPr dirty="0" sz="2600" spc="-5">
                <a:latin typeface="Constantia"/>
                <a:cs typeface="Constantia"/>
              </a:rPr>
              <a:t>customer</a:t>
            </a:r>
            <a:r>
              <a:rPr dirty="0" sz="2600" spc="-18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services.</a:t>
            </a:r>
            <a:endParaRPr sz="2600">
              <a:latin typeface="Constantia"/>
              <a:cs typeface="Constantia"/>
            </a:endParaRPr>
          </a:p>
          <a:p>
            <a:pPr marL="286385" marR="38735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>
                <a:latin typeface="Constantia"/>
                <a:cs typeface="Constantia"/>
              </a:rPr>
              <a:t>E-Commerce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helps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to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5">
                <a:latin typeface="Constantia"/>
                <a:cs typeface="Constantia"/>
              </a:rPr>
              <a:t>simplify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business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processes 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20">
                <a:latin typeface="Constantia"/>
                <a:cs typeface="Constantia"/>
              </a:rPr>
              <a:t>make </a:t>
            </a:r>
            <a:r>
              <a:rPr dirty="0" sz="2600" spc="-5">
                <a:latin typeface="Constantia"/>
                <a:cs typeface="Constantia"/>
              </a:rPr>
              <a:t>them faster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38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efficient.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>
                <a:latin typeface="Constantia"/>
                <a:cs typeface="Constantia"/>
              </a:rPr>
              <a:t>E-Commerce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reduces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paper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work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lot.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>
                <a:latin typeface="Constantia"/>
                <a:cs typeface="Constantia"/>
              </a:rPr>
              <a:t>E-Commerce </a:t>
            </a:r>
            <a:r>
              <a:rPr dirty="0" sz="2600" spc="-10">
                <a:latin typeface="Constantia"/>
                <a:cs typeface="Constantia"/>
              </a:rPr>
              <a:t>increased </a:t>
            </a:r>
            <a:r>
              <a:rPr dirty="0" sz="2600" spc="-5">
                <a:latin typeface="Constantia"/>
                <a:cs typeface="Constantia"/>
              </a:rPr>
              <a:t>the </a:t>
            </a:r>
            <a:r>
              <a:rPr dirty="0" sz="2600" spc="-10">
                <a:latin typeface="Constantia"/>
                <a:cs typeface="Constantia"/>
              </a:rPr>
              <a:t>productivity </a:t>
            </a:r>
            <a:r>
              <a:rPr dirty="0" sz="2600">
                <a:latin typeface="Constantia"/>
                <a:cs typeface="Constantia"/>
              </a:rPr>
              <a:t>of </a:t>
            </a:r>
            <a:r>
              <a:rPr dirty="0" sz="2600" spc="-5">
                <a:latin typeface="Constantia"/>
                <a:cs typeface="Constantia"/>
              </a:rPr>
              <a:t>the  organization. </a:t>
            </a:r>
            <a:r>
              <a:rPr dirty="0" sz="2600" spc="-35">
                <a:latin typeface="Constantia"/>
                <a:cs typeface="Constantia"/>
              </a:rPr>
              <a:t>It </a:t>
            </a:r>
            <a:r>
              <a:rPr dirty="0" sz="2600" spc="-5">
                <a:latin typeface="Constantia"/>
                <a:cs typeface="Constantia"/>
              </a:rPr>
              <a:t>supports "pull" type supply  </a:t>
            </a:r>
            <a:r>
              <a:rPr dirty="0" sz="2600" spc="-10">
                <a:latin typeface="Constantia"/>
                <a:cs typeface="Constantia"/>
              </a:rPr>
              <a:t>management. </a:t>
            </a:r>
            <a:r>
              <a:rPr dirty="0" sz="2600">
                <a:latin typeface="Constantia"/>
                <a:cs typeface="Constantia"/>
              </a:rPr>
              <a:t>In </a:t>
            </a:r>
            <a:r>
              <a:rPr dirty="0" sz="2600" spc="-5">
                <a:latin typeface="Constantia"/>
                <a:cs typeface="Constantia"/>
              </a:rPr>
              <a:t>"pull" type supply </a:t>
            </a:r>
            <a:r>
              <a:rPr dirty="0" sz="2600" spc="-10">
                <a:latin typeface="Constantia"/>
                <a:cs typeface="Constantia"/>
              </a:rPr>
              <a:t>management, </a:t>
            </a:r>
            <a:r>
              <a:rPr dirty="0" sz="2600">
                <a:latin typeface="Constantia"/>
                <a:cs typeface="Constantia"/>
              </a:rPr>
              <a:t>a  business </a:t>
            </a:r>
            <a:r>
              <a:rPr dirty="0" sz="2600" spc="-15">
                <a:latin typeface="Constantia"/>
                <a:cs typeface="Constantia"/>
              </a:rPr>
              <a:t>process </a:t>
            </a:r>
            <a:r>
              <a:rPr dirty="0" sz="2600">
                <a:latin typeface="Constantia"/>
                <a:cs typeface="Constantia"/>
              </a:rPr>
              <a:t>starts </a:t>
            </a:r>
            <a:r>
              <a:rPr dirty="0" sz="2600" spc="-5">
                <a:latin typeface="Constantia"/>
                <a:cs typeface="Constantia"/>
              </a:rPr>
              <a:t>when </a:t>
            </a: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5">
                <a:latin typeface="Constantia"/>
                <a:cs typeface="Constantia"/>
              </a:rPr>
              <a:t>request </a:t>
            </a:r>
            <a:r>
              <a:rPr dirty="0" sz="2600" spc="-10">
                <a:latin typeface="Constantia"/>
                <a:cs typeface="Constantia"/>
              </a:rPr>
              <a:t>comes from </a:t>
            </a:r>
            <a:r>
              <a:rPr dirty="0" sz="2600">
                <a:latin typeface="Constantia"/>
                <a:cs typeface="Constantia"/>
              </a:rPr>
              <a:t>a  </a:t>
            </a:r>
            <a:r>
              <a:rPr dirty="0" sz="2600" spc="-5">
                <a:latin typeface="Constantia"/>
                <a:cs typeface="Constantia"/>
              </a:rPr>
              <a:t>customer</a:t>
            </a:r>
            <a:r>
              <a:rPr dirty="0" sz="2600" spc="-19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5">
                <a:latin typeface="Constantia"/>
                <a:cs typeface="Constantia"/>
              </a:rPr>
              <a:t> it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uses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just-in-time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manufacturing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85">
                <a:latin typeface="Constantia"/>
                <a:cs typeface="Constantia"/>
              </a:rPr>
              <a:t>way.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31606" y="6555895"/>
            <a:ext cx="1828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10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89961" y="985773"/>
            <a:ext cx="40068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Advantages to</a:t>
            </a:r>
            <a:r>
              <a:rPr dirty="0" sz="4000" spc="-55"/>
              <a:t> </a:t>
            </a:r>
            <a:r>
              <a:rPr dirty="0" sz="4000" spc="-10"/>
              <a:t>Customers</a:t>
            </a:r>
            <a:endParaRPr sz="4000"/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31606" y="6555895"/>
            <a:ext cx="1828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10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47799"/>
            <a:ext cx="7810500" cy="375157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24x7 support. </a:t>
            </a:r>
            <a:r>
              <a:rPr dirty="0" sz="2600" spc="-20">
                <a:latin typeface="Constantia"/>
                <a:cs typeface="Constantia"/>
              </a:rPr>
              <a:t>Customer </a:t>
            </a:r>
            <a:r>
              <a:rPr dirty="0" sz="2600" spc="-5">
                <a:latin typeface="Constantia"/>
                <a:cs typeface="Constantia"/>
              </a:rPr>
              <a:t>can do transactions </a:t>
            </a:r>
            <a:r>
              <a:rPr dirty="0" sz="2600" spc="-10">
                <a:latin typeface="Constantia"/>
                <a:cs typeface="Constantia"/>
              </a:rPr>
              <a:t>for </a:t>
            </a:r>
            <a:r>
              <a:rPr dirty="0" sz="2600" spc="-5">
                <a:latin typeface="Constantia"/>
                <a:cs typeface="Constantia"/>
              </a:rPr>
              <a:t>the  product </a:t>
            </a:r>
            <a:r>
              <a:rPr dirty="0" sz="2600">
                <a:latin typeface="Constantia"/>
                <a:cs typeface="Constantia"/>
              </a:rPr>
              <a:t>or </a:t>
            </a:r>
            <a:r>
              <a:rPr dirty="0" sz="2600" spc="5">
                <a:latin typeface="Constantia"/>
                <a:cs typeface="Constantia"/>
              </a:rPr>
              <a:t>enquiry </a:t>
            </a:r>
            <a:r>
              <a:rPr dirty="0" sz="2600">
                <a:latin typeface="Constantia"/>
                <a:cs typeface="Constantia"/>
              </a:rPr>
              <a:t>about </a:t>
            </a:r>
            <a:r>
              <a:rPr dirty="0" sz="2600" spc="-15">
                <a:latin typeface="Constantia"/>
                <a:cs typeface="Constantia"/>
              </a:rPr>
              <a:t>any </a:t>
            </a:r>
            <a:r>
              <a:rPr dirty="0" sz="2600" spc="-5">
                <a:latin typeface="Constantia"/>
                <a:cs typeface="Constantia"/>
              </a:rPr>
              <a:t>product/services  </a:t>
            </a:r>
            <a:r>
              <a:rPr dirty="0" sz="2600" spc="-10">
                <a:latin typeface="Constantia"/>
                <a:cs typeface="Constantia"/>
              </a:rPr>
              <a:t>provided</a:t>
            </a:r>
            <a:r>
              <a:rPr dirty="0" sz="2600" spc="-2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by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company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any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time,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any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where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from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any  </a:t>
            </a:r>
            <a:r>
              <a:rPr dirty="0" sz="2600" spc="-5">
                <a:latin typeface="Constantia"/>
                <a:cs typeface="Constantia"/>
              </a:rPr>
              <a:t>location. </a:t>
            </a:r>
            <a:r>
              <a:rPr dirty="0" sz="2600" spc="-20">
                <a:latin typeface="Constantia"/>
                <a:cs typeface="Constantia"/>
              </a:rPr>
              <a:t>Here </a:t>
            </a:r>
            <a:r>
              <a:rPr dirty="0" sz="2600" spc="-5">
                <a:latin typeface="Constantia"/>
                <a:cs typeface="Constantia"/>
              </a:rPr>
              <a:t>24x7 </a:t>
            </a:r>
            <a:r>
              <a:rPr dirty="0" sz="2600" spc="-10">
                <a:latin typeface="Constantia"/>
                <a:cs typeface="Constantia"/>
              </a:rPr>
              <a:t>refers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 spc="-5">
                <a:latin typeface="Constantia"/>
                <a:cs typeface="Constantia"/>
              </a:rPr>
              <a:t>24 </a:t>
            </a:r>
            <a:r>
              <a:rPr dirty="0" sz="2600">
                <a:latin typeface="Constantia"/>
                <a:cs typeface="Constantia"/>
              </a:rPr>
              <a:t>hours of each </a:t>
            </a:r>
            <a:r>
              <a:rPr dirty="0" sz="2600" spc="-10">
                <a:latin typeface="Constantia"/>
                <a:cs typeface="Constantia"/>
              </a:rPr>
              <a:t>seven  </a:t>
            </a:r>
            <a:r>
              <a:rPr dirty="0" sz="2600" spc="-25">
                <a:latin typeface="Constantia"/>
                <a:cs typeface="Constantia"/>
              </a:rPr>
              <a:t>days </a:t>
            </a:r>
            <a:r>
              <a:rPr dirty="0" sz="2600">
                <a:latin typeface="Constantia"/>
                <a:cs typeface="Constantia"/>
              </a:rPr>
              <a:t>of a</a:t>
            </a:r>
            <a:r>
              <a:rPr dirty="0" sz="2600" spc="-26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week.</a:t>
            </a:r>
            <a:endParaRPr sz="2600">
              <a:latin typeface="Constantia"/>
              <a:cs typeface="Constantia"/>
            </a:endParaRPr>
          </a:p>
          <a:p>
            <a:pPr marL="286385" marR="685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>
                <a:latin typeface="Constantia"/>
                <a:cs typeface="Constantia"/>
              </a:rPr>
              <a:t>E-Commerce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application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provides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user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more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options 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15">
                <a:latin typeface="Constantia"/>
                <a:cs typeface="Constantia"/>
              </a:rPr>
              <a:t>quicker </a:t>
            </a:r>
            <a:r>
              <a:rPr dirty="0" sz="2600" spc="-10">
                <a:latin typeface="Constantia"/>
                <a:cs typeface="Constantia"/>
              </a:rPr>
              <a:t>delivery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-35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products.</a:t>
            </a:r>
            <a:endParaRPr sz="2600">
              <a:latin typeface="Constantia"/>
              <a:cs typeface="Constantia"/>
            </a:endParaRPr>
          </a:p>
          <a:p>
            <a:pPr marL="286385" marR="6731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>
                <a:latin typeface="Constantia"/>
                <a:cs typeface="Constantia"/>
              </a:rPr>
              <a:t>E-Commerce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application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provides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user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more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options 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compare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5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select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cheaper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better</a:t>
            </a:r>
            <a:r>
              <a:rPr dirty="0" sz="2600" spc="-17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option.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1002538"/>
            <a:ext cx="7937500" cy="4623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customer</a:t>
            </a:r>
            <a:r>
              <a:rPr dirty="0" sz="2600" spc="-19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can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put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review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comments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about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product 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5">
                <a:latin typeface="Constantia"/>
                <a:cs typeface="Constantia"/>
              </a:rPr>
              <a:t>can </a:t>
            </a:r>
            <a:r>
              <a:rPr dirty="0" sz="2600">
                <a:latin typeface="Constantia"/>
                <a:cs typeface="Constantia"/>
              </a:rPr>
              <a:t>see </a:t>
            </a:r>
            <a:r>
              <a:rPr dirty="0" sz="2600" spc="-5">
                <a:latin typeface="Constantia"/>
                <a:cs typeface="Constantia"/>
              </a:rPr>
              <a:t>what </a:t>
            </a:r>
            <a:r>
              <a:rPr dirty="0" sz="2600">
                <a:latin typeface="Constantia"/>
                <a:cs typeface="Constantia"/>
              </a:rPr>
              <a:t>others </a:t>
            </a:r>
            <a:r>
              <a:rPr dirty="0" sz="2600" spc="-15">
                <a:latin typeface="Constantia"/>
                <a:cs typeface="Constantia"/>
              </a:rPr>
              <a:t>are </a:t>
            </a:r>
            <a:r>
              <a:rPr dirty="0" sz="2600" spc="-10">
                <a:latin typeface="Constantia"/>
                <a:cs typeface="Constantia"/>
              </a:rPr>
              <a:t>buying </a:t>
            </a:r>
            <a:r>
              <a:rPr dirty="0" sz="2600">
                <a:latin typeface="Constantia"/>
                <a:cs typeface="Constantia"/>
              </a:rPr>
              <a:t>or see </a:t>
            </a:r>
            <a:r>
              <a:rPr dirty="0" sz="2600" spc="-5">
                <a:latin typeface="Constantia"/>
                <a:cs typeface="Constantia"/>
              </a:rPr>
              <a:t>the review  </a:t>
            </a:r>
            <a:r>
              <a:rPr dirty="0" sz="2600" spc="-10">
                <a:latin typeface="Constantia"/>
                <a:cs typeface="Constantia"/>
              </a:rPr>
              <a:t>comments </a:t>
            </a:r>
            <a:r>
              <a:rPr dirty="0" sz="2600">
                <a:latin typeface="Constantia"/>
                <a:cs typeface="Constantia"/>
              </a:rPr>
              <a:t>of other </a:t>
            </a:r>
            <a:r>
              <a:rPr dirty="0" sz="2600" spc="-5">
                <a:latin typeface="Constantia"/>
                <a:cs typeface="Constantia"/>
              </a:rPr>
              <a:t>customers </a:t>
            </a:r>
            <a:r>
              <a:rPr dirty="0" sz="2600" spc="-15">
                <a:latin typeface="Constantia"/>
                <a:cs typeface="Constantia"/>
              </a:rPr>
              <a:t>before </a:t>
            </a:r>
            <a:r>
              <a:rPr dirty="0" sz="2600" spc="-5">
                <a:latin typeface="Constantia"/>
                <a:cs typeface="Constantia"/>
              </a:rPr>
              <a:t>making </a:t>
            </a: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5">
                <a:latin typeface="Constantia"/>
                <a:cs typeface="Constantia"/>
              </a:rPr>
              <a:t>final  </a:t>
            </a:r>
            <a:r>
              <a:rPr dirty="0" sz="2600" spc="-70">
                <a:latin typeface="Constantia"/>
                <a:cs typeface="Constantia"/>
              </a:rPr>
              <a:t>buy.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>
                <a:latin typeface="Constantia"/>
                <a:cs typeface="Constantia"/>
              </a:rPr>
              <a:t>E-Commerce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provides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option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-4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virtual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auctions.</a:t>
            </a:r>
            <a:endParaRPr sz="2600">
              <a:latin typeface="Constantia"/>
              <a:cs typeface="Constantia"/>
            </a:endParaRPr>
          </a:p>
          <a:p>
            <a:pPr marL="286385" marR="7810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0">
                <a:latin typeface="Constantia"/>
                <a:cs typeface="Constantia"/>
              </a:rPr>
              <a:t>Readily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available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information.</a:t>
            </a:r>
            <a:r>
              <a:rPr dirty="0" sz="2600" spc="-5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customer</a:t>
            </a:r>
            <a:r>
              <a:rPr dirty="0" sz="2600" spc="-19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can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see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  </a:t>
            </a:r>
            <a:r>
              <a:rPr dirty="0" sz="2600" spc="-10">
                <a:latin typeface="Constantia"/>
                <a:cs typeface="Constantia"/>
              </a:rPr>
              <a:t>relevant </a:t>
            </a:r>
            <a:r>
              <a:rPr dirty="0" sz="2600" spc="-5">
                <a:latin typeface="Constantia"/>
                <a:cs typeface="Constantia"/>
              </a:rPr>
              <a:t>detailed information </a:t>
            </a:r>
            <a:r>
              <a:rPr dirty="0" sz="2600">
                <a:latin typeface="Constantia"/>
                <a:cs typeface="Constantia"/>
              </a:rPr>
              <a:t>within </a:t>
            </a:r>
            <a:r>
              <a:rPr dirty="0" sz="2600" spc="-10">
                <a:latin typeface="Constantia"/>
                <a:cs typeface="Constantia"/>
              </a:rPr>
              <a:t>seconds rather  </a:t>
            </a:r>
            <a:r>
              <a:rPr dirty="0" sz="2600" spc="-5">
                <a:latin typeface="Constantia"/>
                <a:cs typeface="Constantia"/>
              </a:rPr>
              <a:t>than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waiting</a:t>
            </a:r>
            <a:r>
              <a:rPr dirty="0" sz="2600" spc="-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for</a:t>
            </a:r>
            <a:r>
              <a:rPr dirty="0" sz="2600" spc="-170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days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or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weeks.</a:t>
            </a:r>
            <a:endParaRPr sz="2600">
              <a:latin typeface="Constantia"/>
              <a:cs typeface="Constantia"/>
            </a:endParaRPr>
          </a:p>
          <a:p>
            <a:pPr marL="286385" marR="54991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>
                <a:latin typeface="Constantia"/>
                <a:cs typeface="Constantia"/>
              </a:rPr>
              <a:t>E-Commerce </a:t>
            </a:r>
            <a:r>
              <a:rPr dirty="0" sz="2600" spc="-10">
                <a:latin typeface="Constantia"/>
                <a:cs typeface="Constantia"/>
              </a:rPr>
              <a:t>increases </a:t>
            </a:r>
            <a:r>
              <a:rPr dirty="0" sz="2600" spc="-5">
                <a:latin typeface="Constantia"/>
                <a:cs typeface="Constantia"/>
              </a:rPr>
              <a:t>competition among the  organizations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as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result</a:t>
            </a:r>
            <a:r>
              <a:rPr dirty="0" sz="2600" spc="-16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organizations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provides  </a:t>
            </a:r>
            <a:r>
              <a:rPr dirty="0" sz="2600">
                <a:latin typeface="Constantia"/>
                <a:cs typeface="Constantia"/>
              </a:rPr>
              <a:t>substantial </a:t>
            </a:r>
            <a:r>
              <a:rPr dirty="0" sz="2600" spc="-10">
                <a:latin typeface="Constantia"/>
                <a:cs typeface="Constantia"/>
              </a:rPr>
              <a:t>discounts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36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customers.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31606" y="6555895"/>
            <a:ext cx="1828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10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72485" y="1043686"/>
            <a:ext cx="33966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Advantages to</a:t>
            </a:r>
            <a:r>
              <a:rPr dirty="0" sz="4000" spc="-45"/>
              <a:t> </a:t>
            </a:r>
            <a:r>
              <a:rPr dirty="0" sz="4000" spc="-5"/>
              <a:t>Society</a:t>
            </a:r>
            <a:endParaRPr sz="4000"/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31606" y="6555895"/>
            <a:ext cx="1828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10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16633"/>
            <a:ext cx="7971155" cy="4227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34226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>
                <a:latin typeface="Constantia"/>
                <a:cs typeface="Constantia"/>
              </a:rPr>
              <a:t>Customers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need</a:t>
            </a:r>
            <a:r>
              <a:rPr dirty="0" sz="2600" spc="-1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not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to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30">
                <a:latin typeface="Constantia"/>
                <a:cs typeface="Constantia"/>
              </a:rPr>
              <a:t>travel</a:t>
            </a:r>
            <a:r>
              <a:rPr dirty="0" sz="2600" spc="-5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to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shop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product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thus  less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traffic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on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road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20">
                <a:latin typeface="Constantia"/>
                <a:cs typeface="Constantia"/>
              </a:rPr>
              <a:t>low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air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pollution.</a:t>
            </a:r>
            <a:endParaRPr sz="2600">
              <a:latin typeface="Constantia"/>
              <a:cs typeface="Constantia"/>
            </a:endParaRPr>
          </a:p>
          <a:p>
            <a:pPr marL="286385" marR="33401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>
                <a:latin typeface="Constantia"/>
                <a:cs typeface="Constantia"/>
              </a:rPr>
              <a:t>E-Commerce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helps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reducing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cost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products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so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less  </a:t>
            </a:r>
            <a:r>
              <a:rPr dirty="0" sz="2600" spc="25">
                <a:latin typeface="Constantia"/>
                <a:cs typeface="Constantia"/>
              </a:rPr>
              <a:t>affluent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people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can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also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afford</a:t>
            </a:r>
            <a:r>
              <a:rPr dirty="0" sz="2600" spc="-4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products.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>
                <a:latin typeface="Constantia"/>
                <a:cs typeface="Constantia"/>
              </a:rPr>
              <a:t>E-Commerce </a:t>
            </a:r>
            <a:r>
              <a:rPr dirty="0" sz="2600">
                <a:latin typeface="Constantia"/>
                <a:cs typeface="Constantia"/>
              </a:rPr>
              <a:t>has enabled </a:t>
            </a:r>
            <a:r>
              <a:rPr dirty="0" sz="2600" spc="-20">
                <a:latin typeface="Constantia"/>
                <a:cs typeface="Constantia"/>
              </a:rPr>
              <a:t>access to </a:t>
            </a:r>
            <a:r>
              <a:rPr dirty="0" sz="2600">
                <a:latin typeface="Constantia"/>
                <a:cs typeface="Constantia"/>
              </a:rPr>
              <a:t>services and  </a:t>
            </a:r>
            <a:r>
              <a:rPr dirty="0" sz="2600" spc="-5">
                <a:latin typeface="Constantia"/>
                <a:cs typeface="Constantia"/>
              </a:rPr>
              <a:t>products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rural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areas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as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well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which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are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otherwise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not  </a:t>
            </a:r>
            <a:r>
              <a:rPr dirty="0" sz="2600" spc="-15">
                <a:latin typeface="Constantia"/>
                <a:cs typeface="Constantia"/>
              </a:rPr>
              <a:t>available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21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them.</a:t>
            </a:r>
            <a:endParaRPr sz="2600">
              <a:latin typeface="Constantia"/>
              <a:cs typeface="Constantia"/>
            </a:endParaRPr>
          </a:p>
          <a:p>
            <a:pPr marL="286385" marR="23749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>
                <a:latin typeface="Constantia"/>
                <a:cs typeface="Constantia"/>
              </a:rPr>
              <a:t>E-Commerce </a:t>
            </a:r>
            <a:r>
              <a:rPr dirty="0" sz="2600">
                <a:latin typeface="Constantia"/>
                <a:cs typeface="Constantia"/>
              </a:rPr>
              <a:t>helps </a:t>
            </a:r>
            <a:r>
              <a:rPr dirty="0" sz="2600" spc="-15">
                <a:latin typeface="Constantia"/>
                <a:cs typeface="Constantia"/>
              </a:rPr>
              <a:t>government to deliver </a:t>
            </a:r>
            <a:r>
              <a:rPr dirty="0" sz="2600">
                <a:latin typeface="Constantia"/>
                <a:cs typeface="Constantia"/>
              </a:rPr>
              <a:t>public  services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like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health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care,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education,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social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services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at  </a:t>
            </a:r>
            <a:r>
              <a:rPr dirty="0" sz="2600" spc="-15">
                <a:latin typeface="Constantia"/>
                <a:cs typeface="Constantia"/>
              </a:rPr>
              <a:t>reduced cost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5">
                <a:latin typeface="Constantia"/>
                <a:cs typeface="Constantia"/>
              </a:rPr>
              <a:t>in </a:t>
            </a:r>
            <a:r>
              <a:rPr dirty="0" sz="2600" spc="-20">
                <a:latin typeface="Constantia"/>
                <a:cs typeface="Constantia"/>
              </a:rPr>
              <a:t>improved</a:t>
            </a:r>
            <a:r>
              <a:rPr dirty="0" sz="2600" spc="-335">
                <a:latin typeface="Constantia"/>
                <a:cs typeface="Constantia"/>
              </a:rPr>
              <a:t> </a:t>
            </a:r>
            <a:r>
              <a:rPr dirty="0" sz="2600" spc="-85">
                <a:latin typeface="Constantia"/>
                <a:cs typeface="Constantia"/>
              </a:rPr>
              <a:t>way.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60902" y="620013"/>
            <a:ext cx="2827020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5" b="1">
                <a:latin typeface="Gabriola"/>
                <a:cs typeface="Gabriola"/>
              </a:rPr>
              <a:t>D</a:t>
            </a:r>
            <a:r>
              <a:rPr dirty="0" sz="5000" spc="10" b="1">
                <a:latin typeface="Gabriola"/>
                <a:cs typeface="Gabriola"/>
              </a:rPr>
              <a:t>i</a:t>
            </a:r>
            <a:r>
              <a:rPr dirty="0" sz="5000" spc="-5" b="1">
                <a:latin typeface="Gabriola"/>
                <a:cs typeface="Gabriola"/>
              </a:rPr>
              <a:t>s</a:t>
            </a:r>
            <a:r>
              <a:rPr dirty="0" sz="5000" spc="-5" b="1">
                <a:latin typeface="Gabriola"/>
                <a:cs typeface="Gabriola"/>
              </a:rPr>
              <a:t>a</a:t>
            </a:r>
            <a:r>
              <a:rPr dirty="0" sz="5000" spc="-15" b="1">
                <a:latin typeface="Gabriola"/>
                <a:cs typeface="Gabriola"/>
              </a:rPr>
              <a:t>d</a:t>
            </a:r>
            <a:r>
              <a:rPr dirty="0" sz="5000" b="1">
                <a:latin typeface="Gabriola"/>
                <a:cs typeface="Gabriola"/>
              </a:rPr>
              <a:t>v</a:t>
            </a:r>
            <a:r>
              <a:rPr dirty="0" sz="5000" spc="-5" b="1">
                <a:latin typeface="Gabriola"/>
                <a:cs typeface="Gabriola"/>
              </a:rPr>
              <a:t>a</a:t>
            </a:r>
            <a:r>
              <a:rPr dirty="0" sz="5000" spc="-5" b="1">
                <a:latin typeface="Gabriola"/>
                <a:cs typeface="Gabriola"/>
              </a:rPr>
              <a:t>n</a:t>
            </a:r>
            <a:r>
              <a:rPr dirty="0" sz="5000" spc="-10" b="1">
                <a:latin typeface="Gabriola"/>
                <a:cs typeface="Gabriola"/>
              </a:rPr>
              <a:t>t</a:t>
            </a:r>
            <a:r>
              <a:rPr dirty="0" sz="5000" spc="-15" b="1">
                <a:latin typeface="Gabriola"/>
                <a:cs typeface="Gabriola"/>
              </a:rPr>
              <a:t>a</a:t>
            </a:r>
            <a:r>
              <a:rPr dirty="0" sz="5000" b="1">
                <a:latin typeface="Gabriola"/>
                <a:cs typeface="Gabriola"/>
              </a:rPr>
              <a:t>g</a:t>
            </a:r>
            <a:r>
              <a:rPr dirty="0" sz="5000" spc="-5" b="1">
                <a:latin typeface="Gabriola"/>
                <a:cs typeface="Gabriola"/>
              </a:rPr>
              <a:t>e</a:t>
            </a:r>
            <a:r>
              <a:rPr dirty="0" sz="5000" spc="25" b="1">
                <a:latin typeface="Gabriola"/>
                <a:cs typeface="Gabriola"/>
              </a:rPr>
              <a:t>s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31606" y="6555895"/>
            <a:ext cx="1828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10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1683461"/>
            <a:ext cx="7759700" cy="2172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3200" spc="-20">
                <a:latin typeface="Constantia"/>
                <a:cs typeface="Constantia"/>
              </a:rPr>
              <a:t>E-Commerce </a:t>
            </a:r>
            <a:r>
              <a:rPr dirty="0" sz="3200" spc="-15">
                <a:latin typeface="Constantia"/>
                <a:cs typeface="Constantia"/>
              </a:rPr>
              <a:t>disadvantages </a:t>
            </a:r>
            <a:r>
              <a:rPr dirty="0" sz="3200" spc="-5">
                <a:latin typeface="Constantia"/>
                <a:cs typeface="Constantia"/>
              </a:rPr>
              <a:t>can </a:t>
            </a:r>
            <a:r>
              <a:rPr dirty="0" sz="3200">
                <a:latin typeface="Constantia"/>
                <a:cs typeface="Constantia"/>
              </a:rPr>
              <a:t>be</a:t>
            </a:r>
            <a:r>
              <a:rPr dirty="0" sz="3200" spc="-400">
                <a:latin typeface="Constantia"/>
                <a:cs typeface="Constantia"/>
              </a:rPr>
              <a:t> </a:t>
            </a:r>
            <a:r>
              <a:rPr dirty="0" sz="3200" spc="-15">
                <a:latin typeface="Constantia"/>
                <a:cs typeface="Constantia"/>
              </a:rPr>
              <a:t>broadly  </a:t>
            </a:r>
            <a:r>
              <a:rPr dirty="0" sz="3200">
                <a:latin typeface="Constantia"/>
                <a:cs typeface="Constantia"/>
              </a:rPr>
              <a:t>classified </a:t>
            </a:r>
            <a:r>
              <a:rPr dirty="0" sz="3200" spc="-5">
                <a:latin typeface="Constantia"/>
                <a:cs typeface="Constantia"/>
              </a:rPr>
              <a:t>in </a:t>
            </a:r>
            <a:r>
              <a:rPr dirty="0" sz="3200" spc="-30">
                <a:latin typeface="Constantia"/>
                <a:cs typeface="Constantia"/>
              </a:rPr>
              <a:t>two </a:t>
            </a:r>
            <a:r>
              <a:rPr dirty="0" sz="3200" spc="-5">
                <a:latin typeface="Constantia"/>
                <a:cs typeface="Constantia"/>
              </a:rPr>
              <a:t>major</a:t>
            </a:r>
            <a:r>
              <a:rPr dirty="0" sz="3200" spc="-345">
                <a:latin typeface="Constantia"/>
                <a:cs typeface="Constantia"/>
              </a:rPr>
              <a:t> </a:t>
            </a:r>
            <a:r>
              <a:rPr dirty="0" sz="3200" spc="-15">
                <a:latin typeface="Constantia"/>
                <a:cs typeface="Constantia"/>
              </a:rPr>
              <a:t>categories:</a:t>
            </a:r>
            <a:endParaRPr sz="3200">
              <a:latin typeface="Constantia"/>
              <a:cs typeface="Constantia"/>
            </a:endParaRPr>
          </a:p>
          <a:p>
            <a:pPr lvl="1" marL="652780" indent="-247650">
              <a:lnSpc>
                <a:spcPct val="100000"/>
              </a:lnSpc>
              <a:spcBef>
                <a:spcPts val="770"/>
              </a:spcBef>
              <a:buClr>
                <a:srgbClr val="0E6EC5"/>
              </a:buClr>
              <a:buSzPct val="84375"/>
              <a:buFont typeface="Wingdings 2"/>
              <a:buChar char=""/>
              <a:tabLst>
                <a:tab pos="653415" algn="l"/>
              </a:tabLst>
            </a:pPr>
            <a:r>
              <a:rPr dirty="0" sz="3200" spc="-30">
                <a:latin typeface="Constantia"/>
                <a:cs typeface="Constantia"/>
              </a:rPr>
              <a:t>Technical</a:t>
            </a:r>
            <a:r>
              <a:rPr dirty="0" sz="3200" spc="-105">
                <a:latin typeface="Constantia"/>
                <a:cs typeface="Constantia"/>
              </a:rPr>
              <a:t> </a:t>
            </a:r>
            <a:r>
              <a:rPr dirty="0" sz="3200" spc="-15">
                <a:latin typeface="Constantia"/>
                <a:cs typeface="Constantia"/>
              </a:rPr>
              <a:t>disadvantages</a:t>
            </a:r>
            <a:endParaRPr sz="3200">
              <a:latin typeface="Constantia"/>
              <a:cs typeface="Constantia"/>
            </a:endParaRPr>
          </a:p>
          <a:p>
            <a:pPr lvl="1" marL="652780" indent="-247650">
              <a:lnSpc>
                <a:spcPct val="100000"/>
              </a:lnSpc>
              <a:spcBef>
                <a:spcPts val="770"/>
              </a:spcBef>
              <a:buClr>
                <a:srgbClr val="0E6EC5"/>
              </a:buClr>
              <a:buSzPct val="84375"/>
              <a:buFont typeface="Wingdings 2"/>
              <a:buChar char=""/>
              <a:tabLst>
                <a:tab pos="653415" algn="l"/>
              </a:tabLst>
            </a:pPr>
            <a:r>
              <a:rPr dirty="0" sz="3200" spc="-25">
                <a:latin typeface="Constantia"/>
                <a:cs typeface="Constantia"/>
              </a:rPr>
              <a:t>Non-Technical</a:t>
            </a:r>
            <a:r>
              <a:rPr dirty="0" sz="3200" spc="-110">
                <a:latin typeface="Constantia"/>
                <a:cs typeface="Constantia"/>
              </a:rPr>
              <a:t> </a:t>
            </a:r>
            <a:r>
              <a:rPr dirty="0" sz="3200" spc="-15">
                <a:latin typeface="Constantia"/>
                <a:cs typeface="Constantia"/>
              </a:rPr>
              <a:t>disadvantages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34742" y="738886"/>
            <a:ext cx="38741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Technical</a:t>
            </a:r>
            <a:r>
              <a:rPr dirty="0" sz="4000" spc="-20"/>
              <a:t> </a:t>
            </a:r>
            <a:r>
              <a:rPr dirty="0" sz="4000" spc="-10"/>
              <a:t>Disadvantages</a:t>
            </a:r>
            <a:endParaRPr sz="4000"/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31606" y="6555895"/>
            <a:ext cx="1828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10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395729"/>
            <a:ext cx="8068309" cy="441579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286385" marR="5080" indent="-274320">
              <a:lnSpc>
                <a:spcPts val="2300"/>
              </a:lnSpc>
              <a:spcBef>
                <a:spcPts val="66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10">
                <a:latin typeface="Constantia"/>
                <a:cs typeface="Constantia"/>
              </a:rPr>
              <a:t>There</a:t>
            </a:r>
            <a:r>
              <a:rPr dirty="0" sz="2400" spc="-12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can</a:t>
            </a:r>
            <a:r>
              <a:rPr dirty="0" sz="2400" spc="-4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be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lack</a:t>
            </a:r>
            <a:r>
              <a:rPr dirty="0" sz="2400" spc="-7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of</a:t>
            </a:r>
            <a:r>
              <a:rPr dirty="0" sz="2400" spc="-10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system</a:t>
            </a:r>
            <a:r>
              <a:rPr dirty="0" sz="2400" spc="-75">
                <a:latin typeface="Constantia"/>
                <a:cs typeface="Constantia"/>
              </a:rPr>
              <a:t> </a:t>
            </a:r>
            <a:r>
              <a:rPr dirty="0" sz="2400" spc="-25">
                <a:latin typeface="Constantia"/>
                <a:cs typeface="Constantia"/>
              </a:rPr>
              <a:t>security,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reliability</a:t>
            </a:r>
            <a:r>
              <a:rPr dirty="0" sz="2400" spc="-13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or</a:t>
            </a:r>
            <a:r>
              <a:rPr dirty="0" sz="2400" spc="-12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standards  </a:t>
            </a:r>
            <a:r>
              <a:rPr dirty="0" sz="2400" spc="-15">
                <a:latin typeface="Constantia"/>
                <a:cs typeface="Constantia"/>
              </a:rPr>
              <a:t>owing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 spc="-5">
                <a:latin typeface="Constantia"/>
                <a:cs typeface="Constantia"/>
              </a:rPr>
              <a:t>poor implementation </a:t>
            </a:r>
            <a:r>
              <a:rPr dirty="0" sz="2400">
                <a:latin typeface="Constantia"/>
                <a:cs typeface="Constantia"/>
              </a:rPr>
              <a:t>of</a:t>
            </a:r>
            <a:r>
              <a:rPr dirty="0" sz="2400" spc="-270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e-Commerce.</a:t>
            </a:r>
            <a:endParaRPr sz="2400">
              <a:latin typeface="Constantia"/>
              <a:cs typeface="Constantia"/>
            </a:endParaRPr>
          </a:p>
          <a:p>
            <a:pPr marL="286385" marR="278130" indent="-274320">
              <a:lnSpc>
                <a:spcPts val="2300"/>
              </a:lnSpc>
              <a:spcBef>
                <a:spcPts val="5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10">
                <a:latin typeface="Constantia"/>
                <a:cs typeface="Constantia"/>
              </a:rPr>
              <a:t>Software development </a:t>
            </a:r>
            <a:r>
              <a:rPr dirty="0" sz="2400">
                <a:latin typeface="Constantia"/>
                <a:cs typeface="Constantia"/>
              </a:rPr>
              <a:t>industry </a:t>
            </a:r>
            <a:r>
              <a:rPr dirty="0" sz="2400" spc="-5">
                <a:latin typeface="Constantia"/>
                <a:cs typeface="Constantia"/>
              </a:rPr>
              <a:t>is </a:t>
            </a:r>
            <a:r>
              <a:rPr dirty="0" sz="2400">
                <a:latin typeface="Constantia"/>
                <a:cs typeface="Constantia"/>
              </a:rPr>
              <a:t>still </a:t>
            </a:r>
            <a:r>
              <a:rPr dirty="0" sz="2400" spc="-15">
                <a:latin typeface="Constantia"/>
                <a:cs typeface="Constantia"/>
              </a:rPr>
              <a:t>evolving</a:t>
            </a:r>
            <a:r>
              <a:rPr dirty="0" sz="2400" spc="-44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and </a:t>
            </a:r>
            <a:r>
              <a:rPr dirty="0" sz="2400" spc="-10">
                <a:latin typeface="Constantia"/>
                <a:cs typeface="Constantia"/>
              </a:rPr>
              <a:t>keeps  </a:t>
            </a:r>
            <a:r>
              <a:rPr dirty="0" sz="2400" spc="-5">
                <a:latin typeface="Constantia"/>
                <a:cs typeface="Constantia"/>
              </a:rPr>
              <a:t>changing </a:t>
            </a:r>
            <a:r>
              <a:rPr dirty="0" sz="2400" spc="-40">
                <a:latin typeface="Constantia"/>
                <a:cs typeface="Constantia"/>
              </a:rPr>
              <a:t>rapidly. </a:t>
            </a:r>
            <a:r>
              <a:rPr dirty="0" sz="2400">
                <a:latin typeface="Constantia"/>
                <a:cs typeface="Constantia"/>
              </a:rPr>
              <a:t>In </a:t>
            </a:r>
            <a:r>
              <a:rPr dirty="0" sz="2400" spc="-15">
                <a:latin typeface="Constantia"/>
                <a:cs typeface="Constantia"/>
              </a:rPr>
              <a:t>many </a:t>
            </a:r>
            <a:r>
              <a:rPr dirty="0" sz="2400" spc="-10">
                <a:latin typeface="Constantia"/>
                <a:cs typeface="Constantia"/>
              </a:rPr>
              <a:t>countries, </a:t>
            </a:r>
            <a:r>
              <a:rPr dirty="0" sz="2400" spc="-15">
                <a:latin typeface="Constantia"/>
                <a:cs typeface="Constantia"/>
              </a:rPr>
              <a:t>network </a:t>
            </a:r>
            <a:r>
              <a:rPr dirty="0" sz="2400" spc="-10">
                <a:latin typeface="Constantia"/>
                <a:cs typeface="Constantia"/>
              </a:rPr>
              <a:t>bandwidth  </a:t>
            </a:r>
            <a:r>
              <a:rPr dirty="0" sz="2400" spc="-5">
                <a:latin typeface="Constantia"/>
                <a:cs typeface="Constantia"/>
              </a:rPr>
              <a:t>might cause </a:t>
            </a:r>
            <a:r>
              <a:rPr dirty="0" sz="2400">
                <a:latin typeface="Constantia"/>
                <a:cs typeface="Constantia"/>
              </a:rPr>
              <a:t>an </a:t>
            </a:r>
            <a:r>
              <a:rPr dirty="0" sz="2400" spc="-5">
                <a:latin typeface="Constantia"/>
                <a:cs typeface="Constantia"/>
              </a:rPr>
              <a:t>issue </a:t>
            </a:r>
            <a:r>
              <a:rPr dirty="0" sz="2400">
                <a:latin typeface="Constantia"/>
                <a:cs typeface="Constantia"/>
              </a:rPr>
              <a:t>as </a:t>
            </a:r>
            <a:r>
              <a:rPr dirty="0" sz="2400" spc="-10">
                <a:latin typeface="Constantia"/>
                <a:cs typeface="Constantia"/>
              </a:rPr>
              <a:t>there </a:t>
            </a:r>
            <a:r>
              <a:rPr dirty="0" sz="2400" spc="-5">
                <a:latin typeface="Constantia"/>
                <a:cs typeface="Constantia"/>
              </a:rPr>
              <a:t>is </a:t>
            </a:r>
            <a:r>
              <a:rPr dirty="0" sz="2400">
                <a:latin typeface="Constantia"/>
                <a:cs typeface="Constantia"/>
              </a:rPr>
              <a:t>insufficient  </a:t>
            </a:r>
            <a:r>
              <a:rPr dirty="0" sz="2400" spc="-5">
                <a:latin typeface="Constantia"/>
                <a:cs typeface="Constantia"/>
              </a:rPr>
              <a:t>telecommunication </a:t>
            </a:r>
            <a:r>
              <a:rPr dirty="0" sz="2400" spc="-10">
                <a:latin typeface="Constantia"/>
                <a:cs typeface="Constantia"/>
              </a:rPr>
              <a:t>bandwidth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available.</a:t>
            </a:r>
            <a:endParaRPr sz="2400">
              <a:latin typeface="Constantia"/>
              <a:cs typeface="Constantia"/>
            </a:endParaRPr>
          </a:p>
          <a:p>
            <a:pPr marL="286385" marR="755015" indent="-274320">
              <a:lnSpc>
                <a:spcPct val="80000"/>
              </a:lnSpc>
              <a:spcBef>
                <a:spcPts val="61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>
                <a:latin typeface="Constantia"/>
                <a:cs typeface="Constantia"/>
              </a:rPr>
              <a:t>Special</a:t>
            </a:r>
            <a:r>
              <a:rPr dirty="0" sz="2400" spc="-5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types</a:t>
            </a:r>
            <a:r>
              <a:rPr dirty="0" sz="2400" spc="-114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of</a:t>
            </a:r>
            <a:r>
              <a:rPr dirty="0" sz="2400" spc="-15">
                <a:latin typeface="Constantia"/>
                <a:cs typeface="Constantia"/>
              </a:rPr>
              <a:t> </a:t>
            </a:r>
            <a:r>
              <a:rPr dirty="0" sz="2400" spc="-25">
                <a:latin typeface="Constantia"/>
                <a:cs typeface="Constantia"/>
              </a:rPr>
              <a:t>web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server</a:t>
            </a:r>
            <a:r>
              <a:rPr dirty="0" sz="2400" spc="-15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or</a:t>
            </a:r>
            <a:r>
              <a:rPr dirty="0" sz="2400" spc="-14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other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software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might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be  </a:t>
            </a:r>
            <a:r>
              <a:rPr dirty="0" sz="2400" spc="-10">
                <a:latin typeface="Constantia"/>
                <a:cs typeface="Constantia"/>
              </a:rPr>
              <a:t>required </a:t>
            </a:r>
            <a:r>
              <a:rPr dirty="0" sz="2400" spc="-15">
                <a:latin typeface="Constantia"/>
                <a:cs typeface="Constantia"/>
              </a:rPr>
              <a:t>by </a:t>
            </a:r>
            <a:r>
              <a:rPr dirty="0" sz="2400" spc="-5">
                <a:latin typeface="Constantia"/>
                <a:cs typeface="Constantia"/>
              </a:rPr>
              <a:t>the </a:t>
            </a:r>
            <a:r>
              <a:rPr dirty="0" sz="2400" spc="-15">
                <a:latin typeface="Constantia"/>
                <a:cs typeface="Constantia"/>
              </a:rPr>
              <a:t>vendor </a:t>
            </a:r>
            <a:r>
              <a:rPr dirty="0" sz="2400" spc="-5">
                <a:latin typeface="Constantia"/>
                <a:cs typeface="Constantia"/>
              </a:rPr>
              <a:t>setting the </a:t>
            </a:r>
            <a:r>
              <a:rPr dirty="0" sz="2400" spc="-20">
                <a:latin typeface="Constantia"/>
                <a:cs typeface="Constantia"/>
              </a:rPr>
              <a:t>ecommerce  </a:t>
            </a:r>
            <a:r>
              <a:rPr dirty="0" sz="2400" spc="-10">
                <a:latin typeface="Constantia"/>
                <a:cs typeface="Constantia"/>
              </a:rPr>
              <a:t>environment </a:t>
            </a:r>
            <a:r>
              <a:rPr dirty="0" sz="2400">
                <a:latin typeface="Constantia"/>
                <a:cs typeface="Constantia"/>
              </a:rPr>
              <a:t>apart </a:t>
            </a:r>
            <a:r>
              <a:rPr dirty="0" sz="2400" spc="-10">
                <a:latin typeface="Constantia"/>
                <a:cs typeface="Constantia"/>
              </a:rPr>
              <a:t>from </a:t>
            </a:r>
            <a:r>
              <a:rPr dirty="0" sz="2400" spc="-15">
                <a:latin typeface="Constantia"/>
                <a:cs typeface="Constantia"/>
              </a:rPr>
              <a:t>network</a:t>
            </a:r>
            <a:r>
              <a:rPr dirty="0" sz="2400" spc="-254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servers.</a:t>
            </a:r>
            <a:endParaRPr sz="2400">
              <a:latin typeface="Constantia"/>
              <a:cs typeface="Constantia"/>
            </a:endParaRPr>
          </a:p>
          <a:p>
            <a:pPr marL="286385" marR="127635" indent="-274320">
              <a:lnSpc>
                <a:spcPct val="8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30">
                <a:latin typeface="Constantia"/>
                <a:cs typeface="Constantia"/>
              </a:rPr>
              <a:t>It </a:t>
            </a:r>
            <a:r>
              <a:rPr dirty="0" sz="2400" spc="-10">
                <a:latin typeface="Constantia"/>
                <a:cs typeface="Constantia"/>
              </a:rPr>
              <a:t>becomes </a:t>
            </a:r>
            <a:r>
              <a:rPr dirty="0" sz="2400">
                <a:latin typeface="Constantia"/>
                <a:cs typeface="Constantia"/>
              </a:rPr>
              <a:t>difficult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 spc="-15">
                <a:latin typeface="Constantia"/>
                <a:cs typeface="Constantia"/>
              </a:rPr>
              <a:t>integrate E-Commerce </a:t>
            </a:r>
            <a:r>
              <a:rPr dirty="0" sz="2400" spc="-10">
                <a:latin typeface="Constantia"/>
                <a:cs typeface="Constantia"/>
              </a:rPr>
              <a:t>software </a:t>
            </a:r>
            <a:r>
              <a:rPr dirty="0" sz="2400">
                <a:latin typeface="Constantia"/>
                <a:cs typeface="Constantia"/>
              </a:rPr>
              <a:t>or  </a:t>
            </a:r>
            <a:r>
              <a:rPr dirty="0" sz="2400" spc="-15">
                <a:latin typeface="Constantia"/>
                <a:cs typeface="Constantia"/>
              </a:rPr>
              <a:t>website </a:t>
            </a:r>
            <a:r>
              <a:rPr dirty="0" sz="2400">
                <a:latin typeface="Constantia"/>
                <a:cs typeface="Constantia"/>
              </a:rPr>
              <a:t>with </a:t>
            </a:r>
            <a:r>
              <a:rPr dirty="0" sz="2400" spc="-5">
                <a:latin typeface="Constantia"/>
                <a:cs typeface="Constantia"/>
              </a:rPr>
              <a:t>the </a:t>
            </a:r>
            <a:r>
              <a:rPr dirty="0" sz="2400">
                <a:latin typeface="Constantia"/>
                <a:cs typeface="Constantia"/>
              </a:rPr>
              <a:t>existing application or </a:t>
            </a:r>
            <a:r>
              <a:rPr dirty="0" sz="2400" spc="-10">
                <a:latin typeface="Constantia"/>
                <a:cs typeface="Constantia"/>
              </a:rPr>
              <a:t>databases. There  could</a:t>
            </a:r>
            <a:r>
              <a:rPr dirty="0" sz="240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be</a:t>
            </a:r>
            <a:r>
              <a:rPr dirty="0" sz="2400" spc="-95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software/hardware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compatibility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issue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as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some</a:t>
            </a:r>
            <a:r>
              <a:rPr dirty="0" sz="2400" spc="-5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E-  </a:t>
            </a:r>
            <a:r>
              <a:rPr dirty="0" sz="2400" spc="-15">
                <a:latin typeface="Constantia"/>
                <a:cs typeface="Constantia"/>
              </a:rPr>
              <a:t>Commerce </a:t>
            </a:r>
            <a:r>
              <a:rPr dirty="0" sz="2400" spc="-10">
                <a:latin typeface="Constantia"/>
                <a:cs typeface="Constantia"/>
              </a:rPr>
              <a:t>software </a:t>
            </a:r>
            <a:r>
              <a:rPr dirty="0" sz="2400" spc="-20">
                <a:latin typeface="Constantia"/>
                <a:cs typeface="Constantia"/>
              </a:rPr>
              <a:t>may </a:t>
            </a:r>
            <a:r>
              <a:rPr dirty="0" sz="2400" spc="-5">
                <a:latin typeface="Constantia"/>
                <a:cs typeface="Constantia"/>
              </a:rPr>
              <a:t>be </a:t>
            </a:r>
            <a:r>
              <a:rPr dirty="0" sz="2400" spc="-10">
                <a:latin typeface="Constantia"/>
                <a:cs typeface="Constantia"/>
              </a:rPr>
              <a:t>incompatible </a:t>
            </a:r>
            <a:r>
              <a:rPr dirty="0" sz="2400">
                <a:latin typeface="Constantia"/>
                <a:cs typeface="Constantia"/>
              </a:rPr>
              <a:t>with some  </a:t>
            </a:r>
            <a:r>
              <a:rPr dirty="0" sz="2400" spc="-5">
                <a:latin typeface="Constantia"/>
                <a:cs typeface="Constantia"/>
              </a:rPr>
              <a:t>operating</a:t>
            </a:r>
            <a:r>
              <a:rPr dirty="0" sz="2400" spc="-70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system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or</a:t>
            </a:r>
            <a:r>
              <a:rPr dirty="0" sz="2400" spc="-135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any</a:t>
            </a:r>
            <a:r>
              <a:rPr dirty="0" sz="2400" spc="-114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other</a:t>
            </a:r>
            <a:r>
              <a:rPr dirty="0" sz="2400" spc="-14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component.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38501" y="662686"/>
            <a:ext cx="46678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Non-Technical </a:t>
            </a:r>
            <a:r>
              <a:rPr dirty="0" sz="4000" spc="-10"/>
              <a:t>Disadvantages</a:t>
            </a:r>
            <a:endParaRPr sz="4000"/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31606" y="6555895"/>
            <a:ext cx="1828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10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1471929"/>
            <a:ext cx="8184515" cy="4854575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286385" marR="603250" indent="-274320">
              <a:lnSpc>
                <a:spcPts val="2300"/>
              </a:lnSpc>
              <a:spcBef>
                <a:spcPts val="66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>
                <a:latin typeface="Constantia"/>
                <a:cs typeface="Constantia"/>
              </a:rPr>
              <a:t>Initial </a:t>
            </a:r>
            <a:r>
              <a:rPr dirty="0" sz="2400" spc="-15">
                <a:latin typeface="Constantia"/>
                <a:cs typeface="Constantia"/>
              </a:rPr>
              <a:t>cost: </a:t>
            </a:r>
            <a:r>
              <a:rPr dirty="0" sz="2400" spc="-5">
                <a:latin typeface="Constantia"/>
                <a:cs typeface="Constantia"/>
              </a:rPr>
              <a:t>The </a:t>
            </a:r>
            <a:r>
              <a:rPr dirty="0" sz="2400" spc="-15">
                <a:latin typeface="Constantia"/>
                <a:cs typeface="Constantia"/>
              </a:rPr>
              <a:t>cost </a:t>
            </a:r>
            <a:r>
              <a:rPr dirty="0" sz="2400">
                <a:latin typeface="Constantia"/>
                <a:cs typeface="Constantia"/>
              </a:rPr>
              <a:t>of </a:t>
            </a:r>
            <a:r>
              <a:rPr dirty="0" sz="2400" spc="-5">
                <a:latin typeface="Constantia"/>
                <a:cs typeface="Constantia"/>
              </a:rPr>
              <a:t>creating </a:t>
            </a:r>
            <a:r>
              <a:rPr dirty="0" sz="2400">
                <a:latin typeface="Constantia"/>
                <a:cs typeface="Constantia"/>
              </a:rPr>
              <a:t>/ </a:t>
            </a:r>
            <a:r>
              <a:rPr dirty="0" sz="2400" spc="-5">
                <a:latin typeface="Constantia"/>
                <a:cs typeface="Constantia"/>
              </a:rPr>
              <a:t>building</a:t>
            </a:r>
            <a:r>
              <a:rPr dirty="0" sz="2400" spc="-360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E-Commerce  </a:t>
            </a:r>
            <a:r>
              <a:rPr dirty="0" sz="2400" spc="-5">
                <a:latin typeface="Constantia"/>
                <a:cs typeface="Constantia"/>
              </a:rPr>
              <a:t>application </a:t>
            </a:r>
            <a:r>
              <a:rPr dirty="0" sz="2400">
                <a:latin typeface="Constantia"/>
                <a:cs typeface="Constantia"/>
              </a:rPr>
              <a:t>in-house </a:t>
            </a:r>
            <a:r>
              <a:rPr dirty="0" sz="2400" spc="-20">
                <a:latin typeface="Constantia"/>
                <a:cs typeface="Constantia"/>
              </a:rPr>
              <a:t>may </a:t>
            </a:r>
            <a:r>
              <a:rPr dirty="0" sz="2400" spc="-5">
                <a:latin typeface="Constantia"/>
                <a:cs typeface="Constantia"/>
              </a:rPr>
              <a:t>be very</a:t>
            </a:r>
            <a:r>
              <a:rPr dirty="0" sz="2400" spc="-36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high.</a:t>
            </a:r>
            <a:endParaRPr sz="2400">
              <a:latin typeface="Constantia"/>
              <a:cs typeface="Constantia"/>
            </a:endParaRPr>
          </a:p>
          <a:p>
            <a:pPr marL="286385" marR="1104265" indent="-274320">
              <a:lnSpc>
                <a:spcPts val="2300"/>
              </a:lnSpc>
              <a:spcBef>
                <a:spcPts val="5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56870" algn="l"/>
                <a:tab pos="357505" algn="l"/>
              </a:tabLst>
            </a:pPr>
            <a:r>
              <a:rPr dirty="0"/>
              <a:t>	</a:t>
            </a:r>
            <a:r>
              <a:rPr dirty="0" sz="2400" spc="-10">
                <a:latin typeface="Constantia"/>
                <a:cs typeface="Constantia"/>
              </a:rPr>
              <a:t>There </a:t>
            </a:r>
            <a:r>
              <a:rPr dirty="0" sz="2400" spc="-15">
                <a:latin typeface="Constantia"/>
                <a:cs typeface="Constantia"/>
              </a:rPr>
              <a:t>could </a:t>
            </a:r>
            <a:r>
              <a:rPr dirty="0" sz="2400" spc="-5">
                <a:latin typeface="Constantia"/>
                <a:cs typeface="Constantia"/>
              </a:rPr>
              <a:t>be </a:t>
            </a:r>
            <a:r>
              <a:rPr dirty="0" sz="2400" spc="-15">
                <a:latin typeface="Constantia"/>
                <a:cs typeface="Constantia"/>
              </a:rPr>
              <a:t>delay </a:t>
            </a:r>
            <a:r>
              <a:rPr dirty="0" sz="2400" spc="-5">
                <a:latin typeface="Constantia"/>
                <a:cs typeface="Constantia"/>
              </a:rPr>
              <a:t>in launching the</a:t>
            </a:r>
            <a:r>
              <a:rPr dirty="0" sz="2400" spc="-370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E-Commerce  </a:t>
            </a:r>
            <a:r>
              <a:rPr dirty="0" sz="2400">
                <a:latin typeface="Constantia"/>
                <a:cs typeface="Constantia"/>
              </a:rPr>
              <a:t>application </a:t>
            </a:r>
            <a:r>
              <a:rPr dirty="0" sz="2400" spc="-5">
                <a:latin typeface="Constantia"/>
                <a:cs typeface="Constantia"/>
              </a:rPr>
              <a:t>due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 spc="-10">
                <a:latin typeface="Constantia"/>
                <a:cs typeface="Constantia"/>
              </a:rPr>
              <a:t>mistakes, </a:t>
            </a:r>
            <a:r>
              <a:rPr dirty="0" sz="2400">
                <a:latin typeface="Constantia"/>
                <a:cs typeface="Constantia"/>
              </a:rPr>
              <a:t>lack of</a:t>
            </a:r>
            <a:r>
              <a:rPr dirty="0" sz="2400" spc="-36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experience.</a:t>
            </a:r>
            <a:endParaRPr sz="2400">
              <a:latin typeface="Constantia"/>
              <a:cs typeface="Constantia"/>
            </a:endParaRPr>
          </a:p>
          <a:p>
            <a:pPr algn="just" marL="286385" marR="156210" indent="-274320">
              <a:lnSpc>
                <a:spcPts val="2300"/>
              </a:lnSpc>
              <a:spcBef>
                <a:spcPts val="5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15">
                <a:latin typeface="Constantia"/>
                <a:cs typeface="Constantia"/>
              </a:rPr>
              <a:t>User</a:t>
            </a:r>
            <a:r>
              <a:rPr dirty="0" sz="2400" spc="-114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resistance:</a:t>
            </a:r>
            <a:r>
              <a:rPr dirty="0" sz="2400" spc="5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User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may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not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trust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the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site</a:t>
            </a:r>
            <a:r>
              <a:rPr dirty="0" sz="2400" spc="-7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being</a:t>
            </a:r>
            <a:r>
              <a:rPr dirty="0" sz="2400" spc="-40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unknown  </a:t>
            </a:r>
            <a:r>
              <a:rPr dirty="0" sz="2400" spc="-10">
                <a:latin typeface="Constantia"/>
                <a:cs typeface="Constantia"/>
              </a:rPr>
              <a:t>faceless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 spc="-35">
                <a:latin typeface="Constantia"/>
                <a:cs typeface="Constantia"/>
              </a:rPr>
              <a:t>seller.</a:t>
            </a:r>
            <a:r>
              <a:rPr dirty="0" sz="2400" spc="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Such</a:t>
            </a:r>
            <a:r>
              <a:rPr dirty="0" sz="2400" spc="-3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mistrust</a:t>
            </a:r>
            <a:r>
              <a:rPr dirty="0" sz="2400" spc="-70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makes</a:t>
            </a:r>
            <a:r>
              <a:rPr dirty="0" sz="2400" spc="-4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it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difficult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to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make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user  </a:t>
            </a:r>
            <a:r>
              <a:rPr dirty="0" sz="2400" spc="-10">
                <a:latin typeface="Constantia"/>
                <a:cs typeface="Constantia"/>
              </a:rPr>
              <a:t>switch from physical </a:t>
            </a:r>
            <a:r>
              <a:rPr dirty="0" sz="2400" spc="-15">
                <a:latin typeface="Constantia"/>
                <a:cs typeface="Constantia"/>
              </a:rPr>
              <a:t>stores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 spc="-5">
                <a:latin typeface="Constantia"/>
                <a:cs typeface="Constantia"/>
              </a:rPr>
              <a:t>online/virtual</a:t>
            </a:r>
            <a:r>
              <a:rPr dirty="0" sz="2400" spc="-370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stores.</a:t>
            </a:r>
            <a:endParaRPr sz="2400">
              <a:latin typeface="Constantia"/>
              <a:cs typeface="Constantia"/>
            </a:endParaRPr>
          </a:p>
          <a:p>
            <a:pPr algn="just" marL="286385" marR="262890" indent="-274320">
              <a:lnSpc>
                <a:spcPts val="2300"/>
              </a:lnSpc>
              <a:spcBef>
                <a:spcPts val="59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>
                <a:latin typeface="Constantia"/>
                <a:cs typeface="Constantia"/>
              </a:rPr>
              <a:t>Security/</a:t>
            </a:r>
            <a:r>
              <a:rPr dirty="0" sz="2400" spc="-3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Privacy: </a:t>
            </a:r>
            <a:r>
              <a:rPr dirty="0" sz="2400">
                <a:latin typeface="Constantia"/>
                <a:cs typeface="Constantia"/>
              </a:rPr>
              <a:t>Difficult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to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ensure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security</a:t>
            </a:r>
            <a:r>
              <a:rPr dirty="0" sz="2400" spc="-14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or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privacy</a:t>
            </a:r>
            <a:r>
              <a:rPr dirty="0" sz="2400" spc="-14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on  </a:t>
            </a:r>
            <a:r>
              <a:rPr dirty="0" sz="2400" spc="-5">
                <a:latin typeface="Constantia"/>
                <a:cs typeface="Constantia"/>
              </a:rPr>
              <a:t>online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transactions.</a:t>
            </a:r>
            <a:endParaRPr sz="2400">
              <a:latin typeface="Constantia"/>
              <a:cs typeface="Constantia"/>
            </a:endParaRPr>
          </a:p>
          <a:p>
            <a:pPr marL="286385" marR="69850" indent="-274320">
              <a:lnSpc>
                <a:spcPct val="80000"/>
              </a:lnSpc>
              <a:spcBef>
                <a:spcPts val="6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10">
                <a:latin typeface="Constantia"/>
                <a:cs typeface="Constantia"/>
              </a:rPr>
              <a:t>Lack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of</a:t>
            </a:r>
            <a:r>
              <a:rPr dirty="0" sz="2400" spc="3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touch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or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feel</a:t>
            </a:r>
            <a:r>
              <a:rPr dirty="0" sz="2400" spc="-7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of</a:t>
            </a:r>
            <a:r>
              <a:rPr dirty="0" sz="2400" spc="1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products</a:t>
            </a:r>
            <a:r>
              <a:rPr dirty="0" sz="2400" spc="-9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during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online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shopping.</a:t>
            </a:r>
            <a:r>
              <a:rPr dirty="0" sz="2400">
                <a:latin typeface="Constantia"/>
                <a:cs typeface="Constantia"/>
              </a:rPr>
              <a:t> E-  </a:t>
            </a:r>
            <a:r>
              <a:rPr dirty="0" sz="2400" spc="-15">
                <a:latin typeface="Constantia"/>
                <a:cs typeface="Constantia"/>
              </a:rPr>
              <a:t>Commerce </a:t>
            </a:r>
            <a:r>
              <a:rPr dirty="0" sz="2400" spc="-5">
                <a:latin typeface="Constantia"/>
                <a:cs typeface="Constantia"/>
              </a:rPr>
              <a:t>applications </a:t>
            </a:r>
            <a:r>
              <a:rPr dirty="0" sz="2400" spc="-15">
                <a:latin typeface="Constantia"/>
                <a:cs typeface="Constantia"/>
              </a:rPr>
              <a:t>are </a:t>
            </a:r>
            <a:r>
              <a:rPr dirty="0" sz="2400">
                <a:latin typeface="Constantia"/>
                <a:cs typeface="Constantia"/>
              </a:rPr>
              <a:t>still </a:t>
            </a:r>
            <a:r>
              <a:rPr dirty="0" sz="2400" spc="-15">
                <a:latin typeface="Constantia"/>
                <a:cs typeface="Constantia"/>
              </a:rPr>
              <a:t>evolving </a:t>
            </a:r>
            <a:r>
              <a:rPr dirty="0" sz="2400">
                <a:latin typeface="Constantia"/>
                <a:cs typeface="Constantia"/>
              </a:rPr>
              <a:t>and </a:t>
            </a:r>
            <a:r>
              <a:rPr dirty="0" sz="2400" spc="-5">
                <a:latin typeface="Constantia"/>
                <a:cs typeface="Constantia"/>
              </a:rPr>
              <a:t>changing  </a:t>
            </a:r>
            <a:r>
              <a:rPr dirty="0" sz="2400" spc="-40">
                <a:latin typeface="Constantia"/>
                <a:cs typeface="Constantia"/>
              </a:rPr>
              <a:t>rapidly.</a:t>
            </a:r>
            <a:endParaRPr sz="2400">
              <a:latin typeface="Constantia"/>
              <a:cs typeface="Constantia"/>
            </a:endParaRPr>
          </a:p>
          <a:p>
            <a:pPr marL="286385" marR="5080" indent="-274320">
              <a:lnSpc>
                <a:spcPts val="2300"/>
              </a:lnSpc>
              <a:spcBef>
                <a:spcPts val="56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10">
                <a:latin typeface="Constantia"/>
                <a:cs typeface="Constantia"/>
              </a:rPr>
              <a:t>Internet</a:t>
            </a:r>
            <a:r>
              <a:rPr dirty="0" sz="2400" spc="-114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access</a:t>
            </a:r>
            <a:r>
              <a:rPr dirty="0" sz="2400" spc="-3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is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still</a:t>
            </a:r>
            <a:r>
              <a:rPr dirty="0" sz="2400" spc="-5">
                <a:latin typeface="Constantia"/>
                <a:cs typeface="Constantia"/>
              </a:rPr>
              <a:t> not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cheaper</a:t>
            </a:r>
            <a:r>
              <a:rPr dirty="0" sz="2400" spc="-15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and</a:t>
            </a:r>
            <a:r>
              <a:rPr dirty="0" sz="2400" spc="-1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is</a:t>
            </a:r>
            <a:r>
              <a:rPr dirty="0" sz="2400" spc="-45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inconvenient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to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use  for </a:t>
            </a:r>
            <a:r>
              <a:rPr dirty="0" sz="2400" spc="-15">
                <a:latin typeface="Constantia"/>
                <a:cs typeface="Constantia"/>
              </a:rPr>
              <a:t>many </a:t>
            </a:r>
            <a:r>
              <a:rPr dirty="0" sz="2400" spc="-5">
                <a:latin typeface="Constantia"/>
                <a:cs typeface="Constantia"/>
              </a:rPr>
              <a:t>potential </a:t>
            </a:r>
            <a:r>
              <a:rPr dirty="0" sz="2400" spc="-10">
                <a:latin typeface="Constantia"/>
                <a:cs typeface="Constantia"/>
              </a:rPr>
              <a:t>customers </a:t>
            </a:r>
            <a:r>
              <a:rPr dirty="0" sz="2400" spc="-15">
                <a:latin typeface="Constantia"/>
                <a:cs typeface="Constantia"/>
              </a:rPr>
              <a:t>like </a:t>
            </a:r>
            <a:r>
              <a:rPr dirty="0" sz="2400" spc="-5">
                <a:latin typeface="Constantia"/>
                <a:cs typeface="Constantia"/>
              </a:rPr>
              <a:t>one living in </a:t>
            </a:r>
            <a:r>
              <a:rPr dirty="0" sz="2400" spc="-15">
                <a:latin typeface="Constantia"/>
                <a:cs typeface="Constantia"/>
              </a:rPr>
              <a:t>remote  </a:t>
            </a:r>
            <a:r>
              <a:rPr dirty="0" sz="2400" spc="-10">
                <a:latin typeface="Constantia"/>
                <a:cs typeface="Constantia"/>
              </a:rPr>
              <a:t>villages.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59026" y="505713"/>
            <a:ext cx="542861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5000" spc="-5">
                <a:uFill>
                  <a:solidFill>
                    <a:srgbClr val="C00000"/>
                  </a:solidFill>
                </a:uFill>
              </a:rPr>
              <a:t>ORIGIN OF</a:t>
            </a:r>
            <a:r>
              <a:rPr dirty="0" u="heavy" sz="5000" spc="-45">
                <a:uFill>
                  <a:solidFill>
                    <a:srgbClr val="C00000"/>
                  </a:solidFill>
                </a:uFill>
              </a:rPr>
              <a:t> </a:t>
            </a:r>
            <a:r>
              <a:rPr dirty="0" u="heavy" sz="5000" spc="-5">
                <a:uFill>
                  <a:solidFill>
                    <a:srgbClr val="C00000"/>
                  </a:solidFill>
                </a:uFill>
              </a:rPr>
              <a:t>E-COMMERCE</a:t>
            </a:r>
            <a:endParaRPr sz="5000"/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31606" y="6555895"/>
            <a:ext cx="1828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10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572513"/>
            <a:ext cx="8134984" cy="450469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286385" marR="297180" indent="-274320">
              <a:lnSpc>
                <a:spcPct val="90000"/>
              </a:lnSpc>
              <a:spcBef>
                <a:spcPts val="4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u="heavy" sz="2600" spc="-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nstantia"/>
                <a:cs typeface="Constantia"/>
              </a:rPr>
              <a:t>Electronic </a:t>
            </a:r>
            <a:r>
              <a:rPr dirty="0" u="heavy" sz="2600" spc="-1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nstantia"/>
                <a:cs typeface="Constantia"/>
              </a:rPr>
              <a:t>Data Interchange(EDI)</a:t>
            </a:r>
            <a:r>
              <a:rPr dirty="0" sz="2600" spc="-1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– </a:t>
            </a:r>
            <a:r>
              <a:rPr dirty="0" sz="2600" spc="-30">
                <a:latin typeface="Constantia"/>
                <a:cs typeface="Constantia"/>
              </a:rPr>
              <a:t>It </a:t>
            </a:r>
            <a:r>
              <a:rPr dirty="0" sz="2600" spc="-5">
                <a:latin typeface="Constantia"/>
                <a:cs typeface="Constantia"/>
              </a:rPr>
              <a:t>is </a:t>
            </a:r>
            <a:r>
              <a:rPr dirty="0" sz="2600">
                <a:latin typeface="Constantia"/>
                <a:cs typeface="Constantia"/>
              </a:rPr>
              <a:t>an</a:t>
            </a:r>
            <a:r>
              <a:rPr dirty="0" sz="2600" spc="-459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electronic  communication method </a:t>
            </a:r>
            <a:r>
              <a:rPr dirty="0" sz="2600" spc="-10">
                <a:latin typeface="Constantia"/>
                <a:cs typeface="Constantia"/>
              </a:rPr>
              <a:t>providing </a:t>
            </a:r>
            <a:r>
              <a:rPr dirty="0" sz="2600" spc="-5">
                <a:latin typeface="Constantia"/>
                <a:cs typeface="Constantia"/>
              </a:rPr>
              <a:t>standards </a:t>
            </a:r>
            <a:r>
              <a:rPr dirty="0" sz="2600" spc="-10">
                <a:latin typeface="Constantia"/>
                <a:cs typeface="Constantia"/>
              </a:rPr>
              <a:t>for  exchanging </a:t>
            </a:r>
            <a:r>
              <a:rPr dirty="0" sz="2600" spc="-5">
                <a:latin typeface="Constantia"/>
                <a:cs typeface="Constantia"/>
              </a:rPr>
              <a:t>data </a:t>
            </a:r>
            <a:r>
              <a:rPr dirty="0" sz="2600">
                <a:latin typeface="Constantia"/>
                <a:cs typeface="Constantia"/>
              </a:rPr>
              <a:t>via </a:t>
            </a:r>
            <a:r>
              <a:rPr dirty="0" sz="2600" spc="-15">
                <a:latin typeface="Constantia"/>
                <a:cs typeface="Constantia"/>
              </a:rPr>
              <a:t>any </a:t>
            </a:r>
            <a:r>
              <a:rPr dirty="0" sz="2600" spc="-5">
                <a:latin typeface="Constantia"/>
                <a:cs typeface="Constantia"/>
              </a:rPr>
              <a:t>electronic </a:t>
            </a:r>
            <a:r>
              <a:rPr dirty="0" sz="2600" spc="-10">
                <a:latin typeface="Constantia"/>
                <a:cs typeface="Constantia"/>
              </a:rPr>
              <a:t>means, </a:t>
            </a:r>
            <a:r>
              <a:rPr dirty="0" sz="2600">
                <a:latin typeface="Constantia"/>
                <a:cs typeface="Constantia"/>
              </a:rPr>
              <a:t>either  </a:t>
            </a:r>
            <a:r>
              <a:rPr dirty="0" sz="2600" spc="-5">
                <a:latin typeface="Constantia"/>
                <a:cs typeface="Constantia"/>
              </a:rPr>
              <a:t>internal </a:t>
            </a:r>
            <a:r>
              <a:rPr dirty="0" sz="2600">
                <a:latin typeface="Constantia"/>
                <a:cs typeface="Constantia"/>
              </a:rPr>
              <a:t>or</a:t>
            </a:r>
            <a:r>
              <a:rPr dirty="0" sz="2600" spc="-24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external.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9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>
                <a:latin typeface="Constantia"/>
                <a:cs typeface="Constantia"/>
              </a:rPr>
              <a:t>EDI </a:t>
            </a:r>
            <a:r>
              <a:rPr dirty="0" sz="2600" spc="-10">
                <a:latin typeface="Constantia"/>
                <a:cs typeface="Constantia"/>
              </a:rPr>
              <a:t>was inspired by developments in </a:t>
            </a:r>
            <a:r>
              <a:rPr dirty="0" sz="2600">
                <a:latin typeface="Constantia"/>
                <a:cs typeface="Constantia"/>
              </a:rPr>
              <a:t>military logistics  and </a:t>
            </a:r>
            <a:r>
              <a:rPr dirty="0" sz="2600" spc="-10">
                <a:latin typeface="Constantia"/>
                <a:cs typeface="Constantia"/>
              </a:rPr>
              <a:t>inspired development </a:t>
            </a:r>
            <a:r>
              <a:rPr dirty="0" sz="2600">
                <a:latin typeface="Constantia"/>
                <a:cs typeface="Constantia"/>
              </a:rPr>
              <a:t>of </a:t>
            </a:r>
            <a:r>
              <a:rPr dirty="0" sz="2600" spc="-5">
                <a:latin typeface="Constantia"/>
                <a:cs typeface="Constantia"/>
              </a:rPr>
              <a:t>the “</a:t>
            </a:r>
            <a:r>
              <a:rPr dirty="0" u="heavy" sz="2600" spc="-5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nstantia"/>
                <a:cs typeface="Constantia"/>
              </a:rPr>
              <a:t>Berlin </a:t>
            </a:r>
            <a:r>
              <a:rPr dirty="0" u="heavy" sz="2600" spc="-10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nstantia"/>
                <a:cs typeface="Constantia"/>
              </a:rPr>
              <a:t>Airlift</a:t>
            </a:r>
            <a:r>
              <a:rPr dirty="0" sz="2600" spc="-10">
                <a:latin typeface="Constantia"/>
                <a:cs typeface="Constantia"/>
              </a:rPr>
              <a:t>” </a:t>
            </a:r>
            <a:r>
              <a:rPr dirty="0" sz="2600">
                <a:latin typeface="Constantia"/>
                <a:cs typeface="Constantia"/>
              </a:rPr>
              <a:t>in</a:t>
            </a:r>
            <a:r>
              <a:rPr dirty="0" sz="2600" spc="-30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1948, </a:t>
            </a:r>
            <a:r>
              <a:rPr dirty="0" u="heavy" sz="2600" spc="-1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dirty="0" u="heavy" sz="2600" i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London </a:t>
            </a:r>
            <a:r>
              <a:rPr dirty="0" u="heavy" sz="2600" spc="-5" i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Airport </a:t>
            </a:r>
            <a:r>
              <a:rPr dirty="0" u="heavy" sz="2600" spc="-20" i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Cargo </a:t>
            </a:r>
            <a:r>
              <a:rPr dirty="0" u="heavy" sz="2600" spc="-10" i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EDP Scheme </a:t>
            </a:r>
            <a:r>
              <a:rPr dirty="0" u="heavy" sz="2600" spc="-5" i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(</a:t>
            </a:r>
            <a:r>
              <a:rPr dirty="0" u="heavy" sz="2600" spc="-5" i="1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LACES</a:t>
            </a:r>
            <a:r>
              <a:rPr dirty="0" u="heavy" sz="2600" spc="-5" i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)</a:t>
            </a:r>
            <a:r>
              <a:rPr dirty="0" sz="2600" spc="-5" i="1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at  </a:t>
            </a:r>
            <a:r>
              <a:rPr dirty="0" sz="2600" spc="-15">
                <a:latin typeface="Constantia"/>
                <a:cs typeface="Constantia"/>
              </a:rPr>
              <a:t>Heathrow </a:t>
            </a:r>
            <a:r>
              <a:rPr dirty="0" sz="2600" spc="-5">
                <a:latin typeface="Constantia"/>
                <a:cs typeface="Constantia"/>
              </a:rPr>
              <a:t>Airport, </a:t>
            </a:r>
            <a:r>
              <a:rPr dirty="0" sz="2600">
                <a:latin typeface="Constantia"/>
                <a:cs typeface="Constantia"/>
              </a:rPr>
              <a:t>London, UK, </a:t>
            </a:r>
            <a:r>
              <a:rPr dirty="0" sz="2600" spc="-5">
                <a:latin typeface="Constantia"/>
                <a:cs typeface="Constantia"/>
              </a:rPr>
              <a:t>in </a:t>
            </a:r>
            <a:r>
              <a:rPr dirty="0" sz="2600" spc="5">
                <a:latin typeface="Constantia"/>
                <a:cs typeface="Constantia"/>
              </a:rPr>
              <a:t>1971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15">
                <a:latin typeface="Constantia"/>
                <a:cs typeface="Constantia"/>
              </a:rPr>
              <a:t>many  </a:t>
            </a:r>
            <a:r>
              <a:rPr dirty="0" sz="2600" spc="-10">
                <a:latin typeface="Constantia"/>
                <a:cs typeface="Constantia"/>
              </a:rPr>
              <a:t>more.</a:t>
            </a:r>
            <a:endParaRPr sz="2600">
              <a:latin typeface="Constantia"/>
              <a:cs typeface="Constantia"/>
            </a:endParaRPr>
          </a:p>
          <a:p>
            <a:pPr algn="just" marL="286385" marR="511175" indent="-274320">
              <a:lnSpc>
                <a:spcPct val="9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30">
                <a:latin typeface="Constantia"/>
                <a:cs typeface="Constantia"/>
              </a:rPr>
              <a:t>It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uses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10" b="1" i="1">
                <a:latin typeface="Constantia"/>
                <a:cs typeface="Constantia"/>
              </a:rPr>
              <a:t>standards</a:t>
            </a:r>
            <a:r>
              <a:rPr dirty="0" sz="2600" spc="-5" b="1" i="1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such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as</a:t>
            </a:r>
            <a:r>
              <a:rPr dirty="0" sz="2600" spc="-55">
                <a:latin typeface="Constantia"/>
                <a:cs typeface="Constantia"/>
              </a:rPr>
              <a:t> </a:t>
            </a:r>
            <a:r>
              <a:rPr dirty="0" u="heavy" sz="2600" i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ANSI</a:t>
            </a:r>
            <a:r>
              <a:rPr dirty="0" u="heavy" sz="2600" spc="-75" i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dirty="0" u="heavy" sz="2600" i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X12,</a:t>
            </a:r>
            <a:r>
              <a:rPr dirty="0" u="heavy" sz="2600" spc="-15" i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dirty="0" u="heavy" sz="2600" spc="-40" i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EDIFACT</a:t>
            </a:r>
            <a:r>
              <a:rPr dirty="0" sz="2600" spc="-40">
                <a:latin typeface="Constantia"/>
                <a:cs typeface="Constantia"/>
              </a:rPr>
              <a:t>,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or</a:t>
            </a:r>
            <a:r>
              <a:rPr dirty="0" sz="2600" spc="-16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 </a:t>
            </a:r>
            <a:r>
              <a:rPr dirty="0" sz="260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600" i="1">
                <a:solidFill>
                  <a:srgbClr val="C00000"/>
                </a:solidFill>
                <a:latin typeface="Constantia"/>
                <a:cs typeface="Constantia"/>
              </a:rPr>
              <a:t>XML</a:t>
            </a:r>
            <a:r>
              <a:rPr dirty="0" sz="2600">
                <a:latin typeface="Constantia"/>
                <a:cs typeface="Constantia"/>
              </a:rPr>
              <a:t>-based </a:t>
            </a:r>
            <a:r>
              <a:rPr dirty="0" sz="2600" spc="-5">
                <a:latin typeface="Constantia"/>
                <a:cs typeface="Constantia"/>
              </a:rPr>
              <a:t>standard </a:t>
            </a:r>
            <a:r>
              <a:rPr dirty="0" sz="2600">
                <a:latin typeface="Constantia"/>
                <a:cs typeface="Constantia"/>
              </a:rPr>
              <a:t>such as</a:t>
            </a:r>
            <a:r>
              <a:rPr dirty="0" sz="260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u="heavy" sz="2600" spc="-20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nstantia"/>
                <a:cs typeface="Constantia"/>
              </a:rPr>
              <a:t>RosettaNet</a:t>
            </a:r>
            <a:r>
              <a:rPr dirty="0" sz="2600" spc="-20" i="1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 the</a:t>
            </a:r>
            <a:r>
              <a:rPr dirty="0" sz="2600" spc="-47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high  tech</a:t>
            </a:r>
            <a:r>
              <a:rPr dirty="0" sz="2600" spc="-60">
                <a:latin typeface="Constantia"/>
                <a:cs typeface="Constantia"/>
              </a:rPr>
              <a:t> </a:t>
            </a:r>
            <a:r>
              <a:rPr dirty="0" sz="2600" spc="-30">
                <a:latin typeface="Constantia"/>
                <a:cs typeface="Constantia"/>
              </a:rPr>
              <a:t>industry.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86810" y="706882"/>
            <a:ext cx="277495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6000" spc="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CONTENTS</a:t>
            </a:r>
            <a:endParaRPr sz="60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31606" y="6555895"/>
            <a:ext cx="1828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10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846300"/>
            <a:ext cx="6557645" cy="353758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86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3200">
                <a:latin typeface="Constantia"/>
                <a:cs typeface="Constantia"/>
              </a:rPr>
              <a:t>What </a:t>
            </a:r>
            <a:r>
              <a:rPr dirty="0" sz="3200" spc="-5">
                <a:latin typeface="Constantia"/>
                <a:cs typeface="Constantia"/>
              </a:rPr>
              <a:t>is </a:t>
            </a:r>
            <a:r>
              <a:rPr dirty="0" sz="3200" spc="-20">
                <a:solidFill>
                  <a:srgbClr val="C00000"/>
                </a:solidFill>
                <a:latin typeface="Constantia"/>
                <a:cs typeface="Constantia"/>
              </a:rPr>
              <a:t>E-Commerce</a:t>
            </a:r>
            <a:r>
              <a:rPr dirty="0" sz="3200" spc="-245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3200">
                <a:latin typeface="Constantia"/>
                <a:cs typeface="Constantia"/>
              </a:rPr>
              <a:t>?</a:t>
            </a:r>
            <a:endParaRPr sz="3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3200" spc="-25">
                <a:latin typeface="Constantia"/>
                <a:cs typeface="Constantia"/>
              </a:rPr>
              <a:t>Features, </a:t>
            </a:r>
            <a:r>
              <a:rPr dirty="0" sz="3200" spc="-20">
                <a:latin typeface="Constantia"/>
                <a:cs typeface="Constantia"/>
              </a:rPr>
              <a:t>advantages,</a:t>
            </a:r>
            <a:r>
              <a:rPr dirty="0" sz="3200" spc="-105">
                <a:latin typeface="Constantia"/>
                <a:cs typeface="Constantia"/>
              </a:rPr>
              <a:t> </a:t>
            </a:r>
            <a:r>
              <a:rPr dirty="0" sz="3200" spc="-15">
                <a:latin typeface="Constantia"/>
                <a:cs typeface="Constantia"/>
              </a:rPr>
              <a:t>disadvantages</a:t>
            </a:r>
            <a:endParaRPr sz="3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6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3200">
                <a:latin typeface="Constantia"/>
                <a:cs typeface="Constantia"/>
              </a:rPr>
              <a:t>Origin</a:t>
            </a:r>
            <a:endParaRPr sz="3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3200">
                <a:latin typeface="Constantia"/>
                <a:cs typeface="Constantia"/>
              </a:rPr>
              <a:t>Timeline</a:t>
            </a:r>
            <a:endParaRPr sz="3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3200" spc="-5">
                <a:latin typeface="Constantia"/>
                <a:cs typeface="Constantia"/>
              </a:rPr>
              <a:t>Business</a:t>
            </a:r>
            <a:r>
              <a:rPr dirty="0" sz="3200" spc="-65">
                <a:latin typeface="Constantia"/>
                <a:cs typeface="Constantia"/>
              </a:rPr>
              <a:t> </a:t>
            </a:r>
            <a:r>
              <a:rPr dirty="0" sz="3200" spc="-10">
                <a:latin typeface="Constantia"/>
                <a:cs typeface="Constantia"/>
              </a:rPr>
              <a:t>Models</a:t>
            </a:r>
            <a:endParaRPr sz="3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3200" spc="-20">
                <a:latin typeface="Constantia"/>
                <a:cs typeface="Constantia"/>
              </a:rPr>
              <a:t>E-Commerce</a:t>
            </a:r>
            <a:r>
              <a:rPr dirty="0" sz="3200" spc="-90">
                <a:latin typeface="Constantia"/>
                <a:cs typeface="Constantia"/>
              </a:rPr>
              <a:t> </a:t>
            </a:r>
            <a:r>
              <a:rPr dirty="0" sz="3200" spc="-20">
                <a:latin typeface="Constantia"/>
                <a:cs typeface="Constantia"/>
              </a:rPr>
              <a:t>Process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1883" y="200913"/>
            <a:ext cx="2613660" cy="788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5000" spc="1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MOVIE</a:t>
            </a:r>
            <a:r>
              <a:rPr dirty="0" u="heavy" sz="5000" spc="-14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 </a:t>
            </a:r>
            <a:r>
              <a:rPr dirty="0" u="heavy" sz="5000" spc="1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TIME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254" y="6568595"/>
            <a:ext cx="60204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  <a:tabLst>
                <a:tab pos="5864860" algn="l"/>
              </a:tabLst>
            </a:pPr>
            <a:r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J</a:t>
            </a:r>
            <a:r>
              <a:rPr dirty="0" sz="1200" spc="-5">
                <a:solidFill>
                  <a:srgbClr val="045C75"/>
                </a:solidFill>
                <a:latin typeface="Constantia"/>
                <a:cs typeface="Constantia"/>
              </a:rPr>
              <a:t>I</a:t>
            </a:r>
            <a:r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MS </a:t>
            </a:r>
            <a:r>
              <a:rPr dirty="0" sz="1200" spc="-40">
                <a:solidFill>
                  <a:srgbClr val="045C75"/>
                </a:solidFill>
                <a:latin typeface="Constantia"/>
                <a:cs typeface="Constantia"/>
              </a:rPr>
              <a:t>R</a:t>
            </a:r>
            <a:r>
              <a:rPr dirty="0" sz="1200" spc="-5">
                <a:solidFill>
                  <a:srgbClr val="045C75"/>
                </a:solidFill>
                <a:latin typeface="Constantia"/>
                <a:cs typeface="Constantia"/>
              </a:rPr>
              <a:t>O</a:t>
            </a:r>
            <a:r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HINI,</a:t>
            </a:r>
            <a:r>
              <a:rPr dirty="0" sz="1200" spc="25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N</a:t>
            </a:r>
            <a:r>
              <a:rPr dirty="0" sz="1200" spc="-25">
                <a:solidFill>
                  <a:srgbClr val="045C75"/>
                </a:solidFill>
                <a:latin typeface="Constantia"/>
                <a:cs typeface="Constantia"/>
              </a:rPr>
              <a:t>E</a:t>
            </a:r>
            <a:r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W</a:t>
            </a:r>
            <a:r>
              <a:rPr dirty="0" sz="1200" spc="-5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DELH</a:t>
            </a:r>
            <a:r>
              <a:rPr dirty="0" sz="1200" spc="10">
                <a:solidFill>
                  <a:srgbClr val="045C75"/>
                </a:solidFill>
                <a:latin typeface="Constantia"/>
                <a:cs typeface="Constantia"/>
              </a:rPr>
              <a:t>I</a:t>
            </a:r>
            <a:r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-</a:t>
            </a:r>
            <a:r>
              <a:rPr dirty="0" sz="1200" spc="-5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89	</a:t>
            </a:r>
            <a:r>
              <a:rPr dirty="0" sz="1200" spc="-10">
                <a:solidFill>
                  <a:srgbClr val="045C75"/>
                </a:solidFill>
                <a:latin typeface="Constantia"/>
                <a:cs typeface="Constantia"/>
              </a:rPr>
              <a:t>20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395982"/>
            <a:ext cx="9144000" cy="5462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6900" y="658113"/>
            <a:ext cx="5830570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5000" spc="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TIMELINE </a:t>
            </a:r>
            <a:r>
              <a:rPr dirty="0" u="heavy" sz="5000" spc="2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OF</a:t>
            </a:r>
            <a:r>
              <a:rPr dirty="0" u="heavy" sz="5000" spc="-19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 </a:t>
            </a:r>
            <a:r>
              <a:rPr dirty="0" u="heavy" sz="5000" spc="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E-COMMERCE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535940" y="1947799"/>
            <a:ext cx="7809865" cy="41478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86385" marR="81153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b="1">
                <a:solidFill>
                  <a:srgbClr val="C00000"/>
                </a:solidFill>
                <a:latin typeface="Constantia"/>
                <a:cs typeface="Constantia"/>
              </a:rPr>
              <a:t>1971</a:t>
            </a:r>
            <a:r>
              <a:rPr dirty="0" sz="2600" spc="-65" b="1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600" b="1">
                <a:solidFill>
                  <a:srgbClr val="C00000"/>
                </a:solidFill>
                <a:latin typeface="Constantia"/>
                <a:cs typeface="Constantia"/>
              </a:rPr>
              <a:t>or</a:t>
            </a:r>
            <a:r>
              <a:rPr dirty="0" sz="2600" spc="-85" b="1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600" spc="-5" b="1">
                <a:solidFill>
                  <a:srgbClr val="C00000"/>
                </a:solidFill>
                <a:latin typeface="Constantia"/>
                <a:cs typeface="Constantia"/>
              </a:rPr>
              <a:t>1972</a:t>
            </a:r>
            <a:r>
              <a:rPr dirty="0" sz="2600" spc="-5">
                <a:latin typeface="Constantia"/>
                <a:cs typeface="Constantia"/>
              </a:rPr>
              <a:t>:</a:t>
            </a:r>
            <a:r>
              <a:rPr dirty="0" sz="2600" spc="-6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85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u="heavy" sz="2600" spc="-3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ARPANET</a:t>
            </a:r>
            <a:r>
              <a:rPr dirty="0" sz="2600" spc="-60">
                <a:solidFill>
                  <a:srgbClr val="E1D600"/>
                </a:solidFill>
                <a:latin typeface="Constantia"/>
                <a:cs typeface="Constantia"/>
                <a:hlinkClick r:id="rId6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is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used</a:t>
            </a:r>
            <a:r>
              <a:rPr dirty="0" sz="2600" spc="-4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arrange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  </a:t>
            </a:r>
            <a:r>
              <a:rPr dirty="0" sz="2600" spc="-5">
                <a:latin typeface="Constantia"/>
                <a:cs typeface="Constantia"/>
              </a:rPr>
              <a:t>cannabis </a:t>
            </a:r>
            <a:r>
              <a:rPr dirty="0" sz="2600">
                <a:latin typeface="Constantia"/>
                <a:cs typeface="Constantia"/>
              </a:rPr>
              <a:t>sale </a:t>
            </a:r>
            <a:r>
              <a:rPr dirty="0" sz="2600" spc="-10">
                <a:latin typeface="Constantia"/>
                <a:cs typeface="Constantia"/>
              </a:rPr>
              <a:t>between </a:t>
            </a:r>
            <a:r>
              <a:rPr dirty="0" sz="2600">
                <a:latin typeface="Constantia"/>
                <a:cs typeface="Constantia"/>
              </a:rPr>
              <a:t>students at </a:t>
            </a:r>
            <a:r>
              <a:rPr dirty="0" sz="2600" spc="-5">
                <a:latin typeface="Constantia"/>
                <a:cs typeface="Constantia"/>
              </a:rPr>
              <a:t>the </a:t>
            </a:r>
            <a:r>
              <a:rPr dirty="0" sz="2600" spc="-10">
                <a:latin typeface="Constantia"/>
                <a:cs typeface="Constantia"/>
              </a:rPr>
              <a:t>Stanford  </a:t>
            </a:r>
            <a:r>
              <a:rPr dirty="0" sz="2600">
                <a:latin typeface="Constantia"/>
                <a:cs typeface="Constantia"/>
              </a:rPr>
              <a:t>Artificial </a:t>
            </a:r>
            <a:r>
              <a:rPr dirty="0" sz="2600" spc="-15">
                <a:latin typeface="Constantia"/>
                <a:cs typeface="Constantia"/>
              </a:rPr>
              <a:t>Intelligence </a:t>
            </a:r>
            <a:r>
              <a:rPr dirty="0" sz="2600">
                <a:latin typeface="Constantia"/>
                <a:cs typeface="Constantia"/>
              </a:rPr>
              <a:t>Laboratory</a:t>
            </a:r>
            <a:r>
              <a:rPr dirty="0" sz="2600" spc="-20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endParaRPr sz="2600">
              <a:latin typeface="Constantia"/>
              <a:cs typeface="Constantia"/>
            </a:endParaRPr>
          </a:p>
          <a:p>
            <a:pPr marL="286385" marR="5080">
              <a:lnSpc>
                <a:spcPct val="100000"/>
              </a:lnSpc>
            </a:pPr>
            <a:r>
              <a:rPr dirty="0" sz="2600" spc="-5">
                <a:latin typeface="Constantia"/>
                <a:cs typeface="Constantia"/>
              </a:rPr>
              <a:t>the Massachusetts Institute </a:t>
            </a:r>
            <a:r>
              <a:rPr dirty="0" sz="2600">
                <a:latin typeface="Constantia"/>
                <a:cs typeface="Constantia"/>
              </a:rPr>
              <a:t>of </a:t>
            </a:r>
            <a:r>
              <a:rPr dirty="0" sz="2600" spc="-40">
                <a:latin typeface="Constantia"/>
                <a:cs typeface="Constantia"/>
              </a:rPr>
              <a:t>Technology, </a:t>
            </a:r>
            <a:r>
              <a:rPr dirty="0" sz="2600" spc="-10">
                <a:latin typeface="Constantia"/>
                <a:cs typeface="Constantia"/>
              </a:rPr>
              <a:t>later  </a:t>
            </a:r>
            <a:r>
              <a:rPr dirty="0" sz="2600" spc="-5">
                <a:latin typeface="Constantia"/>
                <a:cs typeface="Constantia"/>
                <a:hlinkClick r:id="rId7"/>
              </a:rPr>
              <a:t>described </a:t>
            </a:r>
            <a:r>
              <a:rPr dirty="0" sz="2600">
                <a:latin typeface="Constantia"/>
                <a:cs typeface="Constantia"/>
                <a:hlinkClick r:id="rId7"/>
              </a:rPr>
              <a:t>as </a:t>
            </a:r>
            <a:r>
              <a:rPr dirty="0" sz="2600" spc="-5">
                <a:latin typeface="Constantia"/>
                <a:cs typeface="Constantia"/>
                <a:hlinkClick r:id="rId7"/>
              </a:rPr>
              <a:t>"the </a:t>
            </a:r>
            <a:r>
              <a:rPr dirty="0" sz="2600">
                <a:latin typeface="Constantia"/>
                <a:cs typeface="Constantia"/>
                <a:hlinkClick r:id="rId7"/>
              </a:rPr>
              <a:t>seminal act</a:t>
            </a:r>
            <a:r>
              <a:rPr dirty="0" sz="2600" spc="-490">
                <a:latin typeface="Constantia"/>
                <a:cs typeface="Constantia"/>
                <a:hlinkClick r:id="rId7"/>
              </a:rPr>
              <a:t> </a:t>
            </a:r>
            <a:r>
              <a:rPr dirty="0" sz="2600">
                <a:latin typeface="Constantia"/>
                <a:cs typeface="Constantia"/>
                <a:hlinkClick r:id="rId7"/>
              </a:rPr>
              <a:t>of </a:t>
            </a:r>
            <a:r>
              <a:rPr dirty="0" sz="2600" spc="-15">
                <a:latin typeface="Constantia"/>
                <a:cs typeface="Constantia"/>
                <a:hlinkClick r:id="rId7"/>
              </a:rPr>
              <a:t>e-commerce" </a:t>
            </a:r>
            <a:r>
              <a:rPr dirty="0" sz="2600" spc="-5">
                <a:latin typeface="Constantia"/>
                <a:cs typeface="Constantia"/>
                <a:hlinkClick r:id="rId7"/>
              </a:rPr>
              <a:t>in </a:t>
            </a:r>
            <a:r>
              <a:rPr dirty="0" u="heavy" sz="2600" spc="-1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John </a:t>
            </a:r>
            <a:r>
              <a:rPr dirty="0" sz="2600" spc="-15">
                <a:solidFill>
                  <a:srgbClr val="E1D600"/>
                </a:solidFill>
                <a:latin typeface="Constantia"/>
                <a:cs typeface="Constantia"/>
                <a:hlinkClick r:id="rId7"/>
              </a:rPr>
              <a:t> </a:t>
            </a:r>
            <a:r>
              <a:rPr dirty="0" u="heavy" sz="2600" spc="-1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Markoff</a:t>
            </a:r>
            <a:r>
              <a:rPr dirty="0" sz="2600" spc="-15">
                <a:latin typeface="Constantia"/>
                <a:cs typeface="Constantia"/>
                <a:hlinkClick r:id="rId7"/>
              </a:rPr>
              <a:t>'s </a:t>
            </a:r>
            <a:r>
              <a:rPr dirty="0" sz="2600" spc="-5">
                <a:latin typeface="Constantia"/>
                <a:cs typeface="Constantia"/>
                <a:hlinkClick r:id="rId7"/>
              </a:rPr>
              <a:t>book </a:t>
            </a:r>
            <a:r>
              <a:rPr dirty="0" u="heavy" sz="2600" spc="-5" i="1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8"/>
              </a:rPr>
              <a:t>What </a:t>
            </a:r>
            <a:r>
              <a:rPr dirty="0" u="heavy" sz="2600" spc="-15" i="1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8"/>
              </a:rPr>
              <a:t>the </a:t>
            </a:r>
            <a:r>
              <a:rPr dirty="0" u="heavy" sz="2600" spc="-5" i="1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8"/>
              </a:rPr>
              <a:t>Dormouse</a:t>
            </a:r>
            <a:r>
              <a:rPr dirty="0" u="heavy" sz="2600" spc="-130" i="1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8"/>
              </a:rPr>
              <a:t> </a:t>
            </a:r>
            <a:r>
              <a:rPr dirty="0" u="heavy" sz="2600" i="1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8"/>
              </a:rPr>
              <a:t>Said</a:t>
            </a:r>
            <a:r>
              <a:rPr dirty="0" sz="2600">
                <a:latin typeface="Constantia"/>
                <a:cs typeface="Constantia"/>
                <a:hlinkClick r:id="rId7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286385" marR="25400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0" b="1">
                <a:solidFill>
                  <a:srgbClr val="C00000"/>
                </a:solidFill>
                <a:latin typeface="Constantia"/>
                <a:cs typeface="Constantia"/>
                <a:hlinkClick r:id="rId9"/>
              </a:rPr>
              <a:t>1979</a:t>
            </a:r>
            <a:r>
              <a:rPr dirty="0" sz="2600" spc="-10">
                <a:latin typeface="Constantia"/>
                <a:cs typeface="Constantia"/>
                <a:hlinkClick r:id="rId9"/>
              </a:rPr>
              <a:t>:</a:t>
            </a:r>
            <a:r>
              <a:rPr dirty="0" sz="2600" spc="-10">
                <a:solidFill>
                  <a:srgbClr val="E1D600"/>
                </a:solidFill>
                <a:latin typeface="Constantia"/>
                <a:cs typeface="Constantia"/>
                <a:hlinkClick r:id="rId9"/>
              </a:rPr>
              <a:t> </a:t>
            </a:r>
            <a:r>
              <a:rPr dirty="0" u="heavy" sz="26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9"/>
              </a:rPr>
              <a:t>Michael Aldrich</a:t>
            </a:r>
            <a:r>
              <a:rPr dirty="0" sz="2600" spc="-5">
                <a:solidFill>
                  <a:srgbClr val="E1D600"/>
                </a:solidFill>
                <a:latin typeface="Constantia"/>
                <a:cs typeface="Constantia"/>
                <a:hlinkClick r:id="rId9"/>
              </a:rPr>
              <a:t> </a:t>
            </a:r>
            <a:r>
              <a:rPr dirty="0" sz="2600" spc="-10">
                <a:latin typeface="Constantia"/>
                <a:cs typeface="Constantia"/>
                <a:hlinkClick r:id="rId9"/>
              </a:rPr>
              <a:t>demonstrates </a:t>
            </a:r>
            <a:r>
              <a:rPr dirty="0" sz="2600" spc="-5">
                <a:latin typeface="Constantia"/>
                <a:cs typeface="Constantia"/>
                <a:hlinkClick r:id="rId9"/>
              </a:rPr>
              <a:t>the </a:t>
            </a:r>
            <a:r>
              <a:rPr dirty="0" sz="2600" spc="5">
                <a:latin typeface="Constantia"/>
                <a:cs typeface="Constantia"/>
                <a:hlinkClick r:id="rId9"/>
              </a:rPr>
              <a:t>first</a:t>
            </a:r>
            <a:r>
              <a:rPr dirty="0" sz="2600" spc="-434">
                <a:solidFill>
                  <a:srgbClr val="E1D600"/>
                </a:solidFill>
                <a:latin typeface="Constantia"/>
                <a:cs typeface="Constantia"/>
                <a:hlinkClick r:id="rId9"/>
              </a:rPr>
              <a:t> </a:t>
            </a:r>
            <a:r>
              <a:rPr dirty="0" u="heavy" sz="26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9"/>
              </a:rPr>
              <a:t>online </a:t>
            </a:r>
            <a:r>
              <a:rPr dirty="0" u="heavy" sz="26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9"/>
              </a:rPr>
              <a:t> shopping</a:t>
            </a:r>
            <a:r>
              <a:rPr dirty="0" sz="2600" spc="-65">
                <a:solidFill>
                  <a:srgbClr val="E1D600"/>
                </a:solidFill>
                <a:latin typeface="Constantia"/>
                <a:cs typeface="Constantia"/>
                <a:hlinkClick r:id="rId9"/>
              </a:rPr>
              <a:t> </a:t>
            </a:r>
            <a:r>
              <a:rPr dirty="0" sz="2600" spc="-10">
                <a:latin typeface="Constantia"/>
                <a:cs typeface="Constantia"/>
                <a:hlinkClick r:id="rId9"/>
              </a:rPr>
              <a:t>system.</a:t>
            </a:r>
            <a:endParaRPr sz="2600">
              <a:latin typeface="Constantia"/>
              <a:cs typeface="Constantia"/>
            </a:endParaRPr>
          </a:p>
          <a:p>
            <a:pPr marL="286385" marR="21018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 b="1">
                <a:solidFill>
                  <a:srgbClr val="C00000"/>
                </a:solidFill>
                <a:latin typeface="Constantia"/>
                <a:cs typeface="Constantia"/>
              </a:rPr>
              <a:t>1981</a:t>
            </a:r>
            <a:r>
              <a:rPr dirty="0" sz="2600" spc="-5">
                <a:latin typeface="Constantia"/>
                <a:cs typeface="Constantia"/>
              </a:rPr>
              <a:t>: Thomson </a:t>
            </a:r>
            <a:r>
              <a:rPr dirty="0" sz="2600" spc="-20">
                <a:latin typeface="Constantia"/>
                <a:cs typeface="Constantia"/>
              </a:rPr>
              <a:t>Holidays </a:t>
            </a:r>
            <a:r>
              <a:rPr dirty="0" sz="2600">
                <a:latin typeface="Constantia"/>
                <a:cs typeface="Constantia"/>
              </a:rPr>
              <a:t>UK </a:t>
            </a:r>
            <a:r>
              <a:rPr dirty="0" sz="2600" spc="-10">
                <a:latin typeface="Constantia"/>
                <a:cs typeface="Constantia"/>
              </a:rPr>
              <a:t>is </a:t>
            </a:r>
            <a:r>
              <a:rPr dirty="0" sz="2600" spc="-5">
                <a:latin typeface="Constantia"/>
                <a:cs typeface="Constantia"/>
              </a:rPr>
              <a:t>the </a:t>
            </a:r>
            <a:r>
              <a:rPr dirty="0" sz="2600" spc="5">
                <a:latin typeface="Constantia"/>
                <a:cs typeface="Constantia"/>
              </a:rPr>
              <a:t>first</a:t>
            </a:r>
            <a:r>
              <a:rPr dirty="0" sz="2600" spc="-39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business-to-  </a:t>
            </a:r>
            <a:r>
              <a:rPr dirty="0" sz="2600">
                <a:latin typeface="Constantia"/>
                <a:cs typeface="Constantia"/>
              </a:rPr>
              <a:t>business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online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shopping</a:t>
            </a:r>
            <a:r>
              <a:rPr dirty="0" sz="2600" spc="-6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system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be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installed.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926338"/>
            <a:ext cx="8036559" cy="54159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58166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 b="1">
                <a:solidFill>
                  <a:srgbClr val="C00000"/>
                </a:solidFill>
                <a:latin typeface="Constantia"/>
                <a:cs typeface="Constantia"/>
              </a:rPr>
              <a:t>1982</a:t>
            </a:r>
            <a:r>
              <a:rPr dirty="0" sz="2600" spc="-15">
                <a:latin typeface="Constantia"/>
                <a:cs typeface="Constantia"/>
              </a:rPr>
              <a:t>:</a:t>
            </a:r>
            <a:r>
              <a:rPr dirty="0" sz="2600" spc="-15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u="heavy" sz="26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Minitel</a:t>
            </a:r>
            <a:r>
              <a:rPr dirty="0" sz="2600" spc="-10">
                <a:solidFill>
                  <a:srgbClr val="E1D600"/>
                </a:solidFill>
                <a:latin typeface="Constantia"/>
                <a:cs typeface="Constantia"/>
                <a:hlinkClick r:id="rId6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was introduced nationwide </a:t>
            </a:r>
            <a:r>
              <a:rPr dirty="0" sz="2600" spc="-5">
                <a:latin typeface="Constantia"/>
                <a:cs typeface="Constantia"/>
              </a:rPr>
              <a:t>in</a:t>
            </a:r>
            <a:r>
              <a:rPr dirty="0" sz="2600" spc="-250">
                <a:latin typeface="Constantia"/>
                <a:cs typeface="Constantia"/>
              </a:rPr>
              <a:t> </a:t>
            </a:r>
            <a:r>
              <a:rPr dirty="0" sz="2600" spc="-30">
                <a:latin typeface="Constantia"/>
                <a:cs typeface="Constantia"/>
              </a:rPr>
              <a:t>France  </a:t>
            </a:r>
            <a:r>
              <a:rPr dirty="0" sz="2600" spc="-15">
                <a:latin typeface="Constantia"/>
                <a:cs typeface="Constantia"/>
              </a:rPr>
              <a:t>by</a:t>
            </a:r>
            <a:r>
              <a:rPr dirty="0" sz="2600" spc="-70">
                <a:solidFill>
                  <a:srgbClr val="E1D600"/>
                </a:solidFill>
                <a:latin typeface="Constantia"/>
                <a:cs typeface="Constantia"/>
                <a:hlinkClick r:id="rId7"/>
              </a:rPr>
              <a:t> </a:t>
            </a:r>
            <a:r>
              <a:rPr dirty="0" u="heavy" sz="2600" spc="-3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France</a:t>
            </a:r>
            <a:r>
              <a:rPr dirty="0" u="heavy" sz="2600" spc="-114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 </a:t>
            </a:r>
            <a:r>
              <a:rPr dirty="0" u="heavy" sz="2600" spc="-4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Télécom</a:t>
            </a:r>
            <a:r>
              <a:rPr dirty="0" sz="2600" spc="-114">
                <a:solidFill>
                  <a:srgbClr val="E1D600"/>
                </a:solidFill>
                <a:latin typeface="Constantia"/>
                <a:cs typeface="Constantia"/>
                <a:hlinkClick r:id="rId7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5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used</a:t>
            </a:r>
            <a:r>
              <a:rPr dirty="0" sz="2600" spc="-4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for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online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ordering.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 b="1">
                <a:solidFill>
                  <a:srgbClr val="C00000"/>
                </a:solidFill>
                <a:latin typeface="Constantia"/>
                <a:cs typeface="Constantia"/>
              </a:rPr>
              <a:t>1984</a:t>
            </a:r>
            <a:r>
              <a:rPr dirty="0" sz="2600" spc="-5">
                <a:latin typeface="Constantia"/>
                <a:cs typeface="Constantia"/>
              </a:rPr>
              <a:t>:</a:t>
            </a:r>
            <a:r>
              <a:rPr dirty="0" sz="2600" spc="-5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u="heavy" sz="26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8"/>
              </a:rPr>
              <a:t>Gateshead</a:t>
            </a:r>
            <a:r>
              <a:rPr dirty="0" sz="2600" spc="-5">
                <a:solidFill>
                  <a:srgbClr val="E1D600"/>
                </a:solidFill>
                <a:latin typeface="Constantia"/>
                <a:cs typeface="Constantia"/>
                <a:hlinkClick r:id="rId8"/>
              </a:rPr>
              <a:t> </a:t>
            </a:r>
            <a:r>
              <a:rPr dirty="0" sz="2600" spc="-30">
                <a:latin typeface="Constantia"/>
                <a:cs typeface="Constantia"/>
              </a:rPr>
              <a:t>SIS/</a:t>
            </a:r>
            <a:r>
              <a:rPr dirty="0" u="heavy" sz="2600" spc="-3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9"/>
              </a:rPr>
              <a:t>Tesco</a:t>
            </a:r>
            <a:r>
              <a:rPr dirty="0" sz="2600" spc="-30">
                <a:solidFill>
                  <a:srgbClr val="E1D600"/>
                </a:solidFill>
                <a:latin typeface="Constantia"/>
                <a:cs typeface="Constantia"/>
                <a:hlinkClick r:id="rId9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is </a:t>
            </a:r>
            <a:r>
              <a:rPr dirty="0" sz="2600" spc="5">
                <a:latin typeface="Constantia"/>
                <a:cs typeface="Constantia"/>
              </a:rPr>
              <a:t>first </a:t>
            </a:r>
            <a:r>
              <a:rPr dirty="0" sz="2600">
                <a:latin typeface="Constantia"/>
                <a:cs typeface="Constantia"/>
              </a:rPr>
              <a:t>B2C </a:t>
            </a:r>
            <a:r>
              <a:rPr dirty="0" sz="2600" spc="-5">
                <a:latin typeface="Constantia"/>
                <a:cs typeface="Constantia"/>
              </a:rPr>
              <a:t>online</a:t>
            </a:r>
            <a:r>
              <a:rPr dirty="0" sz="2600" spc="-43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shopping  </a:t>
            </a:r>
            <a:r>
              <a:rPr dirty="0" sz="2600" spc="-10">
                <a:latin typeface="Constantia"/>
                <a:cs typeface="Constantia"/>
              </a:rPr>
              <a:t>system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15">
                <a:latin typeface="Constantia"/>
                <a:cs typeface="Constantia"/>
              </a:rPr>
              <a:t>Mrs. </a:t>
            </a:r>
            <a:r>
              <a:rPr dirty="0" sz="2600" spc="-5">
                <a:latin typeface="Constantia"/>
                <a:cs typeface="Constantia"/>
              </a:rPr>
              <a:t>Snowball, 72, is the </a:t>
            </a:r>
            <a:r>
              <a:rPr dirty="0" sz="2600" spc="5">
                <a:latin typeface="Constantia"/>
                <a:cs typeface="Constantia"/>
              </a:rPr>
              <a:t>first </a:t>
            </a:r>
            <a:r>
              <a:rPr dirty="0" sz="2600" spc="-5">
                <a:latin typeface="Constantia"/>
                <a:cs typeface="Constantia"/>
              </a:rPr>
              <a:t>online home  </a:t>
            </a:r>
            <a:r>
              <a:rPr dirty="0" sz="2600">
                <a:latin typeface="Constantia"/>
                <a:cs typeface="Constantia"/>
              </a:rPr>
              <a:t>shopper</a:t>
            </a:r>
            <a:endParaRPr sz="2600">
              <a:latin typeface="Constantia"/>
              <a:cs typeface="Constantia"/>
            </a:endParaRPr>
          </a:p>
          <a:p>
            <a:pPr marL="286385" marR="31623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 b="1">
                <a:solidFill>
                  <a:srgbClr val="C00000"/>
                </a:solidFill>
                <a:latin typeface="Constantia"/>
                <a:cs typeface="Constantia"/>
              </a:rPr>
              <a:t>1984</a:t>
            </a:r>
            <a:r>
              <a:rPr dirty="0" sz="2600" spc="-5">
                <a:latin typeface="Constantia"/>
                <a:cs typeface="Constantia"/>
              </a:rPr>
              <a:t>: </a:t>
            </a:r>
            <a:r>
              <a:rPr dirty="0" sz="2600">
                <a:latin typeface="Constantia"/>
                <a:cs typeface="Constantia"/>
              </a:rPr>
              <a:t>In </a:t>
            </a:r>
            <a:r>
              <a:rPr dirty="0" sz="2600" spc="-10">
                <a:latin typeface="Constantia"/>
                <a:cs typeface="Constantia"/>
              </a:rPr>
              <a:t>April 1984,</a:t>
            </a:r>
            <a:r>
              <a:rPr dirty="0" sz="2600" spc="-10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u="heavy" sz="26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0"/>
              </a:rPr>
              <a:t>CompuServe</a:t>
            </a:r>
            <a:r>
              <a:rPr dirty="0" sz="2600" spc="-5">
                <a:solidFill>
                  <a:srgbClr val="E1D600"/>
                </a:solidFill>
                <a:latin typeface="Constantia"/>
                <a:cs typeface="Constantia"/>
                <a:hlinkClick r:id="rId10"/>
              </a:rPr>
              <a:t> </a:t>
            </a:r>
            <a:r>
              <a:rPr dirty="0" sz="2600">
                <a:latin typeface="Constantia"/>
                <a:cs typeface="Constantia"/>
              </a:rPr>
              <a:t>launches </a:t>
            </a:r>
            <a:r>
              <a:rPr dirty="0" sz="2600" spc="-5">
                <a:latin typeface="Constantia"/>
                <a:cs typeface="Constantia"/>
              </a:rPr>
              <a:t>the  Electronic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Mall</a:t>
            </a:r>
            <a:r>
              <a:rPr dirty="0" sz="2600" spc="-1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in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USA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5">
                <a:latin typeface="Constantia"/>
                <a:cs typeface="Constantia"/>
              </a:rPr>
              <a:t>Canada.</a:t>
            </a:r>
            <a:r>
              <a:rPr dirty="0" sz="2600" spc="-10">
                <a:latin typeface="Constantia"/>
                <a:cs typeface="Constantia"/>
              </a:rPr>
              <a:t> </a:t>
            </a:r>
            <a:r>
              <a:rPr dirty="0" sz="2600" spc="-30">
                <a:latin typeface="Constantia"/>
                <a:cs typeface="Constantia"/>
              </a:rPr>
              <a:t>It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is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5">
                <a:latin typeface="Constantia"/>
                <a:cs typeface="Constantia"/>
              </a:rPr>
              <a:t>first  </a:t>
            </a:r>
            <a:r>
              <a:rPr dirty="0" sz="2600" spc="-15">
                <a:latin typeface="Constantia"/>
                <a:cs typeface="Constantia"/>
              </a:rPr>
              <a:t>comprehensive </a:t>
            </a:r>
            <a:r>
              <a:rPr dirty="0" sz="2600" spc="-5">
                <a:latin typeface="Constantia"/>
                <a:cs typeface="Constantia"/>
              </a:rPr>
              <a:t>electronic </a:t>
            </a:r>
            <a:r>
              <a:rPr dirty="0" sz="2600" spc="-20">
                <a:latin typeface="Constantia"/>
                <a:cs typeface="Constantia"/>
              </a:rPr>
              <a:t>commerce</a:t>
            </a:r>
            <a:r>
              <a:rPr dirty="0" sz="2600" spc="-42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service.</a:t>
            </a:r>
            <a:endParaRPr sz="2600">
              <a:latin typeface="Constantia"/>
              <a:cs typeface="Constantia"/>
            </a:endParaRPr>
          </a:p>
          <a:p>
            <a:pPr marL="286385" marR="4127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 b="1">
                <a:solidFill>
                  <a:srgbClr val="C00000"/>
                </a:solidFill>
                <a:latin typeface="Constantia"/>
                <a:cs typeface="Constantia"/>
              </a:rPr>
              <a:t>1989</a:t>
            </a:r>
            <a:r>
              <a:rPr dirty="0" sz="2600" spc="-5">
                <a:latin typeface="Constantia"/>
                <a:cs typeface="Constantia"/>
              </a:rPr>
              <a:t>: </a:t>
            </a:r>
            <a:r>
              <a:rPr dirty="0" sz="2600">
                <a:latin typeface="Constantia"/>
                <a:cs typeface="Constantia"/>
              </a:rPr>
              <a:t>In </a:t>
            </a:r>
            <a:r>
              <a:rPr dirty="0" sz="2600" spc="-30">
                <a:latin typeface="Constantia"/>
                <a:cs typeface="Constantia"/>
              </a:rPr>
              <a:t>May </a:t>
            </a:r>
            <a:r>
              <a:rPr dirty="0" sz="2600" spc="-10">
                <a:latin typeface="Constantia"/>
                <a:cs typeface="Constantia"/>
              </a:rPr>
              <a:t>1989, </a:t>
            </a:r>
            <a:r>
              <a:rPr dirty="0" sz="2600" spc="-5" b="1" i="1">
                <a:latin typeface="Constantia"/>
                <a:cs typeface="Constantia"/>
              </a:rPr>
              <a:t>Sequoia </a:t>
            </a:r>
            <a:r>
              <a:rPr dirty="0" sz="2600" spc="-15" b="1" i="1">
                <a:latin typeface="Constantia"/>
                <a:cs typeface="Constantia"/>
              </a:rPr>
              <a:t>Data </a:t>
            </a:r>
            <a:r>
              <a:rPr dirty="0" sz="2600" spc="-10" b="1" i="1">
                <a:latin typeface="Constantia"/>
                <a:cs typeface="Constantia"/>
              </a:rPr>
              <a:t>Corp</a:t>
            </a:r>
            <a:r>
              <a:rPr dirty="0" sz="2600" spc="-10">
                <a:latin typeface="Constantia"/>
                <a:cs typeface="Constantia"/>
              </a:rPr>
              <a:t>. Introduced  </a:t>
            </a:r>
            <a:r>
              <a:rPr dirty="0" sz="2600" spc="-20" b="1" i="1">
                <a:latin typeface="Constantia"/>
                <a:cs typeface="Constantia"/>
              </a:rPr>
              <a:t>Compumarket </a:t>
            </a:r>
            <a:r>
              <a:rPr dirty="0" sz="2600" spc="-5">
                <a:latin typeface="Constantia"/>
                <a:cs typeface="Constantia"/>
              </a:rPr>
              <a:t>The </a:t>
            </a:r>
            <a:r>
              <a:rPr dirty="0" sz="2600" spc="5">
                <a:latin typeface="Constantia"/>
                <a:cs typeface="Constantia"/>
              </a:rPr>
              <a:t>first </a:t>
            </a:r>
            <a:r>
              <a:rPr dirty="0" sz="2600" spc="-5">
                <a:latin typeface="Constantia"/>
                <a:cs typeface="Constantia"/>
              </a:rPr>
              <a:t>internet based </a:t>
            </a:r>
            <a:r>
              <a:rPr dirty="0" sz="2600" spc="-10">
                <a:latin typeface="Constantia"/>
                <a:cs typeface="Constantia"/>
              </a:rPr>
              <a:t>system for </a:t>
            </a:r>
            <a:r>
              <a:rPr dirty="0" sz="2600">
                <a:latin typeface="Constantia"/>
                <a:cs typeface="Constantia"/>
              </a:rPr>
              <a:t>e-  </a:t>
            </a:r>
            <a:r>
              <a:rPr dirty="0" sz="2600" spc="-15">
                <a:latin typeface="Constantia"/>
                <a:cs typeface="Constantia"/>
              </a:rPr>
              <a:t>commerce.</a:t>
            </a:r>
            <a:r>
              <a:rPr dirty="0" sz="2600" spc="-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Sellers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15">
                <a:latin typeface="Constantia"/>
                <a:cs typeface="Constantia"/>
              </a:rPr>
              <a:t> buyers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could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post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items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for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sale  and </a:t>
            </a:r>
            <a:r>
              <a:rPr dirty="0" sz="2600" spc="-15">
                <a:latin typeface="Constantia"/>
                <a:cs typeface="Constantia"/>
              </a:rPr>
              <a:t>buyers </a:t>
            </a:r>
            <a:r>
              <a:rPr dirty="0" sz="2600" spc="-10">
                <a:latin typeface="Constantia"/>
                <a:cs typeface="Constantia"/>
              </a:rPr>
              <a:t>could search </a:t>
            </a:r>
            <a:r>
              <a:rPr dirty="0" sz="2600" spc="-5">
                <a:latin typeface="Constantia"/>
                <a:cs typeface="Constantia"/>
              </a:rPr>
              <a:t>the database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20">
                <a:latin typeface="Constantia"/>
                <a:cs typeface="Constantia"/>
              </a:rPr>
              <a:t>make  </a:t>
            </a:r>
            <a:r>
              <a:rPr dirty="0" sz="2600" spc="-10">
                <a:latin typeface="Constantia"/>
                <a:cs typeface="Constantia"/>
              </a:rPr>
              <a:t>purchases </a:t>
            </a:r>
            <a:r>
              <a:rPr dirty="0" sz="2600">
                <a:latin typeface="Constantia"/>
                <a:cs typeface="Constantia"/>
              </a:rPr>
              <a:t>with a</a:t>
            </a:r>
            <a:r>
              <a:rPr dirty="0" sz="2600" spc="-50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credit </a:t>
            </a:r>
            <a:r>
              <a:rPr dirty="0" sz="2600" spc="-15">
                <a:latin typeface="Constantia"/>
                <a:cs typeface="Constantia"/>
              </a:rPr>
              <a:t>card.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83540" y="773938"/>
            <a:ext cx="8013700" cy="54952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55245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 b="1">
                <a:solidFill>
                  <a:srgbClr val="C00000"/>
                </a:solidFill>
                <a:latin typeface="Constantia"/>
                <a:cs typeface="Constantia"/>
              </a:rPr>
              <a:t>1990</a:t>
            </a:r>
            <a:r>
              <a:rPr dirty="0" sz="2600" spc="-5">
                <a:latin typeface="Constantia"/>
                <a:cs typeface="Constantia"/>
              </a:rPr>
              <a:t>:</a:t>
            </a:r>
            <a:r>
              <a:rPr dirty="0" sz="2600" spc="-5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u="heavy" sz="26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Tim </a:t>
            </a:r>
            <a:r>
              <a:rPr dirty="0" u="heavy" sz="260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Berners-Lee</a:t>
            </a:r>
            <a:r>
              <a:rPr dirty="0" sz="2600">
                <a:solidFill>
                  <a:srgbClr val="E1D600"/>
                </a:solidFill>
                <a:latin typeface="Constantia"/>
                <a:cs typeface="Constantia"/>
                <a:hlinkClick r:id="rId6"/>
              </a:rPr>
              <a:t> </a:t>
            </a:r>
            <a:r>
              <a:rPr dirty="0" sz="2600" spc="-5">
                <a:latin typeface="Constantia"/>
                <a:cs typeface="Constantia"/>
              </a:rPr>
              <a:t>writes the </a:t>
            </a:r>
            <a:r>
              <a:rPr dirty="0" sz="2600" spc="5">
                <a:latin typeface="Constantia"/>
                <a:cs typeface="Constantia"/>
              </a:rPr>
              <a:t>first </a:t>
            </a:r>
            <a:r>
              <a:rPr dirty="0" sz="2600" spc="-20">
                <a:latin typeface="Constantia"/>
                <a:cs typeface="Constantia"/>
              </a:rPr>
              <a:t>web  </a:t>
            </a:r>
            <a:r>
              <a:rPr dirty="0" sz="2600" spc="-40">
                <a:latin typeface="Constantia"/>
                <a:cs typeface="Constantia"/>
              </a:rPr>
              <a:t>browser,</a:t>
            </a:r>
            <a:r>
              <a:rPr dirty="0" sz="2600" spc="-40">
                <a:solidFill>
                  <a:srgbClr val="E1D600"/>
                </a:solidFill>
                <a:latin typeface="Constantia"/>
                <a:cs typeface="Constantia"/>
                <a:hlinkClick r:id="rId7"/>
              </a:rPr>
              <a:t> </a:t>
            </a:r>
            <a:r>
              <a:rPr dirty="0" u="heavy" sz="2600" spc="-3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WorldWideWeb</a:t>
            </a:r>
            <a:r>
              <a:rPr dirty="0" sz="2600" spc="-35">
                <a:latin typeface="Constantia"/>
                <a:cs typeface="Constantia"/>
              </a:rPr>
              <a:t>, </a:t>
            </a:r>
            <a:r>
              <a:rPr dirty="0" sz="2600" spc="-5">
                <a:latin typeface="Constantia"/>
                <a:cs typeface="Constantia"/>
              </a:rPr>
              <a:t>using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>
                <a:solidFill>
                  <a:srgbClr val="E1D600"/>
                </a:solidFill>
                <a:latin typeface="Constantia"/>
                <a:cs typeface="Constantia"/>
                <a:hlinkClick r:id="rId8"/>
              </a:rPr>
              <a:t> </a:t>
            </a:r>
            <a:r>
              <a:rPr dirty="0" u="heavy" sz="26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8"/>
              </a:rPr>
              <a:t>NeXT</a:t>
            </a:r>
            <a:r>
              <a:rPr dirty="0" sz="2600" spc="-335">
                <a:solidFill>
                  <a:srgbClr val="E1D600"/>
                </a:solidFill>
                <a:latin typeface="Constantia"/>
                <a:cs typeface="Constantia"/>
                <a:hlinkClick r:id="rId8"/>
              </a:rPr>
              <a:t> </a:t>
            </a:r>
            <a:r>
              <a:rPr dirty="0" sz="2600" spc="-35">
                <a:latin typeface="Constantia"/>
                <a:cs typeface="Constantia"/>
              </a:rPr>
              <a:t>computer.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 b="1">
                <a:solidFill>
                  <a:srgbClr val="C00000"/>
                </a:solidFill>
                <a:latin typeface="Constantia"/>
                <a:cs typeface="Constantia"/>
              </a:rPr>
              <a:t>1994</a:t>
            </a:r>
            <a:r>
              <a:rPr dirty="0" sz="2600" spc="-5">
                <a:latin typeface="Constantia"/>
                <a:cs typeface="Constantia"/>
              </a:rPr>
              <a:t>:</a:t>
            </a:r>
            <a:r>
              <a:rPr dirty="0" sz="2600" spc="-5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u="heavy" sz="26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9"/>
              </a:rPr>
              <a:t>Netscape</a:t>
            </a:r>
            <a:r>
              <a:rPr dirty="0" sz="2600" spc="-5">
                <a:solidFill>
                  <a:srgbClr val="E1D600"/>
                </a:solidFill>
                <a:latin typeface="Constantia"/>
                <a:cs typeface="Constantia"/>
                <a:hlinkClick r:id="rId9"/>
              </a:rPr>
              <a:t> </a:t>
            </a:r>
            <a:r>
              <a:rPr dirty="0" sz="2600" spc="-5">
                <a:latin typeface="Constantia"/>
                <a:cs typeface="Constantia"/>
              </a:rPr>
              <a:t>releases the </a:t>
            </a:r>
            <a:r>
              <a:rPr dirty="0" sz="2600" spc="-15">
                <a:latin typeface="Constantia"/>
                <a:cs typeface="Constantia"/>
              </a:rPr>
              <a:t>Navigator browser </a:t>
            </a:r>
            <a:r>
              <a:rPr dirty="0" sz="2600" spc="-5">
                <a:latin typeface="Constantia"/>
                <a:cs typeface="Constantia"/>
              </a:rPr>
              <a:t>in  October under the </a:t>
            </a:r>
            <a:r>
              <a:rPr dirty="0" sz="2600" spc="-15">
                <a:latin typeface="Constantia"/>
                <a:cs typeface="Constantia"/>
              </a:rPr>
              <a:t>code </a:t>
            </a:r>
            <a:r>
              <a:rPr dirty="0" sz="2600" spc="-5">
                <a:latin typeface="Constantia"/>
                <a:cs typeface="Constantia"/>
              </a:rPr>
              <a:t>name</a:t>
            </a:r>
            <a:r>
              <a:rPr dirty="0" sz="2600" spc="-5">
                <a:solidFill>
                  <a:srgbClr val="E1D600"/>
                </a:solidFill>
                <a:latin typeface="Constantia"/>
                <a:cs typeface="Constantia"/>
                <a:hlinkClick r:id="rId10"/>
              </a:rPr>
              <a:t> </a:t>
            </a:r>
            <a:r>
              <a:rPr dirty="0" u="heavy" sz="2600" spc="-1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0"/>
              </a:rPr>
              <a:t>Mozilla</a:t>
            </a:r>
            <a:r>
              <a:rPr dirty="0" sz="2600" spc="-15">
                <a:latin typeface="Constantia"/>
                <a:cs typeface="Constantia"/>
              </a:rPr>
              <a:t>.</a:t>
            </a:r>
            <a:r>
              <a:rPr dirty="0" sz="2600" spc="-15">
                <a:solidFill>
                  <a:srgbClr val="E1D600"/>
                </a:solidFill>
                <a:latin typeface="Constantia"/>
                <a:cs typeface="Constantia"/>
                <a:hlinkClick r:id="rId11"/>
              </a:rPr>
              <a:t> </a:t>
            </a:r>
            <a:r>
              <a:rPr dirty="0" u="heavy" sz="26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1"/>
              </a:rPr>
              <a:t>Netscape</a:t>
            </a:r>
            <a:r>
              <a:rPr dirty="0" sz="2600" spc="-5">
                <a:solidFill>
                  <a:srgbClr val="E1D600"/>
                </a:solidFill>
                <a:latin typeface="Constantia"/>
                <a:cs typeface="Constantia"/>
                <a:hlinkClick r:id="rId11"/>
              </a:rPr>
              <a:t> </a:t>
            </a:r>
            <a:r>
              <a:rPr dirty="0" sz="2600">
                <a:latin typeface="Constantia"/>
                <a:cs typeface="Constantia"/>
              </a:rPr>
              <a:t>1.0 </a:t>
            </a:r>
            <a:r>
              <a:rPr dirty="0" sz="2600" spc="-5">
                <a:latin typeface="Constantia"/>
                <a:cs typeface="Constantia"/>
              </a:rPr>
              <a:t>is  </a:t>
            </a:r>
            <a:r>
              <a:rPr dirty="0" sz="2600" spc="-10">
                <a:latin typeface="Constantia"/>
                <a:cs typeface="Constantia"/>
              </a:rPr>
              <a:t>introduced</a:t>
            </a:r>
            <a:r>
              <a:rPr dirty="0" sz="2600" spc="-3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</a:t>
            </a:r>
            <a:r>
              <a:rPr dirty="0" sz="2600" spc="-4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late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1994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with</a:t>
            </a:r>
            <a:r>
              <a:rPr dirty="0" sz="2600" spc="-60">
                <a:solidFill>
                  <a:srgbClr val="E1D600"/>
                </a:solidFill>
                <a:latin typeface="Constantia"/>
                <a:cs typeface="Constantia"/>
                <a:hlinkClick r:id="rId12"/>
              </a:rPr>
              <a:t> </a:t>
            </a:r>
            <a:r>
              <a:rPr dirty="0" u="heavy" sz="260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2"/>
              </a:rPr>
              <a:t>SSL</a:t>
            </a:r>
            <a:r>
              <a:rPr dirty="0" sz="2600" spc="-125">
                <a:solidFill>
                  <a:srgbClr val="E1D600"/>
                </a:solidFill>
                <a:latin typeface="Constantia"/>
                <a:cs typeface="Constantia"/>
                <a:hlinkClick r:id="rId12"/>
              </a:rPr>
              <a:t> </a:t>
            </a:r>
            <a:r>
              <a:rPr dirty="0" sz="2600">
                <a:latin typeface="Constantia"/>
                <a:cs typeface="Constantia"/>
              </a:rPr>
              <a:t>encryption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that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made  transactions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secure.</a:t>
            </a:r>
            <a:endParaRPr sz="2600">
              <a:latin typeface="Constantia"/>
              <a:cs typeface="Constantia"/>
            </a:endParaRPr>
          </a:p>
          <a:p>
            <a:pPr algn="just" marL="286385" marR="12065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 b="1">
                <a:solidFill>
                  <a:srgbClr val="C00000"/>
                </a:solidFill>
                <a:latin typeface="Constantia"/>
                <a:cs typeface="Constantia"/>
              </a:rPr>
              <a:t>1994</a:t>
            </a:r>
            <a:r>
              <a:rPr dirty="0" sz="2600" spc="-5">
                <a:latin typeface="Constantia"/>
                <a:cs typeface="Constantia"/>
              </a:rPr>
              <a:t>:</a:t>
            </a:r>
            <a:r>
              <a:rPr dirty="0" sz="2600" spc="-5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u="heavy" sz="26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3"/>
              </a:rPr>
              <a:t>Ipswitch IMail </a:t>
            </a:r>
            <a:r>
              <a:rPr dirty="0" u="heavy" sz="260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3"/>
              </a:rPr>
              <a:t>Server</a:t>
            </a:r>
            <a:r>
              <a:rPr dirty="0" sz="2600">
                <a:solidFill>
                  <a:srgbClr val="E1D600"/>
                </a:solidFill>
                <a:latin typeface="Constantia"/>
                <a:cs typeface="Constantia"/>
                <a:hlinkClick r:id="rId13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becomes </a:t>
            </a:r>
            <a:r>
              <a:rPr dirty="0" sz="2600" spc="-5">
                <a:latin typeface="Constantia"/>
                <a:cs typeface="Constantia"/>
              </a:rPr>
              <a:t>the </a:t>
            </a:r>
            <a:r>
              <a:rPr dirty="0" sz="2600" spc="5">
                <a:latin typeface="Constantia"/>
                <a:cs typeface="Constantia"/>
              </a:rPr>
              <a:t>first </a:t>
            </a:r>
            <a:r>
              <a:rPr dirty="0" sz="2600" spc="-10">
                <a:latin typeface="Constantia"/>
                <a:cs typeface="Constantia"/>
              </a:rPr>
              <a:t>software  </a:t>
            </a:r>
            <a:r>
              <a:rPr dirty="0" sz="2600" spc="-15">
                <a:latin typeface="Constantia"/>
                <a:cs typeface="Constantia"/>
              </a:rPr>
              <a:t>available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online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for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sale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immediate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download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via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  </a:t>
            </a:r>
            <a:r>
              <a:rPr dirty="0" sz="2600" spc="-5">
                <a:latin typeface="Constantia"/>
                <a:cs typeface="Constantia"/>
              </a:rPr>
              <a:t>partnership </a:t>
            </a:r>
            <a:r>
              <a:rPr dirty="0" sz="2600" spc="-10">
                <a:latin typeface="Constantia"/>
                <a:cs typeface="Constantia"/>
              </a:rPr>
              <a:t>between</a:t>
            </a:r>
            <a:r>
              <a:rPr dirty="0" sz="2600" spc="-10">
                <a:solidFill>
                  <a:srgbClr val="E1D600"/>
                </a:solidFill>
                <a:latin typeface="Constantia"/>
                <a:cs typeface="Constantia"/>
                <a:hlinkClick r:id="rId14"/>
              </a:rPr>
              <a:t> </a:t>
            </a:r>
            <a:r>
              <a:rPr dirty="0" u="heavy" sz="26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4"/>
              </a:rPr>
              <a:t>Ipswitch, </a:t>
            </a:r>
            <a:r>
              <a:rPr dirty="0" u="heavy" sz="260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4"/>
              </a:rPr>
              <a:t>Inc.</a:t>
            </a:r>
            <a:r>
              <a:rPr dirty="0" sz="2600">
                <a:solidFill>
                  <a:srgbClr val="E1D600"/>
                </a:solidFill>
                <a:latin typeface="Constantia"/>
                <a:cs typeface="Constantia"/>
                <a:hlinkClick r:id="rId14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204">
                <a:solidFill>
                  <a:srgbClr val="E1D600"/>
                </a:solidFill>
                <a:latin typeface="Constantia"/>
                <a:cs typeface="Constantia"/>
                <a:hlinkClick r:id="rId15"/>
              </a:rPr>
              <a:t> </a:t>
            </a:r>
            <a:r>
              <a:rPr dirty="0" u="heavy" sz="2600" spc="-1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5"/>
              </a:rPr>
              <a:t>OpenMarket</a:t>
            </a:r>
            <a:r>
              <a:rPr dirty="0" sz="2600" spc="-15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286385" marR="43624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0" b="1">
                <a:solidFill>
                  <a:srgbClr val="C00000"/>
                </a:solidFill>
                <a:latin typeface="Constantia"/>
                <a:cs typeface="Constantia"/>
              </a:rPr>
              <a:t>1995</a:t>
            </a:r>
            <a:r>
              <a:rPr dirty="0" sz="2600" spc="-10">
                <a:latin typeface="Constantia"/>
                <a:cs typeface="Constantia"/>
              </a:rPr>
              <a:t>:</a:t>
            </a:r>
            <a:r>
              <a:rPr dirty="0" sz="2600" spc="-10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u="heavy" sz="26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6"/>
              </a:rPr>
              <a:t>Jeff </a:t>
            </a:r>
            <a:r>
              <a:rPr dirty="0" u="heavy" sz="26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6"/>
              </a:rPr>
              <a:t>Bezos</a:t>
            </a:r>
            <a:r>
              <a:rPr dirty="0" sz="2600" spc="-5">
                <a:solidFill>
                  <a:srgbClr val="E1D600"/>
                </a:solidFill>
                <a:latin typeface="Constantia"/>
                <a:cs typeface="Constantia"/>
                <a:hlinkClick r:id="rId16"/>
              </a:rPr>
              <a:t> </a:t>
            </a:r>
            <a:r>
              <a:rPr dirty="0" sz="2600">
                <a:latin typeface="Constantia"/>
                <a:cs typeface="Constantia"/>
              </a:rPr>
              <a:t>launches</a:t>
            </a:r>
            <a:r>
              <a:rPr dirty="0" sz="2600">
                <a:solidFill>
                  <a:srgbClr val="E1D600"/>
                </a:solidFill>
                <a:latin typeface="Constantia"/>
                <a:cs typeface="Constantia"/>
                <a:hlinkClick r:id="rId17"/>
              </a:rPr>
              <a:t> </a:t>
            </a:r>
            <a:r>
              <a:rPr dirty="0" u="heavy" sz="26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7"/>
              </a:rPr>
              <a:t>Amazon.com</a:t>
            </a:r>
            <a:r>
              <a:rPr dirty="0" sz="2600" spc="-10">
                <a:solidFill>
                  <a:srgbClr val="E1D600"/>
                </a:solidFill>
                <a:latin typeface="Constantia"/>
                <a:cs typeface="Constantia"/>
                <a:hlinkClick r:id="rId17"/>
              </a:rPr>
              <a:t>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390">
                <a:latin typeface="Constantia"/>
                <a:cs typeface="Constantia"/>
              </a:rPr>
              <a:t> </a:t>
            </a:r>
            <a:r>
              <a:rPr dirty="0" sz="2600" spc="5">
                <a:latin typeface="Constantia"/>
                <a:cs typeface="Constantia"/>
              </a:rPr>
              <a:t>first  </a:t>
            </a:r>
            <a:r>
              <a:rPr dirty="0" sz="2600" spc="-10">
                <a:latin typeface="Constantia"/>
                <a:cs typeface="Constantia"/>
              </a:rPr>
              <a:t>commercial-free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30">
                <a:latin typeface="Constantia"/>
                <a:cs typeface="Constantia"/>
              </a:rPr>
              <a:t>24-hour.</a:t>
            </a:r>
            <a:endParaRPr sz="2600">
              <a:latin typeface="Constantia"/>
              <a:cs typeface="Constantia"/>
            </a:endParaRPr>
          </a:p>
          <a:p>
            <a:pPr marL="286385" marR="71310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0" b="1">
                <a:solidFill>
                  <a:srgbClr val="C00000"/>
                </a:solidFill>
                <a:latin typeface="Constantia"/>
                <a:cs typeface="Constantia"/>
              </a:rPr>
              <a:t>1995</a:t>
            </a:r>
            <a:r>
              <a:rPr dirty="0" sz="2600" spc="-10">
                <a:latin typeface="Constantia"/>
                <a:cs typeface="Constantia"/>
              </a:rPr>
              <a:t>: </a:t>
            </a:r>
            <a:r>
              <a:rPr dirty="0" sz="2600" spc="-20">
                <a:latin typeface="Constantia"/>
                <a:cs typeface="Constantia"/>
              </a:rPr>
              <a:t>Also, </a:t>
            </a:r>
            <a:r>
              <a:rPr dirty="0" sz="2600" spc="-5">
                <a:latin typeface="Constantia"/>
                <a:cs typeface="Constantia"/>
              </a:rPr>
              <a:t>internet-only </a:t>
            </a:r>
            <a:r>
              <a:rPr dirty="0" sz="2600" spc="-10">
                <a:latin typeface="Constantia"/>
                <a:cs typeface="Constantia"/>
              </a:rPr>
              <a:t>radio </a:t>
            </a:r>
            <a:r>
              <a:rPr dirty="0" sz="2600" spc="-5">
                <a:latin typeface="Constantia"/>
                <a:cs typeface="Constantia"/>
              </a:rPr>
              <a:t>stations, Radio</a:t>
            </a:r>
            <a:r>
              <a:rPr dirty="0" sz="2600" spc="-4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HK  and</a:t>
            </a:r>
            <a:r>
              <a:rPr dirty="0" sz="2600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u="heavy" sz="26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8"/>
              </a:rPr>
              <a:t>NetRadio</a:t>
            </a:r>
            <a:r>
              <a:rPr dirty="0" sz="2600" spc="-5">
                <a:solidFill>
                  <a:srgbClr val="E1D600"/>
                </a:solidFill>
                <a:latin typeface="Constantia"/>
                <a:cs typeface="Constantia"/>
                <a:hlinkClick r:id="rId18"/>
              </a:rPr>
              <a:t> </a:t>
            </a:r>
            <a:r>
              <a:rPr dirty="0" sz="2600">
                <a:latin typeface="Constantia"/>
                <a:cs typeface="Constantia"/>
              </a:rPr>
              <a:t>start</a:t>
            </a:r>
            <a:r>
              <a:rPr dirty="0" sz="2600" spc="-23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broadcasting.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2140" y="773938"/>
            <a:ext cx="8032750" cy="54952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6667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0" b="1">
                <a:solidFill>
                  <a:srgbClr val="C00000"/>
                </a:solidFill>
                <a:latin typeface="Constantia"/>
                <a:cs typeface="Constantia"/>
                <a:hlinkClick r:id="rId6"/>
              </a:rPr>
              <a:t>1995</a:t>
            </a:r>
            <a:r>
              <a:rPr dirty="0" sz="2600" spc="-10">
                <a:latin typeface="Constantia"/>
                <a:cs typeface="Constantia"/>
                <a:hlinkClick r:id="rId6"/>
              </a:rPr>
              <a:t>:</a:t>
            </a:r>
            <a:r>
              <a:rPr dirty="0" sz="2600" spc="-70">
                <a:solidFill>
                  <a:srgbClr val="E1D600"/>
                </a:solidFill>
                <a:latin typeface="Constantia"/>
                <a:cs typeface="Constantia"/>
                <a:hlinkClick r:id="rId6"/>
              </a:rPr>
              <a:t> </a:t>
            </a:r>
            <a:r>
              <a:rPr dirty="0" u="heavy" sz="26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eBay</a:t>
            </a:r>
            <a:r>
              <a:rPr dirty="0" sz="2600" spc="-80">
                <a:solidFill>
                  <a:srgbClr val="E1D600"/>
                </a:solidFill>
                <a:latin typeface="Constantia"/>
                <a:cs typeface="Constantia"/>
                <a:hlinkClick r:id="rId6"/>
              </a:rPr>
              <a:t> </a:t>
            </a:r>
            <a:r>
              <a:rPr dirty="0" sz="2600" spc="-5">
                <a:latin typeface="Constantia"/>
                <a:cs typeface="Constantia"/>
                <a:hlinkClick r:id="rId6"/>
              </a:rPr>
              <a:t>is</a:t>
            </a:r>
            <a:r>
              <a:rPr dirty="0" sz="2600" spc="-65">
                <a:latin typeface="Constantia"/>
                <a:cs typeface="Constantia"/>
                <a:hlinkClick r:id="rId6"/>
              </a:rPr>
              <a:t> </a:t>
            </a:r>
            <a:r>
              <a:rPr dirty="0" sz="2600" spc="-5">
                <a:latin typeface="Constantia"/>
                <a:cs typeface="Constantia"/>
                <a:hlinkClick r:id="rId6"/>
              </a:rPr>
              <a:t>founded</a:t>
            </a:r>
            <a:r>
              <a:rPr dirty="0" sz="2600" spc="-15">
                <a:latin typeface="Constantia"/>
                <a:cs typeface="Constantia"/>
                <a:hlinkClick r:id="rId6"/>
              </a:rPr>
              <a:t> by</a:t>
            </a:r>
            <a:r>
              <a:rPr dirty="0" sz="2600" spc="-135">
                <a:latin typeface="Constantia"/>
                <a:cs typeface="Constantia"/>
                <a:hlinkClick r:id="rId6"/>
              </a:rPr>
              <a:t> </a:t>
            </a:r>
            <a:r>
              <a:rPr dirty="0" sz="2600" spc="-15">
                <a:latin typeface="Constantia"/>
                <a:cs typeface="Constantia"/>
                <a:hlinkClick r:id="rId6"/>
              </a:rPr>
              <a:t>computer</a:t>
            </a:r>
            <a:r>
              <a:rPr dirty="0" sz="2600" spc="-160">
                <a:latin typeface="Constantia"/>
                <a:cs typeface="Constantia"/>
                <a:hlinkClick r:id="rId6"/>
              </a:rPr>
              <a:t> </a:t>
            </a:r>
            <a:r>
              <a:rPr dirty="0" sz="2600" spc="-10">
                <a:latin typeface="Constantia"/>
                <a:cs typeface="Constantia"/>
                <a:hlinkClick r:id="rId6"/>
              </a:rPr>
              <a:t>programmer</a:t>
            </a:r>
            <a:r>
              <a:rPr dirty="0" sz="2600" spc="-95">
                <a:solidFill>
                  <a:srgbClr val="E1D600"/>
                </a:solidFill>
                <a:latin typeface="Constantia"/>
                <a:cs typeface="Constantia"/>
                <a:hlinkClick r:id="rId6"/>
              </a:rPr>
              <a:t> </a:t>
            </a:r>
            <a:r>
              <a:rPr dirty="0" u="heavy" sz="26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Pierre </a:t>
            </a:r>
            <a:r>
              <a:rPr dirty="0" u="heavy" sz="26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 Omidyar</a:t>
            </a:r>
            <a:r>
              <a:rPr dirty="0" sz="2600" spc="-10">
                <a:solidFill>
                  <a:srgbClr val="E1D600"/>
                </a:solidFill>
                <a:latin typeface="Constantia"/>
                <a:cs typeface="Constantia"/>
                <a:hlinkClick r:id="rId6"/>
              </a:rPr>
              <a:t> </a:t>
            </a:r>
            <a:r>
              <a:rPr dirty="0" sz="2600">
                <a:latin typeface="Constantia"/>
                <a:cs typeface="Constantia"/>
                <a:hlinkClick r:id="rId6"/>
              </a:rPr>
              <a:t>as</a:t>
            </a:r>
            <a:r>
              <a:rPr dirty="0" sz="2600" spc="-270">
                <a:latin typeface="Constantia"/>
                <a:cs typeface="Constantia"/>
                <a:hlinkClick r:id="rId6"/>
              </a:rPr>
              <a:t> </a:t>
            </a:r>
            <a:r>
              <a:rPr dirty="0" sz="2600" spc="-30">
                <a:latin typeface="Constantia"/>
                <a:cs typeface="Constantia"/>
                <a:hlinkClick r:id="rId6"/>
              </a:rPr>
              <a:t>AuctionWeb.</a:t>
            </a:r>
            <a:endParaRPr sz="2600">
              <a:latin typeface="Constantia"/>
              <a:cs typeface="Constantia"/>
            </a:endParaRPr>
          </a:p>
          <a:p>
            <a:pPr marL="286385" marR="38227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 b="1">
                <a:solidFill>
                  <a:srgbClr val="C00000"/>
                </a:solidFill>
                <a:latin typeface="Constantia"/>
                <a:cs typeface="Constantia"/>
              </a:rPr>
              <a:t>1996</a:t>
            </a:r>
            <a:r>
              <a:rPr dirty="0" sz="2600" spc="-5">
                <a:latin typeface="Constantia"/>
                <a:cs typeface="Constantia"/>
              </a:rPr>
              <a:t>:</a:t>
            </a:r>
            <a:r>
              <a:rPr dirty="0" sz="2600" spc="-5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u="heavy" sz="26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E-gold</a:t>
            </a:r>
            <a:r>
              <a:rPr dirty="0" sz="2600" spc="-10">
                <a:latin typeface="Constantia"/>
                <a:cs typeface="Constantia"/>
              </a:rPr>
              <a:t>, </a:t>
            </a:r>
            <a:r>
              <a:rPr dirty="0" sz="2600" spc="-5">
                <a:latin typeface="Constantia"/>
                <a:cs typeface="Constantia"/>
              </a:rPr>
              <a:t>the </a:t>
            </a:r>
            <a:r>
              <a:rPr dirty="0" sz="2600" spc="5">
                <a:latin typeface="Constantia"/>
                <a:cs typeface="Constantia"/>
              </a:rPr>
              <a:t>first </a:t>
            </a:r>
            <a:r>
              <a:rPr dirty="0" sz="2600" spc="-5">
                <a:latin typeface="Constantia"/>
                <a:cs typeface="Constantia"/>
              </a:rPr>
              <a:t>Digital </a:t>
            </a:r>
            <a:r>
              <a:rPr dirty="0" sz="2600" spc="-10">
                <a:latin typeface="Constantia"/>
                <a:cs typeface="Constantia"/>
              </a:rPr>
              <a:t>Currency </a:t>
            </a:r>
            <a:r>
              <a:rPr dirty="0" sz="2600" spc="-5">
                <a:latin typeface="Constantia"/>
                <a:cs typeface="Constantia"/>
              </a:rPr>
              <a:t>founded</a:t>
            </a:r>
            <a:r>
              <a:rPr dirty="0" sz="2600" spc="-34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  </a:t>
            </a:r>
            <a:r>
              <a:rPr dirty="0" sz="2600" spc="-10">
                <a:latin typeface="Constantia"/>
                <a:cs typeface="Constantia"/>
              </a:rPr>
              <a:t>backed </a:t>
            </a:r>
            <a:r>
              <a:rPr dirty="0" sz="2600" spc="-15">
                <a:latin typeface="Constantia"/>
                <a:cs typeface="Constantia"/>
              </a:rPr>
              <a:t>by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gold.</a:t>
            </a:r>
            <a:endParaRPr sz="2600">
              <a:latin typeface="Constantia"/>
              <a:cs typeface="Constantia"/>
            </a:endParaRPr>
          </a:p>
          <a:p>
            <a:pPr marL="286385" marR="734695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 b="1">
                <a:solidFill>
                  <a:srgbClr val="C00000"/>
                </a:solidFill>
                <a:latin typeface="Constantia"/>
                <a:cs typeface="Constantia"/>
              </a:rPr>
              <a:t>1996</a:t>
            </a:r>
            <a:r>
              <a:rPr dirty="0" sz="2600" spc="-5">
                <a:latin typeface="Constantia"/>
                <a:cs typeface="Constantia"/>
              </a:rPr>
              <a:t>:</a:t>
            </a:r>
            <a:r>
              <a:rPr dirty="0" sz="2600" spc="-5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u="heavy" sz="26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8"/>
              </a:rPr>
              <a:t>IndiaMART</a:t>
            </a:r>
            <a:r>
              <a:rPr dirty="0" sz="2600" spc="-10">
                <a:solidFill>
                  <a:srgbClr val="E1D600"/>
                </a:solidFill>
                <a:latin typeface="Constantia"/>
                <a:cs typeface="Constantia"/>
                <a:hlinkClick r:id="rId8"/>
              </a:rPr>
              <a:t> </a:t>
            </a:r>
            <a:r>
              <a:rPr dirty="0" sz="2600" spc="-5">
                <a:latin typeface="Constantia"/>
                <a:cs typeface="Constantia"/>
              </a:rPr>
              <a:t>B2B </a:t>
            </a:r>
            <a:r>
              <a:rPr dirty="0" sz="2600" spc="-15">
                <a:latin typeface="Constantia"/>
                <a:cs typeface="Constantia"/>
              </a:rPr>
              <a:t>marketplace </a:t>
            </a:r>
            <a:r>
              <a:rPr dirty="0" sz="2600">
                <a:latin typeface="Constantia"/>
                <a:cs typeface="Constantia"/>
              </a:rPr>
              <a:t>established</a:t>
            </a:r>
            <a:r>
              <a:rPr dirty="0" sz="2600" spc="-24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  </a:t>
            </a:r>
            <a:r>
              <a:rPr dirty="0" sz="2600">
                <a:latin typeface="Constantia"/>
                <a:cs typeface="Constantia"/>
              </a:rPr>
              <a:t>India.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 b="1">
                <a:solidFill>
                  <a:srgbClr val="C00000"/>
                </a:solidFill>
                <a:latin typeface="Constantia"/>
                <a:cs typeface="Constantia"/>
              </a:rPr>
              <a:t>1999</a:t>
            </a:r>
            <a:r>
              <a:rPr dirty="0" sz="2600" spc="-5">
                <a:latin typeface="Constantia"/>
                <a:cs typeface="Constantia"/>
              </a:rPr>
              <a:t>:</a:t>
            </a:r>
            <a:r>
              <a:rPr dirty="0" sz="2600" spc="-5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u="heavy" sz="26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9"/>
              </a:rPr>
              <a:t>Alibaba </a:t>
            </a:r>
            <a:r>
              <a:rPr dirty="0" u="heavy" sz="26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9"/>
              </a:rPr>
              <a:t>Group</a:t>
            </a:r>
            <a:r>
              <a:rPr dirty="0" sz="2600" spc="-10">
                <a:solidFill>
                  <a:srgbClr val="E1D600"/>
                </a:solidFill>
                <a:latin typeface="Constantia"/>
                <a:cs typeface="Constantia"/>
                <a:hlinkClick r:id="rId9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is </a:t>
            </a:r>
            <a:r>
              <a:rPr dirty="0" sz="2600">
                <a:latin typeface="Constantia"/>
                <a:cs typeface="Constantia"/>
              </a:rPr>
              <a:t>established</a:t>
            </a:r>
            <a:r>
              <a:rPr dirty="0" sz="2600" spc="-35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</a:t>
            </a:r>
            <a:endParaRPr sz="26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dirty="0" sz="2600" spc="-5">
                <a:latin typeface="Constantia"/>
                <a:cs typeface="Constantia"/>
              </a:rPr>
              <a:t>China. </a:t>
            </a:r>
            <a:r>
              <a:rPr dirty="0" u="heavy" sz="26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0"/>
              </a:rPr>
              <a:t>Business.com</a:t>
            </a:r>
            <a:r>
              <a:rPr dirty="0" sz="2600" spc="-10">
                <a:solidFill>
                  <a:srgbClr val="E1D600"/>
                </a:solidFill>
                <a:latin typeface="Constantia"/>
                <a:cs typeface="Constantia"/>
                <a:hlinkClick r:id="rId10"/>
              </a:rPr>
              <a:t> </a:t>
            </a:r>
            <a:r>
              <a:rPr dirty="0" sz="2600">
                <a:latin typeface="Constantia"/>
                <a:cs typeface="Constantia"/>
              </a:rPr>
              <a:t>sold </a:t>
            </a:r>
            <a:r>
              <a:rPr dirty="0" sz="2600" spc="-10">
                <a:latin typeface="Constantia"/>
                <a:cs typeface="Constantia"/>
              </a:rPr>
              <a:t>for </a:t>
            </a:r>
            <a:r>
              <a:rPr dirty="0" sz="2600" spc="-5">
                <a:latin typeface="Constantia"/>
                <a:cs typeface="Constantia"/>
              </a:rPr>
              <a:t>US </a:t>
            </a:r>
            <a:r>
              <a:rPr dirty="0" sz="2600">
                <a:latin typeface="Constantia"/>
                <a:cs typeface="Constantia"/>
              </a:rPr>
              <a:t>$7.5 </a:t>
            </a:r>
            <a:r>
              <a:rPr dirty="0" sz="2600" spc="-5">
                <a:latin typeface="Constantia"/>
                <a:cs typeface="Constantia"/>
              </a:rPr>
              <a:t>million</a:t>
            </a:r>
            <a:r>
              <a:rPr dirty="0" sz="2600" spc="-32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endParaRPr sz="26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dirty="0" sz="2600" spc="-10" i="1">
                <a:latin typeface="Constantia"/>
                <a:cs typeface="Constantia"/>
              </a:rPr>
              <a:t>eCompanies</a:t>
            </a:r>
            <a:r>
              <a:rPr dirty="0" sz="2600" spc="-10">
                <a:latin typeface="Constantia"/>
                <a:cs typeface="Constantia"/>
              </a:rPr>
              <a:t>, </a:t>
            </a:r>
            <a:r>
              <a:rPr dirty="0" sz="2600" spc="-5">
                <a:latin typeface="Constantia"/>
                <a:cs typeface="Constantia"/>
              </a:rPr>
              <a:t>which </a:t>
            </a:r>
            <a:r>
              <a:rPr dirty="0" sz="2600" spc="-10">
                <a:latin typeface="Constantia"/>
                <a:cs typeface="Constantia"/>
              </a:rPr>
              <a:t>was purchased </a:t>
            </a:r>
            <a:r>
              <a:rPr dirty="0" sz="2600" spc="-5">
                <a:latin typeface="Constantia"/>
                <a:cs typeface="Constantia"/>
              </a:rPr>
              <a:t>in 1997 </a:t>
            </a:r>
            <a:r>
              <a:rPr dirty="0" sz="2600" spc="-10">
                <a:latin typeface="Constantia"/>
                <a:cs typeface="Constantia"/>
              </a:rPr>
              <a:t>for</a:t>
            </a:r>
            <a:r>
              <a:rPr dirty="0" sz="2600" spc="-409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US</a:t>
            </a:r>
            <a:endParaRPr sz="26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dirty="0" sz="2600" spc="-5">
                <a:latin typeface="Constantia"/>
                <a:cs typeface="Constantia"/>
              </a:rPr>
              <a:t>$149,000.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 b="1">
                <a:solidFill>
                  <a:srgbClr val="C00000"/>
                </a:solidFill>
                <a:latin typeface="Constantia"/>
                <a:cs typeface="Constantia"/>
              </a:rPr>
              <a:t>1999</a:t>
            </a:r>
            <a:r>
              <a:rPr dirty="0" sz="2600" spc="-5">
                <a:latin typeface="Constantia"/>
                <a:cs typeface="Constantia"/>
              </a:rPr>
              <a:t>: The peer-to-peer</a:t>
            </a:r>
            <a:r>
              <a:rPr dirty="0" sz="2600" spc="-28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filesharing</a:t>
            </a:r>
            <a:endParaRPr sz="2600">
              <a:latin typeface="Constantia"/>
              <a:cs typeface="Constantia"/>
            </a:endParaRPr>
          </a:p>
          <a:p>
            <a:pPr marL="286385" marR="5080">
              <a:lnSpc>
                <a:spcPct val="100000"/>
              </a:lnSpc>
            </a:pPr>
            <a:r>
              <a:rPr dirty="0" sz="2600" spc="-10">
                <a:latin typeface="Constantia"/>
                <a:cs typeface="Constantia"/>
              </a:rPr>
              <a:t>software </a:t>
            </a:r>
            <a:r>
              <a:rPr dirty="0" u="heavy" sz="2600" spc="-1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1"/>
              </a:rPr>
              <a:t>Napster</a:t>
            </a:r>
            <a:r>
              <a:rPr dirty="0" sz="2600" spc="-15">
                <a:solidFill>
                  <a:srgbClr val="E1D600"/>
                </a:solidFill>
                <a:latin typeface="Constantia"/>
                <a:cs typeface="Constantia"/>
                <a:hlinkClick r:id="rId11"/>
              </a:rPr>
              <a:t> </a:t>
            </a:r>
            <a:r>
              <a:rPr dirty="0" sz="2600" spc="-5">
                <a:latin typeface="Constantia"/>
                <a:cs typeface="Constantia"/>
              </a:rPr>
              <a:t>launches. </a:t>
            </a:r>
            <a:r>
              <a:rPr dirty="0" u="heavy" sz="2600" spc="-6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2"/>
              </a:rPr>
              <a:t>ATG </a:t>
            </a:r>
            <a:r>
              <a:rPr dirty="0" u="heavy" sz="2600" spc="-1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2"/>
              </a:rPr>
              <a:t>Stores</a:t>
            </a:r>
            <a:r>
              <a:rPr dirty="0" sz="2600" spc="-15">
                <a:solidFill>
                  <a:srgbClr val="E1D600"/>
                </a:solidFill>
                <a:latin typeface="Constantia"/>
                <a:cs typeface="Constantia"/>
                <a:hlinkClick r:id="rId12"/>
              </a:rPr>
              <a:t> </a:t>
            </a:r>
            <a:r>
              <a:rPr dirty="0" sz="2600">
                <a:latin typeface="Constantia"/>
                <a:cs typeface="Constantia"/>
              </a:rPr>
              <a:t>launches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459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sell  </a:t>
            </a:r>
            <a:r>
              <a:rPr dirty="0" sz="2600" spc="-20">
                <a:latin typeface="Constantia"/>
                <a:cs typeface="Constantia"/>
              </a:rPr>
              <a:t>decorative </a:t>
            </a:r>
            <a:r>
              <a:rPr dirty="0" sz="2600" spc="-10">
                <a:latin typeface="Constantia"/>
                <a:cs typeface="Constantia"/>
              </a:rPr>
              <a:t>items for </a:t>
            </a:r>
            <a:r>
              <a:rPr dirty="0" sz="2600">
                <a:latin typeface="Constantia"/>
                <a:cs typeface="Constantia"/>
              </a:rPr>
              <a:t>the home</a:t>
            </a:r>
            <a:r>
              <a:rPr dirty="0" sz="2600" spc="-44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online.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9740" y="838860"/>
            <a:ext cx="8168005" cy="531812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dirty="0" sz="2800" spc="-10" b="1">
                <a:solidFill>
                  <a:srgbClr val="C00000"/>
                </a:solidFill>
                <a:latin typeface="Constantia"/>
                <a:cs typeface="Constantia"/>
              </a:rPr>
              <a:t>2000</a:t>
            </a:r>
            <a:r>
              <a:rPr dirty="0" sz="2800" spc="-10">
                <a:latin typeface="Constantia"/>
                <a:cs typeface="Constantia"/>
              </a:rPr>
              <a:t>: The</a:t>
            </a:r>
            <a:r>
              <a:rPr dirty="0" sz="2800" spc="-10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u="heavy" sz="2800" spc="-1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dot-com</a:t>
            </a:r>
            <a:r>
              <a:rPr dirty="0" u="heavy" sz="2800" spc="-204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 </a:t>
            </a:r>
            <a:r>
              <a:rPr dirty="0" u="heavy" sz="28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bust</a:t>
            </a:r>
            <a:r>
              <a:rPr dirty="0" sz="2800" spc="-5">
                <a:latin typeface="Constantia"/>
                <a:cs typeface="Constantia"/>
              </a:rPr>
              <a:t>.</a:t>
            </a:r>
            <a:endParaRPr sz="2800">
              <a:latin typeface="Constantia"/>
              <a:cs typeface="Constantia"/>
            </a:endParaRPr>
          </a:p>
          <a:p>
            <a:pPr marL="286385" marR="133477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dirty="0" sz="2800" spc="-10" b="1">
                <a:solidFill>
                  <a:srgbClr val="C00000"/>
                </a:solidFill>
                <a:latin typeface="Constantia"/>
                <a:cs typeface="Constantia"/>
              </a:rPr>
              <a:t>2001</a:t>
            </a:r>
            <a:r>
              <a:rPr dirty="0" sz="2800" spc="-10">
                <a:latin typeface="Constantia"/>
                <a:cs typeface="Constantia"/>
              </a:rPr>
              <a:t>:</a:t>
            </a:r>
            <a:r>
              <a:rPr dirty="0" sz="2800" spc="-10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u="heavy" sz="2800" spc="-1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Alibaba.com</a:t>
            </a:r>
            <a:r>
              <a:rPr dirty="0" sz="2800" spc="-15">
                <a:solidFill>
                  <a:srgbClr val="E1D600"/>
                </a:solidFill>
                <a:latin typeface="Constantia"/>
                <a:cs typeface="Constantia"/>
                <a:hlinkClick r:id="rId7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achieved </a:t>
            </a:r>
            <a:r>
              <a:rPr dirty="0" sz="2800" spc="-5">
                <a:latin typeface="Constantia"/>
                <a:cs typeface="Constantia"/>
              </a:rPr>
              <a:t>profitability</a:t>
            </a:r>
            <a:r>
              <a:rPr dirty="0" sz="2800" spc="-204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in  December</a:t>
            </a:r>
            <a:r>
              <a:rPr dirty="0" sz="2800" spc="-130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2001.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dirty="0" sz="2800" spc="-15" b="1">
                <a:solidFill>
                  <a:srgbClr val="C00000"/>
                </a:solidFill>
                <a:latin typeface="Constantia"/>
                <a:cs typeface="Constantia"/>
              </a:rPr>
              <a:t>2002</a:t>
            </a:r>
            <a:r>
              <a:rPr dirty="0" sz="2800" spc="-15">
                <a:latin typeface="Constantia"/>
                <a:cs typeface="Constantia"/>
              </a:rPr>
              <a:t>:</a:t>
            </a:r>
            <a:r>
              <a:rPr dirty="0" sz="2800" spc="-15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u="heavy" sz="2800" spc="-2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8"/>
              </a:rPr>
              <a:t>eBay</a:t>
            </a:r>
            <a:r>
              <a:rPr dirty="0" sz="2800" spc="-20">
                <a:solidFill>
                  <a:srgbClr val="E1D600"/>
                </a:solidFill>
                <a:latin typeface="Constantia"/>
                <a:cs typeface="Constantia"/>
                <a:hlinkClick r:id="rId8"/>
              </a:rPr>
              <a:t> </a:t>
            </a:r>
            <a:r>
              <a:rPr dirty="0" sz="2800" spc="-15">
                <a:latin typeface="Constantia"/>
                <a:cs typeface="Constantia"/>
              </a:rPr>
              <a:t>acquires</a:t>
            </a:r>
            <a:r>
              <a:rPr dirty="0" sz="2800" spc="-15">
                <a:solidFill>
                  <a:srgbClr val="E1D600"/>
                </a:solidFill>
                <a:latin typeface="Constantia"/>
                <a:cs typeface="Constantia"/>
                <a:hlinkClick r:id="rId9"/>
              </a:rPr>
              <a:t> </a:t>
            </a:r>
            <a:r>
              <a:rPr dirty="0" u="heavy" sz="2800" spc="-2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9"/>
              </a:rPr>
              <a:t>PayPal</a:t>
            </a:r>
            <a:r>
              <a:rPr dirty="0" sz="2800" spc="-25">
                <a:solidFill>
                  <a:srgbClr val="E1D600"/>
                </a:solidFill>
                <a:latin typeface="Constantia"/>
                <a:cs typeface="Constantia"/>
                <a:hlinkClick r:id="rId9"/>
              </a:rPr>
              <a:t> </a:t>
            </a:r>
            <a:r>
              <a:rPr dirty="0" sz="2800" spc="-15">
                <a:latin typeface="Constantia"/>
                <a:cs typeface="Constantia"/>
              </a:rPr>
              <a:t>for </a:t>
            </a:r>
            <a:r>
              <a:rPr dirty="0" sz="2800" spc="-5">
                <a:latin typeface="Constantia"/>
                <a:cs typeface="Constantia"/>
              </a:rPr>
              <a:t>$1.5</a:t>
            </a:r>
            <a:r>
              <a:rPr dirty="0" sz="2800" spc="-245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billion.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dirty="0" sz="2800" spc="-10" b="1">
                <a:solidFill>
                  <a:srgbClr val="C00000"/>
                </a:solidFill>
                <a:latin typeface="Constantia"/>
                <a:cs typeface="Constantia"/>
              </a:rPr>
              <a:t>2003</a:t>
            </a:r>
            <a:r>
              <a:rPr dirty="0" sz="2800" spc="-10">
                <a:latin typeface="Constantia"/>
                <a:cs typeface="Constantia"/>
              </a:rPr>
              <a:t>:</a:t>
            </a:r>
            <a:r>
              <a:rPr dirty="0" sz="2800" spc="-10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u="heavy" sz="2800" spc="-1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0"/>
              </a:rPr>
              <a:t>Amazon.com</a:t>
            </a:r>
            <a:r>
              <a:rPr dirty="0" sz="2800" spc="-15">
                <a:solidFill>
                  <a:srgbClr val="E1D600"/>
                </a:solidFill>
                <a:latin typeface="Constantia"/>
                <a:cs typeface="Constantia"/>
                <a:hlinkClick r:id="rId10"/>
              </a:rPr>
              <a:t> </a:t>
            </a:r>
            <a:r>
              <a:rPr dirty="0" sz="2800" spc="-5">
                <a:latin typeface="Constantia"/>
                <a:cs typeface="Constantia"/>
              </a:rPr>
              <a:t>posts </a:t>
            </a:r>
            <a:r>
              <a:rPr dirty="0" sz="2800" spc="5">
                <a:latin typeface="Constantia"/>
                <a:cs typeface="Constantia"/>
              </a:rPr>
              <a:t>first </a:t>
            </a:r>
            <a:r>
              <a:rPr dirty="0" sz="2800" spc="-25">
                <a:latin typeface="Constantia"/>
                <a:cs typeface="Constantia"/>
              </a:rPr>
              <a:t>yearly</a:t>
            </a:r>
            <a:r>
              <a:rPr dirty="0" sz="2800" spc="-395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profit.</a:t>
            </a:r>
            <a:endParaRPr sz="2800">
              <a:latin typeface="Constantia"/>
              <a:cs typeface="Constantia"/>
            </a:endParaRPr>
          </a:p>
          <a:p>
            <a:pPr marL="286385" marR="281305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dirty="0" sz="2800" spc="-10" b="1">
                <a:solidFill>
                  <a:srgbClr val="C00000"/>
                </a:solidFill>
                <a:latin typeface="Constantia"/>
                <a:cs typeface="Constantia"/>
              </a:rPr>
              <a:t>2005</a:t>
            </a:r>
            <a:r>
              <a:rPr dirty="0" sz="2800" spc="-10">
                <a:latin typeface="Constantia"/>
                <a:cs typeface="Constantia"/>
              </a:rPr>
              <a:t>: </a:t>
            </a:r>
            <a:r>
              <a:rPr dirty="0" sz="2800" spc="-20">
                <a:latin typeface="Constantia"/>
                <a:cs typeface="Constantia"/>
              </a:rPr>
              <a:t>eBay </a:t>
            </a:r>
            <a:r>
              <a:rPr dirty="0" sz="2800" spc="-15">
                <a:latin typeface="Constantia"/>
                <a:cs typeface="Constantia"/>
              </a:rPr>
              <a:t>acquires </a:t>
            </a:r>
            <a:r>
              <a:rPr dirty="0" sz="2800" spc="-10">
                <a:latin typeface="Constantia"/>
                <a:cs typeface="Constantia"/>
              </a:rPr>
              <a:t>Baazee.com(founded </a:t>
            </a:r>
            <a:r>
              <a:rPr dirty="0" sz="2800" spc="-5">
                <a:latin typeface="Constantia"/>
                <a:cs typeface="Constantia"/>
              </a:rPr>
              <a:t>in</a:t>
            </a:r>
            <a:r>
              <a:rPr dirty="0" sz="2800" spc="-240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1999)  </a:t>
            </a:r>
            <a:r>
              <a:rPr dirty="0" sz="2800" spc="-5">
                <a:latin typeface="Constantia"/>
                <a:cs typeface="Constantia"/>
              </a:rPr>
              <a:t>and </a:t>
            </a:r>
            <a:r>
              <a:rPr dirty="0" sz="2800" spc="-10">
                <a:latin typeface="Constantia"/>
                <a:cs typeface="Constantia"/>
              </a:rPr>
              <a:t>enters the </a:t>
            </a:r>
            <a:r>
              <a:rPr dirty="0" sz="2800" spc="-5">
                <a:latin typeface="Constantia"/>
                <a:cs typeface="Constantia"/>
              </a:rPr>
              <a:t>Indian</a:t>
            </a:r>
            <a:r>
              <a:rPr dirty="0" sz="2800" spc="-265">
                <a:latin typeface="Constantia"/>
                <a:cs typeface="Constantia"/>
              </a:rPr>
              <a:t> </a:t>
            </a:r>
            <a:r>
              <a:rPr dirty="0" sz="2800" spc="-15">
                <a:latin typeface="Constantia"/>
                <a:cs typeface="Constantia"/>
              </a:rPr>
              <a:t>market.</a:t>
            </a:r>
            <a:endParaRPr sz="28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dirty="0" sz="2800" spc="-10" b="1">
                <a:solidFill>
                  <a:srgbClr val="C00000"/>
                </a:solidFill>
                <a:latin typeface="Constantia"/>
                <a:cs typeface="Constantia"/>
              </a:rPr>
              <a:t>2007-09</a:t>
            </a:r>
            <a:r>
              <a:rPr dirty="0" sz="2800" spc="-10">
                <a:latin typeface="Constantia"/>
                <a:cs typeface="Constantia"/>
              </a:rPr>
              <a:t>: Flipkart </a:t>
            </a:r>
            <a:r>
              <a:rPr dirty="0" sz="2800" spc="-5">
                <a:latin typeface="Constantia"/>
                <a:cs typeface="Constantia"/>
              </a:rPr>
              <a:t>and </a:t>
            </a:r>
            <a:r>
              <a:rPr dirty="0" sz="2800" spc="-20">
                <a:latin typeface="Constantia"/>
                <a:cs typeface="Constantia"/>
              </a:rPr>
              <a:t>Myntra </a:t>
            </a:r>
            <a:r>
              <a:rPr dirty="0" sz="2800" spc="-30">
                <a:latin typeface="Constantia"/>
                <a:cs typeface="Constantia"/>
              </a:rPr>
              <a:t>were </a:t>
            </a:r>
            <a:r>
              <a:rPr dirty="0" sz="2800" spc="-10">
                <a:latin typeface="Constantia"/>
                <a:cs typeface="Constantia"/>
              </a:rPr>
              <a:t>founded</a:t>
            </a:r>
            <a:r>
              <a:rPr dirty="0" sz="2800" spc="-320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around  </a:t>
            </a:r>
            <a:r>
              <a:rPr dirty="0" sz="2800" spc="-5">
                <a:latin typeface="Constantia"/>
                <a:cs typeface="Constantia"/>
              </a:rPr>
              <a:t>the same time </a:t>
            </a:r>
            <a:r>
              <a:rPr dirty="0" sz="2800" spc="-25">
                <a:latin typeface="Constantia"/>
                <a:cs typeface="Constantia"/>
              </a:rPr>
              <a:t>followed </a:t>
            </a:r>
            <a:r>
              <a:rPr dirty="0" sz="2800" spc="-15">
                <a:latin typeface="Constantia"/>
                <a:cs typeface="Constantia"/>
              </a:rPr>
              <a:t>by </a:t>
            </a:r>
            <a:r>
              <a:rPr dirty="0" sz="2800" spc="-10">
                <a:latin typeface="Constantia"/>
                <a:cs typeface="Constantia"/>
              </a:rPr>
              <a:t>Mobikwik </a:t>
            </a:r>
            <a:r>
              <a:rPr dirty="0" sz="2800" spc="-5">
                <a:latin typeface="Constantia"/>
                <a:cs typeface="Constantia"/>
              </a:rPr>
              <a:t>in</a:t>
            </a:r>
            <a:r>
              <a:rPr dirty="0" sz="2800" spc="-385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2009.</a:t>
            </a:r>
            <a:endParaRPr sz="2800">
              <a:latin typeface="Constantia"/>
              <a:cs typeface="Constantia"/>
            </a:endParaRPr>
          </a:p>
          <a:p>
            <a:pPr marL="286385" marR="164465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dirty="0" sz="2800" spc="-10" b="1">
                <a:solidFill>
                  <a:srgbClr val="C00000"/>
                </a:solidFill>
                <a:latin typeface="Constantia"/>
                <a:cs typeface="Constantia"/>
              </a:rPr>
              <a:t>2008-09</a:t>
            </a:r>
            <a:r>
              <a:rPr dirty="0" sz="2800" spc="-10">
                <a:latin typeface="Constantia"/>
                <a:cs typeface="Constantia"/>
              </a:rPr>
              <a:t>:</a:t>
            </a:r>
            <a:r>
              <a:rPr dirty="0" sz="2800" spc="-10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u="heavy" sz="2800" spc="-2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1"/>
              </a:rPr>
              <a:t>bitcoin</a:t>
            </a:r>
            <a:r>
              <a:rPr dirty="0" sz="2800" spc="-20">
                <a:solidFill>
                  <a:srgbClr val="E1D600"/>
                </a:solidFill>
                <a:latin typeface="Constantia"/>
                <a:cs typeface="Constantia"/>
                <a:hlinkClick r:id="rId11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was </a:t>
            </a:r>
            <a:r>
              <a:rPr dirty="0" sz="2800" spc="-15">
                <a:latin typeface="Constantia"/>
                <a:cs typeface="Constantia"/>
              </a:rPr>
              <a:t>introduced </a:t>
            </a:r>
            <a:r>
              <a:rPr dirty="0" sz="2800" spc="-10">
                <a:latin typeface="Constantia"/>
                <a:cs typeface="Constantia"/>
              </a:rPr>
              <a:t>marking the</a:t>
            </a:r>
            <a:r>
              <a:rPr dirty="0" sz="2800" spc="-229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start  of Digital</a:t>
            </a:r>
            <a:r>
              <a:rPr dirty="0" sz="2800" spc="5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currencies.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83540" y="850138"/>
            <a:ext cx="8201025" cy="54159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86385" marR="45529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 b="1">
                <a:solidFill>
                  <a:srgbClr val="C00000"/>
                </a:solidFill>
                <a:latin typeface="Constantia"/>
                <a:cs typeface="Constantia"/>
              </a:rPr>
              <a:t>2010</a:t>
            </a:r>
            <a:r>
              <a:rPr dirty="0" sz="2600" spc="-5" b="1">
                <a:latin typeface="Constantia"/>
                <a:cs typeface="Constantia"/>
              </a:rPr>
              <a:t>: </a:t>
            </a:r>
            <a:r>
              <a:rPr dirty="0" sz="2600" spc="-5">
                <a:latin typeface="Constantia"/>
                <a:cs typeface="Constantia"/>
              </a:rPr>
              <a:t>Flipkart pioneered the Cash </a:t>
            </a:r>
            <a:r>
              <a:rPr dirty="0" sz="2600">
                <a:latin typeface="Constantia"/>
                <a:cs typeface="Constantia"/>
              </a:rPr>
              <a:t>on </a:t>
            </a:r>
            <a:r>
              <a:rPr dirty="0" sz="2600" spc="-10">
                <a:latin typeface="Constantia"/>
                <a:cs typeface="Constantia"/>
              </a:rPr>
              <a:t>Delivery</a:t>
            </a:r>
            <a:r>
              <a:rPr dirty="0" sz="2600" spc="-39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(CoD)  </a:t>
            </a:r>
            <a:r>
              <a:rPr dirty="0" sz="2600" spc="-5">
                <a:latin typeface="Constantia"/>
                <a:cs typeface="Constantia"/>
              </a:rPr>
              <a:t>model, </a:t>
            </a:r>
            <a:r>
              <a:rPr dirty="0" sz="2600" spc="-10">
                <a:latin typeface="Constantia"/>
                <a:cs typeface="Constantia"/>
              </a:rPr>
              <a:t>increasing </a:t>
            </a:r>
            <a:r>
              <a:rPr dirty="0" sz="2600" spc="-15">
                <a:latin typeface="Constantia"/>
                <a:cs typeface="Constantia"/>
              </a:rPr>
              <a:t>e-commerce </a:t>
            </a:r>
            <a:r>
              <a:rPr dirty="0" sz="2600" spc="-10">
                <a:latin typeface="Constantia"/>
                <a:cs typeface="Constantia"/>
              </a:rPr>
              <a:t>reach</a:t>
            </a:r>
            <a:r>
              <a:rPr dirty="0" sz="2600" spc="-245">
                <a:latin typeface="Constantia"/>
                <a:cs typeface="Constantia"/>
              </a:rPr>
              <a:t> </a:t>
            </a:r>
            <a:r>
              <a:rPr dirty="0" sz="2600" spc="-30">
                <a:latin typeface="Constantia"/>
                <a:cs typeface="Constantia"/>
              </a:rPr>
              <a:t>dramatically.</a:t>
            </a:r>
            <a:endParaRPr sz="2600">
              <a:latin typeface="Constantia"/>
              <a:cs typeface="Constantia"/>
            </a:endParaRPr>
          </a:p>
          <a:p>
            <a:pPr algn="just"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 b="1">
                <a:solidFill>
                  <a:srgbClr val="C00000"/>
                </a:solidFill>
                <a:latin typeface="Constantia"/>
                <a:cs typeface="Constantia"/>
              </a:rPr>
              <a:t>2012</a:t>
            </a:r>
            <a:r>
              <a:rPr dirty="0" sz="2600" spc="-5">
                <a:latin typeface="Constantia"/>
                <a:cs typeface="Constantia"/>
              </a:rPr>
              <a:t>: </a:t>
            </a:r>
            <a:r>
              <a:rPr dirty="0" sz="2600" spc="-10">
                <a:latin typeface="Constantia"/>
                <a:cs typeface="Constantia"/>
              </a:rPr>
              <a:t>Junglee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was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launched</a:t>
            </a:r>
            <a:r>
              <a:rPr dirty="0" sz="2600" spc="-2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by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Amazon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as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price</a:t>
            </a:r>
            <a:endParaRPr sz="2600">
              <a:latin typeface="Constantia"/>
              <a:cs typeface="Constantia"/>
            </a:endParaRPr>
          </a:p>
          <a:p>
            <a:pPr algn="just" marL="286385" marR="7620">
              <a:lnSpc>
                <a:spcPct val="100000"/>
              </a:lnSpc>
              <a:spcBef>
                <a:spcPts val="5"/>
              </a:spcBef>
            </a:pPr>
            <a:r>
              <a:rPr dirty="0" sz="2600" spc="-10">
                <a:latin typeface="Constantia"/>
                <a:cs typeface="Constantia"/>
              </a:rPr>
              <a:t>aggregator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10">
                <a:latin typeface="Constantia"/>
                <a:cs typeface="Constantia"/>
              </a:rPr>
              <a:t>comparison tool. </a:t>
            </a:r>
            <a:r>
              <a:rPr dirty="0" sz="2600" spc="-5">
                <a:latin typeface="Constantia"/>
                <a:cs typeface="Constantia"/>
              </a:rPr>
              <a:t>This </a:t>
            </a:r>
            <a:r>
              <a:rPr dirty="0" sz="2600" spc="-20">
                <a:latin typeface="Constantia"/>
                <a:cs typeface="Constantia"/>
              </a:rPr>
              <a:t>marked</a:t>
            </a:r>
            <a:r>
              <a:rPr dirty="0" sz="2600" spc="-400">
                <a:latin typeface="Constantia"/>
                <a:cs typeface="Constantia"/>
              </a:rPr>
              <a:t> </a:t>
            </a:r>
            <a:r>
              <a:rPr dirty="0" sz="2600" spc="-30">
                <a:latin typeface="Constantia"/>
                <a:cs typeface="Constantia"/>
              </a:rPr>
              <a:t>Amazon’s  </a:t>
            </a:r>
            <a:r>
              <a:rPr dirty="0" sz="2600" spc="-20">
                <a:latin typeface="Constantia"/>
                <a:cs typeface="Constantia"/>
              </a:rPr>
              <a:t>low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cost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baby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steps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Indian</a:t>
            </a:r>
            <a:r>
              <a:rPr dirty="0" sz="2600" spc="-3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market,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especially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at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  </a:t>
            </a:r>
            <a:r>
              <a:rPr dirty="0" sz="2600" spc="-5">
                <a:latin typeface="Constantia"/>
                <a:cs typeface="Constantia"/>
              </a:rPr>
              <a:t>time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when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FDI</a:t>
            </a:r>
            <a:r>
              <a:rPr dirty="0" sz="2600" spc="-5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regulations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were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state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20">
                <a:latin typeface="Constantia"/>
                <a:cs typeface="Constantia"/>
              </a:rPr>
              <a:t> </a:t>
            </a:r>
            <a:r>
              <a:rPr dirty="0" sz="2600" spc="40">
                <a:latin typeface="Constantia"/>
                <a:cs typeface="Constantia"/>
              </a:rPr>
              <a:t>flux.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0" b="1">
                <a:solidFill>
                  <a:srgbClr val="C00000"/>
                </a:solidFill>
                <a:latin typeface="Constantia"/>
                <a:cs typeface="Constantia"/>
              </a:rPr>
              <a:t>2013</a:t>
            </a:r>
            <a:r>
              <a:rPr dirty="0" sz="2600" spc="-10">
                <a:latin typeface="Constantia"/>
                <a:cs typeface="Constantia"/>
              </a:rPr>
              <a:t>: </a:t>
            </a:r>
            <a:r>
              <a:rPr dirty="0" sz="2600" spc="-20">
                <a:latin typeface="Constantia"/>
                <a:cs typeface="Constantia"/>
              </a:rPr>
              <a:t>Myntra </a:t>
            </a:r>
            <a:r>
              <a:rPr dirty="0" sz="2600" spc="-10">
                <a:latin typeface="Constantia"/>
                <a:cs typeface="Constantia"/>
              </a:rPr>
              <a:t>piloted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u="heavy" sz="2600" spc="-5" i="1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one hour delivery </a:t>
            </a:r>
            <a:r>
              <a:rPr dirty="0" u="heavy" sz="2600" spc="-10" i="1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system</a:t>
            </a:r>
            <a:r>
              <a:rPr dirty="0" sz="2600" spc="-10" i="1">
                <a:solidFill>
                  <a:srgbClr val="E1D600"/>
                </a:solidFill>
                <a:latin typeface="Constantia"/>
                <a:cs typeface="Constantia"/>
                <a:hlinkClick r:id="rId6"/>
              </a:rPr>
              <a:t> </a:t>
            </a:r>
            <a:r>
              <a:rPr dirty="0" sz="2600">
                <a:latin typeface="Constantia"/>
                <a:cs typeface="Constantia"/>
              </a:rPr>
              <a:t>in</a:t>
            </a:r>
            <a:r>
              <a:rPr dirty="0" sz="2600" spc="-22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Delhi  &amp; </a:t>
            </a:r>
            <a:r>
              <a:rPr dirty="0" sz="2600" spc="-10">
                <a:latin typeface="Constantia"/>
                <a:cs typeface="Constantia"/>
              </a:rPr>
              <a:t>Bangalore for delivery </a:t>
            </a:r>
            <a:r>
              <a:rPr dirty="0" sz="2600" spc="-5">
                <a:latin typeface="Constantia"/>
                <a:cs typeface="Constantia"/>
              </a:rPr>
              <a:t>addresses located </a:t>
            </a:r>
            <a:r>
              <a:rPr dirty="0" sz="2600">
                <a:latin typeface="Constantia"/>
                <a:cs typeface="Constantia"/>
              </a:rPr>
              <a:t>within a 5  </a:t>
            </a:r>
            <a:r>
              <a:rPr dirty="0" sz="2600" spc="-5">
                <a:latin typeface="Constantia"/>
                <a:cs typeface="Constantia"/>
              </a:rPr>
              <a:t>kilometer </a:t>
            </a:r>
            <a:r>
              <a:rPr dirty="0" sz="2600" spc="-10">
                <a:latin typeface="Constantia"/>
                <a:cs typeface="Constantia"/>
              </a:rPr>
              <a:t>radius </a:t>
            </a:r>
            <a:r>
              <a:rPr dirty="0" sz="2600">
                <a:latin typeface="Constantia"/>
                <a:cs typeface="Constantia"/>
              </a:rPr>
              <a:t>of </a:t>
            </a:r>
            <a:r>
              <a:rPr dirty="0" sz="2600" spc="-5">
                <a:latin typeface="Constantia"/>
                <a:cs typeface="Constantia"/>
              </a:rPr>
              <a:t>their </a:t>
            </a:r>
            <a:r>
              <a:rPr dirty="0" sz="2600" spc="-10">
                <a:latin typeface="Constantia"/>
                <a:cs typeface="Constantia"/>
              </a:rPr>
              <a:t>warehouse </a:t>
            </a:r>
            <a:r>
              <a:rPr dirty="0" sz="2600" spc="-15">
                <a:latin typeface="Constantia"/>
                <a:cs typeface="Constantia"/>
              </a:rPr>
              <a:t>by process  </a:t>
            </a:r>
            <a:r>
              <a:rPr dirty="0" sz="2600" spc="-10">
                <a:latin typeface="Constantia"/>
                <a:cs typeface="Constantia"/>
              </a:rPr>
              <a:t>innovation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5">
                <a:latin typeface="Constantia"/>
                <a:cs typeface="Constantia"/>
              </a:rPr>
              <a:t>reducing </a:t>
            </a:r>
            <a:r>
              <a:rPr dirty="0" sz="2600">
                <a:latin typeface="Constantia"/>
                <a:cs typeface="Constantia"/>
              </a:rPr>
              <a:t>lag</a:t>
            </a:r>
            <a:r>
              <a:rPr dirty="0" sz="2600" spc="-2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time.</a:t>
            </a:r>
            <a:endParaRPr sz="2600">
              <a:latin typeface="Constantia"/>
              <a:cs typeface="Constantia"/>
            </a:endParaRPr>
          </a:p>
          <a:p>
            <a:pPr marL="286385" marR="42354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0" b="1">
                <a:solidFill>
                  <a:srgbClr val="C00000"/>
                </a:solidFill>
                <a:latin typeface="Constantia"/>
                <a:cs typeface="Constantia"/>
              </a:rPr>
              <a:t>2013</a:t>
            </a:r>
            <a:r>
              <a:rPr dirty="0" sz="2600" spc="-10">
                <a:latin typeface="Constantia"/>
                <a:cs typeface="Constantia"/>
              </a:rPr>
              <a:t>: </a:t>
            </a:r>
            <a:r>
              <a:rPr dirty="0" sz="2600" spc="-5">
                <a:latin typeface="Constantia"/>
                <a:cs typeface="Constantia"/>
              </a:rPr>
              <a:t>Amazon started </a:t>
            </a:r>
            <a:r>
              <a:rPr dirty="0" sz="2600" spc="-10">
                <a:latin typeface="Constantia"/>
                <a:cs typeface="Constantia"/>
              </a:rPr>
              <a:t>providing </a:t>
            </a:r>
            <a:r>
              <a:rPr dirty="0" u="heavy" sz="2600" spc="-15" i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CoD</a:t>
            </a:r>
            <a:r>
              <a:rPr dirty="0" sz="2600" spc="-15" i="1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option </a:t>
            </a:r>
            <a:r>
              <a:rPr dirty="0" sz="2600">
                <a:latin typeface="Constantia"/>
                <a:cs typeface="Constantia"/>
              </a:rPr>
              <a:t>in</a:t>
            </a:r>
            <a:r>
              <a:rPr dirty="0" sz="2600" spc="-38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India,  the </a:t>
            </a:r>
            <a:r>
              <a:rPr dirty="0" sz="2600" spc="-10">
                <a:latin typeface="Constantia"/>
                <a:cs typeface="Constantia"/>
              </a:rPr>
              <a:t>only </a:t>
            </a:r>
            <a:r>
              <a:rPr dirty="0" sz="2600" spc="-5">
                <a:latin typeface="Constantia"/>
                <a:cs typeface="Constantia"/>
              </a:rPr>
              <a:t>country in the </a:t>
            </a:r>
            <a:r>
              <a:rPr dirty="0" sz="2600" spc="-15">
                <a:latin typeface="Constantia"/>
                <a:cs typeface="Constantia"/>
              </a:rPr>
              <a:t>world,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 spc="-15">
                <a:latin typeface="Constantia"/>
                <a:cs typeface="Constantia"/>
              </a:rPr>
              <a:t>keep </a:t>
            </a:r>
            <a:r>
              <a:rPr dirty="0" sz="2600" spc="-5">
                <a:latin typeface="Constantia"/>
                <a:cs typeface="Constantia"/>
              </a:rPr>
              <a:t>up </a:t>
            </a:r>
            <a:r>
              <a:rPr dirty="0" sz="2600">
                <a:latin typeface="Constantia"/>
                <a:cs typeface="Constantia"/>
              </a:rPr>
              <a:t>with </a:t>
            </a:r>
            <a:r>
              <a:rPr dirty="0" sz="2600" spc="-5">
                <a:latin typeface="Constantia"/>
                <a:cs typeface="Constantia"/>
              </a:rPr>
              <a:t>the  </a:t>
            </a:r>
            <a:r>
              <a:rPr dirty="0" sz="2600" spc="-15">
                <a:latin typeface="Constantia"/>
                <a:cs typeface="Constantia"/>
              </a:rPr>
              <a:t>market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norm.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07340" y="1078738"/>
            <a:ext cx="8383270" cy="41478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7302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 b="1">
                <a:solidFill>
                  <a:srgbClr val="C00000"/>
                </a:solidFill>
                <a:latin typeface="Constantia"/>
                <a:cs typeface="Constantia"/>
              </a:rPr>
              <a:t>2014</a:t>
            </a:r>
            <a:r>
              <a:rPr dirty="0" sz="2600" spc="-5" b="1">
                <a:latin typeface="Constantia"/>
                <a:cs typeface="Constantia"/>
              </a:rPr>
              <a:t>: </a:t>
            </a:r>
            <a:r>
              <a:rPr dirty="0" sz="2600" spc="-5">
                <a:latin typeface="Constantia"/>
                <a:cs typeface="Constantia"/>
              </a:rPr>
              <a:t>Flipkart </a:t>
            </a:r>
            <a:r>
              <a:rPr dirty="0" sz="2600" spc="-15">
                <a:latin typeface="Constantia"/>
                <a:cs typeface="Constantia"/>
              </a:rPr>
              <a:t>acquired </a:t>
            </a:r>
            <a:r>
              <a:rPr dirty="0" sz="2600" spc="-20">
                <a:latin typeface="Constantia"/>
                <a:cs typeface="Constantia"/>
              </a:rPr>
              <a:t>Myntra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10">
                <a:latin typeface="Constantia"/>
                <a:cs typeface="Constantia"/>
              </a:rPr>
              <a:t>raised </a:t>
            </a:r>
            <a:r>
              <a:rPr dirty="0" sz="2600">
                <a:latin typeface="Constantia"/>
                <a:cs typeface="Constantia"/>
              </a:rPr>
              <a:t>$1 </a:t>
            </a:r>
            <a:r>
              <a:rPr dirty="0" sz="2600" spc="-5">
                <a:latin typeface="Constantia"/>
                <a:cs typeface="Constantia"/>
              </a:rPr>
              <a:t>billion </a:t>
            </a:r>
            <a:r>
              <a:rPr dirty="0" sz="2600">
                <a:latin typeface="Constantia"/>
                <a:cs typeface="Constantia"/>
              </a:rPr>
              <a:t>at</a:t>
            </a:r>
            <a:r>
              <a:rPr dirty="0" sz="2600" spc="-46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  </a:t>
            </a:r>
            <a:r>
              <a:rPr dirty="0" sz="2600" spc="-5">
                <a:latin typeface="Constantia"/>
                <a:cs typeface="Constantia"/>
              </a:rPr>
              <a:t>enormous</a:t>
            </a:r>
            <a:r>
              <a:rPr dirty="0" sz="2600" spc="-5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u="heavy" sz="26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valuation </a:t>
            </a:r>
            <a:r>
              <a:rPr dirty="0" u="heavy" sz="260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of </a:t>
            </a:r>
            <a:r>
              <a:rPr dirty="0" u="heavy" sz="26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$7</a:t>
            </a:r>
            <a:r>
              <a:rPr dirty="0" u="heavy" sz="2600" spc="-24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 </a:t>
            </a:r>
            <a:r>
              <a:rPr dirty="0" u="heavy" sz="26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billion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 b="1">
                <a:solidFill>
                  <a:srgbClr val="C00000"/>
                </a:solidFill>
                <a:latin typeface="Constantia"/>
                <a:cs typeface="Constantia"/>
              </a:rPr>
              <a:t>2014</a:t>
            </a:r>
            <a:r>
              <a:rPr dirty="0" sz="2600" spc="-5">
                <a:latin typeface="Constantia"/>
                <a:cs typeface="Constantia"/>
              </a:rPr>
              <a:t>: </a:t>
            </a:r>
            <a:r>
              <a:rPr dirty="0" sz="2600" spc="-10">
                <a:latin typeface="Constantia"/>
                <a:cs typeface="Constantia"/>
              </a:rPr>
              <a:t>Amazon </a:t>
            </a:r>
            <a:r>
              <a:rPr dirty="0" sz="2600" spc="-5">
                <a:latin typeface="Constantia"/>
                <a:cs typeface="Constantia"/>
              </a:rPr>
              <a:t>tied up </a:t>
            </a:r>
            <a:r>
              <a:rPr dirty="0" sz="2600">
                <a:latin typeface="Constantia"/>
                <a:cs typeface="Constantia"/>
              </a:rPr>
              <a:t>with </a:t>
            </a:r>
            <a:r>
              <a:rPr dirty="0" sz="2600" b="1" i="1">
                <a:latin typeface="Constantia"/>
                <a:cs typeface="Constantia"/>
              </a:rPr>
              <a:t>BPCL </a:t>
            </a:r>
            <a:r>
              <a:rPr dirty="0" sz="2600" spc="-5">
                <a:latin typeface="Constantia"/>
                <a:cs typeface="Constantia"/>
              </a:rPr>
              <a:t>in </a:t>
            </a:r>
            <a:r>
              <a:rPr dirty="0" sz="2600" spc="-10">
                <a:latin typeface="Constantia"/>
                <a:cs typeface="Constantia"/>
              </a:rPr>
              <a:t>Mumbai </a:t>
            </a:r>
            <a:r>
              <a:rPr dirty="0" sz="2600">
                <a:latin typeface="Constantia"/>
                <a:cs typeface="Constantia"/>
              </a:rPr>
              <a:t>and Delhi  &amp; </a:t>
            </a:r>
            <a:r>
              <a:rPr dirty="0" sz="2600" spc="-5">
                <a:latin typeface="Constantia"/>
                <a:cs typeface="Constantia"/>
              </a:rPr>
              <a:t>local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grocery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stores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allowing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customers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pick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up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their  </a:t>
            </a:r>
            <a:r>
              <a:rPr dirty="0" sz="2600" spc="-10">
                <a:latin typeface="Constantia"/>
                <a:cs typeface="Constantia"/>
              </a:rPr>
              <a:t>packages from </a:t>
            </a:r>
            <a:r>
              <a:rPr dirty="0" sz="2600" spc="-5">
                <a:latin typeface="Constantia"/>
                <a:cs typeface="Constantia"/>
              </a:rPr>
              <a:t>the </a:t>
            </a:r>
            <a:r>
              <a:rPr dirty="0" sz="2600" spc="-10">
                <a:latin typeface="Constantia"/>
                <a:cs typeface="Constantia"/>
              </a:rPr>
              <a:t>retail </a:t>
            </a:r>
            <a:r>
              <a:rPr dirty="0" sz="2600" spc="-5">
                <a:latin typeface="Constantia"/>
                <a:cs typeface="Constantia"/>
              </a:rPr>
              <a:t>chain </a:t>
            </a:r>
            <a:r>
              <a:rPr dirty="0" u="heavy" sz="2600" spc="-5" i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In&amp;Out</a:t>
            </a:r>
            <a:r>
              <a:rPr dirty="0" sz="2600" spc="-5" i="1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run </a:t>
            </a:r>
            <a:r>
              <a:rPr dirty="0" sz="2600" spc="-15">
                <a:latin typeface="Constantia"/>
                <a:cs typeface="Constantia"/>
              </a:rPr>
              <a:t>by </a:t>
            </a:r>
            <a:r>
              <a:rPr dirty="0" sz="2600" spc="-5">
                <a:latin typeface="Constantia"/>
                <a:cs typeface="Constantia"/>
              </a:rPr>
              <a:t>BPCL </a:t>
            </a:r>
            <a:r>
              <a:rPr dirty="0" sz="2600">
                <a:latin typeface="Constantia"/>
                <a:cs typeface="Constantia"/>
              </a:rPr>
              <a:t>at  select filling </a:t>
            </a:r>
            <a:r>
              <a:rPr dirty="0" sz="2600" spc="-5">
                <a:latin typeface="Constantia"/>
                <a:cs typeface="Constantia"/>
              </a:rPr>
              <a:t>stations,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5">
                <a:latin typeface="Constantia"/>
                <a:cs typeface="Constantia"/>
              </a:rPr>
              <a:t>quietly </a:t>
            </a:r>
            <a:r>
              <a:rPr dirty="0" sz="2600" spc="-10">
                <a:latin typeface="Constantia"/>
                <a:cs typeface="Constantia"/>
              </a:rPr>
              <a:t>expands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>
                <a:latin typeface="Constantia"/>
                <a:cs typeface="Constantia"/>
              </a:rPr>
              <a:t>all  </a:t>
            </a:r>
            <a:r>
              <a:rPr dirty="0" sz="2600" spc="-15">
                <a:latin typeface="Constantia"/>
                <a:cs typeface="Constantia"/>
              </a:rPr>
              <a:t>categories </a:t>
            </a:r>
            <a:r>
              <a:rPr dirty="0" sz="2600" spc="-5">
                <a:latin typeface="Constantia"/>
                <a:cs typeface="Constantia"/>
              </a:rPr>
              <a:t>that major retailers </a:t>
            </a:r>
            <a:r>
              <a:rPr dirty="0" sz="2600" spc="-15">
                <a:latin typeface="Constantia"/>
                <a:cs typeface="Constantia"/>
              </a:rPr>
              <a:t>are </a:t>
            </a:r>
            <a:r>
              <a:rPr dirty="0" sz="2600" spc="-5">
                <a:latin typeface="Constantia"/>
                <a:cs typeface="Constantia"/>
              </a:rPr>
              <a:t>present,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5">
                <a:latin typeface="Constantia"/>
                <a:cs typeface="Constantia"/>
              </a:rPr>
              <a:t>stocks </a:t>
            </a:r>
            <a:r>
              <a:rPr dirty="0" sz="2600" spc="-20">
                <a:latin typeface="Constantia"/>
                <a:cs typeface="Constantia"/>
              </a:rPr>
              <a:t>15  </a:t>
            </a:r>
            <a:r>
              <a:rPr dirty="0" sz="2600" spc="-5">
                <a:latin typeface="Constantia"/>
                <a:cs typeface="Constantia"/>
              </a:rPr>
              <a:t>million </a:t>
            </a:r>
            <a:r>
              <a:rPr dirty="0" sz="2600" spc="-10">
                <a:latin typeface="Constantia"/>
                <a:cs typeface="Constantia"/>
              </a:rPr>
              <a:t>products, </a:t>
            </a:r>
            <a:r>
              <a:rPr dirty="0" sz="2600">
                <a:latin typeface="Constantia"/>
                <a:cs typeface="Constantia"/>
              </a:rPr>
              <a:t>5 </a:t>
            </a:r>
            <a:r>
              <a:rPr dirty="0" sz="2600" spc="-5">
                <a:latin typeface="Constantia"/>
                <a:cs typeface="Constantia"/>
              </a:rPr>
              <a:t>million </a:t>
            </a:r>
            <a:r>
              <a:rPr dirty="0" sz="2600" spc="-15">
                <a:latin typeface="Constantia"/>
                <a:cs typeface="Constantia"/>
              </a:rPr>
              <a:t>more </a:t>
            </a:r>
            <a:r>
              <a:rPr dirty="0" sz="2600" spc="-5">
                <a:latin typeface="Constantia"/>
                <a:cs typeface="Constantia"/>
              </a:rPr>
              <a:t>than</a:t>
            </a:r>
            <a:r>
              <a:rPr dirty="0" sz="2600" spc="-32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Flipkart</a:t>
            </a:r>
            <a:endParaRPr sz="2600">
              <a:latin typeface="Constantia"/>
              <a:cs typeface="Constantia"/>
            </a:endParaRPr>
          </a:p>
          <a:p>
            <a:pPr marL="286385" marR="11861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 b="1">
                <a:solidFill>
                  <a:srgbClr val="C00000"/>
                </a:solidFill>
                <a:latin typeface="Constantia"/>
                <a:cs typeface="Constantia"/>
                <a:hlinkClick r:id="rId7"/>
              </a:rPr>
              <a:t>2014</a:t>
            </a:r>
            <a:r>
              <a:rPr dirty="0" sz="2600" spc="-5">
                <a:latin typeface="Constantia"/>
                <a:cs typeface="Constantia"/>
                <a:hlinkClick r:id="rId7"/>
              </a:rPr>
              <a:t>:</a:t>
            </a:r>
            <a:r>
              <a:rPr dirty="0" sz="2600" spc="-5">
                <a:solidFill>
                  <a:srgbClr val="E1D600"/>
                </a:solidFill>
                <a:latin typeface="Constantia"/>
                <a:cs typeface="Constantia"/>
                <a:hlinkClick r:id="rId7"/>
              </a:rPr>
              <a:t> </a:t>
            </a:r>
            <a:r>
              <a:rPr dirty="0" u="heavy" sz="26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Alibaba </a:t>
            </a:r>
            <a:r>
              <a:rPr dirty="0" u="heavy" sz="26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Group</a:t>
            </a:r>
            <a:r>
              <a:rPr dirty="0" sz="2600" spc="-10">
                <a:solidFill>
                  <a:srgbClr val="E1D600"/>
                </a:solidFill>
                <a:latin typeface="Constantia"/>
                <a:cs typeface="Constantia"/>
                <a:hlinkClick r:id="rId7"/>
              </a:rPr>
              <a:t> </a:t>
            </a:r>
            <a:r>
              <a:rPr dirty="0" sz="2600">
                <a:latin typeface="Constantia"/>
                <a:cs typeface="Constantia"/>
                <a:hlinkClick r:id="rId7"/>
              </a:rPr>
              <a:t>has </a:t>
            </a:r>
            <a:r>
              <a:rPr dirty="0" sz="2600" spc="-5">
                <a:latin typeface="Constantia"/>
                <a:cs typeface="Constantia"/>
                <a:hlinkClick r:id="rId7"/>
              </a:rPr>
              <a:t>the </a:t>
            </a:r>
            <a:r>
              <a:rPr dirty="0" sz="2600" spc="-15">
                <a:latin typeface="Constantia"/>
                <a:cs typeface="Constantia"/>
                <a:hlinkClick r:id="rId7"/>
              </a:rPr>
              <a:t>largest</a:t>
            </a:r>
            <a:r>
              <a:rPr dirty="0" sz="2600" spc="-15">
                <a:solidFill>
                  <a:srgbClr val="E1D600"/>
                </a:solidFill>
                <a:latin typeface="Constantia"/>
                <a:cs typeface="Constantia"/>
                <a:hlinkClick r:id="rId7"/>
              </a:rPr>
              <a:t> </a:t>
            </a:r>
            <a:r>
              <a:rPr dirty="0" u="heavy" sz="260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Initial</a:t>
            </a:r>
            <a:r>
              <a:rPr dirty="0" u="heavy" sz="2600" spc="-44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 </a:t>
            </a:r>
            <a:r>
              <a:rPr dirty="0" u="heavy" sz="260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public </a:t>
            </a:r>
            <a:r>
              <a:rPr dirty="0" u="heavy" sz="260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 </a:t>
            </a:r>
            <a:r>
              <a:rPr dirty="0" u="heavy" sz="26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offering</a:t>
            </a:r>
            <a:r>
              <a:rPr dirty="0" sz="2600" spc="-5">
                <a:solidFill>
                  <a:srgbClr val="E1D600"/>
                </a:solidFill>
                <a:latin typeface="Constantia"/>
                <a:cs typeface="Constantia"/>
                <a:hlinkClick r:id="rId7"/>
              </a:rPr>
              <a:t> </a:t>
            </a:r>
            <a:r>
              <a:rPr dirty="0" sz="2600" spc="-55">
                <a:latin typeface="Constantia"/>
                <a:cs typeface="Constantia"/>
                <a:hlinkClick r:id="rId7"/>
              </a:rPr>
              <a:t>ever, </a:t>
            </a:r>
            <a:r>
              <a:rPr dirty="0" sz="2600" spc="-15">
                <a:latin typeface="Constantia"/>
                <a:cs typeface="Constantia"/>
                <a:hlinkClick r:id="rId7"/>
              </a:rPr>
              <a:t>worth $25</a:t>
            </a:r>
            <a:r>
              <a:rPr dirty="0" sz="2600" spc="-125">
                <a:latin typeface="Constantia"/>
                <a:cs typeface="Constantia"/>
                <a:hlinkClick r:id="rId7"/>
              </a:rPr>
              <a:t> </a:t>
            </a:r>
            <a:r>
              <a:rPr dirty="0" sz="2600" spc="-5">
                <a:latin typeface="Constantia"/>
                <a:cs typeface="Constantia"/>
                <a:hlinkClick r:id="rId7"/>
              </a:rPr>
              <a:t>billion.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1272285"/>
            <a:ext cx="7798434" cy="48914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86385" marR="53340" indent="-274320">
              <a:lnSpc>
                <a:spcPts val="2590"/>
              </a:lnSpc>
              <a:spcBef>
                <a:spcPts val="42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u="heavy" sz="24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Michael Aldrich</a:t>
            </a:r>
            <a:r>
              <a:rPr dirty="0" sz="2400" spc="-5">
                <a:latin typeface="Constantia"/>
                <a:cs typeface="Constantia"/>
              </a:rPr>
              <a:t>, </a:t>
            </a:r>
            <a:r>
              <a:rPr dirty="0" sz="2400">
                <a:latin typeface="Constantia"/>
                <a:cs typeface="Constantia"/>
              </a:rPr>
              <a:t>an </a:t>
            </a:r>
            <a:r>
              <a:rPr dirty="0" sz="2400" spc="-5">
                <a:latin typeface="Constantia"/>
                <a:cs typeface="Constantia"/>
              </a:rPr>
              <a:t>English </a:t>
            </a:r>
            <a:r>
              <a:rPr dirty="0" sz="2400" spc="-40">
                <a:latin typeface="Constantia"/>
                <a:cs typeface="Constantia"/>
              </a:rPr>
              <a:t>inventor, </a:t>
            </a:r>
            <a:r>
              <a:rPr dirty="0" sz="2400" spc="-15">
                <a:latin typeface="Constantia"/>
                <a:cs typeface="Constantia"/>
              </a:rPr>
              <a:t>innovator </a:t>
            </a:r>
            <a:r>
              <a:rPr dirty="0" sz="2400">
                <a:latin typeface="Constantia"/>
                <a:cs typeface="Constantia"/>
              </a:rPr>
              <a:t>and  </a:t>
            </a:r>
            <a:r>
              <a:rPr dirty="0" sz="2400" spc="-5">
                <a:latin typeface="Constantia"/>
                <a:cs typeface="Constantia"/>
              </a:rPr>
              <a:t>entrepreneur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is</a:t>
            </a:r>
            <a:r>
              <a:rPr dirty="0" sz="2400" spc="-114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credited</a:t>
            </a:r>
            <a:r>
              <a:rPr dirty="0" sz="2400" spc="-6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with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developing</a:t>
            </a:r>
            <a:r>
              <a:rPr dirty="0" sz="2400" spc="-3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the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predecessor 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 spc="-5">
                <a:latin typeface="Constantia"/>
                <a:cs typeface="Constantia"/>
              </a:rPr>
              <a:t>online</a:t>
            </a:r>
            <a:r>
              <a:rPr dirty="0" sz="2400" spc="-21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shopping.</a:t>
            </a:r>
            <a:endParaRPr sz="2400">
              <a:latin typeface="Constantia"/>
              <a:cs typeface="Constantia"/>
            </a:endParaRPr>
          </a:p>
          <a:p>
            <a:pPr marL="286385" marR="524510" indent="-274320">
              <a:lnSpc>
                <a:spcPts val="2590"/>
              </a:lnSpc>
              <a:spcBef>
                <a:spcPts val="5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56870" algn="l"/>
                <a:tab pos="357505" algn="l"/>
              </a:tabLst>
            </a:pPr>
            <a:r>
              <a:rPr dirty="0"/>
              <a:t>	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idea</a:t>
            </a:r>
            <a:r>
              <a:rPr dirty="0" sz="2400" spc="-13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came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about</a:t>
            </a:r>
            <a:r>
              <a:rPr dirty="0" sz="2400" spc="-12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during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</a:t>
            </a:r>
            <a:r>
              <a:rPr dirty="0" sz="2400" spc="-114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stroll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with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his</a:t>
            </a:r>
            <a:r>
              <a:rPr dirty="0" sz="2400" spc="-114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wife</a:t>
            </a:r>
            <a:r>
              <a:rPr dirty="0" sz="2400" spc="-13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and  Labrador </a:t>
            </a:r>
            <a:r>
              <a:rPr dirty="0" sz="2400" spc="-10">
                <a:latin typeface="Constantia"/>
                <a:cs typeface="Constantia"/>
              </a:rPr>
              <a:t>when </a:t>
            </a:r>
            <a:r>
              <a:rPr dirty="0" sz="2400" spc="-5">
                <a:latin typeface="Constantia"/>
                <a:cs typeface="Constantia"/>
              </a:rPr>
              <a:t>Aldrich </a:t>
            </a:r>
            <a:r>
              <a:rPr dirty="0" sz="2400" spc="-10">
                <a:latin typeface="Constantia"/>
                <a:cs typeface="Constantia"/>
              </a:rPr>
              <a:t>lamented </a:t>
            </a:r>
            <a:r>
              <a:rPr dirty="0" sz="2400">
                <a:latin typeface="Constantia"/>
                <a:cs typeface="Constantia"/>
              </a:rPr>
              <a:t>about </a:t>
            </a:r>
            <a:r>
              <a:rPr dirty="0" sz="2400" spc="-5">
                <a:latin typeface="Constantia"/>
                <a:cs typeface="Constantia"/>
              </a:rPr>
              <a:t>their </a:t>
            </a:r>
            <a:r>
              <a:rPr dirty="0" sz="2400" spc="-15">
                <a:latin typeface="Constantia"/>
                <a:cs typeface="Constantia"/>
              </a:rPr>
              <a:t>weekly  </a:t>
            </a:r>
            <a:r>
              <a:rPr dirty="0" sz="2400" spc="-10">
                <a:latin typeface="Constantia"/>
                <a:cs typeface="Constantia"/>
              </a:rPr>
              <a:t>supermarket </a:t>
            </a:r>
            <a:r>
              <a:rPr dirty="0" sz="2400">
                <a:latin typeface="Constantia"/>
                <a:cs typeface="Constantia"/>
              </a:rPr>
              <a:t>shopping</a:t>
            </a:r>
            <a:r>
              <a:rPr dirty="0" sz="2400" spc="-19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expedition.</a:t>
            </a:r>
            <a:endParaRPr sz="2400">
              <a:latin typeface="Constantia"/>
              <a:cs typeface="Constantia"/>
            </a:endParaRPr>
          </a:p>
          <a:p>
            <a:pPr marL="286385" marR="39370" indent="-274320">
              <a:lnSpc>
                <a:spcPct val="90000"/>
              </a:lnSpc>
              <a:spcBef>
                <a:spcPts val="54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56870" algn="l"/>
                <a:tab pos="357505" algn="l"/>
              </a:tabLst>
            </a:pPr>
            <a:r>
              <a:rPr dirty="0"/>
              <a:t>	</a:t>
            </a:r>
            <a:r>
              <a:rPr dirty="0" sz="2400" spc="-5">
                <a:latin typeface="Constantia"/>
                <a:cs typeface="Constantia"/>
              </a:rPr>
              <a:t>This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conversation</a:t>
            </a:r>
            <a:r>
              <a:rPr dirty="0" sz="2400" spc="-7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sparked</a:t>
            </a:r>
            <a:r>
              <a:rPr dirty="0" sz="2400" spc="-4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an</a:t>
            </a:r>
            <a:r>
              <a:rPr dirty="0" sz="2400" spc="-4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idea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to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hook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television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to  </a:t>
            </a:r>
            <a:r>
              <a:rPr dirty="0" sz="2400" spc="-5">
                <a:latin typeface="Constantia"/>
                <a:cs typeface="Constantia"/>
              </a:rPr>
              <a:t>their </a:t>
            </a:r>
            <a:r>
              <a:rPr dirty="0" sz="2400" spc="-10">
                <a:latin typeface="Constantia"/>
                <a:cs typeface="Constantia"/>
              </a:rPr>
              <a:t>supermarket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 spc="-15">
                <a:latin typeface="Constantia"/>
                <a:cs typeface="Constantia"/>
              </a:rPr>
              <a:t>deliver </a:t>
            </a:r>
            <a:r>
              <a:rPr dirty="0" sz="2400" spc="-5">
                <a:latin typeface="Constantia"/>
                <a:cs typeface="Constantia"/>
              </a:rPr>
              <a:t>the </a:t>
            </a:r>
            <a:r>
              <a:rPr dirty="0" sz="2400" spc="-15">
                <a:latin typeface="Constantia"/>
                <a:cs typeface="Constantia"/>
              </a:rPr>
              <a:t>groceries. </a:t>
            </a:r>
            <a:r>
              <a:rPr dirty="0" sz="2400" spc="-5">
                <a:latin typeface="Constantia"/>
                <a:cs typeface="Constantia"/>
              </a:rPr>
              <a:t>Immediately  </a:t>
            </a:r>
            <a:r>
              <a:rPr dirty="0" sz="2400" spc="-10">
                <a:latin typeface="Constantia"/>
                <a:cs typeface="Constantia"/>
              </a:rPr>
              <a:t>after </a:t>
            </a:r>
            <a:r>
              <a:rPr dirty="0" sz="2400" spc="-5">
                <a:latin typeface="Constantia"/>
                <a:cs typeface="Constantia"/>
              </a:rPr>
              <a:t>the discussion Aldrich </a:t>
            </a:r>
            <a:r>
              <a:rPr dirty="0" sz="2400" spc="-10">
                <a:latin typeface="Constantia"/>
                <a:cs typeface="Constantia"/>
              </a:rPr>
              <a:t>quickly </a:t>
            </a:r>
            <a:r>
              <a:rPr dirty="0" sz="2400" spc="-5">
                <a:latin typeface="Constantia"/>
                <a:cs typeface="Constantia"/>
              </a:rPr>
              <a:t>planned </a:t>
            </a:r>
            <a:r>
              <a:rPr dirty="0" sz="2400">
                <a:latin typeface="Constantia"/>
                <a:cs typeface="Constantia"/>
              </a:rPr>
              <a:t>and  </a:t>
            </a:r>
            <a:r>
              <a:rPr dirty="0" sz="2400" spc="-10">
                <a:latin typeface="Constantia"/>
                <a:cs typeface="Constantia"/>
              </a:rPr>
              <a:t>implemented </a:t>
            </a:r>
            <a:r>
              <a:rPr dirty="0" sz="2400">
                <a:latin typeface="Constantia"/>
                <a:cs typeface="Constantia"/>
              </a:rPr>
              <a:t>his</a:t>
            </a:r>
            <a:r>
              <a:rPr dirty="0" sz="2400" spc="-6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idea.</a:t>
            </a:r>
            <a:endParaRPr sz="2400">
              <a:latin typeface="Constantia"/>
              <a:cs typeface="Constantia"/>
            </a:endParaRPr>
          </a:p>
          <a:p>
            <a:pPr marL="286385" marR="5080" indent="-274320">
              <a:lnSpc>
                <a:spcPct val="9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>
                <a:latin typeface="Constantia"/>
                <a:cs typeface="Constantia"/>
              </a:rPr>
              <a:t>In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1979</a:t>
            </a:r>
            <a:r>
              <a:rPr dirty="0" sz="2400" spc="-4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Aldrich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connected</a:t>
            </a:r>
            <a:r>
              <a:rPr dirty="0" sz="2400" spc="-4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</a:t>
            </a:r>
            <a:r>
              <a:rPr dirty="0" sz="2400" spc="-9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television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set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to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</a:t>
            </a:r>
            <a:r>
              <a:rPr dirty="0" sz="2400" spc="-9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transaction  </a:t>
            </a:r>
            <a:r>
              <a:rPr dirty="0" sz="2400" spc="-10">
                <a:latin typeface="Constantia"/>
                <a:cs typeface="Constantia"/>
              </a:rPr>
              <a:t>processing </a:t>
            </a:r>
            <a:r>
              <a:rPr dirty="0" sz="2400" spc="-15">
                <a:latin typeface="Constantia"/>
                <a:cs typeface="Constantia"/>
              </a:rPr>
              <a:t>computer </a:t>
            </a:r>
            <a:r>
              <a:rPr dirty="0" sz="2400">
                <a:latin typeface="Constantia"/>
                <a:cs typeface="Constantia"/>
              </a:rPr>
              <a:t>with a </a:t>
            </a:r>
            <a:r>
              <a:rPr dirty="0" sz="2400" spc="-5">
                <a:latin typeface="Constantia"/>
                <a:cs typeface="Constantia"/>
              </a:rPr>
              <a:t>telephone </a:t>
            </a:r>
            <a:r>
              <a:rPr dirty="0" sz="2400">
                <a:latin typeface="Constantia"/>
                <a:cs typeface="Constantia"/>
              </a:rPr>
              <a:t>line and </a:t>
            </a:r>
            <a:r>
              <a:rPr dirty="0" sz="2400" spc="-10">
                <a:latin typeface="Constantia"/>
                <a:cs typeface="Constantia"/>
              </a:rPr>
              <a:t>created  what </a:t>
            </a:r>
            <a:r>
              <a:rPr dirty="0" sz="2400">
                <a:latin typeface="Constantia"/>
                <a:cs typeface="Constantia"/>
              </a:rPr>
              <a:t>he </a:t>
            </a:r>
            <a:r>
              <a:rPr dirty="0" sz="2400" spc="-10">
                <a:latin typeface="Constantia"/>
                <a:cs typeface="Constantia"/>
              </a:rPr>
              <a:t>coined, </a:t>
            </a:r>
            <a:r>
              <a:rPr dirty="0" sz="2400" spc="-25">
                <a:latin typeface="Constantia"/>
                <a:cs typeface="Constantia"/>
              </a:rPr>
              <a:t>“teleshopping,” </a:t>
            </a:r>
            <a:r>
              <a:rPr dirty="0" sz="2400" spc="-5">
                <a:latin typeface="Constantia"/>
                <a:cs typeface="Constantia"/>
              </a:rPr>
              <a:t>meaning </a:t>
            </a:r>
            <a:r>
              <a:rPr dirty="0" sz="2400">
                <a:latin typeface="Constantia"/>
                <a:cs typeface="Constantia"/>
              </a:rPr>
              <a:t>shopping at a  </a:t>
            </a:r>
            <a:r>
              <a:rPr dirty="0" sz="2400" spc="-10">
                <a:latin typeface="Constantia"/>
                <a:cs typeface="Constantia"/>
              </a:rPr>
              <a:t>distance.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9740" y="1007110"/>
            <a:ext cx="8113395" cy="5189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6385" marR="10541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dirty="0" sz="2200" spc="-5">
                <a:latin typeface="Constantia"/>
                <a:cs typeface="Constantia"/>
              </a:rPr>
              <a:t>In </a:t>
            </a:r>
            <a:r>
              <a:rPr dirty="0" sz="2200" spc="-20">
                <a:latin typeface="Constantia"/>
                <a:cs typeface="Constantia"/>
              </a:rPr>
              <a:t>1978</a:t>
            </a:r>
            <a:r>
              <a:rPr dirty="0" sz="2200" spc="-20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u="heavy" sz="2200" spc="-2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France </a:t>
            </a:r>
            <a:r>
              <a:rPr dirty="0" u="heavy" sz="2200" spc="-3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Télécom</a:t>
            </a:r>
            <a:r>
              <a:rPr dirty="0" sz="2200" spc="-35">
                <a:latin typeface="Constantia"/>
                <a:cs typeface="Constantia"/>
              </a:rPr>
              <a:t>, </a:t>
            </a:r>
            <a:r>
              <a:rPr dirty="0" sz="2200" spc="-10">
                <a:latin typeface="Constantia"/>
                <a:cs typeface="Constantia"/>
              </a:rPr>
              <a:t>the country's</a:t>
            </a:r>
            <a:r>
              <a:rPr dirty="0" sz="2200" spc="-10">
                <a:solidFill>
                  <a:srgbClr val="E1D600"/>
                </a:solidFill>
                <a:latin typeface="Constantia"/>
                <a:cs typeface="Constantia"/>
                <a:hlinkClick r:id="rId7"/>
              </a:rPr>
              <a:t> </a:t>
            </a:r>
            <a:r>
              <a:rPr dirty="0" u="heavy" sz="2200" spc="-5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PTT</a:t>
            </a:r>
            <a:r>
              <a:rPr dirty="0" sz="2200" spc="-55">
                <a:latin typeface="Constantia"/>
                <a:cs typeface="Constantia"/>
              </a:rPr>
              <a:t>, </a:t>
            </a:r>
            <a:r>
              <a:rPr dirty="0" sz="2200" spc="-10">
                <a:latin typeface="Constantia"/>
                <a:cs typeface="Constantia"/>
              </a:rPr>
              <a:t>began </a:t>
            </a:r>
            <a:r>
              <a:rPr dirty="0" sz="2200" spc="-5">
                <a:latin typeface="Constantia"/>
                <a:cs typeface="Constantia"/>
              </a:rPr>
              <a:t>designing </a:t>
            </a:r>
            <a:r>
              <a:rPr dirty="0" sz="2200" spc="-10">
                <a:latin typeface="Constantia"/>
                <a:cs typeface="Constantia"/>
              </a:rPr>
              <a:t>the  Minitel </a:t>
            </a:r>
            <a:r>
              <a:rPr dirty="0" sz="2200" spc="-15">
                <a:latin typeface="Constantia"/>
                <a:cs typeface="Constantia"/>
              </a:rPr>
              <a:t>network. </a:t>
            </a:r>
            <a:r>
              <a:rPr dirty="0" sz="2200" spc="-5">
                <a:latin typeface="Constantia"/>
                <a:cs typeface="Constantia"/>
              </a:rPr>
              <a:t>By distributing</a:t>
            </a:r>
            <a:r>
              <a:rPr dirty="0" sz="2200" spc="-5">
                <a:solidFill>
                  <a:srgbClr val="E1D600"/>
                </a:solidFill>
                <a:latin typeface="Constantia"/>
                <a:cs typeface="Constantia"/>
                <a:hlinkClick r:id="rId8"/>
              </a:rPr>
              <a:t> </a:t>
            </a:r>
            <a:r>
              <a:rPr dirty="0" u="heavy" sz="22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8"/>
              </a:rPr>
              <a:t>terminals</a:t>
            </a:r>
            <a:r>
              <a:rPr dirty="0" sz="2200" spc="-10">
                <a:solidFill>
                  <a:srgbClr val="E1D600"/>
                </a:solidFill>
                <a:latin typeface="Constantia"/>
                <a:cs typeface="Constantia"/>
                <a:hlinkClick r:id="rId8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that </a:t>
            </a:r>
            <a:r>
              <a:rPr dirty="0" sz="2200" spc="-15">
                <a:latin typeface="Constantia"/>
                <a:cs typeface="Constantia"/>
              </a:rPr>
              <a:t>could </a:t>
            </a:r>
            <a:r>
              <a:rPr dirty="0" sz="2200" spc="-25">
                <a:latin typeface="Constantia"/>
                <a:cs typeface="Constantia"/>
              </a:rPr>
              <a:t>access </a:t>
            </a:r>
            <a:r>
              <a:rPr dirty="0" sz="2200" spc="-5">
                <a:latin typeface="Constantia"/>
                <a:cs typeface="Constantia"/>
              </a:rPr>
              <a:t>a  </a:t>
            </a:r>
            <a:r>
              <a:rPr dirty="0" sz="2200" spc="-10">
                <a:latin typeface="Constantia"/>
                <a:cs typeface="Constantia"/>
              </a:rPr>
              <a:t>nationwide </a:t>
            </a:r>
            <a:r>
              <a:rPr dirty="0" sz="2200" spc="-5">
                <a:latin typeface="Constantia"/>
                <a:cs typeface="Constantia"/>
              </a:rPr>
              <a:t>electronic </a:t>
            </a:r>
            <a:r>
              <a:rPr dirty="0" sz="2200" spc="-10">
                <a:latin typeface="Constantia"/>
                <a:cs typeface="Constantia"/>
              </a:rPr>
              <a:t>directory </a:t>
            </a:r>
            <a:r>
              <a:rPr dirty="0" sz="2200" spc="-5">
                <a:latin typeface="Constantia"/>
                <a:cs typeface="Constantia"/>
              </a:rPr>
              <a:t>of </a:t>
            </a:r>
            <a:r>
              <a:rPr dirty="0" sz="2200" spc="-10">
                <a:latin typeface="Constantia"/>
                <a:cs typeface="Constantia"/>
              </a:rPr>
              <a:t>telephone </a:t>
            </a:r>
            <a:r>
              <a:rPr dirty="0" sz="2200" spc="-5">
                <a:latin typeface="Constantia"/>
                <a:cs typeface="Constantia"/>
              </a:rPr>
              <a:t>and </a:t>
            </a:r>
            <a:r>
              <a:rPr dirty="0" sz="2200" spc="-10">
                <a:latin typeface="Constantia"/>
                <a:cs typeface="Constantia"/>
              </a:rPr>
              <a:t>address  </a:t>
            </a:r>
            <a:r>
              <a:rPr dirty="0" sz="2200" spc="-5">
                <a:latin typeface="Constantia"/>
                <a:cs typeface="Constantia"/>
              </a:rPr>
              <a:t>information.</a:t>
            </a:r>
            <a:r>
              <a:rPr dirty="0" sz="2200" spc="-225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Millions</a:t>
            </a:r>
            <a:r>
              <a:rPr dirty="0" sz="2200" spc="-95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of</a:t>
            </a:r>
            <a:r>
              <a:rPr dirty="0" sz="2200" spc="1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terminals</a:t>
            </a:r>
            <a:r>
              <a:rPr dirty="0" sz="2200" spc="-120">
                <a:latin typeface="Constantia"/>
                <a:cs typeface="Constantia"/>
              </a:rPr>
              <a:t> </a:t>
            </a:r>
            <a:r>
              <a:rPr dirty="0" sz="2200" spc="-25">
                <a:latin typeface="Constantia"/>
                <a:cs typeface="Constantia"/>
              </a:rPr>
              <a:t>were</a:t>
            </a:r>
            <a:r>
              <a:rPr dirty="0" sz="2200" spc="-65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lent</a:t>
            </a:r>
            <a:r>
              <a:rPr dirty="0" sz="2200" spc="-70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for</a:t>
            </a:r>
            <a:r>
              <a:rPr dirty="0" sz="2200" spc="-105">
                <a:latin typeface="Constantia"/>
                <a:cs typeface="Constantia"/>
              </a:rPr>
              <a:t> </a:t>
            </a:r>
            <a:r>
              <a:rPr dirty="0" sz="2200" spc="-15">
                <a:latin typeface="Constantia"/>
                <a:cs typeface="Constantia"/>
              </a:rPr>
              <a:t>free</a:t>
            </a:r>
            <a:r>
              <a:rPr dirty="0" sz="2200" spc="-85">
                <a:latin typeface="Constantia"/>
                <a:cs typeface="Constantia"/>
              </a:rPr>
              <a:t> </a:t>
            </a:r>
            <a:r>
              <a:rPr dirty="0" sz="2200" spc="-20">
                <a:latin typeface="Constantia"/>
                <a:cs typeface="Constantia"/>
              </a:rPr>
              <a:t>to</a:t>
            </a:r>
            <a:r>
              <a:rPr dirty="0" sz="2200" spc="-6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telephone  subscribers.</a:t>
            </a:r>
            <a:endParaRPr sz="2200">
              <a:latin typeface="Constantia"/>
              <a:cs typeface="Constantia"/>
            </a:endParaRPr>
          </a:p>
          <a:p>
            <a:pPr marL="286385" marR="205740" indent="-274320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dirty="0" sz="2200" spc="-5">
                <a:latin typeface="Constantia"/>
                <a:cs typeface="Constantia"/>
              </a:rPr>
              <a:t>In </a:t>
            </a:r>
            <a:r>
              <a:rPr dirty="0" sz="2200" spc="-20">
                <a:latin typeface="Constantia"/>
                <a:cs typeface="Constantia"/>
              </a:rPr>
              <a:t>exchange </a:t>
            </a:r>
            <a:r>
              <a:rPr dirty="0" sz="2200" spc="-5">
                <a:latin typeface="Constantia"/>
                <a:cs typeface="Constantia"/>
              </a:rPr>
              <a:t>for </a:t>
            </a:r>
            <a:r>
              <a:rPr dirty="0" sz="2200" spc="-10">
                <a:latin typeface="Constantia"/>
                <a:cs typeface="Constantia"/>
              </a:rPr>
              <a:t>the terminal, the Minitel </a:t>
            </a:r>
            <a:r>
              <a:rPr dirty="0" sz="2200" spc="-5">
                <a:latin typeface="Constantia"/>
                <a:cs typeface="Constantia"/>
              </a:rPr>
              <a:t>subscriber </a:t>
            </a:r>
            <a:r>
              <a:rPr dirty="0" sz="2200" spc="-15">
                <a:latin typeface="Constantia"/>
                <a:cs typeface="Constantia"/>
              </a:rPr>
              <a:t>would </a:t>
            </a:r>
            <a:r>
              <a:rPr dirty="0" sz="2200" spc="-10">
                <a:latin typeface="Constantia"/>
                <a:cs typeface="Constantia"/>
              </a:rPr>
              <a:t>be  </a:t>
            </a:r>
            <a:r>
              <a:rPr dirty="0" sz="2200" spc="-20">
                <a:latin typeface="Constantia"/>
                <a:cs typeface="Constantia"/>
              </a:rPr>
              <a:t>given </a:t>
            </a:r>
            <a:r>
              <a:rPr dirty="0" sz="2200" spc="-15">
                <a:latin typeface="Constantia"/>
                <a:cs typeface="Constantia"/>
              </a:rPr>
              <a:t>free </a:t>
            </a:r>
            <a:r>
              <a:rPr dirty="0" sz="2200" spc="-10">
                <a:latin typeface="Constantia"/>
                <a:cs typeface="Constantia"/>
              </a:rPr>
              <a:t>only the </a:t>
            </a:r>
            <a:r>
              <a:rPr dirty="0" sz="2200" spc="-20">
                <a:latin typeface="Constantia"/>
                <a:cs typeface="Constantia"/>
              </a:rPr>
              <a:t>yellow </a:t>
            </a:r>
            <a:r>
              <a:rPr dirty="0" sz="2200" spc="-15">
                <a:latin typeface="Constantia"/>
                <a:cs typeface="Constantia"/>
              </a:rPr>
              <a:t>pages </a:t>
            </a:r>
            <a:r>
              <a:rPr dirty="0" sz="2200">
                <a:latin typeface="Constantia"/>
                <a:cs typeface="Constantia"/>
              </a:rPr>
              <a:t>(classified </a:t>
            </a:r>
            <a:r>
              <a:rPr dirty="0" sz="2200" spc="-15">
                <a:latin typeface="Constantia"/>
                <a:cs typeface="Constantia"/>
              </a:rPr>
              <a:t>commercial </a:t>
            </a:r>
            <a:r>
              <a:rPr dirty="0" sz="2200" spc="-5">
                <a:latin typeface="Constantia"/>
                <a:cs typeface="Constantia"/>
              </a:rPr>
              <a:t>listings,  with</a:t>
            </a:r>
            <a:r>
              <a:rPr dirty="0" sz="2200" spc="-8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advertisements);</a:t>
            </a:r>
            <a:r>
              <a:rPr dirty="0" sz="2200" spc="-80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as</a:t>
            </a:r>
            <a:r>
              <a:rPr dirty="0" sz="2200" spc="-75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the</a:t>
            </a:r>
            <a:r>
              <a:rPr dirty="0" sz="2200" spc="-110">
                <a:latin typeface="Constantia"/>
                <a:cs typeface="Constantia"/>
              </a:rPr>
              <a:t> </a:t>
            </a:r>
            <a:r>
              <a:rPr dirty="0" sz="2200" spc="-15">
                <a:latin typeface="Constantia"/>
                <a:cs typeface="Constantia"/>
              </a:rPr>
              <a:t>white</a:t>
            </a:r>
            <a:r>
              <a:rPr dirty="0" sz="2200" spc="-75">
                <a:latin typeface="Constantia"/>
                <a:cs typeface="Constantia"/>
              </a:rPr>
              <a:t> </a:t>
            </a:r>
            <a:r>
              <a:rPr dirty="0" sz="2200" spc="-15">
                <a:latin typeface="Constantia"/>
                <a:cs typeface="Constantia"/>
              </a:rPr>
              <a:t>pages</a:t>
            </a:r>
            <a:r>
              <a:rPr dirty="0" sz="2200" spc="-120">
                <a:latin typeface="Constantia"/>
                <a:cs typeface="Constantia"/>
              </a:rPr>
              <a:t> </a:t>
            </a:r>
            <a:r>
              <a:rPr dirty="0" sz="2200" spc="-25">
                <a:latin typeface="Constantia"/>
                <a:cs typeface="Constantia"/>
              </a:rPr>
              <a:t>were</a:t>
            </a:r>
            <a:r>
              <a:rPr dirty="0" sz="2200" spc="-114">
                <a:latin typeface="Constantia"/>
                <a:cs typeface="Constantia"/>
              </a:rPr>
              <a:t> </a:t>
            </a:r>
            <a:r>
              <a:rPr dirty="0" sz="2200" spc="-15">
                <a:latin typeface="Constantia"/>
                <a:cs typeface="Constantia"/>
              </a:rPr>
              <a:t>accessible</a:t>
            </a:r>
            <a:r>
              <a:rPr dirty="0" sz="2200" spc="-60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for</a:t>
            </a:r>
            <a:r>
              <a:rPr dirty="0" sz="2200" spc="-10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free  </a:t>
            </a:r>
            <a:r>
              <a:rPr dirty="0" sz="2200" spc="-5">
                <a:latin typeface="Constantia"/>
                <a:cs typeface="Constantia"/>
              </a:rPr>
              <a:t>on </a:t>
            </a:r>
            <a:r>
              <a:rPr dirty="0" sz="2200" spc="-10">
                <a:latin typeface="Constantia"/>
                <a:cs typeface="Constantia"/>
              </a:rPr>
              <a:t>Minitel, </a:t>
            </a:r>
            <a:r>
              <a:rPr dirty="0" sz="2200" spc="-5">
                <a:latin typeface="Constantia"/>
                <a:cs typeface="Constantia"/>
              </a:rPr>
              <a:t>and they </a:t>
            </a:r>
            <a:r>
              <a:rPr dirty="0" sz="2200" spc="-15">
                <a:latin typeface="Constantia"/>
                <a:cs typeface="Constantia"/>
              </a:rPr>
              <a:t>could </a:t>
            </a:r>
            <a:r>
              <a:rPr dirty="0" sz="2200" spc="-5">
                <a:latin typeface="Constantia"/>
                <a:cs typeface="Constantia"/>
              </a:rPr>
              <a:t>be </a:t>
            </a:r>
            <a:r>
              <a:rPr dirty="0" sz="2200" spc="-10">
                <a:latin typeface="Constantia"/>
                <a:cs typeface="Constantia"/>
              </a:rPr>
              <a:t>searched </a:t>
            </a:r>
            <a:r>
              <a:rPr dirty="0" sz="2200" spc="-15">
                <a:latin typeface="Constantia"/>
                <a:cs typeface="Constantia"/>
              </a:rPr>
              <a:t>by </a:t>
            </a:r>
            <a:r>
              <a:rPr dirty="0" sz="2200" spc="-5">
                <a:latin typeface="Constantia"/>
                <a:cs typeface="Constantia"/>
              </a:rPr>
              <a:t>a </a:t>
            </a:r>
            <a:r>
              <a:rPr dirty="0" sz="2200" spc="-10">
                <a:latin typeface="Constantia"/>
                <a:cs typeface="Constantia"/>
              </a:rPr>
              <a:t>reasonably  intelligent</a:t>
            </a:r>
            <a:r>
              <a:rPr dirty="0" sz="2200" spc="-10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u="heavy" sz="22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9"/>
              </a:rPr>
              <a:t>search </a:t>
            </a:r>
            <a:r>
              <a:rPr dirty="0" u="heavy" sz="220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9"/>
              </a:rPr>
              <a:t>engine</a:t>
            </a:r>
            <a:r>
              <a:rPr dirty="0" sz="2200">
                <a:latin typeface="Constantia"/>
                <a:cs typeface="Constantia"/>
              </a:rPr>
              <a:t>; </a:t>
            </a:r>
            <a:r>
              <a:rPr dirty="0" sz="2200" spc="-10">
                <a:latin typeface="Constantia"/>
                <a:cs typeface="Constantia"/>
              </a:rPr>
              <a:t>much faster than </a:t>
            </a:r>
            <a:r>
              <a:rPr dirty="0" sz="2200" spc="15">
                <a:latin typeface="Constantia"/>
                <a:cs typeface="Constantia"/>
              </a:rPr>
              <a:t>flipping </a:t>
            </a:r>
            <a:r>
              <a:rPr dirty="0" sz="2200" spc="-15">
                <a:latin typeface="Constantia"/>
                <a:cs typeface="Constantia"/>
              </a:rPr>
              <a:t>through </a:t>
            </a:r>
            <a:r>
              <a:rPr dirty="0" sz="2200" spc="-5">
                <a:latin typeface="Constantia"/>
                <a:cs typeface="Constantia"/>
              </a:rPr>
              <a:t>a  paper</a:t>
            </a:r>
            <a:r>
              <a:rPr dirty="0" sz="2200" spc="-145">
                <a:latin typeface="Constantia"/>
                <a:cs typeface="Constantia"/>
              </a:rPr>
              <a:t> </a:t>
            </a:r>
            <a:r>
              <a:rPr dirty="0" sz="2200" spc="-30">
                <a:latin typeface="Constantia"/>
                <a:cs typeface="Constantia"/>
              </a:rPr>
              <a:t>directory.</a:t>
            </a:r>
            <a:endParaRPr sz="22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dirty="0" sz="2200" spc="-10">
                <a:latin typeface="Constantia"/>
                <a:cs typeface="Constantia"/>
                <a:hlinkClick r:id="rId10"/>
              </a:rPr>
              <a:t>Minitel</a:t>
            </a:r>
            <a:r>
              <a:rPr dirty="0" sz="2200" spc="-70">
                <a:latin typeface="Constantia"/>
                <a:cs typeface="Constantia"/>
                <a:hlinkClick r:id="rId10"/>
              </a:rPr>
              <a:t> </a:t>
            </a:r>
            <a:r>
              <a:rPr dirty="0" sz="2200" spc="-20">
                <a:latin typeface="Constantia"/>
                <a:cs typeface="Constantia"/>
                <a:hlinkClick r:id="rId10"/>
              </a:rPr>
              <a:t>allowed</a:t>
            </a:r>
            <a:r>
              <a:rPr dirty="0" sz="2200" spc="-55">
                <a:latin typeface="Constantia"/>
                <a:cs typeface="Constantia"/>
                <a:hlinkClick r:id="rId10"/>
              </a:rPr>
              <a:t> </a:t>
            </a:r>
            <a:r>
              <a:rPr dirty="0" sz="2200" spc="-25">
                <a:latin typeface="Constantia"/>
                <a:cs typeface="Constantia"/>
                <a:hlinkClick r:id="rId10"/>
              </a:rPr>
              <a:t>access</a:t>
            </a:r>
            <a:r>
              <a:rPr dirty="0" sz="2200" spc="-50">
                <a:latin typeface="Constantia"/>
                <a:cs typeface="Constantia"/>
                <a:hlinkClick r:id="rId10"/>
              </a:rPr>
              <a:t> </a:t>
            </a:r>
            <a:r>
              <a:rPr dirty="0" sz="2200" spc="-20">
                <a:latin typeface="Constantia"/>
                <a:cs typeface="Constantia"/>
                <a:hlinkClick r:id="rId10"/>
              </a:rPr>
              <a:t>to</a:t>
            </a:r>
            <a:r>
              <a:rPr dirty="0" sz="2200" spc="-114">
                <a:latin typeface="Constantia"/>
                <a:cs typeface="Constantia"/>
                <a:hlinkClick r:id="rId10"/>
              </a:rPr>
              <a:t> </a:t>
            </a:r>
            <a:r>
              <a:rPr dirty="0" sz="2200" spc="-10">
                <a:latin typeface="Constantia"/>
                <a:cs typeface="Constantia"/>
                <a:hlinkClick r:id="rId10"/>
              </a:rPr>
              <a:t>various</a:t>
            </a:r>
            <a:r>
              <a:rPr dirty="0" sz="2200" spc="-95">
                <a:latin typeface="Constantia"/>
                <a:cs typeface="Constantia"/>
                <a:hlinkClick r:id="rId10"/>
              </a:rPr>
              <a:t> </a:t>
            </a:r>
            <a:r>
              <a:rPr dirty="0" sz="2200" spc="-15">
                <a:latin typeface="Constantia"/>
                <a:cs typeface="Constantia"/>
                <a:hlinkClick r:id="rId10"/>
              </a:rPr>
              <a:t>categories</a:t>
            </a:r>
            <a:r>
              <a:rPr dirty="0" sz="2200" spc="-125">
                <a:latin typeface="Constantia"/>
                <a:cs typeface="Constantia"/>
                <a:hlinkClick r:id="rId10"/>
              </a:rPr>
              <a:t> </a:t>
            </a:r>
            <a:r>
              <a:rPr dirty="0" sz="2200" spc="-5">
                <a:latin typeface="Constantia"/>
                <a:cs typeface="Constantia"/>
                <a:hlinkClick r:id="rId10"/>
              </a:rPr>
              <a:t>of</a:t>
            </a:r>
            <a:r>
              <a:rPr dirty="0" sz="2200" spc="10">
                <a:latin typeface="Constantia"/>
                <a:cs typeface="Constantia"/>
                <a:hlinkClick r:id="rId10"/>
              </a:rPr>
              <a:t> </a:t>
            </a:r>
            <a:r>
              <a:rPr dirty="0" sz="2200" spc="-5">
                <a:latin typeface="Constantia"/>
                <a:cs typeface="Constantia"/>
                <a:hlinkClick r:id="rId10"/>
              </a:rPr>
              <a:t>services</a:t>
            </a:r>
            <a:r>
              <a:rPr dirty="0" sz="2200" spc="-45">
                <a:latin typeface="Constantia"/>
                <a:cs typeface="Constantia"/>
                <a:hlinkClick r:id="rId10"/>
              </a:rPr>
              <a:t> </a:t>
            </a:r>
            <a:r>
              <a:rPr dirty="0" sz="2200" spc="-15">
                <a:latin typeface="Constantia"/>
                <a:cs typeface="Constantia"/>
                <a:hlinkClick r:id="rId10"/>
              </a:rPr>
              <a:t>like</a:t>
            </a:r>
            <a:r>
              <a:rPr dirty="0" sz="2200" spc="-70">
                <a:solidFill>
                  <a:srgbClr val="E1D600"/>
                </a:solidFill>
                <a:latin typeface="Constantia"/>
                <a:cs typeface="Constantia"/>
                <a:hlinkClick r:id="rId10"/>
              </a:rPr>
              <a:t> </a:t>
            </a:r>
            <a:r>
              <a:rPr dirty="0" u="heavy" sz="22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0"/>
              </a:rPr>
              <a:t>phone </a:t>
            </a:r>
            <a:r>
              <a:rPr dirty="0" u="heavy" sz="22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0"/>
              </a:rPr>
              <a:t> </a:t>
            </a:r>
            <a:r>
              <a:rPr dirty="0" u="heavy" sz="22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0"/>
              </a:rPr>
              <a:t>directory</a:t>
            </a:r>
            <a:r>
              <a:rPr dirty="0" sz="2200" spc="-10">
                <a:solidFill>
                  <a:srgbClr val="E1D600"/>
                </a:solidFill>
                <a:latin typeface="Constantia"/>
                <a:cs typeface="Constantia"/>
                <a:hlinkClick r:id="rId10"/>
              </a:rPr>
              <a:t> </a:t>
            </a:r>
            <a:r>
              <a:rPr dirty="0" sz="2200" spc="-10">
                <a:latin typeface="Constantia"/>
                <a:cs typeface="Constantia"/>
                <a:hlinkClick r:id="rId10"/>
              </a:rPr>
              <a:t>(free),</a:t>
            </a:r>
            <a:r>
              <a:rPr dirty="0" sz="2200" spc="-10">
                <a:solidFill>
                  <a:srgbClr val="E1D600"/>
                </a:solidFill>
                <a:latin typeface="Constantia"/>
                <a:cs typeface="Constantia"/>
                <a:hlinkClick r:id="rId11"/>
              </a:rPr>
              <a:t> </a:t>
            </a:r>
            <a:r>
              <a:rPr dirty="0" u="heavy" sz="22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1"/>
              </a:rPr>
              <a:t>mail-order</a:t>
            </a:r>
            <a:r>
              <a:rPr dirty="0" sz="2200" spc="-10">
                <a:solidFill>
                  <a:srgbClr val="E1D600"/>
                </a:solidFill>
                <a:latin typeface="Constantia"/>
                <a:cs typeface="Constantia"/>
                <a:hlinkClick r:id="rId11"/>
              </a:rPr>
              <a:t> </a:t>
            </a:r>
            <a:r>
              <a:rPr dirty="0" sz="2200" spc="-10">
                <a:latin typeface="Constantia"/>
                <a:cs typeface="Constantia"/>
                <a:hlinkClick r:id="rId10"/>
              </a:rPr>
              <a:t>(retail), </a:t>
            </a:r>
            <a:r>
              <a:rPr dirty="0" sz="2200" spc="-5">
                <a:latin typeface="Constantia"/>
                <a:cs typeface="Constantia"/>
                <a:hlinkClick r:id="rId10"/>
              </a:rPr>
              <a:t>airline or </a:t>
            </a:r>
            <a:r>
              <a:rPr dirty="0" sz="2200" spc="-10">
                <a:latin typeface="Constantia"/>
                <a:cs typeface="Constantia"/>
                <a:hlinkClick r:id="rId10"/>
              </a:rPr>
              <a:t>train </a:t>
            </a:r>
            <a:r>
              <a:rPr dirty="0" sz="2200" spc="-15">
                <a:latin typeface="Constantia"/>
                <a:cs typeface="Constantia"/>
                <a:hlinkClick r:id="rId10"/>
              </a:rPr>
              <a:t>ticket </a:t>
            </a:r>
            <a:r>
              <a:rPr dirty="0" sz="2200" spc="-15">
                <a:latin typeface="Constantia"/>
                <a:cs typeface="Constantia"/>
              </a:rPr>
              <a:t> purchases, </a:t>
            </a:r>
            <a:r>
              <a:rPr dirty="0" sz="2200" spc="-5">
                <a:latin typeface="Constantia"/>
                <a:cs typeface="Constantia"/>
              </a:rPr>
              <a:t>information </a:t>
            </a:r>
            <a:r>
              <a:rPr dirty="0" sz="2200" spc="-10">
                <a:latin typeface="Constantia"/>
                <a:cs typeface="Constantia"/>
              </a:rPr>
              <a:t>services,</a:t>
            </a:r>
            <a:r>
              <a:rPr dirty="0" sz="2200" spc="-10">
                <a:solidFill>
                  <a:srgbClr val="E1D600"/>
                </a:solidFill>
                <a:latin typeface="Constantia"/>
                <a:cs typeface="Constantia"/>
                <a:hlinkClick r:id="rId12"/>
              </a:rPr>
              <a:t> </a:t>
            </a:r>
            <a:r>
              <a:rPr dirty="0" u="heavy" sz="22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2"/>
              </a:rPr>
              <a:t>databases</a:t>
            </a:r>
            <a:r>
              <a:rPr dirty="0" sz="2200" spc="-5">
                <a:solidFill>
                  <a:srgbClr val="E1D600"/>
                </a:solidFill>
                <a:latin typeface="Constantia"/>
                <a:cs typeface="Constantia"/>
                <a:hlinkClick r:id="rId12"/>
              </a:rPr>
              <a:t> </a:t>
            </a:r>
            <a:r>
              <a:rPr dirty="0" sz="2200" spc="-25">
                <a:latin typeface="Constantia"/>
                <a:cs typeface="Constantia"/>
              </a:rPr>
              <a:t>access </a:t>
            </a:r>
            <a:r>
              <a:rPr dirty="0" sz="2200" spc="-5">
                <a:latin typeface="Constantia"/>
                <a:cs typeface="Constantia"/>
              </a:rPr>
              <a:t>and</a:t>
            </a:r>
            <a:r>
              <a:rPr dirty="0" sz="2200" spc="-330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connection  </a:t>
            </a:r>
            <a:r>
              <a:rPr dirty="0" sz="2200" spc="-20">
                <a:latin typeface="Constantia"/>
                <a:cs typeface="Constantia"/>
              </a:rPr>
              <a:t>to</a:t>
            </a:r>
            <a:r>
              <a:rPr dirty="0" sz="2200" spc="-20">
                <a:solidFill>
                  <a:srgbClr val="E1D600"/>
                </a:solidFill>
                <a:latin typeface="Constantia"/>
                <a:cs typeface="Constantia"/>
                <a:hlinkClick r:id="rId13"/>
              </a:rPr>
              <a:t> </a:t>
            </a:r>
            <a:r>
              <a:rPr dirty="0" u="heavy" sz="22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3"/>
              </a:rPr>
              <a:t>message</a:t>
            </a:r>
            <a:r>
              <a:rPr dirty="0" u="heavy" sz="2200" spc="-12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3"/>
              </a:rPr>
              <a:t> </a:t>
            </a:r>
            <a:r>
              <a:rPr dirty="0" u="heavy" sz="2200" spc="-2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3"/>
              </a:rPr>
              <a:t>boards</a:t>
            </a:r>
            <a:r>
              <a:rPr dirty="0" sz="2200" spc="-2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1586141"/>
            <a:ext cx="7188200" cy="344106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869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3200" spc="-5">
                <a:latin typeface="Constantia"/>
                <a:cs typeface="Constantia"/>
              </a:rPr>
              <a:t>Online</a:t>
            </a:r>
            <a:r>
              <a:rPr dirty="0" sz="3200" spc="-155">
                <a:latin typeface="Constantia"/>
                <a:cs typeface="Constantia"/>
              </a:rPr>
              <a:t> </a:t>
            </a:r>
            <a:r>
              <a:rPr dirty="0" sz="3200" spc="-25">
                <a:latin typeface="Constantia"/>
                <a:cs typeface="Constantia"/>
              </a:rPr>
              <a:t>Transactions</a:t>
            </a:r>
            <a:endParaRPr sz="3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3200" spc="-30">
                <a:latin typeface="Constantia"/>
                <a:cs typeface="Constantia"/>
              </a:rPr>
              <a:t>Various </a:t>
            </a:r>
            <a:r>
              <a:rPr dirty="0" sz="3200" spc="-15">
                <a:latin typeface="Constantia"/>
                <a:cs typeface="Constantia"/>
              </a:rPr>
              <a:t>Modes </a:t>
            </a:r>
            <a:r>
              <a:rPr dirty="0" sz="3200">
                <a:latin typeface="Constantia"/>
                <a:cs typeface="Constantia"/>
              </a:rPr>
              <a:t>of</a:t>
            </a:r>
            <a:r>
              <a:rPr dirty="0" sz="3200" spc="-130">
                <a:latin typeface="Constantia"/>
                <a:cs typeface="Constantia"/>
              </a:rPr>
              <a:t> </a:t>
            </a:r>
            <a:r>
              <a:rPr dirty="0" sz="3200" spc="-20">
                <a:latin typeface="Constantia"/>
                <a:cs typeface="Constantia"/>
              </a:rPr>
              <a:t>Payment</a:t>
            </a:r>
            <a:endParaRPr sz="3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3200" spc="5">
                <a:latin typeface="Constantia"/>
                <a:cs typeface="Constantia"/>
              </a:rPr>
              <a:t>Legal</a:t>
            </a:r>
            <a:r>
              <a:rPr dirty="0" sz="3200" spc="-50">
                <a:latin typeface="Constantia"/>
                <a:cs typeface="Constantia"/>
              </a:rPr>
              <a:t> </a:t>
            </a:r>
            <a:r>
              <a:rPr dirty="0" sz="3200" spc="-5">
                <a:latin typeface="Constantia"/>
                <a:cs typeface="Constantia"/>
              </a:rPr>
              <a:t>Aspects</a:t>
            </a:r>
            <a:endParaRPr sz="32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3200" spc="-10">
                <a:latin typeface="Constantia"/>
                <a:cs typeface="Constantia"/>
              </a:rPr>
              <a:t>Real </a:t>
            </a:r>
            <a:r>
              <a:rPr dirty="0" sz="3200" spc="-5">
                <a:latin typeface="Constantia"/>
                <a:cs typeface="Constantia"/>
              </a:rPr>
              <a:t>Examples: Flipkart, </a:t>
            </a:r>
            <a:r>
              <a:rPr dirty="0" sz="3200" spc="-10">
                <a:latin typeface="Constantia"/>
                <a:cs typeface="Constantia"/>
              </a:rPr>
              <a:t>Amazon,</a:t>
            </a:r>
            <a:r>
              <a:rPr dirty="0" sz="3200" spc="-110">
                <a:latin typeface="Constantia"/>
                <a:cs typeface="Constantia"/>
              </a:rPr>
              <a:t> </a:t>
            </a:r>
            <a:r>
              <a:rPr dirty="0" sz="3200" spc="-70">
                <a:latin typeface="Constantia"/>
                <a:cs typeface="Constantia"/>
              </a:rPr>
              <a:t>eBay,  </a:t>
            </a:r>
            <a:r>
              <a:rPr dirty="0" sz="3200">
                <a:latin typeface="Constantia"/>
                <a:cs typeface="Constantia"/>
              </a:rPr>
              <a:t>Alibaba</a:t>
            </a:r>
            <a:endParaRPr sz="3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3200" spc="-10">
                <a:latin typeface="Constantia"/>
                <a:cs typeface="Constantia"/>
              </a:rPr>
              <a:t>Contribution </a:t>
            </a:r>
            <a:r>
              <a:rPr dirty="0" sz="3200" spc="-5">
                <a:latin typeface="Constantia"/>
                <a:cs typeface="Constantia"/>
              </a:rPr>
              <a:t>in </a:t>
            </a:r>
            <a:r>
              <a:rPr dirty="0" sz="3200">
                <a:latin typeface="Constantia"/>
                <a:cs typeface="Constantia"/>
              </a:rPr>
              <a:t>Indian</a:t>
            </a:r>
            <a:r>
              <a:rPr dirty="0" sz="3200" spc="-160">
                <a:latin typeface="Constantia"/>
                <a:cs typeface="Constantia"/>
              </a:rPr>
              <a:t> </a:t>
            </a:r>
            <a:r>
              <a:rPr dirty="0" sz="3200" spc="-20">
                <a:latin typeface="Constantia"/>
                <a:cs typeface="Constantia"/>
              </a:rPr>
              <a:t>Economy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31606" y="6555895"/>
            <a:ext cx="1828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10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98166" y="520953"/>
            <a:ext cx="379857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600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Business</a:t>
            </a:r>
            <a:r>
              <a:rPr dirty="0" u="heavy" sz="6000" spc="-12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 </a:t>
            </a:r>
            <a:r>
              <a:rPr dirty="0" u="heavy" sz="6000" spc="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Models</a:t>
            </a:r>
            <a:endParaRPr sz="60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535940" y="1947799"/>
            <a:ext cx="7099934" cy="4288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>
                <a:latin typeface="Constantia"/>
                <a:cs typeface="Constantia"/>
              </a:rPr>
              <a:t>E-Commerce </a:t>
            </a:r>
            <a:r>
              <a:rPr dirty="0" sz="2600">
                <a:latin typeface="Constantia"/>
                <a:cs typeface="Constantia"/>
              </a:rPr>
              <a:t>or </a:t>
            </a:r>
            <a:r>
              <a:rPr dirty="0" sz="2600" spc="-5">
                <a:latin typeface="Constantia"/>
                <a:cs typeface="Constantia"/>
              </a:rPr>
              <a:t>Electronics </a:t>
            </a:r>
            <a:r>
              <a:rPr dirty="0" sz="2600" spc="-15">
                <a:latin typeface="Constantia"/>
                <a:cs typeface="Constantia"/>
              </a:rPr>
              <a:t>Commerce</a:t>
            </a:r>
            <a:r>
              <a:rPr dirty="0" sz="2600" spc="-40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business  </a:t>
            </a:r>
            <a:r>
              <a:rPr dirty="0" sz="2600" spc="-5">
                <a:latin typeface="Constantia"/>
                <a:cs typeface="Constantia"/>
              </a:rPr>
              <a:t>models can </a:t>
            </a:r>
            <a:r>
              <a:rPr dirty="0" sz="2600" spc="-15">
                <a:latin typeface="Constantia"/>
                <a:cs typeface="Constantia"/>
              </a:rPr>
              <a:t>generally categorized </a:t>
            </a:r>
            <a:r>
              <a:rPr dirty="0" sz="2600" spc="-5">
                <a:latin typeface="Constantia"/>
                <a:cs typeface="Constantia"/>
              </a:rPr>
              <a:t>in </a:t>
            </a:r>
            <a:r>
              <a:rPr dirty="0" sz="2600" spc="-10">
                <a:latin typeface="Constantia"/>
                <a:cs typeface="Constantia"/>
              </a:rPr>
              <a:t>following  categories:-</a:t>
            </a:r>
            <a:endParaRPr sz="2600">
              <a:latin typeface="Constantia"/>
              <a:cs typeface="Constantia"/>
            </a:endParaRPr>
          </a:p>
          <a:p>
            <a:pPr lvl="1" marL="652780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dirty="0" sz="2400" spc="-5">
                <a:latin typeface="Constantia"/>
                <a:cs typeface="Constantia"/>
              </a:rPr>
              <a:t>Business </a:t>
            </a:r>
            <a:r>
              <a:rPr dirty="0" sz="2400">
                <a:latin typeface="Constantia"/>
                <a:cs typeface="Constantia"/>
              </a:rPr>
              <a:t>-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>
                <a:latin typeface="Constantia"/>
                <a:cs typeface="Constantia"/>
              </a:rPr>
              <a:t>- </a:t>
            </a:r>
            <a:r>
              <a:rPr dirty="0" sz="2400" spc="-5">
                <a:latin typeface="Constantia"/>
                <a:cs typeface="Constantia"/>
              </a:rPr>
              <a:t>Business</a:t>
            </a:r>
            <a:r>
              <a:rPr dirty="0" sz="2400" spc="-16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(B2B)</a:t>
            </a:r>
            <a:endParaRPr sz="2400">
              <a:latin typeface="Constantia"/>
              <a:cs typeface="Constantia"/>
            </a:endParaRPr>
          </a:p>
          <a:p>
            <a:pPr lvl="1" marL="652780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dirty="0" sz="2400" spc="-5">
                <a:latin typeface="Constantia"/>
                <a:cs typeface="Constantia"/>
              </a:rPr>
              <a:t>Business </a:t>
            </a:r>
            <a:r>
              <a:rPr dirty="0" sz="2400">
                <a:latin typeface="Constantia"/>
                <a:cs typeface="Constantia"/>
              </a:rPr>
              <a:t>-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>
                <a:latin typeface="Constantia"/>
                <a:cs typeface="Constantia"/>
              </a:rPr>
              <a:t>- </a:t>
            </a:r>
            <a:r>
              <a:rPr dirty="0" sz="2400" spc="-5">
                <a:latin typeface="Constantia"/>
                <a:cs typeface="Constantia"/>
              </a:rPr>
              <a:t>Consumer</a:t>
            </a:r>
            <a:r>
              <a:rPr dirty="0" sz="2400" spc="-19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(B2C)</a:t>
            </a:r>
            <a:endParaRPr sz="2400">
              <a:latin typeface="Constantia"/>
              <a:cs typeface="Constantia"/>
            </a:endParaRPr>
          </a:p>
          <a:p>
            <a:pPr lvl="1" marL="652780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dirty="0" sz="2400" spc="-5">
                <a:latin typeface="Constantia"/>
                <a:cs typeface="Constantia"/>
              </a:rPr>
              <a:t>Consumer </a:t>
            </a:r>
            <a:r>
              <a:rPr dirty="0" sz="2400">
                <a:latin typeface="Constantia"/>
                <a:cs typeface="Constantia"/>
              </a:rPr>
              <a:t>-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>
                <a:latin typeface="Constantia"/>
                <a:cs typeface="Constantia"/>
              </a:rPr>
              <a:t>- </a:t>
            </a:r>
            <a:r>
              <a:rPr dirty="0" sz="2400" spc="-5">
                <a:latin typeface="Constantia"/>
                <a:cs typeface="Constantia"/>
              </a:rPr>
              <a:t>Consumer</a:t>
            </a:r>
            <a:r>
              <a:rPr dirty="0" sz="2400" spc="-24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(C2C)</a:t>
            </a:r>
            <a:endParaRPr sz="2400">
              <a:latin typeface="Constantia"/>
              <a:cs typeface="Constantia"/>
            </a:endParaRPr>
          </a:p>
          <a:p>
            <a:pPr lvl="1" marL="652780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dirty="0" sz="2400" spc="-5">
                <a:latin typeface="Constantia"/>
                <a:cs typeface="Constantia"/>
              </a:rPr>
              <a:t>Consumer </a:t>
            </a:r>
            <a:r>
              <a:rPr dirty="0" sz="2400">
                <a:latin typeface="Constantia"/>
                <a:cs typeface="Constantia"/>
              </a:rPr>
              <a:t>-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>
                <a:latin typeface="Constantia"/>
                <a:cs typeface="Constantia"/>
              </a:rPr>
              <a:t>- </a:t>
            </a:r>
            <a:r>
              <a:rPr dirty="0" sz="2400" spc="-5">
                <a:latin typeface="Constantia"/>
                <a:cs typeface="Constantia"/>
              </a:rPr>
              <a:t>Business</a:t>
            </a:r>
            <a:r>
              <a:rPr dirty="0" sz="2400" spc="-204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(C2B)</a:t>
            </a:r>
            <a:endParaRPr sz="2400">
              <a:latin typeface="Constantia"/>
              <a:cs typeface="Constantia"/>
            </a:endParaRPr>
          </a:p>
          <a:p>
            <a:pPr lvl="1" marL="652780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dirty="0" sz="2400" spc="-5">
                <a:latin typeface="Constantia"/>
                <a:cs typeface="Constantia"/>
              </a:rPr>
              <a:t>Business </a:t>
            </a:r>
            <a:r>
              <a:rPr dirty="0" sz="2400">
                <a:latin typeface="Constantia"/>
                <a:cs typeface="Constantia"/>
              </a:rPr>
              <a:t>-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>
                <a:latin typeface="Constantia"/>
                <a:cs typeface="Constantia"/>
              </a:rPr>
              <a:t>- </a:t>
            </a:r>
            <a:r>
              <a:rPr dirty="0" sz="2400" spc="-10">
                <a:latin typeface="Constantia"/>
                <a:cs typeface="Constantia"/>
              </a:rPr>
              <a:t>Government</a:t>
            </a:r>
            <a:r>
              <a:rPr dirty="0" sz="2400" spc="-204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(B2G)</a:t>
            </a:r>
            <a:endParaRPr sz="2400">
              <a:latin typeface="Constantia"/>
              <a:cs typeface="Constantia"/>
            </a:endParaRPr>
          </a:p>
          <a:p>
            <a:pPr lvl="1" marL="652780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dirty="0" sz="2400" spc="-15">
                <a:latin typeface="Constantia"/>
                <a:cs typeface="Constantia"/>
              </a:rPr>
              <a:t>Government </a:t>
            </a:r>
            <a:r>
              <a:rPr dirty="0" sz="2400">
                <a:latin typeface="Constantia"/>
                <a:cs typeface="Constantia"/>
              </a:rPr>
              <a:t>-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>
                <a:latin typeface="Constantia"/>
                <a:cs typeface="Constantia"/>
              </a:rPr>
              <a:t>- </a:t>
            </a:r>
            <a:r>
              <a:rPr dirty="0" sz="2400" spc="-5">
                <a:latin typeface="Constantia"/>
                <a:cs typeface="Constantia"/>
              </a:rPr>
              <a:t>Business</a:t>
            </a:r>
            <a:r>
              <a:rPr dirty="0" sz="2400" spc="-19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(G2B)</a:t>
            </a:r>
            <a:endParaRPr sz="2400">
              <a:latin typeface="Constantia"/>
              <a:cs typeface="Constantia"/>
            </a:endParaRPr>
          </a:p>
          <a:p>
            <a:pPr lvl="1" marL="652780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dirty="0" sz="2400" spc="-15">
                <a:latin typeface="Constantia"/>
                <a:cs typeface="Constantia"/>
              </a:rPr>
              <a:t>Government </a:t>
            </a:r>
            <a:r>
              <a:rPr dirty="0" sz="2400">
                <a:latin typeface="Constantia"/>
                <a:cs typeface="Constantia"/>
              </a:rPr>
              <a:t>-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>
                <a:latin typeface="Constantia"/>
                <a:cs typeface="Constantia"/>
              </a:rPr>
              <a:t>- </a:t>
            </a:r>
            <a:r>
              <a:rPr dirty="0" sz="2400" spc="-5">
                <a:latin typeface="Constantia"/>
                <a:cs typeface="Constantia"/>
              </a:rPr>
              <a:t>Citizen</a:t>
            </a:r>
            <a:r>
              <a:rPr dirty="0" sz="2400" spc="-16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(G2C)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75433" y="1135126"/>
            <a:ext cx="4997450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5" b="1">
                <a:latin typeface="Gabriola"/>
                <a:cs typeface="Gabriola"/>
              </a:rPr>
              <a:t>Business-to-Consumer</a:t>
            </a:r>
            <a:r>
              <a:rPr dirty="0" sz="4500" spc="-65" b="1">
                <a:latin typeface="Gabriola"/>
                <a:cs typeface="Gabriola"/>
              </a:rPr>
              <a:t> </a:t>
            </a:r>
            <a:r>
              <a:rPr dirty="0" sz="4500" spc="5" b="1">
                <a:latin typeface="Gabriola"/>
                <a:cs typeface="Gabriola"/>
              </a:rPr>
              <a:t>(B2C)</a:t>
            </a:r>
            <a:endParaRPr sz="45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535940" y="2427858"/>
            <a:ext cx="8029575" cy="3012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dirty="0" sz="2800" spc="-10">
                <a:latin typeface="Constantia"/>
                <a:cs typeface="Constantia"/>
              </a:rPr>
              <a:t>Common notion </a:t>
            </a:r>
            <a:r>
              <a:rPr dirty="0" sz="2800" spc="-5">
                <a:latin typeface="Constantia"/>
                <a:cs typeface="Constantia"/>
              </a:rPr>
              <a:t>about </a:t>
            </a:r>
            <a:r>
              <a:rPr dirty="0" sz="2800" spc="-20">
                <a:latin typeface="Constantia"/>
                <a:cs typeface="Constantia"/>
              </a:rPr>
              <a:t>e-commerce </a:t>
            </a:r>
            <a:r>
              <a:rPr dirty="0" sz="2800" spc="-5">
                <a:latin typeface="Constantia"/>
                <a:cs typeface="Constantia"/>
              </a:rPr>
              <a:t>is </a:t>
            </a:r>
            <a:r>
              <a:rPr dirty="0" sz="2800" spc="-10">
                <a:latin typeface="Constantia"/>
                <a:cs typeface="Constantia"/>
              </a:rPr>
              <a:t>that </a:t>
            </a:r>
            <a:r>
              <a:rPr dirty="0" sz="2800" spc="-5">
                <a:latin typeface="Constantia"/>
                <a:cs typeface="Constantia"/>
              </a:rPr>
              <a:t>it is a  business </a:t>
            </a:r>
            <a:r>
              <a:rPr dirty="0" sz="2800" spc="-10">
                <a:latin typeface="Constantia"/>
                <a:cs typeface="Constantia"/>
              </a:rPr>
              <a:t>selling </a:t>
            </a:r>
            <a:r>
              <a:rPr dirty="0" sz="2800" spc="-5">
                <a:latin typeface="Constantia"/>
                <a:cs typeface="Constantia"/>
              </a:rPr>
              <a:t>something </a:t>
            </a:r>
            <a:r>
              <a:rPr dirty="0" sz="2800" spc="-15">
                <a:latin typeface="Constantia"/>
                <a:cs typeface="Constantia"/>
              </a:rPr>
              <a:t>through </a:t>
            </a:r>
            <a:r>
              <a:rPr dirty="0" sz="2800" spc="-5">
                <a:latin typeface="Constantia"/>
                <a:cs typeface="Constantia"/>
              </a:rPr>
              <a:t>an online  </a:t>
            </a:r>
            <a:r>
              <a:rPr dirty="0" sz="2800" spc="-15">
                <a:latin typeface="Constantia"/>
                <a:cs typeface="Constantia"/>
              </a:rPr>
              <a:t>interface </a:t>
            </a:r>
            <a:r>
              <a:rPr dirty="0" sz="2800" spc="-25">
                <a:latin typeface="Constantia"/>
                <a:cs typeface="Constantia"/>
              </a:rPr>
              <a:t>to </a:t>
            </a:r>
            <a:r>
              <a:rPr dirty="0" sz="2800" spc="-5">
                <a:latin typeface="Constantia"/>
                <a:cs typeface="Constantia"/>
              </a:rPr>
              <a:t>a </a:t>
            </a:r>
            <a:r>
              <a:rPr dirty="0" sz="2800" spc="-35">
                <a:latin typeface="Constantia"/>
                <a:cs typeface="Constantia"/>
              </a:rPr>
              <a:t>consumer. </a:t>
            </a:r>
            <a:r>
              <a:rPr dirty="0" sz="2800" spc="-5">
                <a:latin typeface="Constantia"/>
                <a:cs typeface="Constantia"/>
              </a:rPr>
              <a:t>And this is the Business-  </a:t>
            </a:r>
            <a:r>
              <a:rPr dirty="0" sz="2800" spc="-10">
                <a:latin typeface="Constantia"/>
                <a:cs typeface="Constantia"/>
              </a:rPr>
              <a:t>to-Consumer </a:t>
            </a:r>
            <a:r>
              <a:rPr dirty="0" sz="2800" spc="-5">
                <a:latin typeface="Constantia"/>
                <a:cs typeface="Constantia"/>
              </a:rPr>
              <a:t>(B2C) </a:t>
            </a:r>
            <a:r>
              <a:rPr dirty="0" sz="2800" spc="-10">
                <a:latin typeface="Constantia"/>
                <a:cs typeface="Constantia"/>
              </a:rPr>
              <a:t>model. The most widely  </a:t>
            </a:r>
            <a:r>
              <a:rPr dirty="0" sz="2800" spc="-15">
                <a:latin typeface="Constantia"/>
                <a:cs typeface="Constantia"/>
              </a:rPr>
              <a:t>known </a:t>
            </a:r>
            <a:r>
              <a:rPr dirty="0" sz="2800" spc="-20">
                <a:latin typeface="Constantia"/>
                <a:cs typeface="Constantia"/>
              </a:rPr>
              <a:t>ecommerce </a:t>
            </a:r>
            <a:r>
              <a:rPr dirty="0" sz="2800" spc="-10">
                <a:latin typeface="Constantia"/>
                <a:cs typeface="Constantia"/>
              </a:rPr>
              <a:t>businesses, </a:t>
            </a:r>
            <a:r>
              <a:rPr dirty="0" sz="2800" spc="-5">
                <a:latin typeface="Constantia"/>
                <a:cs typeface="Constantia"/>
              </a:rPr>
              <a:t>such as </a:t>
            </a:r>
            <a:r>
              <a:rPr dirty="0" sz="2800" spc="-10">
                <a:latin typeface="Constantia"/>
                <a:cs typeface="Constantia"/>
              </a:rPr>
              <a:t>Flipkart,  Amazon,</a:t>
            </a:r>
            <a:r>
              <a:rPr dirty="0" sz="2800" spc="-65">
                <a:latin typeface="Constantia"/>
                <a:cs typeface="Constantia"/>
              </a:rPr>
              <a:t> </a:t>
            </a:r>
            <a:r>
              <a:rPr dirty="0" sz="2800" spc="-15">
                <a:latin typeface="Constantia"/>
                <a:cs typeface="Constantia"/>
              </a:rPr>
              <a:t>etc.</a:t>
            </a:r>
            <a:r>
              <a:rPr dirty="0" sz="2800" spc="-80">
                <a:latin typeface="Constantia"/>
                <a:cs typeface="Constantia"/>
              </a:rPr>
              <a:t> </a:t>
            </a:r>
            <a:r>
              <a:rPr dirty="0" sz="2800" spc="-20">
                <a:latin typeface="Constantia"/>
                <a:cs typeface="Constantia"/>
              </a:rPr>
              <a:t>are</a:t>
            </a:r>
            <a:r>
              <a:rPr dirty="0" sz="2800" spc="-140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ones</a:t>
            </a:r>
            <a:r>
              <a:rPr dirty="0" sz="2800" spc="-130">
                <a:latin typeface="Constantia"/>
                <a:cs typeface="Constantia"/>
              </a:rPr>
              <a:t> </a:t>
            </a:r>
            <a:r>
              <a:rPr dirty="0" sz="2800" spc="-15">
                <a:latin typeface="Constantia"/>
                <a:cs typeface="Constantia"/>
              </a:rPr>
              <a:t>where</a:t>
            </a:r>
            <a:r>
              <a:rPr dirty="0" sz="2800" spc="-150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a</a:t>
            </a:r>
            <a:r>
              <a:rPr dirty="0" sz="2800" spc="-110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retailer</a:t>
            </a:r>
            <a:r>
              <a:rPr dirty="0" sz="2800" spc="-135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sells</a:t>
            </a:r>
            <a:r>
              <a:rPr dirty="0" sz="2800" spc="-110">
                <a:latin typeface="Constantia"/>
                <a:cs typeface="Constantia"/>
              </a:rPr>
              <a:t> </a:t>
            </a:r>
            <a:r>
              <a:rPr dirty="0" sz="2800" spc="-15">
                <a:latin typeface="Constantia"/>
                <a:cs typeface="Constantia"/>
              </a:rPr>
              <a:t>directly  </a:t>
            </a:r>
            <a:r>
              <a:rPr dirty="0" sz="2800" spc="-25">
                <a:latin typeface="Constantia"/>
                <a:cs typeface="Constantia"/>
              </a:rPr>
              <a:t>to </a:t>
            </a:r>
            <a:r>
              <a:rPr dirty="0" sz="2800" spc="-5">
                <a:latin typeface="Constantia"/>
                <a:cs typeface="Constantia"/>
              </a:rPr>
              <a:t>a</a:t>
            </a:r>
            <a:r>
              <a:rPr dirty="0" sz="2800" spc="-260">
                <a:latin typeface="Constantia"/>
                <a:cs typeface="Constantia"/>
              </a:rPr>
              <a:t> </a:t>
            </a:r>
            <a:r>
              <a:rPr dirty="0" sz="2800" spc="-35">
                <a:latin typeface="Constantia"/>
                <a:cs typeface="Constantia"/>
              </a:rPr>
              <a:t>consumer.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4400" y="914400"/>
            <a:ext cx="7310628" cy="4800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1947799"/>
            <a:ext cx="8074025" cy="32759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30">
                <a:latin typeface="Constantia"/>
                <a:cs typeface="Constantia"/>
              </a:rPr>
              <a:t>Website </a:t>
            </a:r>
            <a:r>
              <a:rPr dirty="0" sz="2600" spc="-10">
                <a:latin typeface="Constantia"/>
                <a:cs typeface="Constantia"/>
              </a:rPr>
              <a:t>following </a:t>
            </a:r>
            <a:r>
              <a:rPr dirty="0" sz="2600" spc="-5">
                <a:latin typeface="Constantia"/>
                <a:cs typeface="Constantia"/>
              </a:rPr>
              <a:t>B2B </a:t>
            </a:r>
            <a:r>
              <a:rPr dirty="0" sz="2600">
                <a:latin typeface="Constantia"/>
                <a:cs typeface="Constantia"/>
              </a:rPr>
              <a:t>business </a:t>
            </a:r>
            <a:r>
              <a:rPr dirty="0" sz="2600" spc="-5">
                <a:latin typeface="Constantia"/>
                <a:cs typeface="Constantia"/>
              </a:rPr>
              <a:t>model </a:t>
            </a:r>
            <a:r>
              <a:rPr dirty="0" sz="2600">
                <a:latin typeface="Constantia"/>
                <a:cs typeface="Constantia"/>
              </a:rPr>
              <a:t>sells </a:t>
            </a:r>
            <a:r>
              <a:rPr dirty="0" sz="2600" spc="-5">
                <a:latin typeface="Constantia"/>
                <a:cs typeface="Constantia"/>
              </a:rPr>
              <a:t>its</a:t>
            </a:r>
            <a:r>
              <a:rPr dirty="0" sz="2600" spc="-459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product 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</a:t>
            </a:r>
            <a:r>
              <a:rPr dirty="0" sz="2600" spc="-4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intermediate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buyer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who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then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sells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product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  </a:t>
            </a:r>
            <a:r>
              <a:rPr dirty="0" sz="2600" spc="-5">
                <a:latin typeface="Constantia"/>
                <a:cs typeface="Constantia"/>
              </a:rPr>
              <a:t>the </a:t>
            </a:r>
            <a:r>
              <a:rPr dirty="0" sz="2600" spc="5">
                <a:latin typeface="Constantia"/>
                <a:cs typeface="Constantia"/>
              </a:rPr>
              <a:t>final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 spc="-30">
                <a:latin typeface="Constantia"/>
                <a:cs typeface="Constantia"/>
              </a:rPr>
              <a:t>customer.</a:t>
            </a:r>
            <a:endParaRPr sz="2600">
              <a:latin typeface="Constantia"/>
              <a:cs typeface="Constantia"/>
            </a:endParaRPr>
          </a:p>
          <a:p>
            <a:pPr marL="286385" marR="31115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>
                <a:latin typeface="Constantia"/>
                <a:cs typeface="Constantia"/>
              </a:rPr>
              <a:t>As an </a:t>
            </a:r>
            <a:r>
              <a:rPr dirty="0" sz="2600" spc="-5">
                <a:latin typeface="Constantia"/>
                <a:cs typeface="Constantia"/>
              </a:rPr>
              <a:t>example, </a:t>
            </a: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5">
                <a:latin typeface="Constantia"/>
                <a:cs typeface="Constantia"/>
              </a:rPr>
              <a:t>wholesaler </a:t>
            </a:r>
            <a:r>
              <a:rPr dirty="0" sz="2600" spc="-10">
                <a:latin typeface="Constantia"/>
                <a:cs typeface="Constantia"/>
              </a:rPr>
              <a:t>places </a:t>
            </a:r>
            <a:r>
              <a:rPr dirty="0" sz="2600">
                <a:latin typeface="Constantia"/>
                <a:cs typeface="Constantia"/>
              </a:rPr>
              <a:t>an </a:t>
            </a:r>
            <a:r>
              <a:rPr dirty="0" sz="2600" spc="-10">
                <a:latin typeface="Constantia"/>
                <a:cs typeface="Constantia"/>
              </a:rPr>
              <a:t>order from </a:t>
            </a:r>
            <a:r>
              <a:rPr dirty="0" sz="2600">
                <a:latin typeface="Constantia"/>
                <a:cs typeface="Constantia"/>
              </a:rPr>
              <a:t>a  </a:t>
            </a:r>
            <a:r>
              <a:rPr dirty="0" sz="2600" spc="-15">
                <a:latin typeface="Constantia"/>
                <a:cs typeface="Constantia"/>
              </a:rPr>
              <a:t>company's website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10">
                <a:latin typeface="Constantia"/>
                <a:cs typeface="Constantia"/>
              </a:rPr>
              <a:t>after </a:t>
            </a:r>
            <a:r>
              <a:rPr dirty="0" sz="2600" spc="-15">
                <a:latin typeface="Constantia"/>
                <a:cs typeface="Constantia"/>
              </a:rPr>
              <a:t>receiving </a:t>
            </a:r>
            <a:r>
              <a:rPr dirty="0" sz="2600" spc="-5">
                <a:latin typeface="Constantia"/>
                <a:cs typeface="Constantia"/>
              </a:rPr>
              <a:t>the  </a:t>
            </a:r>
            <a:r>
              <a:rPr dirty="0" sz="2600" spc="-10">
                <a:latin typeface="Constantia"/>
                <a:cs typeface="Constantia"/>
              </a:rPr>
              <a:t>consignment,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sells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end</a:t>
            </a:r>
            <a:r>
              <a:rPr dirty="0" sz="2600" spc="-3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product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5">
                <a:latin typeface="Constantia"/>
                <a:cs typeface="Constantia"/>
              </a:rPr>
              <a:t>final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customer  </a:t>
            </a:r>
            <a:r>
              <a:rPr dirty="0" sz="2600" spc="-10">
                <a:latin typeface="Constantia"/>
                <a:cs typeface="Constantia"/>
              </a:rPr>
              <a:t>who comes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 spc="-10">
                <a:latin typeface="Constantia"/>
                <a:cs typeface="Constantia"/>
              </a:rPr>
              <a:t>buy </a:t>
            </a:r>
            <a:r>
              <a:rPr dirty="0" sz="2600" spc="-5">
                <a:latin typeface="Constantia"/>
                <a:cs typeface="Constantia"/>
              </a:rPr>
              <a:t>the product </a:t>
            </a:r>
            <a:r>
              <a:rPr dirty="0" sz="2600">
                <a:latin typeface="Constantia"/>
                <a:cs typeface="Constantia"/>
              </a:rPr>
              <a:t>at </a:t>
            </a:r>
            <a:r>
              <a:rPr dirty="0" sz="2600" spc="-5">
                <a:latin typeface="Constantia"/>
                <a:cs typeface="Constantia"/>
              </a:rPr>
              <a:t>wholesaler's </a:t>
            </a:r>
            <a:r>
              <a:rPr dirty="0" sz="2600" spc="-10">
                <a:latin typeface="Constantia"/>
                <a:cs typeface="Constantia"/>
              </a:rPr>
              <a:t>retail  </a:t>
            </a:r>
            <a:r>
              <a:rPr dirty="0" sz="2600">
                <a:latin typeface="Constantia"/>
                <a:cs typeface="Constantia"/>
              </a:rPr>
              <a:t>outlet.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40026" y="1135126"/>
            <a:ext cx="466788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5" b="1">
                <a:latin typeface="Gabriola"/>
                <a:cs typeface="Gabriola"/>
              </a:rPr>
              <a:t>Business-to-Business</a:t>
            </a:r>
            <a:r>
              <a:rPr dirty="0" sz="4500" spc="-75" b="1">
                <a:latin typeface="Gabriola"/>
                <a:cs typeface="Gabriola"/>
              </a:rPr>
              <a:t> </a:t>
            </a:r>
            <a:r>
              <a:rPr dirty="0" sz="4500" spc="5" b="1">
                <a:latin typeface="Gabriola"/>
                <a:cs typeface="Gabriola"/>
              </a:rPr>
              <a:t>(B2B)</a:t>
            </a:r>
            <a:endParaRPr sz="450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0600" y="457200"/>
            <a:ext cx="6949440" cy="548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75433" y="754126"/>
            <a:ext cx="499681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5" b="1">
                <a:latin typeface="Gabriola"/>
                <a:cs typeface="Gabriola"/>
              </a:rPr>
              <a:t>Consumer-to-Business</a:t>
            </a:r>
            <a:r>
              <a:rPr dirty="0" sz="4500" spc="-70" b="1">
                <a:latin typeface="Gabriola"/>
                <a:cs typeface="Gabriola"/>
              </a:rPr>
              <a:t> </a:t>
            </a:r>
            <a:r>
              <a:rPr dirty="0" sz="4500" spc="5" b="1">
                <a:latin typeface="Gabriola"/>
                <a:cs typeface="Gabriola"/>
              </a:rPr>
              <a:t>(C2B)</a:t>
            </a:r>
            <a:endParaRPr sz="45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535940" y="1947799"/>
            <a:ext cx="8025130" cy="35928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  <a:tab pos="4422140" algn="l"/>
              </a:tabLst>
            </a:pPr>
            <a:r>
              <a:rPr dirty="0" sz="2600">
                <a:latin typeface="Constantia"/>
                <a:cs typeface="Constantia"/>
              </a:rPr>
              <a:t>In a </a:t>
            </a:r>
            <a:r>
              <a:rPr dirty="0" sz="2600" spc="-10">
                <a:latin typeface="Constantia"/>
                <a:cs typeface="Constantia"/>
              </a:rPr>
              <a:t>consumer-to-business </a:t>
            </a:r>
            <a:r>
              <a:rPr dirty="0" sz="2600">
                <a:latin typeface="Constantia"/>
                <a:cs typeface="Constantia"/>
              </a:rPr>
              <a:t>(C2B) </a:t>
            </a:r>
            <a:r>
              <a:rPr dirty="0" sz="2600" spc="-5">
                <a:latin typeface="Constantia"/>
                <a:cs typeface="Constantia"/>
              </a:rPr>
              <a:t>model, consumers  </a:t>
            </a:r>
            <a:r>
              <a:rPr dirty="0" sz="2600">
                <a:latin typeface="Constantia"/>
                <a:cs typeface="Constantia"/>
              </a:rPr>
              <a:t>sell </a:t>
            </a:r>
            <a:r>
              <a:rPr dirty="0" sz="2600" spc="-5">
                <a:latin typeface="Constantia"/>
                <a:cs typeface="Constantia"/>
              </a:rPr>
              <a:t>products </a:t>
            </a:r>
            <a:r>
              <a:rPr dirty="0" sz="2600">
                <a:latin typeface="Constantia"/>
                <a:cs typeface="Constantia"/>
              </a:rPr>
              <a:t>and services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 spc="-5">
                <a:latin typeface="Constantia"/>
                <a:cs typeface="Constantia"/>
              </a:rPr>
              <a:t>businesses, </a:t>
            </a:r>
            <a:r>
              <a:rPr dirty="0" sz="2600" spc="-10">
                <a:latin typeface="Constantia"/>
                <a:cs typeface="Constantia"/>
              </a:rPr>
              <a:t>instead </a:t>
            </a:r>
            <a:r>
              <a:rPr dirty="0" sz="2600">
                <a:latin typeface="Constantia"/>
                <a:cs typeface="Constantia"/>
              </a:rPr>
              <a:t>of </a:t>
            </a:r>
            <a:r>
              <a:rPr dirty="0" sz="2600" spc="-5">
                <a:latin typeface="Constantia"/>
                <a:cs typeface="Constantia"/>
              </a:rPr>
              <a:t>it  being the </a:t>
            </a:r>
            <a:r>
              <a:rPr dirty="0" sz="2600">
                <a:latin typeface="Constantia"/>
                <a:cs typeface="Constantia"/>
              </a:rPr>
              <a:t>other</a:t>
            </a:r>
            <a:r>
              <a:rPr dirty="0" sz="2600" spc="-285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way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around.	Example </a:t>
            </a:r>
            <a:r>
              <a:rPr dirty="0" sz="2600">
                <a:latin typeface="Constantia"/>
                <a:cs typeface="Constantia"/>
              </a:rPr>
              <a:t>- </a:t>
            </a:r>
            <a:r>
              <a:rPr dirty="0" sz="2600" spc="-15">
                <a:latin typeface="Constantia"/>
                <a:cs typeface="Constantia"/>
              </a:rPr>
              <a:t>Freelancer  </a:t>
            </a:r>
            <a:r>
              <a:rPr dirty="0" sz="2600" spc="-10">
                <a:latin typeface="Constantia"/>
                <a:cs typeface="Constantia"/>
              </a:rPr>
              <a:t>websites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elance.com,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where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end-user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lists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jobs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that  </a:t>
            </a:r>
            <a:r>
              <a:rPr dirty="0" sz="2600">
                <a:latin typeface="Constantia"/>
                <a:cs typeface="Constantia"/>
              </a:rPr>
              <a:t>businesses (either </a:t>
            </a:r>
            <a:r>
              <a:rPr dirty="0" sz="2600" spc="-5">
                <a:latin typeface="Constantia"/>
                <a:cs typeface="Constantia"/>
              </a:rPr>
              <a:t>individual </a:t>
            </a:r>
            <a:r>
              <a:rPr dirty="0" sz="2600">
                <a:latin typeface="Constantia"/>
                <a:cs typeface="Constantia"/>
              </a:rPr>
              <a:t>or </a:t>
            </a:r>
            <a:r>
              <a:rPr dirty="0" sz="2600" spc="-20">
                <a:latin typeface="Constantia"/>
                <a:cs typeface="Constantia"/>
              </a:rPr>
              <a:t>larger </a:t>
            </a:r>
            <a:r>
              <a:rPr dirty="0" sz="2600" spc="-5">
                <a:latin typeface="Constantia"/>
                <a:cs typeface="Constantia"/>
              </a:rPr>
              <a:t>businesses) can  </a:t>
            </a:r>
            <a:r>
              <a:rPr dirty="0" sz="2600" spc="-10">
                <a:latin typeface="Constantia"/>
                <a:cs typeface="Constantia"/>
              </a:rPr>
              <a:t>buy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from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them.</a:t>
            </a:r>
            <a:r>
              <a:rPr dirty="0" sz="2600" spc="-1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In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80">
                <a:latin typeface="Constantia"/>
                <a:cs typeface="Constantia"/>
              </a:rPr>
              <a:t>way,</a:t>
            </a:r>
            <a:r>
              <a:rPr dirty="0" sz="2600" spc="-1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job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portals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are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also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C2B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as</a:t>
            </a:r>
            <a:endParaRPr sz="2600">
              <a:latin typeface="Constantia"/>
              <a:cs typeface="Constantia"/>
            </a:endParaRPr>
          </a:p>
          <a:p>
            <a:pPr algn="just" marL="286385" marR="379095">
              <a:lnSpc>
                <a:spcPct val="100000"/>
              </a:lnSpc>
            </a:pPr>
            <a:r>
              <a:rPr dirty="0" sz="2600" spc="-10">
                <a:latin typeface="Constantia"/>
                <a:cs typeface="Constantia"/>
              </a:rPr>
              <a:t>here, </a:t>
            </a:r>
            <a:r>
              <a:rPr dirty="0" sz="2600" spc="-5">
                <a:latin typeface="Constantia"/>
                <a:cs typeface="Constantia"/>
              </a:rPr>
              <a:t>the </a:t>
            </a:r>
            <a:r>
              <a:rPr dirty="0" sz="2600" spc="-10">
                <a:latin typeface="Constantia"/>
                <a:cs typeface="Constantia"/>
              </a:rPr>
              <a:t>‘end-user’ </a:t>
            </a:r>
            <a:r>
              <a:rPr dirty="0" sz="2600">
                <a:latin typeface="Constantia"/>
                <a:cs typeface="Constantia"/>
              </a:rPr>
              <a:t>(the </a:t>
            </a:r>
            <a:r>
              <a:rPr dirty="0" sz="2600" spc="-15">
                <a:latin typeface="Constantia"/>
                <a:cs typeface="Constantia"/>
              </a:rPr>
              <a:t>prospective employee) </a:t>
            </a:r>
            <a:r>
              <a:rPr dirty="0" sz="2600">
                <a:latin typeface="Constantia"/>
                <a:cs typeface="Constantia"/>
              </a:rPr>
              <a:t>lists  </a:t>
            </a:r>
            <a:r>
              <a:rPr dirty="0" sz="2600" spc="-5">
                <a:latin typeface="Constantia"/>
                <a:cs typeface="Constantia"/>
              </a:rPr>
              <a:t>their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‘product’</a:t>
            </a:r>
            <a:r>
              <a:rPr dirty="0" sz="2600" spc="-3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(resume)</a:t>
            </a:r>
            <a:r>
              <a:rPr dirty="0" sz="2600" spc="-4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attract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businesses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hire  </a:t>
            </a:r>
            <a:r>
              <a:rPr dirty="0" sz="2600">
                <a:latin typeface="Constantia"/>
                <a:cs typeface="Constantia"/>
              </a:rPr>
              <a:t>them.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8200" y="838200"/>
            <a:ext cx="7467600" cy="472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2427858"/>
            <a:ext cx="8016875" cy="3012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dirty="0" sz="2800" spc="-5">
                <a:latin typeface="Constantia"/>
                <a:cs typeface="Constantia"/>
              </a:rPr>
              <a:t>In a </a:t>
            </a:r>
            <a:r>
              <a:rPr dirty="0" sz="2800" spc="-10">
                <a:latin typeface="Constantia"/>
                <a:cs typeface="Constantia"/>
              </a:rPr>
              <a:t>consumer-to-consumer </a:t>
            </a:r>
            <a:r>
              <a:rPr dirty="0" sz="2800" spc="-5">
                <a:latin typeface="Constantia"/>
                <a:cs typeface="Constantia"/>
              </a:rPr>
              <a:t>(C2C) </a:t>
            </a:r>
            <a:r>
              <a:rPr dirty="0" sz="2800" spc="-10">
                <a:latin typeface="Constantia"/>
                <a:cs typeface="Constantia"/>
              </a:rPr>
              <a:t>model, the  </a:t>
            </a:r>
            <a:r>
              <a:rPr dirty="0" sz="2800" spc="-20">
                <a:latin typeface="Constantia"/>
                <a:cs typeface="Constantia"/>
              </a:rPr>
              <a:t>ecommerce website </a:t>
            </a:r>
            <a:r>
              <a:rPr dirty="0" sz="2800" spc="-5">
                <a:latin typeface="Constantia"/>
                <a:cs typeface="Constantia"/>
              </a:rPr>
              <a:t>serves </a:t>
            </a:r>
            <a:r>
              <a:rPr dirty="0" sz="2800" spc="-25">
                <a:latin typeface="Constantia"/>
                <a:cs typeface="Constantia"/>
              </a:rPr>
              <a:t>to </a:t>
            </a:r>
            <a:r>
              <a:rPr dirty="0" sz="2800" spc="-10">
                <a:latin typeface="Constantia"/>
                <a:cs typeface="Constantia"/>
              </a:rPr>
              <a:t>facilitate the  transaction </a:t>
            </a:r>
            <a:r>
              <a:rPr dirty="0" sz="2800" spc="-15">
                <a:latin typeface="Constantia"/>
                <a:cs typeface="Constantia"/>
              </a:rPr>
              <a:t>between </a:t>
            </a:r>
            <a:r>
              <a:rPr dirty="0" sz="2800" spc="-30">
                <a:latin typeface="Constantia"/>
                <a:cs typeface="Constantia"/>
              </a:rPr>
              <a:t>two </a:t>
            </a:r>
            <a:r>
              <a:rPr dirty="0" sz="2800" spc="-15">
                <a:latin typeface="Constantia"/>
                <a:cs typeface="Constantia"/>
              </a:rPr>
              <a:t>consumers. </a:t>
            </a:r>
            <a:r>
              <a:rPr dirty="0" sz="2800" spc="-10">
                <a:latin typeface="Constantia"/>
                <a:cs typeface="Constantia"/>
              </a:rPr>
              <a:t>Auction sites  </a:t>
            </a:r>
            <a:r>
              <a:rPr dirty="0" sz="2800" spc="-5">
                <a:latin typeface="Constantia"/>
                <a:cs typeface="Constantia"/>
              </a:rPr>
              <a:t>such as </a:t>
            </a:r>
            <a:r>
              <a:rPr dirty="0" sz="2800" spc="-20">
                <a:latin typeface="Constantia"/>
                <a:cs typeface="Constantia"/>
              </a:rPr>
              <a:t>eBay </a:t>
            </a:r>
            <a:r>
              <a:rPr dirty="0" sz="2800" spc="-5">
                <a:latin typeface="Constantia"/>
                <a:cs typeface="Constantia"/>
              </a:rPr>
              <a:t>(specifically </a:t>
            </a:r>
            <a:r>
              <a:rPr dirty="0" sz="2800" spc="-10">
                <a:latin typeface="Constantia"/>
                <a:cs typeface="Constantia"/>
              </a:rPr>
              <a:t>when items </a:t>
            </a:r>
            <a:r>
              <a:rPr dirty="0" sz="2800" spc="-20">
                <a:latin typeface="Constantia"/>
                <a:cs typeface="Constantia"/>
              </a:rPr>
              <a:t>are </a:t>
            </a:r>
            <a:r>
              <a:rPr dirty="0" sz="2800" spc="-10">
                <a:latin typeface="Constantia"/>
                <a:cs typeface="Constantia"/>
              </a:rPr>
              <a:t>sold </a:t>
            </a:r>
            <a:r>
              <a:rPr dirty="0" sz="2800" spc="-15">
                <a:latin typeface="Constantia"/>
                <a:cs typeface="Constantia"/>
              </a:rPr>
              <a:t>by  </a:t>
            </a:r>
            <a:r>
              <a:rPr dirty="0" sz="2800" spc="-10">
                <a:latin typeface="Constantia"/>
                <a:cs typeface="Constantia"/>
              </a:rPr>
              <a:t>individuals, </a:t>
            </a:r>
            <a:r>
              <a:rPr dirty="0" sz="2800" spc="-15">
                <a:latin typeface="Constantia"/>
                <a:cs typeface="Constantia"/>
              </a:rPr>
              <a:t>rather </a:t>
            </a:r>
            <a:r>
              <a:rPr dirty="0" sz="2800" spc="-5">
                <a:latin typeface="Constantia"/>
                <a:cs typeface="Constantia"/>
              </a:rPr>
              <a:t>than businesses </a:t>
            </a:r>
            <a:r>
              <a:rPr dirty="0" sz="2800" spc="-10">
                <a:latin typeface="Constantia"/>
                <a:cs typeface="Constantia"/>
              </a:rPr>
              <a:t>listing  products</a:t>
            </a:r>
            <a:r>
              <a:rPr dirty="0" sz="2800" spc="-75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for</a:t>
            </a:r>
            <a:r>
              <a:rPr dirty="0" sz="2800" spc="-155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auction) is</a:t>
            </a:r>
            <a:r>
              <a:rPr dirty="0" sz="2800" spc="-140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a</a:t>
            </a:r>
            <a:r>
              <a:rPr dirty="0" sz="2800" spc="-125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classic</a:t>
            </a:r>
            <a:r>
              <a:rPr dirty="0" sz="2800" spc="-130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example</a:t>
            </a:r>
            <a:r>
              <a:rPr dirty="0" sz="2800" spc="-130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of</a:t>
            </a:r>
            <a:r>
              <a:rPr dirty="0" sz="2800" spc="65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C2C</a:t>
            </a:r>
            <a:r>
              <a:rPr dirty="0" sz="2800" spc="-90">
                <a:latin typeface="Constantia"/>
                <a:cs typeface="Constantia"/>
              </a:rPr>
              <a:t> </a:t>
            </a:r>
            <a:r>
              <a:rPr dirty="0" sz="2800" spc="5">
                <a:latin typeface="Constantia"/>
                <a:cs typeface="Constantia"/>
              </a:rPr>
              <a:t>e-  </a:t>
            </a:r>
            <a:r>
              <a:rPr dirty="0" sz="2800" spc="-20">
                <a:latin typeface="Constantia"/>
                <a:cs typeface="Constantia"/>
              </a:rPr>
              <a:t>commerce</a:t>
            </a:r>
            <a:r>
              <a:rPr dirty="0" sz="2800" spc="-95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model.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10842" y="1193038"/>
            <a:ext cx="532574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5" b="1">
                <a:latin typeface="Gabriola"/>
                <a:cs typeface="Gabriola"/>
              </a:rPr>
              <a:t>Consumer-to-Consumer</a:t>
            </a:r>
            <a:r>
              <a:rPr dirty="0" sz="4500" spc="-65" b="1">
                <a:latin typeface="Gabriola"/>
                <a:cs typeface="Gabriola"/>
              </a:rPr>
              <a:t> </a:t>
            </a:r>
            <a:r>
              <a:rPr dirty="0" sz="4500" spc="5" b="1">
                <a:latin typeface="Gabriola"/>
                <a:cs typeface="Gabriola"/>
              </a:rPr>
              <a:t>(C2C)</a:t>
            </a:r>
            <a:endParaRPr sz="450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4400" y="914400"/>
            <a:ext cx="7406640" cy="487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97126" y="1040638"/>
            <a:ext cx="5351780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5" b="1">
                <a:latin typeface="Gabriola"/>
                <a:cs typeface="Gabriola"/>
              </a:rPr>
              <a:t>Business-to-Government</a:t>
            </a:r>
            <a:r>
              <a:rPr dirty="0" sz="4500" spc="-70" b="1">
                <a:latin typeface="Gabriola"/>
                <a:cs typeface="Gabriola"/>
              </a:rPr>
              <a:t> </a:t>
            </a:r>
            <a:r>
              <a:rPr dirty="0" sz="4500" spc="5" b="1">
                <a:latin typeface="Gabriola"/>
                <a:cs typeface="Gabriola"/>
              </a:rPr>
              <a:t>(B2G)</a:t>
            </a:r>
            <a:endParaRPr sz="4500">
              <a:latin typeface="Gabriola"/>
              <a:cs typeface="Gabriol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16633"/>
            <a:ext cx="8060690" cy="24047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>
                <a:latin typeface="Constantia"/>
                <a:cs typeface="Constantia"/>
              </a:rPr>
              <a:t>B2G </a:t>
            </a:r>
            <a:r>
              <a:rPr dirty="0" sz="2600" spc="-5">
                <a:latin typeface="Constantia"/>
                <a:cs typeface="Constantia"/>
              </a:rPr>
              <a:t>model is </a:t>
            </a: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5">
                <a:latin typeface="Constantia"/>
                <a:cs typeface="Constantia"/>
              </a:rPr>
              <a:t>variant </a:t>
            </a:r>
            <a:r>
              <a:rPr dirty="0" sz="2600">
                <a:latin typeface="Constantia"/>
                <a:cs typeface="Constantia"/>
              </a:rPr>
              <a:t>of B2B </a:t>
            </a:r>
            <a:r>
              <a:rPr dirty="0" sz="2600" spc="-5">
                <a:latin typeface="Constantia"/>
                <a:cs typeface="Constantia"/>
              </a:rPr>
              <a:t>model. </a:t>
            </a:r>
            <a:r>
              <a:rPr dirty="0" sz="2600">
                <a:latin typeface="Constantia"/>
                <a:cs typeface="Constantia"/>
              </a:rPr>
              <a:t>Such </a:t>
            </a:r>
            <a:r>
              <a:rPr dirty="0" sz="2600" spc="-10">
                <a:latin typeface="Constantia"/>
                <a:cs typeface="Constantia"/>
              </a:rPr>
              <a:t>websites  </a:t>
            </a:r>
            <a:r>
              <a:rPr dirty="0" sz="2600" spc="-15">
                <a:latin typeface="Constantia"/>
                <a:cs typeface="Constantia"/>
              </a:rPr>
              <a:t>are </a:t>
            </a:r>
            <a:r>
              <a:rPr dirty="0" sz="2600" spc="-5">
                <a:latin typeface="Constantia"/>
                <a:cs typeface="Constantia"/>
              </a:rPr>
              <a:t>used </a:t>
            </a:r>
            <a:r>
              <a:rPr dirty="0" sz="2600" spc="-15">
                <a:latin typeface="Constantia"/>
                <a:cs typeface="Constantia"/>
              </a:rPr>
              <a:t>by government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 spc="-10">
                <a:latin typeface="Constantia"/>
                <a:cs typeface="Constantia"/>
              </a:rPr>
              <a:t>trade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20">
                <a:latin typeface="Constantia"/>
                <a:cs typeface="Constantia"/>
              </a:rPr>
              <a:t>exchange  </a:t>
            </a:r>
            <a:r>
              <a:rPr dirty="0" sz="2600" spc="-5">
                <a:latin typeface="Constantia"/>
                <a:cs typeface="Constantia"/>
              </a:rPr>
              <a:t>information </a:t>
            </a:r>
            <a:r>
              <a:rPr dirty="0" sz="2600">
                <a:latin typeface="Constantia"/>
                <a:cs typeface="Constantia"/>
              </a:rPr>
              <a:t>with </a:t>
            </a:r>
            <a:r>
              <a:rPr dirty="0" sz="2600" spc="-5">
                <a:latin typeface="Constantia"/>
                <a:cs typeface="Constantia"/>
              </a:rPr>
              <a:t>various </a:t>
            </a:r>
            <a:r>
              <a:rPr dirty="0" sz="2600">
                <a:latin typeface="Constantia"/>
                <a:cs typeface="Constantia"/>
              </a:rPr>
              <a:t>business </a:t>
            </a:r>
            <a:r>
              <a:rPr dirty="0" sz="2600" spc="-10">
                <a:latin typeface="Constantia"/>
                <a:cs typeface="Constantia"/>
              </a:rPr>
              <a:t>organizations. </a:t>
            </a:r>
            <a:r>
              <a:rPr dirty="0" sz="2600">
                <a:latin typeface="Constantia"/>
                <a:cs typeface="Constantia"/>
              </a:rPr>
              <a:t>Such  </a:t>
            </a:r>
            <a:r>
              <a:rPr dirty="0" sz="2600" spc="-10">
                <a:latin typeface="Constantia"/>
                <a:cs typeface="Constantia"/>
              </a:rPr>
              <a:t>websites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are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accredited</a:t>
            </a:r>
            <a:r>
              <a:rPr dirty="0" sz="260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by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government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5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provide 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medium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businesses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submit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application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forms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 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government.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800" y="4572000"/>
            <a:ext cx="7772400" cy="144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44370" y="371601"/>
            <a:ext cx="525716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5000" spc="1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WHAT </a:t>
            </a:r>
            <a:r>
              <a:rPr dirty="0" u="heavy" sz="5000" spc="2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IS </a:t>
            </a:r>
            <a:r>
              <a:rPr dirty="0" u="heavy" sz="5000" spc="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E-COMMERCE</a:t>
            </a:r>
            <a:r>
              <a:rPr dirty="0" u="heavy" sz="5000" spc="-31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 </a:t>
            </a:r>
            <a:r>
              <a:rPr dirty="0" u="heavy" sz="5000" spc="3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?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31606" y="6555895"/>
            <a:ext cx="1828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10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459738"/>
            <a:ext cx="7941945" cy="49409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69723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 b="1">
                <a:latin typeface="Constantia"/>
                <a:cs typeface="Constantia"/>
              </a:rPr>
              <a:t>E-commerce </a:t>
            </a:r>
            <a:r>
              <a:rPr dirty="0" sz="2600" spc="-5">
                <a:latin typeface="Constantia"/>
                <a:cs typeface="Constantia"/>
              </a:rPr>
              <a:t>is </a:t>
            </a: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5">
                <a:latin typeface="Constantia"/>
                <a:cs typeface="Constantia"/>
              </a:rPr>
              <a:t>transaction </a:t>
            </a:r>
            <a:r>
              <a:rPr dirty="0" sz="2600">
                <a:latin typeface="Constantia"/>
                <a:cs typeface="Constantia"/>
              </a:rPr>
              <a:t>of </a:t>
            </a:r>
            <a:r>
              <a:rPr dirty="0" sz="2600" spc="-10">
                <a:latin typeface="Constantia"/>
                <a:cs typeface="Constantia"/>
              </a:rPr>
              <a:t>buying </a:t>
            </a:r>
            <a:r>
              <a:rPr dirty="0" sz="2600">
                <a:latin typeface="Constantia"/>
                <a:cs typeface="Constantia"/>
              </a:rPr>
              <a:t>or</a:t>
            </a:r>
            <a:r>
              <a:rPr dirty="0" sz="2600" spc="-50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selling  </a:t>
            </a:r>
            <a:r>
              <a:rPr dirty="0" sz="2600" spc="-5">
                <a:latin typeface="Constantia"/>
                <a:cs typeface="Constantia"/>
              </a:rPr>
              <a:t>online.</a:t>
            </a:r>
            <a:endParaRPr sz="2600">
              <a:latin typeface="Constantia"/>
              <a:cs typeface="Constantia"/>
            </a:endParaRPr>
          </a:p>
          <a:p>
            <a:pPr marL="286385" marR="71501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30">
                <a:latin typeface="Constantia"/>
                <a:cs typeface="Constantia"/>
              </a:rPr>
              <a:t>It </a:t>
            </a:r>
            <a:r>
              <a:rPr dirty="0" sz="2600" spc="-20">
                <a:latin typeface="Constantia"/>
                <a:cs typeface="Constantia"/>
              </a:rPr>
              <a:t>draws </a:t>
            </a:r>
            <a:r>
              <a:rPr dirty="0" sz="2600">
                <a:latin typeface="Constantia"/>
                <a:cs typeface="Constantia"/>
              </a:rPr>
              <a:t>on </a:t>
            </a:r>
            <a:r>
              <a:rPr dirty="0" sz="2600" spc="-5">
                <a:latin typeface="Constantia"/>
                <a:cs typeface="Constantia"/>
              </a:rPr>
              <a:t>technologies </a:t>
            </a:r>
            <a:r>
              <a:rPr dirty="0" sz="2600">
                <a:latin typeface="Constantia"/>
                <a:cs typeface="Constantia"/>
              </a:rPr>
              <a:t>such as </a:t>
            </a:r>
            <a:r>
              <a:rPr dirty="0" sz="2600" i="1">
                <a:latin typeface="Constantia"/>
                <a:cs typeface="Constantia"/>
              </a:rPr>
              <a:t>mobile  </a:t>
            </a:r>
            <a:r>
              <a:rPr dirty="0" sz="2600" spc="-10" i="1">
                <a:latin typeface="Constantia"/>
                <a:cs typeface="Constantia"/>
              </a:rPr>
              <a:t>commerce, electronic </a:t>
            </a:r>
            <a:r>
              <a:rPr dirty="0" sz="2600" i="1">
                <a:latin typeface="Constantia"/>
                <a:cs typeface="Constantia"/>
              </a:rPr>
              <a:t>funds </a:t>
            </a:r>
            <a:r>
              <a:rPr dirty="0" sz="2600" spc="-30" i="1">
                <a:latin typeface="Constantia"/>
                <a:cs typeface="Constantia"/>
              </a:rPr>
              <a:t>transfer, </a:t>
            </a:r>
            <a:r>
              <a:rPr dirty="0" sz="2600" spc="-5" i="1">
                <a:latin typeface="Constantia"/>
                <a:cs typeface="Constantia"/>
              </a:rPr>
              <a:t>supply</a:t>
            </a:r>
            <a:r>
              <a:rPr dirty="0" sz="2600" spc="80" i="1">
                <a:latin typeface="Constantia"/>
                <a:cs typeface="Constantia"/>
              </a:rPr>
              <a:t> </a:t>
            </a:r>
            <a:r>
              <a:rPr dirty="0" sz="2600" spc="-10" i="1">
                <a:latin typeface="Constantia"/>
                <a:cs typeface="Constantia"/>
              </a:rPr>
              <a:t>chain</a:t>
            </a:r>
            <a:endParaRPr sz="2600">
              <a:latin typeface="Constantia"/>
              <a:cs typeface="Constantia"/>
            </a:endParaRPr>
          </a:p>
          <a:p>
            <a:pPr marL="286385" marR="274955">
              <a:lnSpc>
                <a:spcPct val="100000"/>
              </a:lnSpc>
            </a:pPr>
            <a:r>
              <a:rPr dirty="0" sz="2600" spc="-5" i="1">
                <a:latin typeface="Constantia"/>
                <a:cs typeface="Constantia"/>
              </a:rPr>
              <a:t>management, </a:t>
            </a:r>
            <a:r>
              <a:rPr dirty="0" sz="2600" spc="-15" i="1">
                <a:latin typeface="Constantia"/>
                <a:cs typeface="Constantia"/>
              </a:rPr>
              <a:t>Internet </a:t>
            </a:r>
            <a:r>
              <a:rPr dirty="0" sz="2600" spc="-25" i="1">
                <a:latin typeface="Constantia"/>
                <a:cs typeface="Constantia"/>
              </a:rPr>
              <a:t>marketing, </a:t>
            </a:r>
            <a:r>
              <a:rPr dirty="0" sz="2600" spc="-5" i="1">
                <a:latin typeface="Constantia"/>
                <a:cs typeface="Constantia"/>
              </a:rPr>
              <a:t>online </a:t>
            </a:r>
            <a:r>
              <a:rPr dirty="0" sz="2600" spc="-10" i="1">
                <a:latin typeface="Constantia"/>
                <a:cs typeface="Constantia"/>
              </a:rPr>
              <a:t>transaction  </a:t>
            </a:r>
            <a:r>
              <a:rPr dirty="0" sz="2600" spc="-15" i="1">
                <a:latin typeface="Constantia"/>
                <a:cs typeface="Constantia"/>
              </a:rPr>
              <a:t>processing, </a:t>
            </a:r>
            <a:r>
              <a:rPr dirty="0" sz="2600" spc="-10" i="1">
                <a:latin typeface="Constantia"/>
                <a:cs typeface="Constantia"/>
              </a:rPr>
              <a:t>electronic</a:t>
            </a:r>
            <a:r>
              <a:rPr dirty="0" sz="2600" spc="-25" i="1">
                <a:latin typeface="Constantia"/>
                <a:cs typeface="Constantia"/>
              </a:rPr>
              <a:t> </a:t>
            </a:r>
            <a:r>
              <a:rPr dirty="0" sz="2600" spc="-15" i="1">
                <a:latin typeface="Constantia"/>
                <a:cs typeface="Constantia"/>
              </a:rPr>
              <a:t>data</a:t>
            </a:r>
            <a:endParaRPr sz="2600">
              <a:latin typeface="Constantia"/>
              <a:cs typeface="Constantia"/>
            </a:endParaRPr>
          </a:p>
          <a:p>
            <a:pPr marL="286385" marR="441959">
              <a:lnSpc>
                <a:spcPct val="100000"/>
              </a:lnSpc>
            </a:pPr>
            <a:r>
              <a:rPr dirty="0" sz="2600" spc="-15" i="1">
                <a:latin typeface="Constantia"/>
                <a:cs typeface="Constantia"/>
              </a:rPr>
              <a:t>interchange </a:t>
            </a:r>
            <a:r>
              <a:rPr dirty="0" sz="2600" spc="-5" i="1">
                <a:latin typeface="Constantia"/>
                <a:cs typeface="Constantia"/>
              </a:rPr>
              <a:t>(EDI), </a:t>
            </a:r>
            <a:r>
              <a:rPr dirty="0" sz="2600" spc="-10" i="1">
                <a:latin typeface="Constantia"/>
                <a:cs typeface="Constantia"/>
              </a:rPr>
              <a:t>inventory </a:t>
            </a:r>
            <a:r>
              <a:rPr dirty="0" sz="2600" spc="-5" i="1">
                <a:latin typeface="Constantia"/>
                <a:cs typeface="Constantia"/>
              </a:rPr>
              <a:t>management </a:t>
            </a:r>
            <a:r>
              <a:rPr dirty="0" sz="2600" spc="-10" i="1">
                <a:latin typeface="Constantia"/>
                <a:cs typeface="Constantia"/>
              </a:rPr>
              <a:t>systems,  </a:t>
            </a:r>
            <a:r>
              <a:rPr dirty="0" sz="2600" i="1">
                <a:latin typeface="Constantia"/>
                <a:cs typeface="Constantia"/>
              </a:rPr>
              <a:t>and </a:t>
            </a:r>
            <a:r>
              <a:rPr dirty="0" sz="2600" spc="-15" i="1">
                <a:latin typeface="Constantia"/>
                <a:cs typeface="Constantia"/>
              </a:rPr>
              <a:t>automated data </a:t>
            </a:r>
            <a:r>
              <a:rPr dirty="0" sz="2600" spc="-5" i="1">
                <a:latin typeface="Constantia"/>
                <a:cs typeface="Constantia"/>
              </a:rPr>
              <a:t>collection</a:t>
            </a:r>
            <a:r>
              <a:rPr dirty="0" sz="2600" spc="25" i="1">
                <a:latin typeface="Constantia"/>
                <a:cs typeface="Constantia"/>
              </a:rPr>
              <a:t> </a:t>
            </a:r>
            <a:r>
              <a:rPr dirty="0" sz="2600" spc="-10" i="1">
                <a:latin typeface="Constantia"/>
                <a:cs typeface="Constantia"/>
              </a:rPr>
              <a:t>systems</a:t>
            </a:r>
            <a:r>
              <a:rPr dirty="0" sz="2600" spc="-1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algn="just"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0">
                <a:latin typeface="Constantia"/>
                <a:cs typeface="Constantia"/>
              </a:rPr>
              <a:t>Modern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electronic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commerce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typically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uses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60">
                <a:latin typeface="Constantia"/>
                <a:cs typeface="Constantia"/>
              </a:rPr>
              <a:t> </a:t>
            </a:r>
            <a:r>
              <a:rPr dirty="0" sz="2600" spc="-45" i="1">
                <a:latin typeface="Constantia"/>
                <a:cs typeface="Constantia"/>
              </a:rPr>
              <a:t>World  </a:t>
            </a:r>
            <a:r>
              <a:rPr dirty="0" sz="2600" i="1">
                <a:latin typeface="Constantia"/>
                <a:cs typeface="Constantia"/>
              </a:rPr>
              <a:t>Wide </a:t>
            </a:r>
            <a:r>
              <a:rPr dirty="0" sz="2600" spc="-65" i="1">
                <a:latin typeface="Constantia"/>
                <a:cs typeface="Constantia"/>
              </a:rPr>
              <a:t>Web </a:t>
            </a:r>
            <a:r>
              <a:rPr dirty="0" sz="2600" spc="-10">
                <a:latin typeface="Constantia"/>
                <a:cs typeface="Constantia"/>
              </a:rPr>
              <a:t>for </a:t>
            </a:r>
            <a:r>
              <a:rPr dirty="0" sz="2600">
                <a:latin typeface="Constantia"/>
                <a:cs typeface="Constantia"/>
              </a:rPr>
              <a:t>at least </a:t>
            </a:r>
            <a:r>
              <a:rPr dirty="0" sz="2600" spc="-5">
                <a:latin typeface="Constantia"/>
                <a:cs typeface="Constantia"/>
              </a:rPr>
              <a:t>one part </a:t>
            </a:r>
            <a:r>
              <a:rPr dirty="0" sz="2600">
                <a:latin typeface="Constantia"/>
                <a:cs typeface="Constantia"/>
              </a:rPr>
              <a:t>of </a:t>
            </a:r>
            <a:r>
              <a:rPr dirty="0" sz="2600" spc="-5">
                <a:latin typeface="Constantia"/>
                <a:cs typeface="Constantia"/>
              </a:rPr>
              <a:t>the transaction's </a:t>
            </a:r>
            <a:r>
              <a:rPr dirty="0" sz="2600" spc="-10">
                <a:latin typeface="Constantia"/>
                <a:cs typeface="Constantia"/>
              </a:rPr>
              <a:t>life  </a:t>
            </a:r>
            <a:r>
              <a:rPr dirty="0" sz="2600" spc="-15">
                <a:latin typeface="Constantia"/>
                <a:cs typeface="Constantia"/>
              </a:rPr>
              <a:t>cycle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although</a:t>
            </a:r>
            <a:r>
              <a:rPr dirty="0" sz="2600" spc="-6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it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may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also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use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other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technologies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such  as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e-mail.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00529" y="1268933"/>
            <a:ext cx="5745480" cy="711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b="1">
                <a:latin typeface="Gabriola"/>
                <a:cs typeface="Gabriola"/>
              </a:rPr>
              <a:t>Government </a:t>
            </a:r>
            <a:r>
              <a:rPr dirty="0" sz="4500" spc="20" b="1">
                <a:latin typeface="Gabriola"/>
                <a:cs typeface="Gabriola"/>
              </a:rPr>
              <a:t>- to - </a:t>
            </a:r>
            <a:r>
              <a:rPr dirty="0" sz="4500" b="1">
                <a:latin typeface="Gabriola"/>
                <a:cs typeface="Gabriola"/>
              </a:rPr>
              <a:t>Business</a:t>
            </a:r>
            <a:r>
              <a:rPr dirty="0" sz="4500" spc="-300" b="1">
                <a:latin typeface="Gabriola"/>
                <a:cs typeface="Gabriola"/>
              </a:rPr>
              <a:t> </a:t>
            </a:r>
            <a:r>
              <a:rPr dirty="0" sz="4500" spc="5" b="1">
                <a:latin typeface="Gabriola"/>
                <a:cs typeface="Gabriola"/>
              </a:rPr>
              <a:t>(G2B)</a:t>
            </a:r>
            <a:endParaRPr sz="4500">
              <a:latin typeface="Gabriola"/>
              <a:cs typeface="Gabriol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603119"/>
            <a:ext cx="8039734" cy="1215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0">
                <a:latin typeface="Constantia"/>
                <a:cs typeface="Constantia"/>
              </a:rPr>
              <a:t>Government </a:t>
            </a:r>
            <a:r>
              <a:rPr dirty="0" sz="2600" spc="-5">
                <a:latin typeface="Constantia"/>
                <a:cs typeface="Constantia"/>
              </a:rPr>
              <a:t>uses </a:t>
            </a:r>
            <a:r>
              <a:rPr dirty="0" sz="2600">
                <a:latin typeface="Constantia"/>
                <a:cs typeface="Constantia"/>
              </a:rPr>
              <a:t>G2B </a:t>
            </a:r>
            <a:r>
              <a:rPr dirty="0" sz="2600" spc="-5">
                <a:latin typeface="Constantia"/>
                <a:cs typeface="Constantia"/>
              </a:rPr>
              <a:t>model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 spc="-5">
                <a:latin typeface="Constantia"/>
                <a:cs typeface="Constantia"/>
              </a:rPr>
              <a:t>approach business  </a:t>
            </a:r>
            <a:r>
              <a:rPr dirty="0" sz="2600" spc="-10">
                <a:latin typeface="Constantia"/>
                <a:cs typeface="Constantia"/>
              </a:rPr>
              <a:t>organizations. </a:t>
            </a:r>
            <a:r>
              <a:rPr dirty="0" sz="2600" spc="-5">
                <a:latin typeface="Constantia"/>
                <a:cs typeface="Constantia"/>
              </a:rPr>
              <a:t>These models support auctions,</a:t>
            </a:r>
            <a:r>
              <a:rPr dirty="0" sz="2600" spc="-44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tenders 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5">
                <a:latin typeface="Constantia"/>
                <a:cs typeface="Constantia"/>
              </a:rPr>
              <a:t>application </a:t>
            </a:r>
            <a:r>
              <a:rPr dirty="0" sz="2600">
                <a:latin typeface="Constantia"/>
                <a:cs typeface="Constantia"/>
              </a:rPr>
              <a:t>submission</a:t>
            </a:r>
            <a:r>
              <a:rPr dirty="0" sz="2600" spc="-28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functionalities.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800" y="4267200"/>
            <a:ext cx="7772400" cy="152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2198" y="1193038"/>
            <a:ext cx="511873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b="1">
                <a:latin typeface="Gabriola"/>
                <a:cs typeface="Gabriola"/>
              </a:rPr>
              <a:t>Government-to-Citizen</a:t>
            </a:r>
            <a:r>
              <a:rPr dirty="0" sz="4500" spc="-130" b="1">
                <a:latin typeface="Gabriola"/>
                <a:cs typeface="Gabriola"/>
              </a:rPr>
              <a:t> </a:t>
            </a:r>
            <a:r>
              <a:rPr dirty="0" sz="4500" spc="10" b="1">
                <a:latin typeface="Gabriola"/>
                <a:cs typeface="Gabriola"/>
              </a:rPr>
              <a:t>(G2C)</a:t>
            </a:r>
            <a:endParaRPr sz="4500">
              <a:latin typeface="Gabriola"/>
              <a:cs typeface="Gabriol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16633"/>
            <a:ext cx="7968615" cy="24047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0">
                <a:latin typeface="Constantia"/>
                <a:cs typeface="Constantia"/>
              </a:rPr>
              <a:t>Government </a:t>
            </a:r>
            <a:r>
              <a:rPr dirty="0" sz="2600" spc="-5">
                <a:latin typeface="Constantia"/>
                <a:cs typeface="Constantia"/>
              </a:rPr>
              <a:t>uses </a:t>
            </a:r>
            <a:r>
              <a:rPr dirty="0" sz="2600">
                <a:latin typeface="Constantia"/>
                <a:cs typeface="Constantia"/>
              </a:rPr>
              <a:t>G2C </a:t>
            </a:r>
            <a:r>
              <a:rPr dirty="0" sz="2600" spc="-5">
                <a:latin typeface="Constantia"/>
                <a:cs typeface="Constantia"/>
              </a:rPr>
              <a:t>model </a:t>
            </a:r>
            <a:r>
              <a:rPr dirty="0" sz="2600" spc="-15">
                <a:latin typeface="Constantia"/>
                <a:cs typeface="Constantia"/>
              </a:rPr>
              <a:t>to </a:t>
            </a:r>
            <a:r>
              <a:rPr dirty="0" sz="2600" spc="-10">
                <a:latin typeface="Constantia"/>
                <a:cs typeface="Constantia"/>
              </a:rPr>
              <a:t>approach </a:t>
            </a:r>
            <a:r>
              <a:rPr dirty="0" sz="2600" spc="-5">
                <a:latin typeface="Constantia"/>
                <a:cs typeface="Constantia"/>
              </a:rPr>
              <a:t>citizens  </a:t>
            </a:r>
            <a:r>
              <a:rPr dirty="0" sz="2600" spc="-40">
                <a:latin typeface="Constantia"/>
                <a:cs typeface="Constantia"/>
              </a:rPr>
              <a:t>directly. </a:t>
            </a:r>
            <a:r>
              <a:rPr dirty="0" sz="2600" spc="-5">
                <a:latin typeface="Constantia"/>
                <a:cs typeface="Constantia"/>
              </a:rPr>
              <a:t>Examples </a:t>
            </a:r>
            <a:r>
              <a:rPr dirty="0" sz="2600" spc="-10">
                <a:latin typeface="Constantia"/>
                <a:cs typeface="Constantia"/>
              </a:rPr>
              <a:t>for </a:t>
            </a:r>
            <a:r>
              <a:rPr dirty="0" sz="2600">
                <a:latin typeface="Constantia"/>
                <a:cs typeface="Constantia"/>
              </a:rPr>
              <a:t>such </a:t>
            </a:r>
            <a:r>
              <a:rPr dirty="0" sz="2600" spc="-5">
                <a:latin typeface="Constantia"/>
                <a:cs typeface="Constantia"/>
              </a:rPr>
              <a:t>models can </a:t>
            </a:r>
            <a:r>
              <a:rPr dirty="0" sz="2600">
                <a:latin typeface="Constantia"/>
                <a:cs typeface="Constantia"/>
              </a:rPr>
              <a:t>be </a:t>
            </a:r>
            <a:r>
              <a:rPr dirty="0" sz="2600" spc="-10">
                <a:latin typeface="Constantia"/>
                <a:cs typeface="Constantia"/>
              </a:rPr>
              <a:t>websites  providing </a:t>
            </a:r>
            <a:r>
              <a:rPr dirty="0" sz="2600">
                <a:latin typeface="Constantia"/>
                <a:cs typeface="Constantia"/>
              </a:rPr>
              <a:t>services </a:t>
            </a:r>
            <a:r>
              <a:rPr dirty="0" sz="2600" spc="-15">
                <a:latin typeface="Constantia"/>
                <a:cs typeface="Constantia"/>
              </a:rPr>
              <a:t>like </a:t>
            </a:r>
            <a:r>
              <a:rPr dirty="0" sz="2600" spc="-10">
                <a:latin typeface="Constantia"/>
                <a:cs typeface="Constantia"/>
              </a:rPr>
              <a:t>registration for </a:t>
            </a:r>
            <a:r>
              <a:rPr dirty="0" sz="2600" spc="-5">
                <a:latin typeface="Constantia"/>
                <a:cs typeface="Constantia"/>
              </a:rPr>
              <a:t>birth,</a:t>
            </a:r>
            <a:r>
              <a:rPr dirty="0" sz="2600" spc="-38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marriage,  etc. </a:t>
            </a: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5">
                <a:latin typeface="Constantia"/>
                <a:cs typeface="Constantia"/>
              </a:rPr>
              <a:t>main </a:t>
            </a:r>
            <a:r>
              <a:rPr dirty="0" sz="2600" spc="-10">
                <a:latin typeface="Constantia"/>
                <a:cs typeface="Constantia"/>
              </a:rPr>
              <a:t>objective </a:t>
            </a:r>
            <a:r>
              <a:rPr dirty="0" sz="2600">
                <a:latin typeface="Constantia"/>
                <a:cs typeface="Constantia"/>
              </a:rPr>
              <a:t>of G2C </a:t>
            </a:r>
            <a:r>
              <a:rPr dirty="0" sz="2600" spc="-10">
                <a:latin typeface="Constantia"/>
                <a:cs typeface="Constantia"/>
              </a:rPr>
              <a:t>websites </a:t>
            </a:r>
            <a:r>
              <a:rPr dirty="0" sz="2600" spc="-5">
                <a:latin typeface="Constantia"/>
                <a:cs typeface="Constantia"/>
              </a:rPr>
              <a:t>is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 spc="-15">
                <a:latin typeface="Constantia"/>
                <a:cs typeface="Constantia"/>
              </a:rPr>
              <a:t>reduce  </a:t>
            </a:r>
            <a:r>
              <a:rPr dirty="0" sz="2600" spc="-35">
                <a:latin typeface="Constantia"/>
                <a:cs typeface="Constantia"/>
              </a:rPr>
              <a:t>average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time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for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5">
                <a:latin typeface="Constantia"/>
                <a:cs typeface="Constantia"/>
              </a:rPr>
              <a:t>servicing</a:t>
            </a:r>
            <a:r>
              <a:rPr dirty="0" sz="2600" spc="-4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people’s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requests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for</a:t>
            </a:r>
            <a:r>
              <a:rPr dirty="0" sz="2600" spc="-18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various  </a:t>
            </a:r>
            <a:r>
              <a:rPr dirty="0" sz="2600" spc="-15">
                <a:latin typeface="Constantia"/>
                <a:cs typeface="Constantia"/>
              </a:rPr>
              <a:t>government </a:t>
            </a:r>
            <a:r>
              <a:rPr dirty="0" sz="2600" spc="-10">
                <a:latin typeface="Constantia"/>
                <a:cs typeface="Constantia"/>
              </a:rPr>
              <a:t>linked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services.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8200" y="4572000"/>
            <a:ext cx="7543800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8794" y="872998"/>
            <a:ext cx="4569460" cy="7264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4600" spc="1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The </a:t>
            </a:r>
            <a:r>
              <a:rPr dirty="0" u="heavy" sz="460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process </a:t>
            </a:r>
            <a:r>
              <a:rPr dirty="0" u="heavy" sz="4600" spc="2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of</a:t>
            </a:r>
            <a:r>
              <a:rPr dirty="0" u="heavy" sz="4600" spc="-17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 </a:t>
            </a:r>
            <a:r>
              <a:rPr dirty="0" u="heavy" sz="4600" spc="-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ecommerce</a:t>
            </a:r>
            <a:endParaRPr sz="46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535940" y="1947799"/>
            <a:ext cx="7987665" cy="375157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61214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consumer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uses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web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browser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connect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  </a:t>
            </a:r>
            <a:r>
              <a:rPr dirty="0" sz="2600">
                <a:latin typeface="Constantia"/>
                <a:cs typeface="Constantia"/>
              </a:rPr>
              <a:t>home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page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-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merchant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web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site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on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internet.</a:t>
            </a:r>
            <a:endParaRPr sz="2600">
              <a:latin typeface="Constantia"/>
              <a:cs typeface="Constantia"/>
            </a:endParaRPr>
          </a:p>
          <a:p>
            <a:pPr marL="286385" marR="3556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The </a:t>
            </a:r>
            <a:r>
              <a:rPr dirty="0" sz="2600" spc="-10">
                <a:latin typeface="Constantia"/>
                <a:cs typeface="Constantia"/>
              </a:rPr>
              <a:t>consumer </a:t>
            </a:r>
            <a:r>
              <a:rPr dirty="0" sz="2600" spc="-15">
                <a:latin typeface="Constantia"/>
                <a:cs typeface="Constantia"/>
              </a:rPr>
              <a:t>browses </a:t>
            </a:r>
            <a:r>
              <a:rPr dirty="0" sz="2600" spc="-5">
                <a:latin typeface="Constantia"/>
                <a:cs typeface="Constantia"/>
              </a:rPr>
              <a:t>the catalogue </a:t>
            </a:r>
            <a:r>
              <a:rPr dirty="0" sz="2600">
                <a:latin typeface="Constantia"/>
                <a:cs typeface="Constantia"/>
              </a:rPr>
              <a:t>of </a:t>
            </a:r>
            <a:r>
              <a:rPr dirty="0" sz="2600" spc="-5">
                <a:latin typeface="Constantia"/>
                <a:cs typeface="Constantia"/>
              </a:rPr>
              <a:t>products  </a:t>
            </a:r>
            <a:r>
              <a:rPr dirty="0" sz="2600" spc="-10">
                <a:latin typeface="Constantia"/>
                <a:cs typeface="Constantia"/>
              </a:rPr>
              <a:t>featured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on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site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5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selects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items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to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purchase.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  selected </a:t>
            </a:r>
            <a:r>
              <a:rPr dirty="0" sz="2600" spc="-10">
                <a:latin typeface="Constantia"/>
                <a:cs typeface="Constantia"/>
              </a:rPr>
              <a:t>items </a:t>
            </a:r>
            <a:r>
              <a:rPr dirty="0" sz="2600" spc="-15">
                <a:latin typeface="Constantia"/>
                <a:cs typeface="Constantia"/>
              </a:rPr>
              <a:t>are </a:t>
            </a:r>
            <a:r>
              <a:rPr dirty="0" sz="2600" spc="-10">
                <a:latin typeface="Constantia"/>
                <a:cs typeface="Constantia"/>
              </a:rPr>
              <a:t>placed </a:t>
            </a:r>
            <a:r>
              <a:rPr dirty="0" sz="2600" spc="-5">
                <a:latin typeface="Constantia"/>
                <a:cs typeface="Constantia"/>
              </a:rPr>
              <a:t>in electronic equivalent </a:t>
            </a:r>
            <a:r>
              <a:rPr dirty="0" sz="2600">
                <a:latin typeface="Constantia"/>
                <a:cs typeface="Constantia"/>
              </a:rPr>
              <a:t>of a  </a:t>
            </a:r>
            <a:r>
              <a:rPr dirty="0" sz="2600" spc="-5">
                <a:latin typeface="Constantia"/>
                <a:cs typeface="Constantia"/>
              </a:rPr>
              <a:t>shopping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cart.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  <a:tab pos="4095750" algn="l"/>
              </a:tabLst>
            </a:pPr>
            <a:r>
              <a:rPr dirty="0" sz="2600">
                <a:latin typeface="Constantia"/>
                <a:cs typeface="Constantia"/>
              </a:rPr>
              <a:t>When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consumer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is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ready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complete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purchase  </a:t>
            </a:r>
            <a:r>
              <a:rPr dirty="0" sz="2600">
                <a:latin typeface="Constantia"/>
                <a:cs typeface="Constantia"/>
              </a:rPr>
              <a:t>of </a:t>
            </a:r>
            <a:r>
              <a:rPr dirty="0" sz="2600" spc="-5">
                <a:latin typeface="Constantia"/>
                <a:cs typeface="Constantia"/>
              </a:rPr>
              <a:t>selected </a:t>
            </a:r>
            <a:r>
              <a:rPr dirty="0" sz="2600" spc="-10">
                <a:latin typeface="Constantia"/>
                <a:cs typeface="Constantia"/>
              </a:rPr>
              <a:t>items,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site	provides </a:t>
            </a: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5">
                <a:latin typeface="Constantia"/>
                <a:cs typeface="Constantia"/>
              </a:rPr>
              <a:t>bill </a:t>
            </a:r>
            <a:r>
              <a:rPr dirty="0" sz="2600">
                <a:latin typeface="Constantia"/>
                <a:cs typeface="Constantia"/>
              </a:rPr>
              <a:t>and ship </a:t>
            </a:r>
            <a:r>
              <a:rPr dirty="0" sz="2600" spc="-15">
                <a:latin typeface="Constantia"/>
                <a:cs typeface="Constantia"/>
              </a:rPr>
              <a:t>to  </a:t>
            </a:r>
            <a:r>
              <a:rPr dirty="0" sz="2600" spc="-5">
                <a:latin typeface="Constantia"/>
                <a:cs typeface="Constantia"/>
              </a:rPr>
              <a:t>address </a:t>
            </a:r>
            <a:r>
              <a:rPr dirty="0" sz="2600" spc="-10">
                <a:latin typeface="Constantia"/>
                <a:cs typeface="Constantia"/>
              </a:rPr>
              <a:t>for purchase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405">
                <a:latin typeface="Constantia"/>
                <a:cs typeface="Constantia"/>
              </a:rPr>
              <a:t> </a:t>
            </a:r>
            <a:r>
              <a:rPr dirty="0" sz="2600" spc="-40">
                <a:latin typeface="Constantia"/>
                <a:cs typeface="Constantia"/>
              </a:rPr>
              <a:t>delivery.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19200" y="762000"/>
            <a:ext cx="6934200" cy="5201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36291" y="447801"/>
            <a:ext cx="332549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10" b="1">
                <a:latin typeface="Gabriola"/>
                <a:cs typeface="Gabriola"/>
              </a:rPr>
              <a:t>Order</a:t>
            </a:r>
            <a:r>
              <a:rPr dirty="0" sz="5000" spc="-135" b="1">
                <a:latin typeface="Gabriola"/>
                <a:cs typeface="Gabriola"/>
              </a:rPr>
              <a:t> </a:t>
            </a:r>
            <a:r>
              <a:rPr dirty="0" sz="5000" spc="5" b="1">
                <a:latin typeface="Gabriola"/>
                <a:cs typeface="Gabriola"/>
              </a:rPr>
              <a:t>Processing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240" y="1383538"/>
            <a:ext cx="7813040" cy="24834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363855">
              <a:lnSpc>
                <a:spcPct val="100000"/>
              </a:lnSpc>
              <a:spcBef>
                <a:spcPts val="105"/>
              </a:spcBef>
            </a:pPr>
            <a:r>
              <a:rPr dirty="0" sz="2600" spc="-5">
                <a:latin typeface="Constantia"/>
                <a:cs typeface="Constantia"/>
              </a:rPr>
              <a:t>Purchasing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product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initiates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system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physical  </a:t>
            </a:r>
            <a:r>
              <a:rPr dirty="0" sz="2600" spc="-5">
                <a:latin typeface="Constantia"/>
                <a:cs typeface="Constantia"/>
              </a:rPr>
              <a:t>distribution.</a:t>
            </a:r>
            <a:endParaRPr sz="26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  <a:spcBef>
                <a:spcPts val="625"/>
              </a:spcBef>
            </a:pPr>
            <a:r>
              <a:rPr dirty="0" sz="2600" spc="-10">
                <a:latin typeface="Constantia"/>
                <a:cs typeface="Constantia"/>
              </a:rPr>
              <a:t>Using </a:t>
            </a: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10">
                <a:latin typeface="Constantia"/>
                <a:cs typeface="Constantia"/>
              </a:rPr>
              <a:t>successful order </a:t>
            </a:r>
            <a:r>
              <a:rPr dirty="0" sz="2600">
                <a:latin typeface="Constantia"/>
                <a:cs typeface="Constantia"/>
              </a:rPr>
              <a:t>fulfillment </a:t>
            </a:r>
            <a:r>
              <a:rPr dirty="0" sz="2600" spc="-10">
                <a:latin typeface="Constantia"/>
                <a:cs typeface="Constantia"/>
              </a:rPr>
              <a:t>system, </a:t>
            </a:r>
            <a:r>
              <a:rPr dirty="0" sz="2600" spc="-15">
                <a:latin typeface="Constantia"/>
                <a:cs typeface="Constantia"/>
              </a:rPr>
              <a:t>employees  </a:t>
            </a:r>
            <a:r>
              <a:rPr dirty="0" sz="2600" spc="-5">
                <a:latin typeface="Constantia"/>
                <a:cs typeface="Constantia"/>
              </a:rPr>
              <a:t>can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track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customer</a:t>
            </a:r>
            <a:r>
              <a:rPr dirty="0" sz="2600" spc="-18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orders,</a:t>
            </a:r>
            <a:r>
              <a:rPr dirty="0" sz="2600" spc="-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locate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products,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4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resolve  </a:t>
            </a:r>
            <a:r>
              <a:rPr dirty="0" sz="2600" spc="-15">
                <a:latin typeface="Constantia"/>
                <a:cs typeface="Constantia"/>
              </a:rPr>
              <a:t>any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problems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that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arise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as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items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move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from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warehouse  </a:t>
            </a:r>
            <a:r>
              <a:rPr dirty="0" sz="2600" spc="-15">
                <a:latin typeface="Constantia"/>
                <a:cs typeface="Constantia"/>
              </a:rPr>
              <a:t>to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shipping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company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to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customer's</a:t>
            </a:r>
            <a:r>
              <a:rPr dirty="0" sz="2600" spc="-17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doorstep.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3000" y="3962400"/>
            <a:ext cx="7086600" cy="266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30782" y="1135126"/>
            <a:ext cx="6283960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b="1">
                <a:latin typeface="Gabriola"/>
                <a:cs typeface="Gabriola"/>
              </a:rPr>
              <a:t>Warehousing </a:t>
            </a:r>
            <a:r>
              <a:rPr dirty="0" sz="4500" spc="15" b="1">
                <a:latin typeface="Gabriola"/>
                <a:cs typeface="Gabriola"/>
              </a:rPr>
              <a:t>and </a:t>
            </a:r>
            <a:r>
              <a:rPr dirty="0" sz="4500" b="1">
                <a:latin typeface="Gabriola"/>
                <a:cs typeface="Gabriola"/>
              </a:rPr>
              <a:t>Inventory</a:t>
            </a:r>
            <a:r>
              <a:rPr dirty="0" sz="4500" spc="-235" b="1">
                <a:latin typeface="Gabriola"/>
                <a:cs typeface="Gabriola"/>
              </a:rPr>
              <a:t> </a:t>
            </a:r>
            <a:r>
              <a:rPr dirty="0" sz="4500" b="1">
                <a:latin typeface="Gabriola"/>
                <a:cs typeface="Gabriola"/>
              </a:rPr>
              <a:t>Control</a:t>
            </a:r>
            <a:endParaRPr sz="4500">
              <a:latin typeface="Gabriola"/>
              <a:cs typeface="Gabriol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2940" y="2508504"/>
            <a:ext cx="216408" cy="2194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2940" y="4172711"/>
            <a:ext cx="216408" cy="2194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2940" y="5044440"/>
            <a:ext cx="216408" cy="2194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07744" y="2374519"/>
            <a:ext cx="7061834" cy="33553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600" spc="-5">
                <a:latin typeface="Constantia"/>
                <a:cs typeface="Constantia"/>
              </a:rPr>
              <a:t>Online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businesses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that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deal</a:t>
            </a:r>
            <a:r>
              <a:rPr dirty="0" sz="2600" spc="-10">
                <a:latin typeface="Constantia"/>
                <a:cs typeface="Constantia"/>
              </a:rPr>
              <a:t> in</a:t>
            </a:r>
            <a:r>
              <a:rPr dirty="0" sz="2600" spc="-4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material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goods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still  </a:t>
            </a:r>
            <a:r>
              <a:rPr dirty="0" sz="2600" spc="-5">
                <a:latin typeface="Constantia"/>
                <a:cs typeface="Constantia"/>
              </a:rPr>
              <a:t>need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 spc="-15">
                <a:latin typeface="Constantia"/>
                <a:cs typeface="Constantia"/>
              </a:rPr>
              <a:t>store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15">
                <a:latin typeface="Constantia"/>
                <a:cs typeface="Constantia"/>
              </a:rPr>
              <a:t>inventory </a:t>
            </a:r>
            <a:r>
              <a:rPr dirty="0" sz="2600" spc="-5">
                <a:latin typeface="Constantia"/>
                <a:cs typeface="Constantia"/>
              </a:rPr>
              <a:t>their </a:t>
            </a:r>
            <a:r>
              <a:rPr dirty="0" sz="2600" spc="-10">
                <a:latin typeface="Constantia"/>
                <a:cs typeface="Constantia"/>
              </a:rPr>
              <a:t>products. </a:t>
            </a:r>
            <a:r>
              <a:rPr dirty="0" sz="2600">
                <a:latin typeface="Constantia"/>
                <a:cs typeface="Constantia"/>
              </a:rPr>
              <a:t>An </a:t>
            </a:r>
            <a:r>
              <a:rPr dirty="0" sz="2600" spc="-5">
                <a:latin typeface="Constantia"/>
                <a:cs typeface="Constantia"/>
              </a:rPr>
              <a:t>e-  </a:t>
            </a:r>
            <a:r>
              <a:rPr dirty="0" sz="2600" spc="-20">
                <a:latin typeface="Constantia"/>
                <a:cs typeface="Constantia"/>
              </a:rPr>
              <a:t>commerce </a:t>
            </a:r>
            <a:r>
              <a:rPr dirty="0" sz="2600">
                <a:latin typeface="Constantia"/>
                <a:cs typeface="Constantia"/>
              </a:rPr>
              <a:t>business </a:t>
            </a:r>
            <a:r>
              <a:rPr dirty="0" sz="2600" spc="-5">
                <a:latin typeface="Constantia"/>
                <a:cs typeface="Constantia"/>
              </a:rPr>
              <a:t>needs </a:t>
            </a: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5">
                <a:latin typeface="Constantia"/>
                <a:cs typeface="Constantia"/>
              </a:rPr>
              <a:t>warehousing </a:t>
            </a:r>
            <a:r>
              <a:rPr dirty="0" sz="2600" spc="-10">
                <a:latin typeface="Constantia"/>
                <a:cs typeface="Constantia"/>
              </a:rPr>
              <a:t>system  </a:t>
            </a:r>
            <a:r>
              <a:rPr dirty="0" sz="2600" spc="-5">
                <a:latin typeface="Constantia"/>
                <a:cs typeface="Constantia"/>
              </a:rPr>
              <a:t>that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makes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it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easy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take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10">
                <a:latin typeface="Constantia"/>
                <a:cs typeface="Constantia"/>
              </a:rPr>
              <a:t> </a:t>
            </a:r>
            <a:r>
              <a:rPr dirty="0" sz="2600" spc="10">
                <a:latin typeface="Constantia"/>
                <a:cs typeface="Constantia"/>
              </a:rPr>
              <a:t>fill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orders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40">
                <a:latin typeface="Constantia"/>
                <a:cs typeface="Constantia"/>
              </a:rPr>
              <a:t>quickly.</a:t>
            </a:r>
            <a:endParaRPr sz="2600">
              <a:latin typeface="Constantia"/>
              <a:cs typeface="Constantia"/>
            </a:endParaRPr>
          </a:p>
          <a:p>
            <a:pPr marL="12700" marR="103505">
              <a:lnSpc>
                <a:spcPct val="100000"/>
              </a:lnSpc>
              <a:spcBef>
                <a:spcPts val="625"/>
              </a:spcBef>
            </a:pPr>
            <a:r>
              <a:rPr dirty="0" sz="2600" spc="-5">
                <a:latin typeface="Constantia"/>
                <a:cs typeface="Constantia"/>
              </a:rPr>
              <a:t>Goods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that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sell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quickly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should</a:t>
            </a:r>
            <a:r>
              <a:rPr dirty="0" sz="2600" spc="-3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be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placed</a:t>
            </a:r>
            <a:r>
              <a:rPr dirty="0" sz="260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near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  dock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doors.</a:t>
            </a:r>
            <a:endParaRPr sz="2600">
              <a:latin typeface="Constantia"/>
              <a:cs typeface="Constantia"/>
            </a:endParaRPr>
          </a:p>
          <a:p>
            <a:pPr marL="12700" marR="170815">
              <a:lnSpc>
                <a:spcPct val="100000"/>
              </a:lnSpc>
              <a:spcBef>
                <a:spcPts val="620"/>
              </a:spcBef>
            </a:pPr>
            <a:r>
              <a:rPr dirty="0" sz="2600" spc="-10">
                <a:latin typeface="Constantia"/>
                <a:cs typeface="Constantia"/>
              </a:rPr>
              <a:t>Products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that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are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similar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to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each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other</a:t>
            </a:r>
            <a:r>
              <a:rPr dirty="0" sz="2600" spc="-16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should</a:t>
            </a:r>
            <a:r>
              <a:rPr dirty="0" sz="2600" spc="-3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be  </a:t>
            </a:r>
            <a:r>
              <a:rPr dirty="0" sz="2600" spc="-15">
                <a:latin typeface="Constantia"/>
                <a:cs typeface="Constantia"/>
              </a:rPr>
              <a:t>kept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together</a:t>
            </a:r>
            <a:r>
              <a:rPr dirty="0" sz="2600" spc="-16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so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they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can</a:t>
            </a:r>
            <a:r>
              <a:rPr dirty="0" sz="2600" spc="-4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be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located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easily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96057" y="354838"/>
            <a:ext cx="4157345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u="heavy" sz="4500" spc="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Setting </a:t>
            </a:r>
            <a:r>
              <a:rPr dirty="0" u="heavy" sz="4500" spc="2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up</a:t>
            </a:r>
            <a:r>
              <a:rPr dirty="0" u="heavy" sz="4500" spc="-12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 </a:t>
            </a:r>
            <a:r>
              <a:rPr dirty="0" u="heavy" sz="4500" spc="2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an</a:t>
            </a:r>
            <a:endParaRPr sz="4500">
              <a:latin typeface="Gabriola"/>
              <a:cs typeface="Gabriola"/>
            </a:endParaRPr>
          </a:p>
          <a:p>
            <a:pPr algn="ctr">
              <a:lnSpc>
                <a:spcPct val="100000"/>
              </a:lnSpc>
            </a:pPr>
            <a:r>
              <a:rPr dirty="0" u="heavy" sz="450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E-Commerce</a:t>
            </a:r>
            <a:r>
              <a:rPr dirty="0" u="heavy" sz="4500" spc="-13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 </a:t>
            </a:r>
            <a:r>
              <a:rPr dirty="0" u="heavy" sz="4500" spc="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BUSINESS</a:t>
            </a:r>
            <a:endParaRPr sz="45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535940" y="1869160"/>
            <a:ext cx="7980045" cy="3354704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287020" indent="-2870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 b="1">
                <a:latin typeface="Constantia"/>
                <a:cs typeface="Constantia"/>
              </a:rPr>
              <a:t>Creating</a:t>
            </a:r>
            <a:r>
              <a:rPr dirty="0" sz="2600" spc="-100" b="1">
                <a:latin typeface="Constantia"/>
                <a:cs typeface="Constantia"/>
              </a:rPr>
              <a:t> </a:t>
            </a:r>
            <a:r>
              <a:rPr dirty="0" sz="2600" b="1">
                <a:latin typeface="Constantia"/>
                <a:cs typeface="Constantia"/>
              </a:rPr>
              <a:t>a</a:t>
            </a:r>
            <a:r>
              <a:rPr dirty="0" sz="2600" spc="-114" b="1">
                <a:latin typeface="Constantia"/>
                <a:cs typeface="Constantia"/>
              </a:rPr>
              <a:t> </a:t>
            </a:r>
            <a:r>
              <a:rPr dirty="0" sz="2600" b="1">
                <a:latin typeface="Constantia"/>
                <a:cs typeface="Constantia"/>
              </a:rPr>
              <a:t>proprietary</a:t>
            </a:r>
            <a:r>
              <a:rPr dirty="0" sz="2600" spc="-100" b="1">
                <a:latin typeface="Constantia"/>
                <a:cs typeface="Constantia"/>
              </a:rPr>
              <a:t> </a:t>
            </a:r>
            <a:r>
              <a:rPr dirty="0" sz="2600" spc="-10" b="1">
                <a:latin typeface="Constantia"/>
                <a:cs typeface="Constantia"/>
              </a:rPr>
              <a:t>(own)</a:t>
            </a:r>
            <a:r>
              <a:rPr dirty="0" sz="2600" spc="-85" b="1">
                <a:latin typeface="Constantia"/>
                <a:cs typeface="Constantia"/>
              </a:rPr>
              <a:t> </a:t>
            </a:r>
            <a:r>
              <a:rPr dirty="0" sz="2600" spc="-15" b="1">
                <a:latin typeface="Constantia"/>
                <a:cs typeface="Constantia"/>
              </a:rPr>
              <a:t>ecommerce</a:t>
            </a:r>
            <a:r>
              <a:rPr dirty="0" sz="2600" spc="-140" b="1">
                <a:latin typeface="Constantia"/>
                <a:cs typeface="Constantia"/>
              </a:rPr>
              <a:t> </a:t>
            </a:r>
            <a:r>
              <a:rPr dirty="0" sz="2600" spc="-15" b="1">
                <a:latin typeface="Constantia"/>
                <a:cs typeface="Constantia"/>
              </a:rPr>
              <a:t>website</a:t>
            </a:r>
            <a:endParaRPr sz="2600">
              <a:latin typeface="Constantia"/>
              <a:cs typeface="Constantia"/>
            </a:endParaRPr>
          </a:p>
          <a:p>
            <a:pPr marL="286385" marR="5080" indent="55880">
              <a:lnSpc>
                <a:spcPct val="100000"/>
              </a:lnSpc>
              <a:spcBef>
                <a:spcPts val="625"/>
              </a:spcBef>
            </a:pPr>
            <a:r>
              <a:rPr dirty="0" sz="2600">
                <a:latin typeface="Constantia"/>
                <a:cs typeface="Constantia"/>
              </a:rPr>
              <a:t>Starting a </a:t>
            </a:r>
            <a:r>
              <a:rPr dirty="0" sz="2600" spc="-5">
                <a:latin typeface="Constantia"/>
                <a:cs typeface="Constantia"/>
              </a:rPr>
              <a:t>proprietary </a:t>
            </a:r>
            <a:r>
              <a:rPr dirty="0" sz="2600" spc="-15">
                <a:latin typeface="Constantia"/>
                <a:cs typeface="Constantia"/>
              </a:rPr>
              <a:t>ecommerce </a:t>
            </a:r>
            <a:r>
              <a:rPr dirty="0" sz="2600">
                <a:latin typeface="Constantia"/>
                <a:cs typeface="Constantia"/>
              </a:rPr>
              <a:t>business </a:t>
            </a:r>
            <a:r>
              <a:rPr dirty="0" sz="2600" spc="-10">
                <a:latin typeface="Constantia"/>
                <a:cs typeface="Constantia"/>
              </a:rPr>
              <a:t>requires </a:t>
            </a:r>
            <a:r>
              <a:rPr dirty="0" sz="2600">
                <a:latin typeface="Constantia"/>
                <a:cs typeface="Constantia"/>
              </a:rPr>
              <a:t>a  </a:t>
            </a:r>
            <a:r>
              <a:rPr dirty="0" sz="2600" spc="-20">
                <a:latin typeface="Constantia"/>
                <a:cs typeface="Constantia"/>
              </a:rPr>
              <a:t>web </a:t>
            </a:r>
            <a:r>
              <a:rPr dirty="0" sz="2600" spc="-10">
                <a:latin typeface="Constantia"/>
                <a:cs typeface="Constantia"/>
              </a:rPr>
              <a:t>development team, </a:t>
            </a:r>
            <a:r>
              <a:rPr dirty="0" sz="2600" spc="-5">
                <a:latin typeface="Constantia"/>
                <a:cs typeface="Constantia"/>
              </a:rPr>
              <a:t>online </a:t>
            </a:r>
            <a:r>
              <a:rPr dirty="0" sz="2600" spc="-10">
                <a:latin typeface="Constantia"/>
                <a:cs typeface="Constantia"/>
              </a:rPr>
              <a:t>marketing team </a:t>
            </a:r>
            <a:r>
              <a:rPr dirty="0" sz="2600">
                <a:latin typeface="Constantia"/>
                <a:cs typeface="Constantia"/>
              </a:rPr>
              <a:t>and a  </a:t>
            </a:r>
            <a:r>
              <a:rPr dirty="0" sz="2600" spc="-10">
                <a:latin typeface="Constantia"/>
                <a:cs typeface="Constantia"/>
              </a:rPr>
              <a:t>payment </a:t>
            </a:r>
            <a:r>
              <a:rPr dirty="0" sz="2600" spc="-15">
                <a:latin typeface="Constantia"/>
                <a:cs typeface="Constantia"/>
              </a:rPr>
              <a:t>gateway </a:t>
            </a:r>
            <a:r>
              <a:rPr dirty="0" sz="2600" spc="-10">
                <a:latin typeface="Constantia"/>
                <a:cs typeface="Constantia"/>
              </a:rPr>
              <a:t>for </a:t>
            </a:r>
            <a:r>
              <a:rPr dirty="0" sz="2600" spc="-15">
                <a:latin typeface="Constantia"/>
                <a:cs typeface="Constantia"/>
              </a:rPr>
              <a:t>receiving payments. </a:t>
            </a:r>
            <a:r>
              <a:rPr dirty="0" sz="2600">
                <a:latin typeface="Constantia"/>
                <a:cs typeface="Constantia"/>
              </a:rPr>
              <a:t>Starting a  </a:t>
            </a:r>
            <a:r>
              <a:rPr dirty="0" sz="2600" spc="-5">
                <a:latin typeface="Constantia"/>
                <a:cs typeface="Constantia"/>
              </a:rPr>
              <a:t>proprietary </a:t>
            </a:r>
            <a:r>
              <a:rPr dirty="0" sz="2600" spc="-15">
                <a:latin typeface="Constantia"/>
                <a:cs typeface="Constantia"/>
              </a:rPr>
              <a:t>ecommerce website </a:t>
            </a:r>
            <a:r>
              <a:rPr dirty="0" sz="2600" spc="-5">
                <a:latin typeface="Constantia"/>
                <a:cs typeface="Constantia"/>
              </a:rPr>
              <a:t>is </a:t>
            </a: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5">
                <a:latin typeface="Constantia"/>
                <a:cs typeface="Constantia"/>
              </a:rPr>
              <a:t>long-term  </a:t>
            </a:r>
            <a:r>
              <a:rPr dirty="0" sz="2600" spc="-15">
                <a:latin typeface="Constantia"/>
                <a:cs typeface="Constantia"/>
              </a:rPr>
              <a:t>initiative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4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requires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good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amount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3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investment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  terms </a:t>
            </a:r>
            <a:r>
              <a:rPr dirty="0" sz="2600">
                <a:latin typeface="Constantia"/>
                <a:cs typeface="Constantia"/>
              </a:rPr>
              <a:t>of </a:t>
            </a:r>
            <a:r>
              <a:rPr dirty="0" sz="2600" spc="-5">
                <a:latin typeface="Constantia"/>
                <a:cs typeface="Constantia"/>
              </a:rPr>
              <a:t>money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5">
                <a:latin typeface="Constantia"/>
                <a:cs typeface="Constantia"/>
              </a:rPr>
              <a:t>effort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 spc="-5">
                <a:latin typeface="Constantia"/>
                <a:cs typeface="Constantia"/>
              </a:rPr>
              <a:t>build up </a:t>
            </a: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15">
                <a:latin typeface="Constantia"/>
                <a:cs typeface="Constantia"/>
              </a:rPr>
              <a:t>successful  </a:t>
            </a:r>
            <a:r>
              <a:rPr dirty="0" sz="2600" spc="-10">
                <a:latin typeface="Constantia"/>
                <a:cs typeface="Constantia"/>
              </a:rPr>
              <a:t>business.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95929" y="1057097"/>
            <a:ext cx="3161665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20" b="1">
                <a:latin typeface="Gabriola"/>
                <a:cs typeface="Gabriola"/>
              </a:rPr>
              <a:t>GST</a:t>
            </a:r>
            <a:r>
              <a:rPr dirty="0" sz="5000" spc="-130" b="1">
                <a:latin typeface="Gabriola"/>
                <a:cs typeface="Gabriola"/>
              </a:rPr>
              <a:t> </a:t>
            </a:r>
            <a:r>
              <a:rPr dirty="0" sz="5000" spc="5" b="1">
                <a:latin typeface="Gabriola"/>
                <a:cs typeface="Gabriola"/>
              </a:rPr>
              <a:t>registration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535940" y="2423287"/>
            <a:ext cx="8069580" cy="24834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15367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45">
                <a:latin typeface="Constantia"/>
                <a:cs typeface="Constantia"/>
              </a:rPr>
              <a:t> </a:t>
            </a:r>
            <a:r>
              <a:rPr dirty="0" sz="2600" spc="-10" b="1">
                <a:latin typeface="Constantia"/>
                <a:cs typeface="Constantia"/>
              </a:rPr>
              <a:t>GST</a:t>
            </a:r>
            <a:r>
              <a:rPr dirty="0" sz="2600" spc="-90" b="1">
                <a:latin typeface="Constantia"/>
                <a:cs typeface="Constantia"/>
              </a:rPr>
              <a:t> </a:t>
            </a:r>
            <a:r>
              <a:rPr dirty="0" sz="2600" spc="-10" b="1">
                <a:latin typeface="Constantia"/>
                <a:cs typeface="Constantia"/>
              </a:rPr>
              <a:t>registration</a:t>
            </a:r>
            <a:r>
              <a:rPr dirty="0" sz="2600" spc="-20" b="1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is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must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for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becoming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seller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on  a </a:t>
            </a:r>
            <a:r>
              <a:rPr dirty="0" sz="2600" spc="-15">
                <a:latin typeface="Constantia"/>
                <a:cs typeface="Constantia"/>
              </a:rPr>
              <a:t>ecommerce </a:t>
            </a:r>
            <a:r>
              <a:rPr dirty="0" sz="2600" spc="-5">
                <a:latin typeface="Constantia"/>
                <a:cs typeface="Constantia"/>
              </a:rPr>
              <a:t>portal </a:t>
            </a:r>
            <a:r>
              <a:rPr dirty="0" sz="2600">
                <a:latin typeface="Constantia"/>
                <a:cs typeface="Constantia"/>
              </a:rPr>
              <a:t>or </a:t>
            </a:r>
            <a:r>
              <a:rPr dirty="0" sz="2600" spc="-5">
                <a:latin typeface="Constantia"/>
                <a:cs typeface="Constantia"/>
              </a:rPr>
              <a:t>while </a:t>
            </a:r>
            <a:r>
              <a:rPr dirty="0" sz="2600">
                <a:latin typeface="Constantia"/>
                <a:cs typeface="Constantia"/>
              </a:rPr>
              <a:t>starting a </a:t>
            </a:r>
            <a:r>
              <a:rPr dirty="0" sz="2600" spc="-5">
                <a:latin typeface="Constantia"/>
                <a:cs typeface="Constantia"/>
              </a:rPr>
              <a:t>proprietary  </a:t>
            </a:r>
            <a:r>
              <a:rPr dirty="0" sz="2600" spc="-15">
                <a:latin typeface="Constantia"/>
                <a:cs typeface="Constantia"/>
              </a:rPr>
              <a:t>ecommerce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website.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GST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registration</a:t>
            </a:r>
            <a:r>
              <a:rPr dirty="0" sz="2600" spc="-5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is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required</a:t>
            </a:r>
            <a:r>
              <a:rPr dirty="0" sz="2600" spc="-1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for</a:t>
            </a:r>
            <a:r>
              <a:rPr dirty="0" sz="2600" spc="-17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anyone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selling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goods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or  </a:t>
            </a:r>
            <a:r>
              <a:rPr dirty="0" sz="2600" spc="-5">
                <a:latin typeface="Constantia"/>
                <a:cs typeface="Constantia"/>
              </a:rPr>
              <a:t>products in India </a:t>
            </a:r>
            <a:r>
              <a:rPr dirty="0" sz="2600">
                <a:latin typeface="Constantia"/>
                <a:cs typeface="Constantia"/>
              </a:rPr>
              <a:t>and must </a:t>
            </a:r>
            <a:r>
              <a:rPr dirty="0" sz="2600" spc="-5">
                <a:latin typeface="Constantia"/>
                <a:cs typeface="Constantia"/>
              </a:rPr>
              <a:t>be </a:t>
            </a:r>
            <a:r>
              <a:rPr dirty="0" sz="2600">
                <a:latin typeface="Constantia"/>
                <a:cs typeface="Constantia"/>
              </a:rPr>
              <a:t>obtained </a:t>
            </a:r>
            <a:r>
              <a:rPr dirty="0" sz="2600" spc="-10">
                <a:latin typeface="Constantia"/>
                <a:cs typeface="Constantia"/>
              </a:rPr>
              <a:t>from </a:t>
            </a:r>
            <a:r>
              <a:rPr dirty="0" sz="2600" spc="-15">
                <a:latin typeface="Constantia"/>
                <a:cs typeface="Constantia"/>
              </a:rPr>
              <a:t>central  </a:t>
            </a:r>
            <a:r>
              <a:rPr dirty="0" sz="2600" spc="-10">
                <a:latin typeface="Constantia"/>
                <a:cs typeface="Constantia"/>
              </a:rPr>
              <a:t>board </a:t>
            </a:r>
            <a:r>
              <a:rPr dirty="0" sz="2600">
                <a:latin typeface="Constantia"/>
                <a:cs typeface="Constantia"/>
              </a:rPr>
              <a:t>of </a:t>
            </a:r>
            <a:r>
              <a:rPr dirty="0" sz="2600" spc="-15">
                <a:latin typeface="Constantia"/>
                <a:cs typeface="Constantia"/>
              </a:rPr>
              <a:t>excise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28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custom.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06623" y="1057097"/>
            <a:ext cx="273304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10" b="1">
                <a:latin typeface="Gabriola"/>
                <a:cs typeface="Gabriola"/>
              </a:rPr>
              <a:t>Bank</a:t>
            </a:r>
            <a:r>
              <a:rPr dirty="0" sz="5000" spc="-140" b="1">
                <a:latin typeface="Gabriola"/>
                <a:cs typeface="Gabriola"/>
              </a:rPr>
              <a:t> </a:t>
            </a:r>
            <a:r>
              <a:rPr dirty="0" sz="5000" spc="5" b="1">
                <a:latin typeface="Gabriola"/>
                <a:cs typeface="Gabriola"/>
              </a:rPr>
              <a:t>Account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535940" y="1947799"/>
            <a:ext cx="7660005" cy="24834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86385" marR="7048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>
                <a:latin typeface="Constantia"/>
                <a:cs typeface="Constantia"/>
              </a:rPr>
              <a:t>Once </a:t>
            </a:r>
            <a:r>
              <a:rPr dirty="0" sz="2600" spc="-5">
                <a:latin typeface="Constantia"/>
                <a:cs typeface="Constantia"/>
              </a:rPr>
              <a:t>the </a:t>
            </a:r>
            <a:r>
              <a:rPr dirty="0" sz="2600" spc="-15">
                <a:latin typeface="Constantia"/>
                <a:cs typeface="Constantia"/>
              </a:rPr>
              <a:t>Company </a:t>
            </a:r>
            <a:r>
              <a:rPr dirty="0" sz="2600" spc="-10">
                <a:latin typeface="Constantia"/>
                <a:cs typeface="Constantia"/>
              </a:rPr>
              <a:t>is </a:t>
            </a:r>
            <a:r>
              <a:rPr dirty="0" sz="2600" spc="-15">
                <a:latin typeface="Constantia"/>
                <a:cs typeface="Constantia"/>
              </a:rPr>
              <a:t>incorporated </a:t>
            </a: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5">
                <a:latin typeface="Constantia"/>
                <a:cs typeface="Constantia"/>
              </a:rPr>
              <a:t>bank </a:t>
            </a:r>
            <a:r>
              <a:rPr dirty="0" sz="2600" spc="-15">
                <a:latin typeface="Constantia"/>
                <a:cs typeface="Constantia"/>
              </a:rPr>
              <a:t>account  </a:t>
            </a:r>
            <a:r>
              <a:rPr dirty="0" sz="2600" spc="-5">
                <a:latin typeface="Constantia"/>
                <a:cs typeface="Constantia"/>
              </a:rPr>
              <a:t>can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easily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be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opened</a:t>
            </a:r>
            <a:r>
              <a:rPr dirty="0" sz="2600" spc="-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5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name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2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business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by  </a:t>
            </a:r>
            <a:r>
              <a:rPr dirty="0" sz="2600" spc="-10">
                <a:latin typeface="Constantia"/>
                <a:cs typeface="Constantia"/>
              </a:rPr>
              <a:t>contacting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Bank.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  <a:tab pos="1061085" algn="l"/>
              </a:tabLst>
            </a:pPr>
            <a:r>
              <a:rPr dirty="0" sz="2600" spc="-5">
                <a:latin typeface="Constantia"/>
                <a:cs typeface="Constantia"/>
              </a:rPr>
              <a:t>Opening </a:t>
            </a:r>
            <a:r>
              <a:rPr dirty="0" sz="2600">
                <a:latin typeface="Constantia"/>
                <a:cs typeface="Constantia"/>
              </a:rPr>
              <a:t>of </a:t>
            </a:r>
            <a:r>
              <a:rPr dirty="0" sz="2600" spc="-5">
                <a:latin typeface="Constantia"/>
                <a:cs typeface="Constantia"/>
              </a:rPr>
              <a:t>bank </a:t>
            </a:r>
            <a:r>
              <a:rPr dirty="0" sz="2600" spc="-15">
                <a:latin typeface="Constantia"/>
                <a:cs typeface="Constantia"/>
              </a:rPr>
              <a:t>account </a:t>
            </a:r>
            <a:r>
              <a:rPr dirty="0" sz="2600" spc="-5">
                <a:latin typeface="Constantia"/>
                <a:cs typeface="Constantia"/>
              </a:rPr>
              <a:t>is </a:t>
            </a:r>
            <a:r>
              <a:rPr dirty="0" sz="2600">
                <a:latin typeface="Constantia"/>
                <a:cs typeface="Constantia"/>
              </a:rPr>
              <a:t>essential </a:t>
            </a:r>
            <a:r>
              <a:rPr dirty="0" sz="2600" spc="-15">
                <a:latin typeface="Constantia"/>
                <a:cs typeface="Constantia"/>
              </a:rPr>
              <a:t>to </a:t>
            </a:r>
            <a:r>
              <a:rPr dirty="0" sz="2600">
                <a:latin typeface="Constantia"/>
                <a:cs typeface="Constantia"/>
              </a:rPr>
              <a:t>list on a  </a:t>
            </a:r>
            <a:r>
              <a:rPr dirty="0" sz="2600" spc="-15">
                <a:latin typeface="Constantia"/>
                <a:cs typeface="Constantia"/>
              </a:rPr>
              <a:t>ecommerce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marketplace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or</a:t>
            </a:r>
            <a:r>
              <a:rPr dirty="0" sz="2600" spc="-17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obtain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payment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gateway  </a:t>
            </a:r>
            <a:r>
              <a:rPr dirty="0" sz="2600" spc="-10">
                <a:latin typeface="Constantia"/>
                <a:cs typeface="Constantia"/>
              </a:rPr>
              <a:t>for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	</a:t>
            </a:r>
            <a:r>
              <a:rPr dirty="0" sz="2600" spc="-15">
                <a:latin typeface="Constantia"/>
                <a:cs typeface="Constantia"/>
              </a:rPr>
              <a:t>ecommerce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website.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77998" y="600201"/>
            <a:ext cx="344233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5" b="1">
                <a:latin typeface="Gabriola"/>
                <a:cs typeface="Gabriola"/>
              </a:rPr>
              <a:t>Payment</a:t>
            </a:r>
            <a:r>
              <a:rPr dirty="0" sz="5000" spc="-100" b="1">
                <a:latin typeface="Gabriola"/>
                <a:cs typeface="Gabriola"/>
              </a:rPr>
              <a:t> </a:t>
            </a:r>
            <a:r>
              <a:rPr dirty="0" sz="5000" spc="5" b="1">
                <a:latin typeface="Gabriola"/>
                <a:cs typeface="Gabriola"/>
              </a:rPr>
              <a:t>Gateway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459740" y="1765757"/>
            <a:ext cx="8049259" cy="39039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7375" indent="-57531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587375" algn="l"/>
                <a:tab pos="588010" algn="l"/>
              </a:tabLst>
            </a:pPr>
            <a:r>
              <a:rPr dirty="0" sz="2400">
                <a:latin typeface="Constantia"/>
                <a:cs typeface="Constantia"/>
              </a:rPr>
              <a:t>A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payment</a:t>
            </a:r>
            <a:r>
              <a:rPr dirty="0" sz="2400" spc="-135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gateway</a:t>
            </a:r>
            <a:r>
              <a:rPr dirty="0" sz="2400" spc="-114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would</a:t>
            </a:r>
            <a:r>
              <a:rPr dirty="0" sz="240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be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required</a:t>
            </a:r>
            <a:r>
              <a:rPr dirty="0" sz="2400" spc="-3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for</a:t>
            </a:r>
            <a:r>
              <a:rPr dirty="0" sz="2400" spc="-14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proprietary</a:t>
            </a:r>
            <a:endParaRPr sz="24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dirty="0" sz="2400" spc="-20">
                <a:latin typeface="Constantia"/>
                <a:cs typeface="Constantia"/>
              </a:rPr>
              <a:t>ecommerce </a:t>
            </a:r>
            <a:r>
              <a:rPr dirty="0" sz="2400" spc="-15">
                <a:latin typeface="Constantia"/>
                <a:cs typeface="Constantia"/>
              </a:rPr>
              <a:t>website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 spc="-15">
                <a:latin typeface="Constantia"/>
                <a:cs typeface="Constantia"/>
              </a:rPr>
              <a:t>process </a:t>
            </a:r>
            <a:r>
              <a:rPr dirty="0" sz="2400" spc="-10">
                <a:latin typeface="Constantia"/>
                <a:cs typeface="Constantia"/>
              </a:rPr>
              <a:t>customer</a:t>
            </a:r>
            <a:r>
              <a:rPr dirty="0" sz="2400" spc="-409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payments.</a:t>
            </a:r>
            <a:endParaRPr sz="24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591820" algn="l"/>
                <a:tab pos="592455" algn="l"/>
              </a:tabLst>
            </a:pPr>
            <a:r>
              <a:rPr dirty="0"/>
              <a:t>	</a:t>
            </a:r>
            <a:r>
              <a:rPr dirty="0" sz="2400" spc="-15">
                <a:latin typeface="Constantia"/>
                <a:cs typeface="Constantia"/>
              </a:rPr>
              <a:t>Payment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gateway</a:t>
            </a:r>
            <a:r>
              <a:rPr dirty="0" sz="2400" spc="-9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provides</a:t>
            </a:r>
            <a:r>
              <a:rPr dirty="0" sz="2400" spc="-114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allow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for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the</a:t>
            </a:r>
            <a:r>
              <a:rPr dirty="0" sz="2400" spc="-120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website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to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accept  </a:t>
            </a:r>
            <a:r>
              <a:rPr dirty="0" sz="2400" spc="-10">
                <a:latin typeface="Constantia"/>
                <a:cs typeface="Constantia"/>
              </a:rPr>
              <a:t>credit card, </a:t>
            </a:r>
            <a:r>
              <a:rPr dirty="0" sz="2400" spc="-5">
                <a:latin typeface="Constantia"/>
                <a:cs typeface="Constantia"/>
              </a:rPr>
              <a:t>debit </a:t>
            </a:r>
            <a:r>
              <a:rPr dirty="0" sz="2400" spc="-10">
                <a:latin typeface="Constantia"/>
                <a:cs typeface="Constantia"/>
              </a:rPr>
              <a:t>card, </a:t>
            </a:r>
            <a:r>
              <a:rPr dirty="0" sz="2400" spc="-5">
                <a:latin typeface="Constantia"/>
                <a:cs typeface="Constantia"/>
              </a:rPr>
              <a:t>net </a:t>
            </a:r>
            <a:r>
              <a:rPr dirty="0" sz="2400" spc="-10">
                <a:latin typeface="Constantia"/>
                <a:cs typeface="Constantia"/>
              </a:rPr>
              <a:t>banking, internet </a:t>
            </a:r>
            <a:r>
              <a:rPr dirty="0" sz="2400" spc="-5">
                <a:latin typeface="Constantia"/>
                <a:cs typeface="Constantia"/>
              </a:rPr>
              <a:t>banking  </a:t>
            </a:r>
            <a:r>
              <a:rPr dirty="0" sz="2400" spc="-10">
                <a:latin typeface="Constantia"/>
                <a:cs typeface="Constantia"/>
              </a:rPr>
              <a:t>payments from </a:t>
            </a:r>
            <a:r>
              <a:rPr dirty="0" sz="2400" spc="-5">
                <a:latin typeface="Constantia"/>
                <a:cs typeface="Constantia"/>
              </a:rPr>
              <a:t>multiple banks and </a:t>
            </a:r>
            <a:r>
              <a:rPr dirty="0" sz="2400" spc="-10">
                <a:latin typeface="Constantia"/>
                <a:cs typeface="Constantia"/>
              </a:rPr>
              <a:t>credit</a:t>
            </a:r>
            <a:r>
              <a:rPr dirty="0" sz="2400" spc="-450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card companies.</a:t>
            </a:r>
            <a:endParaRPr sz="2400">
              <a:latin typeface="Constantia"/>
              <a:cs typeface="Constantia"/>
            </a:endParaRPr>
          </a:p>
          <a:p>
            <a:pPr marL="286385" marR="38735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585470" algn="l"/>
                <a:tab pos="586105" algn="l"/>
              </a:tabLst>
            </a:pPr>
            <a:r>
              <a:rPr dirty="0"/>
              <a:t>	</a:t>
            </a:r>
            <a:r>
              <a:rPr dirty="0" sz="2400" spc="-10">
                <a:latin typeface="Constantia"/>
                <a:cs typeface="Constantia"/>
              </a:rPr>
              <a:t>Therefore,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one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payment</a:t>
            </a:r>
            <a:r>
              <a:rPr dirty="0" sz="2400" spc="-12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gateway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is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 spc="5">
                <a:latin typeface="Constantia"/>
                <a:cs typeface="Constantia"/>
              </a:rPr>
              <a:t>sufficient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to</a:t>
            </a:r>
            <a:r>
              <a:rPr dirty="0" sz="2400" spc="-114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accept  </a:t>
            </a:r>
            <a:r>
              <a:rPr dirty="0" sz="2400" spc="-15">
                <a:latin typeface="Constantia"/>
                <a:cs typeface="Constantia"/>
              </a:rPr>
              <a:t>many </a:t>
            </a:r>
            <a:r>
              <a:rPr dirty="0" sz="2400" spc="-5">
                <a:latin typeface="Constantia"/>
                <a:cs typeface="Constantia"/>
              </a:rPr>
              <a:t>forms </a:t>
            </a:r>
            <a:r>
              <a:rPr dirty="0" sz="2400">
                <a:latin typeface="Constantia"/>
                <a:cs typeface="Constantia"/>
              </a:rPr>
              <a:t>of </a:t>
            </a:r>
            <a:r>
              <a:rPr dirty="0" sz="2400" spc="-5">
                <a:latin typeface="Constantia"/>
                <a:cs typeface="Constantia"/>
              </a:rPr>
              <a:t>online</a:t>
            </a:r>
            <a:r>
              <a:rPr dirty="0" sz="2400" spc="-275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payments.</a:t>
            </a:r>
            <a:endParaRPr sz="2400">
              <a:latin typeface="Constantia"/>
              <a:cs typeface="Constantia"/>
            </a:endParaRPr>
          </a:p>
          <a:p>
            <a:pPr marL="286385" marR="13716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591820" algn="l"/>
                <a:tab pos="592455" algn="l"/>
              </a:tabLst>
            </a:pPr>
            <a:r>
              <a:rPr dirty="0"/>
              <a:t>	</a:t>
            </a:r>
            <a:r>
              <a:rPr dirty="0" sz="2400" spc="-15">
                <a:latin typeface="Constantia"/>
                <a:cs typeface="Constantia"/>
              </a:rPr>
              <a:t>Once, </a:t>
            </a:r>
            <a:r>
              <a:rPr dirty="0" sz="2400">
                <a:latin typeface="Constantia"/>
                <a:cs typeface="Constantia"/>
              </a:rPr>
              <a:t>a </a:t>
            </a:r>
            <a:r>
              <a:rPr dirty="0" sz="2400" spc="-15">
                <a:latin typeface="Constantia"/>
                <a:cs typeface="Constantia"/>
              </a:rPr>
              <a:t>payment </a:t>
            </a:r>
            <a:r>
              <a:rPr dirty="0" sz="2400" spc="-5">
                <a:latin typeface="Constantia"/>
                <a:cs typeface="Constantia"/>
              </a:rPr>
              <a:t>is </a:t>
            </a:r>
            <a:r>
              <a:rPr dirty="0" sz="2400" spc="-20">
                <a:latin typeface="Constantia"/>
                <a:cs typeface="Constantia"/>
              </a:rPr>
              <a:t>received </a:t>
            </a:r>
            <a:r>
              <a:rPr dirty="0" sz="2400" spc="-10">
                <a:latin typeface="Constantia"/>
                <a:cs typeface="Constantia"/>
              </a:rPr>
              <a:t>from </a:t>
            </a:r>
            <a:r>
              <a:rPr dirty="0" sz="2400" spc="-5">
                <a:latin typeface="Constantia"/>
                <a:cs typeface="Constantia"/>
              </a:rPr>
              <a:t>the </a:t>
            </a:r>
            <a:r>
              <a:rPr dirty="0" sz="2400" spc="-30">
                <a:latin typeface="Constantia"/>
                <a:cs typeface="Constantia"/>
              </a:rPr>
              <a:t>customer, </a:t>
            </a:r>
            <a:r>
              <a:rPr dirty="0" sz="2400" spc="-5">
                <a:latin typeface="Constantia"/>
                <a:cs typeface="Constantia"/>
              </a:rPr>
              <a:t>the  </a:t>
            </a:r>
            <a:r>
              <a:rPr dirty="0" sz="2400" spc="-15">
                <a:latin typeface="Constantia"/>
                <a:cs typeface="Constantia"/>
              </a:rPr>
              <a:t>payment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is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sent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to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the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bank</a:t>
            </a:r>
            <a:r>
              <a:rPr dirty="0" sz="2400" spc="-7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account</a:t>
            </a:r>
            <a:r>
              <a:rPr dirty="0" sz="2400" spc="-9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of</a:t>
            </a:r>
            <a:r>
              <a:rPr dirty="0" sz="2400" spc="2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the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business</a:t>
            </a:r>
            <a:r>
              <a:rPr dirty="0" sz="2400" spc="-4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by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the  </a:t>
            </a:r>
            <a:r>
              <a:rPr dirty="0" sz="2400" spc="-10">
                <a:latin typeface="Constantia"/>
                <a:cs typeface="Constantia"/>
              </a:rPr>
              <a:t>payment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gateway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provide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in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one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or</a:t>
            </a:r>
            <a:r>
              <a:rPr dirty="0" sz="2400" spc="-95">
                <a:latin typeface="Constantia"/>
                <a:cs typeface="Constantia"/>
              </a:rPr>
              <a:t> </a:t>
            </a:r>
            <a:r>
              <a:rPr dirty="0" sz="2400" spc="-25">
                <a:latin typeface="Constantia"/>
                <a:cs typeface="Constantia"/>
              </a:rPr>
              <a:t>two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business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 spc="-30">
                <a:latin typeface="Constantia"/>
                <a:cs typeface="Constantia"/>
              </a:rPr>
              <a:t>days.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620013"/>
            <a:ext cx="7814945" cy="52908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87500"/>
              <a:buFont typeface="Wingdings 2"/>
              <a:buChar char=""/>
              <a:tabLst>
                <a:tab pos="368935" algn="l"/>
                <a:tab pos="369570" algn="l"/>
              </a:tabLst>
            </a:pPr>
            <a:r>
              <a:rPr dirty="0"/>
              <a:t>	</a:t>
            </a:r>
            <a:r>
              <a:rPr dirty="0" sz="2800" spc="-80">
                <a:latin typeface="Constantia"/>
                <a:cs typeface="Constantia"/>
              </a:rPr>
              <a:t>Or, </a:t>
            </a:r>
            <a:r>
              <a:rPr dirty="0" sz="2800" spc="-5">
                <a:latin typeface="Constantia"/>
                <a:cs typeface="Constantia"/>
              </a:rPr>
              <a:t>in short </a:t>
            </a:r>
            <a:r>
              <a:rPr dirty="0" sz="2800" spc="-15">
                <a:latin typeface="Constantia"/>
                <a:cs typeface="Constantia"/>
              </a:rPr>
              <a:t>any commercial </a:t>
            </a:r>
            <a:r>
              <a:rPr dirty="0" sz="2800" spc="-5">
                <a:latin typeface="Constantia"/>
                <a:cs typeface="Constantia"/>
              </a:rPr>
              <a:t>activity performed  </a:t>
            </a:r>
            <a:r>
              <a:rPr dirty="0" sz="2800" spc="-10">
                <a:latin typeface="Constantia"/>
                <a:cs typeface="Constantia"/>
              </a:rPr>
              <a:t>electronically</a:t>
            </a:r>
            <a:r>
              <a:rPr dirty="0" sz="2800" spc="-140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or</a:t>
            </a:r>
            <a:r>
              <a:rPr dirty="0" sz="2800" spc="-165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online</a:t>
            </a:r>
            <a:r>
              <a:rPr dirty="0" sz="2800" spc="-150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with</a:t>
            </a:r>
            <a:r>
              <a:rPr dirty="0" sz="2800" spc="-95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some</a:t>
            </a:r>
            <a:r>
              <a:rPr dirty="0" sz="2800" spc="-80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technology</a:t>
            </a:r>
            <a:r>
              <a:rPr dirty="0" sz="2800" spc="-70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is</a:t>
            </a:r>
            <a:r>
              <a:rPr dirty="0" sz="2800" spc="-114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a  gift of</a:t>
            </a:r>
            <a:r>
              <a:rPr dirty="0" sz="2800" spc="-85">
                <a:latin typeface="Constantia"/>
                <a:cs typeface="Constantia"/>
              </a:rPr>
              <a:t> </a:t>
            </a:r>
            <a:r>
              <a:rPr dirty="0" sz="2800" spc="-15">
                <a:latin typeface="Constantia"/>
                <a:cs typeface="Constantia"/>
              </a:rPr>
              <a:t>E-Commerce.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Wingdings 2"/>
              <a:buChar char=""/>
            </a:pPr>
            <a:endParaRPr sz="3800">
              <a:latin typeface="Times New Roman"/>
              <a:cs typeface="Times New Roman"/>
            </a:endParaRPr>
          </a:p>
          <a:p>
            <a:pPr marL="286385" marR="55880" indent="-274320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The </a:t>
            </a:r>
            <a:r>
              <a:rPr dirty="0" sz="2600" spc="-45">
                <a:latin typeface="Constantia"/>
                <a:cs typeface="Constantia"/>
              </a:rPr>
              <a:t>World Trade </a:t>
            </a:r>
            <a:r>
              <a:rPr dirty="0" sz="2600" spc="-5">
                <a:latin typeface="Constantia"/>
                <a:cs typeface="Constantia"/>
              </a:rPr>
              <a:t>Organization </a:t>
            </a:r>
            <a:r>
              <a:rPr dirty="0" sz="2600">
                <a:latin typeface="Constantia"/>
                <a:cs typeface="Constantia"/>
              </a:rPr>
              <a:t>(WTO)</a:t>
            </a:r>
            <a:r>
              <a:rPr dirty="0" sz="2600" spc="-24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distinguishes  </a:t>
            </a:r>
            <a:r>
              <a:rPr dirty="0" sz="2600">
                <a:latin typeface="Constantia"/>
                <a:cs typeface="Constantia"/>
              </a:rPr>
              <a:t>six </a:t>
            </a:r>
            <a:r>
              <a:rPr dirty="0" sz="2600" spc="-5">
                <a:latin typeface="Constantia"/>
                <a:cs typeface="Constantia"/>
              </a:rPr>
              <a:t>main instruments </a:t>
            </a:r>
            <a:r>
              <a:rPr dirty="0" sz="2600">
                <a:latin typeface="Constantia"/>
                <a:cs typeface="Constantia"/>
              </a:rPr>
              <a:t>of </a:t>
            </a:r>
            <a:r>
              <a:rPr dirty="0" sz="2600" spc="-5">
                <a:latin typeface="Constantia"/>
                <a:cs typeface="Constantia"/>
              </a:rPr>
              <a:t>electronic</a:t>
            </a:r>
            <a:r>
              <a:rPr dirty="0" sz="2600" spc="-41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commerce:</a:t>
            </a:r>
            <a:endParaRPr sz="2600">
              <a:latin typeface="Constantia"/>
              <a:cs typeface="Constantia"/>
            </a:endParaRPr>
          </a:p>
          <a:p>
            <a:pPr lvl="1" marL="798830" indent="-39370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798830" algn="l"/>
                <a:tab pos="799465" algn="l"/>
              </a:tabLst>
            </a:pPr>
            <a:r>
              <a:rPr dirty="0" sz="2400" spc="-5">
                <a:latin typeface="Constantia"/>
                <a:cs typeface="Constantia"/>
              </a:rPr>
              <a:t>The</a:t>
            </a:r>
            <a:r>
              <a:rPr dirty="0" sz="2400" spc="-114">
                <a:latin typeface="Constantia"/>
                <a:cs typeface="Constantia"/>
              </a:rPr>
              <a:t> </a:t>
            </a:r>
            <a:r>
              <a:rPr dirty="0" sz="2400" spc="-25">
                <a:latin typeface="Constantia"/>
                <a:cs typeface="Constantia"/>
              </a:rPr>
              <a:t>Telephone,</a:t>
            </a:r>
            <a:endParaRPr sz="2400">
              <a:latin typeface="Constantia"/>
              <a:cs typeface="Constantia"/>
            </a:endParaRPr>
          </a:p>
          <a:p>
            <a:pPr lvl="1" marL="798830" indent="-39370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798830" algn="l"/>
                <a:tab pos="799465" algn="l"/>
              </a:tabLst>
            </a:pPr>
            <a:r>
              <a:rPr dirty="0" sz="2400" spc="-5">
                <a:latin typeface="Constantia"/>
                <a:cs typeface="Constantia"/>
              </a:rPr>
              <a:t>The</a:t>
            </a:r>
            <a:r>
              <a:rPr dirty="0" sz="2400" spc="-60">
                <a:latin typeface="Constantia"/>
                <a:cs typeface="Constantia"/>
              </a:rPr>
              <a:t> </a:t>
            </a:r>
            <a:r>
              <a:rPr dirty="0" sz="2400" spc="-25">
                <a:latin typeface="Constantia"/>
                <a:cs typeface="Constantia"/>
              </a:rPr>
              <a:t>Fax,</a:t>
            </a:r>
            <a:endParaRPr sz="2400">
              <a:latin typeface="Constantia"/>
              <a:cs typeface="Constantia"/>
            </a:endParaRPr>
          </a:p>
          <a:p>
            <a:pPr lvl="1" marL="798830" indent="-39370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798830" algn="l"/>
                <a:tab pos="799465" algn="l"/>
              </a:tabLst>
            </a:pPr>
            <a:r>
              <a:rPr dirty="0" sz="2400" spc="-5">
                <a:latin typeface="Constantia"/>
                <a:cs typeface="Constantia"/>
              </a:rPr>
              <a:t>The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 spc="-25">
                <a:latin typeface="Constantia"/>
                <a:cs typeface="Constantia"/>
              </a:rPr>
              <a:t>Television,</a:t>
            </a:r>
            <a:endParaRPr sz="2400">
              <a:latin typeface="Constantia"/>
              <a:cs typeface="Constantia"/>
            </a:endParaRPr>
          </a:p>
          <a:p>
            <a:pPr lvl="1" marL="805180" indent="-4000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805180" algn="l"/>
                <a:tab pos="805815" algn="l"/>
              </a:tabLst>
            </a:pPr>
            <a:r>
              <a:rPr dirty="0" sz="2400" spc="-5">
                <a:latin typeface="Constantia"/>
                <a:cs typeface="Constantia"/>
              </a:rPr>
              <a:t>Electronic </a:t>
            </a:r>
            <a:r>
              <a:rPr dirty="0" sz="2400" spc="-15">
                <a:latin typeface="Constantia"/>
                <a:cs typeface="Constantia"/>
              </a:rPr>
              <a:t>payment </a:t>
            </a:r>
            <a:r>
              <a:rPr dirty="0" sz="2400">
                <a:latin typeface="Constantia"/>
                <a:cs typeface="Constantia"/>
              </a:rPr>
              <a:t>and </a:t>
            </a:r>
            <a:r>
              <a:rPr dirty="0" sz="2400" spc="-5">
                <a:latin typeface="Constantia"/>
                <a:cs typeface="Constantia"/>
              </a:rPr>
              <a:t>money </a:t>
            </a:r>
            <a:r>
              <a:rPr dirty="0" sz="2400" spc="-10">
                <a:latin typeface="Constantia"/>
                <a:cs typeface="Constantia"/>
              </a:rPr>
              <a:t>transfer</a:t>
            </a:r>
            <a:r>
              <a:rPr dirty="0" sz="2400" spc="-395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systems,</a:t>
            </a:r>
            <a:endParaRPr sz="2400">
              <a:latin typeface="Constantia"/>
              <a:cs typeface="Constantia"/>
            </a:endParaRPr>
          </a:p>
          <a:p>
            <a:pPr lvl="1" marL="805180" indent="-4000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805180" algn="l"/>
                <a:tab pos="805815" algn="l"/>
              </a:tabLst>
            </a:pPr>
            <a:r>
              <a:rPr dirty="0" sz="2400" spc="-5">
                <a:latin typeface="Constantia"/>
                <a:cs typeface="Constantia"/>
              </a:rPr>
              <a:t>Electronic </a:t>
            </a:r>
            <a:r>
              <a:rPr dirty="0" sz="2400" spc="-10">
                <a:latin typeface="Constantia"/>
                <a:cs typeface="Constantia"/>
              </a:rPr>
              <a:t>Data </a:t>
            </a:r>
            <a:r>
              <a:rPr dirty="0" sz="2400" spc="-15">
                <a:latin typeface="Constantia"/>
                <a:cs typeface="Constantia"/>
              </a:rPr>
              <a:t>Interchange,</a:t>
            </a:r>
            <a:r>
              <a:rPr dirty="0" sz="2400" spc="-15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and</a:t>
            </a:r>
            <a:endParaRPr sz="2400">
              <a:latin typeface="Constantia"/>
              <a:cs typeface="Constantia"/>
            </a:endParaRPr>
          </a:p>
          <a:p>
            <a:pPr lvl="1" marL="798830" indent="-39370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798830" algn="l"/>
                <a:tab pos="799465" algn="l"/>
              </a:tabLst>
            </a:pPr>
            <a:r>
              <a:rPr dirty="0" sz="2400" spc="-5">
                <a:latin typeface="Constantia"/>
                <a:cs typeface="Constantia"/>
              </a:rPr>
              <a:t>The</a:t>
            </a:r>
            <a:r>
              <a:rPr dirty="0" sz="2400" spc="-6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Internet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31606" y="6555895"/>
            <a:ext cx="1828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10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77185" y="581913"/>
            <a:ext cx="423989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5000" spc="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ONLINE</a:t>
            </a:r>
            <a:r>
              <a:rPr dirty="0" u="heavy" sz="5000" spc="-12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 </a:t>
            </a:r>
            <a:r>
              <a:rPr dirty="0" u="heavy" sz="500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Transactions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535940" y="1535938"/>
            <a:ext cx="7684770" cy="45446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0">
                <a:latin typeface="Constantia"/>
                <a:cs typeface="Constantia"/>
              </a:rPr>
              <a:t>There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are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various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ways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2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making</a:t>
            </a:r>
            <a:r>
              <a:rPr dirty="0" sz="2600" spc="-3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payments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through  </a:t>
            </a:r>
            <a:r>
              <a:rPr dirty="0" sz="2600" spc="-5">
                <a:latin typeface="Constantia"/>
                <a:cs typeface="Constantia"/>
              </a:rPr>
              <a:t>electronic modes </a:t>
            </a:r>
            <a:r>
              <a:rPr dirty="0" sz="2600">
                <a:latin typeface="Constantia"/>
                <a:cs typeface="Constantia"/>
              </a:rPr>
              <a:t>such as </a:t>
            </a:r>
            <a:r>
              <a:rPr dirty="0" sz="2600" spc="-5">
                <a:latin typeface="Constantia"/>
                <a:cs typeface="Constantia"/>
              </a:rPr>
              <a:t>electronic </a:t>
            </a:r>
            <a:r>
              <a:rPr dirty="0" sz="2600" spc="-10">
                <a:latin typeface="Constantia"/>
                <a:cs typeface="Constantia"/>
              </a:rPr>
              <a:t>wallets, </a:t>
            </a:r>
            <a:r>
              <a:rPr dirty="0" sz="2600">
                <a:latin typeface="Constantia"/>
                <a:cs typeface="Constantia"/>
              </a:rPr>
              <a:t>smart  </a:t>
            </a:r>
            <a:r>
              <a:rPr dirty="0" sz="2600" spc="-15">
                <a:latin typeface="Constantia"/>
                <a:cs typeface="Constantia"/>
              </a:rPr>
              <a:t>cards, </a:t>
            </a:r>
            <a:r>
              <a:rPr dirty="0" sz="2600" spc="-10">
                <a:latin typeface="Constantia"/>
                <a:cs typeface="Constantia"/>
              </a:rPr>
              <a:t>software </a:t>
            </a:r>
            <a:r>
              <a:rPr dirty="0" sz="2600" spc="-5">
                <a:latin typeface="Constantia"/>
                <a:cs typeface="Constantia"/>
              </a:rPr>
              <a:t>wallets, </a:t>
            </a:r>
            <a:r>
              <a:rPr dirty="0" sz="2600" spc="-10">
                <a:latin typeface="Constantia"/>
                <a:cs typeface="Constantia"/>
              </a:rPr>
              <a:t>credit </a:t>
            </a:r>
            <a:r>
              <a:rPr dirty="0" sz="2600" spc="-15">
                <a:latin typeface="Constantia"/>
                <a:cs typeface="Constantia"/>
              </a:rPr>
              <a:t>cards, </a:t>
            </a:r>
            <a:r>
              <a:rPr dirty="0" sz="2600" spc="-5">
                <a:latin typeface="Constantia"/>
                <a:cs typeface="Constantia"/>
              </a:rPr>
              <a:t>debit </a:t>
            </a:r>
            <a:r>
              <a:rPr dirty="0" sz="2600" spc="-15">
                <a:latin typeface="Constantia"/>
                <a:cs typeface="Constantia"/>
              </a:rPr>
              <a:t>cards, </a:t>
            </a:r>
            <a:r>
              <a:rPr dirty="0" sz="2600" spc="-5">
                <a:latin typeface="Constantia"/>
                <a:cs typeface="Constantia"/>
              </a:rPr>
              <a:t>net  banking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more.</a:t>
            </a:r>
            <a:endParaRPr sz="2600">
              <a:latin typeface="Constantia"/>
              <a:cs typeface="Constantia"/>
            </a:endParaRPr>
          </a:p>
          <a:p>
            <a:pPr marL="286385" marR="52069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Online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stores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that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collect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money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from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consumers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  </a:t>
            </a:r>
            <a:r>
              <a:rPr dirty="0" sz="2600" spc="-15">
                <a:latin typeface="Constantia"/>
                <a:cs typeface="Constantia"/>
              </a:rPr>
              <a:t>any </a:t>
            </a:r>
            <a:r>
              <a:rPr dirty="0" sz="2600">
                <a:latin typeface="Constantia"/>
                <a:cs typeface="Constantia"/>
              </a:rPr>
              <a:t>other </a:t>
            </a:r>
            <a:r>
              <a:rPr dirty="0" sz="2600" spc="-25">
                <a:latin typeface="Constantia"/>
                <a:cs typeface="Constantia"/>
              </a:rPr>
              <a:t>way </a:t>
            </a:r>
            <a:r>
              <a:rPr dirty="0" sz="2600" spc="-5">
                <a:latin typeface="Constantia"/>
                <a:cs typeface="Constantia"/>
              </a:rPr>
              <a:t>than Cash need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 spc="-15">
                <a:latin typeface="Constantia"/>
                <a:cs typeface="Constantia"/>
              </a:rPr>
              <a:t>rely </a:t>
            </a:r>
            <a:r>
              <a:rPr dirty="0" sz="2600">
                <a:latin typeface="Constantia"/>
                <a:cs typeface="Constantia"/>
              </a:rPr>
              <a:t>on a service  </a:t>
            </a:r>
            <a:r>
              <a:rPr dirty="0" sz="2600" spc="-10">
                <a:latin typeface="Constantia"/>
                <a:cs typeface="Constantia"/>
              </a:rPr>
              <a:t>provider typically known </a:t>
            </a:r>
            <a:r>
              <a:rPr dirty="0" sz="2600">
                <a:latin typeface="Constantia"/>
                <a:cs typeface="Constantia"/>
              </a:rPr>
              <a:t>as a </a:t>
            </a:r>
            <a:r>
              <a:rPr dirty="0" sz="2600" spc="-15">
                <a:latin typeface="Constantia"/>
                <a:cs typeface="Constantia"/>
              </a:rPr>
              <a:t>Payment </a:t>
            </a:r>
            <a:r>
              <a:rPr dirty="0" sz="2600" spc="-15" b="1">
                <a:latin typeface="Constantia"/>
                <a:cs typeface="Constantia"/>
              </a:rPr>
              <a:t>Gateway  </a:t>
            </a:r>
            <a:r>
              <a:rPr dirty="0" sz="2600" spc="-10" b="1">
                <a:latin typeface="Constantia"/>
                <a:cs typeface="Constantia"/>
              </a:rPr>
              <a:t>provider</a:t>
            </a:r>
            <a:r>
              <a:rPr dirty="0" sz="2600" spc="-1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286385" marR="1841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10">
                <a:latin typeface="Constantia"/>
                <a:cs typeface="Constantia"/>
              </a:rPr>
              <a:t>payment </a:t>
            </a:r>
            <a:r>
              <a:rPr dirty="0" sz="2600" spc="-15">
                <a:latin typeface="Constantia"/>
                <a:cs typeface="Constantia"/>
              </a:rPr>
              <a:t>gateway </a:t>
            </a:r>
            <a:r>
              <a:rPr dirty="0" sz="2600" spc="-5">
                <a:latin typeface="Constantia"/>
                <a:cs typeface="Constantia"/>
              </a:rPr>
              <a:t>is </a:t>
            </a:r>
            <a:r>
              <a:rPr dirty="0" sz="2600">
                <a:latin typeface="Constantia"/>
                <a:cs typeface="Constantia"/>
              </a:rPr>
              <a:t>an </a:t>
            </a:r>
            <a:r>
              <a:rPr dirty="0" sz="2600" spc="-15">
                <a:latin typeface="Constantia"/>
                <a:cs typeface="Constantia"/>
              </a:rPr>
              <a:t>e-commerce </a:t>
            </a:r>
            <a:r>
              <a:rPr dirty="0" sz="2600" spc="-5">
                <a:latin typeface="Constantia"/>
                <a:cs typeface="Constantia"/>
              </a:rPr>
              <a:t>application  </a:t>
            </a:r>
            <a:r>
              <a:rPr dirty="0" sz="2600">
                <a:latin typeface="Constantia"/>
                <a:cs typeface="Constantia"/>
              </a:rPr>
              <a:t>service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provider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that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processes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credit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card</a:t>
            </a:r>
            <a:r>
              <a:rPr dirty="0" sz="2600" spc="-5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payments  for </a:t>
            </a:r>
            <a:r>
              <a:rPr dirty="0" sz="2600">
                <a:latin typeface="Constantia"/>
                <a:cs typeface="Constantia"/>
              </a:rPr>
              <a:t>e-businesses and </a:t>
            </a:r>
            <a:r>
              <a:rPr dirty="0" sz="2600" spc="-5">
                <a:latin typeface="Constantia"/>
                <a:cs typeface="Constantia"/>
              </a:rPr>
              <a:t>online</a:t>
            </a:r>
            <a:r>
              <a:rPr dirty="0" sz="2600" spc="-47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retailers.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926338"/>
            <a:ext cx="8029575" cy="36722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14859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30">
                <a:latin typeface="Constantia"/>
                <a:cs typeface="Constantia"/>
              </a:rPr>
              <a:t>It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acts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as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35">
                <a:latin typeface="Constantia"/>
                <a:cs typeface="Constantia"/>
              </a:rPr>
              <a:t>go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between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consumer</a:t>
            </a:r>
            <a:r>
              <a:rPr dirty="0" sz="2600" spc="-18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who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is</a:t>
            </a:r>
            <a:r>
              <a:rPr dirty="0" sz="2600" spc="-5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making  </a:t>
            </a:r>
            <a:r>
              <a:rPr dirty="0" sz="2600" spc="-10">
                <a:latin typeface="Constantia"/>
                <a:cs typeface="Constantia"/>
              </a:rPr>
              <a:t>purchases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5">
                <a:latin typeface="Constantia"/>
                <a:cs typeface="Constantia"/>
              </a:rPr>
              <a:t>the bank that is </a:t>
            </a:r>
            <a:r>
              <a:rPr dirty="0" sz="2600">
                <a:latin typeface="Constantia"/>
                <a:cs typeface="Constantia"/>
              </a:rPr>
              <a:t>authorizing </a:t>
            </a:r>
            <a:r>
              <a:rPr dirty="0" sz="2600" spc="-5">
                <a:latin typeface="Constantia"/>
                <a:cs typeface="Constantia"/>
              </a:rPr>
              <a:t>the bank  issued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payment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instrument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such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as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credit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card</a:t>
            </a:r>
            <a:r>
              <a:rPr dirty="0" sz="2600" spc="-2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to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be  used </a:t>
            </a:r>
            <a:r>
              <a:rPr dirty="0" sz="2600" spc="-10">
                <a:latin typeface="Constantia"/>
                <a:cs typeface="Constantia"/>
              </a:rPr>
              <a:t>for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27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payment.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30">
                <a:latin typeface="Constantia"/>
                <a:cs typeface="Constantia"/>
              </a:rPr>
              <a:t>It </a:t>
            </a:r>
            <a:r>
              <a:rPr dirty="0" sz="2600" spc="-5">
                <a:latin typeface="Constantia"/>
                <a:cs typeface="Constantia"/>
              </a:rPr>
              <a:t>is the equivalent </a:t>
            </a:r>
            <a:r>
              <a:rPr dirty="0" sz="2600">
                <a:latin typeface="Constantia"/>
                <a:cs typeface="Constantia"/>
              </a:rPr>
              <a:t>of </a:t>
            </a:r>
            <a:r>
              <a:rPr dirty="0" sz="2600" spc="-5">
                <a:latin typeface="Constantia"/>
                <a:cs typeface="Constantia"/>
              </a:rPr>
              <a:t>making </a:t>
            </a: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10">
                <a:latin typeface="Constantia"/>
                <a:cs typeface="Constantia"/>
              </a:rPr>
              <a:t>payment </a:t>
            </a:r>
            <a:r>
              <a:rPr dirty="0" sz="2600" spc="-25">
                <a:latin typeface="Constantia"/>
                <a:cs typeface="Constantia"/>
              </a:rPr>
              <a:t>over </a:t>
            </a:r>
            <a:r>
              <a:rPr dirty="0" sz="2600" spc="-5">
                <a:latin typeface="Constantia"/>
                <a:cs typeface="Constantia"/>
              </a:rPr>
              <a:t>the  </a:t>
            </a:r>
            <a:r>
              <a:rPr dirty="0" sz="2600" spc="-15">
                <a:latin typeface="Constantia"/>
                <a:cs typeface="Constantia"/>
              </a:rPr>
              <a:t>counter </a:t>
            </a:r>
            <a:r>
              <a:rPr dirty="0" sz="2600" spc="-5">
                <a:latin typeface="Constantia"/>
                <a:cs typeface="Constantia"/>
              </a:rPr>
              <a:t>when one </a:t>
            </a:r>
            <a:r>
              <a:rPr dirty="0" sz="2600" spc="-10">
                <a:latin typeface="Constantia"/>
                <a:cs typeface="Constantia"/>
              </a:rPr>
              <a:t>is physically purchasing </a:t>
            </a:r>
            <a:r>
              <a:rPr dirty="0" sz="2600" spc="-5">
                <a:latin typeface="Constantia"/>
                <a:cs typeface="Constantia"/>
              </a:rPr>
              <a:t>something.  These </a:t>
            </a:r>
            <a:r>
              <a:rPr dirty="0" sz="2600" spc="-10">
                <a:latin typeface="Constantia"/>
                <a:cs typeface="Constantia"/>
              </a:rPr>
              <a:t>payment </a:t>
            </a:r>
            <a:r>
              <a:rPr dirty="0" sz="2600" spc="-20">
                <a:latin typeface="Constantia"/>
                <a:cs typeface="Constantia"/>
              </a:rPr>
              <a:t>gateways </a:t>
            </a:r>
            <a:r>
              <a:rPr dirty="0" sz="2600" spc="-15">
                <a:latin typeface="Constantia"/>
                <a:cs typeface="Constantia"/>
              </a:rPr>
              <a:t>are </a:t>
            </a:r>
            <a:r>
              <a:rPr dirty="0" sz="2600" spc="-20">
                <a:latin typeface="Constantia"/>
                <a:cs typeface="Constantia"/>
              </a:rPr>
              <a:t>like </a:t>
            </a:r>
            <a:r>
              <a:rPr dirty="0" sz="2600" spc="-5">
                <a:latin typeface="Constantia"/>
                <a:cs typeface="Constantia"/>
              </a:rPr>
              <a:t>the </a:t>
            </a:r>
            <a:r>
              <a:rPr dirty="0" sz="2600">
                <a:latin typeface="Constantia"/>
                <a:cs typeface="Constantia"/>
              </a:rPr>
              <a:t>middlemen  </a:t>
            </a:r>
            <a:r>
              <a:rPr dirty="0" sz="2600" spc="-10">
                <a:latin typeface="Constantia"/>
                <a:cs typeface="Constantia"/>
              </a:rPr>
              <a:t>between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purchaser</a:t>
            </a:r>
            <a:r>
              <a:rPr dirty="0" sz="2600" spc="-16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4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company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providing</a:t>
            </a:r>
            <a:r>
              <a:rPr dirty="0" sz="2600" spc="-4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  product.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92782" y="583438"/>
            <a:ext cx="460692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450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Various </a:t>
            </a:r>
            <a:r>
              <a:rPr dirty="0" u="heavy" sz="4500" spc="1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mode </a:t>
            </a:r>
            <a:r>
              <a:rPr dirty="0" u="heavy" sz="4500" spc="2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of</a:t>
            </a:r>
            <a:r>
              <a:rPr dirty="0" u="heavy" sz="4500" spc="-229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 </a:t>
            </a:r>
            <a:r>
              <a:rPr dirty="0" u="heavy" sz="450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payments</a:t>
            </a:r>
            <a:endParaRPr sz="45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459740" y="1535938"/>
            <a:ext cx="8145780" cy="44653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  <a:tab pos="4917440" algn="l"/>
              </a:tabLst>
            </a:pPr>
            <a:r>
              <a:rPr dirty="0" sz="2600" spc="-5" b="1">
                <a:solidFill>
                  <a:srgbClr val="C00000"/>
                </a:solidFill>
                <a:latin typeface="Constantia"/>
                <a:cs typeface="Constantia"/>
              </a:rPr>
              <a:t>Credit </a:t>
            </a:r>
            <a:r>
              <a:rPr dirty="0" sz="2600" spc="-10" b="1">
                <a:solidFill>
                  <a:srgbClr val="C00000"/>
                </a:solidFill>
                <a:latin typeface="Constantia"/>
                <a:cs typeface="Constantia"/>
              </a:rPr>
              <a:t>cards </a:t>
            </a:r>
            <a:r>
              <a:rPr dirty="0" sz="2600" b="1">
                <a:latin typeface="Constantia"/>
                <a:cs typeface="Constantia"/>
              </a:rPr>
              <a:t>– </a:t>
            </a:r>
            <a:r>
              <a:rPr dirty="0" sz="2600" spc="-5">
                <a:latin typeface="Constantia"/>
                <a:cs typeface="Constantia"/>
              </a:rPr>
              <a:t>The most widely </a:t>
            </a:r>
            <a:r>
              <a:rPr dirty="0" sz="2600">
                <a:latin typeface="Constantia"/>
                <a:cs typeface="Constantia"/>
              </a:rPr>
              <a:t>used </a:t>
            </a:r>
            <a:r>
              <a:rPr dirty="0" sz="2600" spc="-5">
                <a:latin typeface="Constantia"/>
                <a:cs typeface="Constantia"/>
              </a:rPr>
              <a:t>form </a:t>
            </a:r>
            <a:r>
              <a:rPr dirty="0" sz="2600">
                <a:latin typeface="Constantia"/>
                <a:cs typeface="Constantia"/>
              </a:rPr>
              <a:t>of  </a:t>
            </a:r>
            <a:r>
              <a:rPr dirty="0" sz="2600" spc="-5">
                <a:latin typeface="Constantia"/>
                <a:cs typeface="Constantia"/>
              </a:rPr>
              <a:t>electronic money</a:t>
            </a:r>
            <a:r>
              <a:rPr dirty="0" sz="2600" spc="-165">
                <a:latin typeface="Constantia"/>
                <a:cs typeface="Constantia"/>
              </a:rPr>
              <a:t> </a:t>
            </a:r>
            <a:r>
              <a:rPr dirty="0" sz="2600" spc="-60">
                <a:latin typeface="Constantia"/>
                <a:cs typeface="Constantia"/>
              </a:rPr>
              <a:t>today.</a:t>
            </a:r>
            <a:r>
              <a:rPr dirty="0" sz="2600" spc="-1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Several	</a:t>
            </a:r>
            <a:r>
              <a:rPr dirty="0" sz="2600" spc="-5">
                <a:latin typeface="Constantia"/>
                <a:cs typeface="Constantia"/>
              </a:rPr>
              <a:t>million </a:t>
            </a:r>
            <a:r>
              <a:rPr dirty="0" sz="2600" spc="-10">
                <a:latin typeface="Constantia"/>
                <a:cs typeface="Constantia"/>
              </a:rPr>
              <a:t>credits </a:t>
            </a:r>
            <a:r>
              <a:rPr dirty="0" sz="2600" spc="-15">
                <a:latin typeface="Constantia"/>
                <a:cs typeface="Constantia"/>
              </a:rPr>
              <a:t>cards  are </a:t>
            </a:r>
            <a:r>
              <a:rPr dirty="0" sz="2600" spc="-5">
                <a:latin typeface="Constantia"/>
                <a:cs typeface="Constantia"/>
              </a:rPr>
              <a:t>being used </a:t>
            </a:r>
            <a:r>
              <a:rPr dirty="0" sz="2600" spc="-20">
                <a:latin typeface="Constantia"/>
                <a:cs typeface="Constantia"/>
              </a:rPr>
              <a:t>to make </a:t>
            </a:r>
            <a:r>
              <a:rPr dirty="0" sz="2600" spc="-5">
                <a:latin typeface="Constantia"/>
                <a:cs typeface="Constantia"/>
              </a:rPr>
              <a:t>online</a:t>
            </a:r>
            <a:r>
              <a:rPr dirty="0" sz="2600" spc="-48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payments </a:t>
            </a:r>
            <a:r>
              <a:rPr dirty="0" sz="2600" spc="-5">
                <a:latin typeface="Constantia"/>
                <a:cs typeface="Constantia"/>
              </a:rPr>
              <a:t>in India. </a:t>
            </a:r>
            <a:r>
              <a:rPr dirty="0" sz="2600" spc="-20">
                <a:latin typeface="Constantia"/>
                <a:cs typeface="Constantia"/>
              </a:rPr>
              <a:t>Many  </a:t>
            </a:r>
            <a:r>
              <a:rPr dirty="0" sz="2600" spc="-15">
                <a:latin typeface="Constantia"/>
                <a:cs typeface="Constantia"/>
              </a:rPr>
              <a:t>E-Commerce </a:t>
            </a:r>
            <a:r>
              <a:rPr dirty="0" sz="2600" spc="-10">
                <a:latin typeface="Constantia"/>
                <a:cs typeface="Constantia"/>
              </a:rPr>
              <a:t>sites allow </a:t>
            </a:r>
            <a:r>
              <a:rPr dirty="0" sz="2600" spc="-25">
                <a:latin typeface="Constantia"/>
                <a:cs typeface="Constantia"/>
              </a:rPr>
              <a:t>you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 spc="-15">
                <a:latin typeface="Constantia"/>
                <a:cs typeface="Constantia"/>
              </a:rPr>
              <a:t>pre-store </a:t>
            </a:r>
            <a:r>
              <a:rPr dirty="0" sz="2600" spc="-20">
                <a:latin typeface="Constantia"/>
                <a:cs typeface="Constantia"/>
              </a:rPr>
              <a:t>your </a:t>
            </a:r>
            <a:r>
              <a:rPr dirty="0" sz="2600" spc="-10">
                <a:latin typeface="Constantia"/>
                <a:cs typeface="Constantia"/>
              </a:rPr>
              <a:t>credit  </a:t>
            </a:r>
            <a:r>
              <a:rPr dirty="0" sz="2600" spc="-15">
                <a:latin typeface="Constantia"/>
                <a:cs typeface="Constantia"/>
              </a:rPr>
              <a:t>card </a:t>
            </a:r>
            <a:r>
              <a:rPr dirty="0" sz="2600" spc="-5">
                <a:latin typeface="Constantia"/>
                <a:cs typeface="Constantia"/>
              </a:rPr>
              <a:t>number </a:t>
            </a:r>
            <a:r>
              <a:rPr dirty="0" sz="2600" spc="-10">
                <a:latin typeface="Constantia"/>
                <a:cs typeface="Constantia"/>
              </a:rPr>
              <a:t>securely </a:t>
            </a:r>
            <a:r>
              <a:rPr dirty="0" sz="2600">
                <a:latin typeface="Constantia"/>
                <a:cs typeface="Constantia"/>
              </a:rPr>
              <a:t>so </a:t>
            </a:r>
            <a:r>
              <a:rPr dirty="0" sz="2600" spc="-5">
                <a:latin typeface="Constantia"/>
                <a:cs typeface="Constantia"/>
              </a:rPr>
              <a:t>that </a:t>
            </a:r>
            <a:r>
              <a:rPr dirty="0" sz="2600" spc="-25">
                <a:latin typeface="Constantia"/>
                <a:cs typeface="Constantia"/>
              </a:rPr>
              <a:t>you </a:t>
            </a:r>
            <a:r>
              <a:rPr dirty="0" sz="2600" spc="-40">
                <a:latin typeface="Constantia"/>
                <a:cs typeface="Constantia"/>
              </a:rPr>
              <a:t>don’t </a:t>
            </a:r>
            <a:r>
              <a:rPr dirty="0" sz="2600" spc="-30">
                <a:latin typeface="Constantia"/>
                <a:cs typeface="Constantia"/>
              </a:rPr>
              <a:t>have </a:t>
            </a:r>
            <a:r>
              <a:rPr dirty="0" sz="2600" spc="-20">
                <a:latin typeface="Constantia"/>
                <a:cs typeface="Constantia"/>
              </a:rPr>
              <a:t>to key </a:t>
            </a:r>
            <a:r>
              <a:rPr dirty="0" sz="2600" spc="-10">
                <a:latin typeface="Constantia"/>
                <a:cs typeface="Constantia"/>
              </a:rPr>
              <a:t>in  </a:t>
            </a:r>
            <a:r>
              <a:rPr dirty="0" sz="2600" spc="-5">
                <a:latin typeface="Constantia"/>
                <a:cs typeface="Constantia"/>
              </a:rPr>
              <a:t>the number </a:t>
            </a:r>
            <a:r>
              <a:rPr dirty="0" sz="2600">
                <a:latin typeface="Constantia"/>
                <a:cs typeface="Constantia"/>
              </a:rPr>
              <a:t>each </a:t>
            </a:r>
            <a:r>
              <a:rPr dirty="0" sz="2600" spc="-5">
                <a:latin typeface="Constantia"/>
                <a:cs typeface="Constantia"/>
              </a:rPr>
              <a:t>time. </a:t>
            </a:r>
            <a:r>
              <a:rPr dirty="0" sz="2600" spc="-35">
                <a:latin typeface="Constantia"/>
                <a:cs typeface="Constantia"/>
              </a:rPr>
              <a:t>Currently, </a:t>
            </a:r>
            <a:r>
              <a:rPr dirty="0" sz="2600" spc="-5">
                <a:latin typeface="Constantia"/>
                <a:cs typeface="Constantia"/>
              </a:rPr>
              <a:t>the </a:t>
            </a:r>
            <a:r>
              <a:rPr dirty="0" sz="2600" spc="-15">
                <a:latin typeface="Constantia"/>
                <a:cs typeface="Constantia"/>
              </a:rPr>
              <a:t>largest </a:t>
            </a:r>
            <a:r>
              <a:rPr dirty="0" sz="2600" spc="-5">
                <a:latin typeface="Constantia"/>
                <a:cs typeface="Constantia"/>
              </a:rPr>
              <a:t>user base  in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e-commerce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uses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credit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cards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for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payments.</a:t>
            </a:r>
            <a:endParaRPr sz="2600">
              <a:latin typeface="Constantia"/>
              <a:cs typeface="Constantia"/>
            </a:endParaRPr>
          </a:p>
          <a:p>
            <a:pPr marL="286385" marR="965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b="1">
                <a:solidFill>
                  <a:srgbClr val="C00000"/>
                </a:solidFill>
                <a:latin typeface="Constantia"/>
                <a:cs typeface="Constantia"/>
              </a:rPr>
              <a:t>Debit</a:t>
            </a:r>
            <a:r>
              <a:rPr dirty="0" sz="2600" spc="-135" b="1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600" spc="-15" b="1">
                <a:solidFill>
                  <a:srgbClr val="C00000"/>
                </a:solidFill>
                <a:latin typeface="Constantia"/>
                <a:cs typeface="Constantia"/>
              </a:rPr>
              <a:t>card</a:t>
            </a:r>
            <a:r>
              <a:rPr dirty="0" sz="2600" spc="15" b="1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–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second</a:t>
            </a:r>
            <a:r>
              <a:rPr dirty="0" sz="2600" spc="-2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largest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e-commerce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payment  </a:t>
            </a:r>
            <a:r>
              <a:rPr dirty="0" sz="2600" spc="-5">
                <a:latin typeface="Constantia"/>
                <a:cs typeface="Constantia"/>
              </a:rPr>
              <a:t>medium </a:t>
            </a:r>
            <a:r>
              <a:rPr dirty="0" sz="2600">
                <a:latin typeface="Constantia"/>
                <a:cs typeface="Constantia"/>
              </a:rPr>
              <a:t>in India. </a:t>
            </a:r>
            <a:r>
              <a:rPr dirty="0" sz="2600" spc="-15">
                <a:latin typeface="Constantia"/>
                <a:cs typeface="Constantia"/>
              </a:rPr>
              <a:t>Using </a:t>
            </a: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5">
                <a:latin typeface="Constantia"/>
                <a:cs typeface="Constantia"/>
              </a:rPr>
              <a:t>debit </a:t>
            </a:r>
            <a:r>
              <a:rPr dirty="0" sz="2600" spc="-15">
                <a:latin typeface="Constantia"/>
                <a:cs typeface="Constantia"/>
              </a:rPr>
              <a:t>card </a:t>
            </a:r>
            <a:r>
              <a:rPr dirty="0" sz="2600" spc="-25">
                <a:latin typeface="Constantia"/>
                <a:cs typeface="Constantia"/>
              </a:rPr>
              <a:t>proves </a:t>
            </a:r>
            <a:r>
              <a:rPr dirty="0" sz="2600" spc="-15">
                <a:latin typeface="Constantia"/>
                <a:cs typeface="Constantia"/>
              </a:rPr>
              <a:t>to </a:t>
            </a:r>
            <a:r>
              <a:rPr dirty="0" sz="2600">
                <a:latin typeface="Constantia"/>
                <a:cs typeface="Constantia"/>
              </a:rPr>
              <a:t>be a  </a:t>
            </a:r>
            <a:r>
              <a:rPr dirty="0" sz="2600" spc="-15">
                <a:latin typeface="Constantia"/>
                <a:cs typeface="Constantia"/>
              </a:rPr>
              <a:t>preferred</a:t>
            </a:r>
            <a:r>
              <a:rPr dirty="0" sz="2600" spc="-5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choice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for</a:t>
            </a:r>
            <a:r>
              <a:rPr dirty="0" sz="2600" spc="-16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customers</a:t>
            </a:r>
            <a:r>
              <a:rPr dirty="0" sz="2600" spc="-16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who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want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stay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within  </a:t>
            </a:r>
            <a:r>
              <a:rPr dirty="0" sz="2600" spc="-5">
                <a:latin typeface="Constantia"/>
                <a:cs typeface="Constantia"/>
              </a:rPr>
              <a:t>their spending</a:t>
            </a:r>
            <a:r>
              <a:rPr dirty="0" sz="2600" spc="-210">
                <a:latin typeface="Constantia"/>
                <a:cs typeface="Constantia"/>
              </a:rPr>
              <a:t> </a:t>
            </a:r>
            <a:r>
              <a:rPr dirty="0" sz="2600" spc="-30">
                <a:latin typeface="Constantia"/>
                <a:cs typeface="Constantia"/>
              </a:rPr>
              <a:t>capacity.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734313"/>
            <a:ext cx="8061325" cy="549529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286385" marR="207010" indent="-274320">
              <a:lnSpc>
                <a:spcPct val="90000"/>
              </a:lnSpc>
              <a:spcBef>
                <a:spcPts val="4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 b="1">
                <a:solidFill>
                  <a:srgbClr val="C00000"/>
                </a:solidFill>
                <a:latin typeface="Constantia"/>
                <a:cs typeface="Constantia"/>
              </a:rPr>
              <a:t>Net </a:t>
            </a:r>
            <a:r>
              <a:rPr dirty="0" sz="2600" b="1">
                <a:solidFill>
                  <a:srgbClr val="C00000"/>
                </a:solidFill>
                <a:latin typeface="Constantia"/>
                <a:cs typeface="Constantia"/>
              </a:rPr>
              <a:t>Banking </a:t>
            </a:r>
            <a:r>
              <a:rPr dirty="0" sz="2600">
                <a:latin typeface="Constantia"/>
                <a:cs typeface="Constantia"/>
              </a:rPr>
              <a:t>– </a:t>
            </a:r>
            <a:r>
              <a:rPr dirty="0" sz="2600" spc="-5">
                <a:latin typeface="Constantia"/>
                <a:cs typeface="Constantia"/>
              </a:rPr>
              <a:t>Another </a:t>
            </a:r>
            <a:r>
              <a:rPr dirty="0" sz="2600">
                <a:latin typeface="Constantia"/>
                <a:cs typeface="Constantia"/>
              </a:rPr>
              <a:t>easy </a:t>
            </a:r>
            <a:r>
              <a:rPr dirty="0" sz="2600" spc="-25">
                <a:latin typeface="Constantia"/>
                <a:cs typeface="Constantia"/>
              </a:rPr>
              <a:t>way </a:t>
            </a:r>
            <a:r>
              <a:rPr dirty="0" sz="2600" spc="-20">
                <a:latin typeface="Constantia"/>
                <a:cs typeface="Constantia"/>
              </a:rPr>
              <a:t>to make </a:t>
            </a:r>
            <a:r>
              <a:rPr dirty="0" sz="2600" spc="-5">
                <a:latin typeface="Constantia"/>
                <a:cs typeface="Constantia"/>
              </a:rPr>
              <a:t>online  </a:t>
            </a:r>
            <a:r>
              <a:rPr dirty="0" sz="2600" spc="-15">
                <a:latin typeface="Constantia"/>
                <a:cs typeface="Constantia"/>
              </a:rPr>
              <a:t>payments.</a:t>
            </a:r>
            <a:r>
              <a:rPr dirty="0" sz="2600" spc="-35">
                <a:latin typeface="Constantia"/>
                <a:cs typeface="Constantia"/>
              </a:rPr>
              <a:t> </a:t>
            </a:r>
            <a:r>
              <a:rPr dirty="0" sz="2600" spc="-30">
                <a:latin typeface="Constantia"/>
                <a:cs typeface="Constantia"/>
              </a:rPr>
              <a:t>It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is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similar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using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debit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card</a:t>
            </a:r>
            <a:r>
              <a:rPr dirty="0" sz="260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for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paying  </a:t>
            </a:r>
            <a:r>
              <a:rPr dirty="0" sz="2600" spc="-5">
                <a:latin typeface="Constantia"/>
                <a:cs typeface="Constantia"/>
              </a:rPr>
              <a:t>money that </a:t>
            </a:r>
            <a:r>
              <a:rPr dirty="0" sz="2600">
                <a:latin typeface="Constantia"/>
                <a:cs typeface="Constantia"/>
              </a:rPr>
              <a:t>exists </a:t>
            </a:r>
            <a:r>
              <a:rPr dirty="0" sz="2600" spc="-5">
                <a:latin typeface="Constantia"/>
                <a:cs typeface="Constantia"/>
              </a:rPr>
              <a:t>in the </a:t>
            </a:r>
            <a:r>
              <a:rPr dirty="0" sz="2600" spc="-10">
                <a:latin typeface="Constantia"/>
                <a:cs typeface="Constantia"/>
              </a:rPr>
              <a:t>user’s current </a:t>
            </a:r>
            <a:r>
              <a:rPr dirty="0" sz="2600">
                <a:latin typeface="Constantia"/>
                <a:cs typeface="Constantia"/>
              </a:rPr>
              <a:t>or </a:t>
            </a:r>
            <a:r>
              <a:rPr dirty="0" sz="2600" spc="-10">
                <a:latin typeface="Constantia"/>
                <a:cs typeface="Constantia"/>
              </a:rPr>
              <a:t>savings  </a:t>
            </a:r>
            <a:r>
              <a:rPr dirty="0" sz="2600" spc="-15">
                <a:latin typeface="Constantia"/>
                <a:cs typeface="Constantia"/>
              </a:rPr>
              <a:t>account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but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it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does</a:t>
            </a:r>
            <a:r>
              <a:rPr dirty="0" sz="2600" spc="-6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not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require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user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to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30">
                <a:latin typeface="Constantia"/>
                <a:cs typeface="Constantia"/>
              </a:rPr>
              <a:t>have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card  </a:t>
            </a:r>
            <a:r>
              <a:rPr dirty="0" sz="2600" spc="-10">
                <a:latin typeface="Constantia"/>
                <a:cs typeface="Constantia"/>
              </a:rPr>
              <a:t>for </a:t>
            </a:r>
            <a:r>
              <a:rPr dirty="0" sz="2600" spc="-5">
                <a:latin typeface="Constantia"/>
                <a:cs typeface="Constantia"/>
              </a:rPr>
              <a:t>the </a:t>
            </a:r>
            <a:r>
              <a:rPr dirty="0" sz="2600" spc="-10">
                <a:latin typeface="Constantia"/>
                <a:cs typeface="Constantia"/>
              </a:rPr>
              <a:t>payment </a:t>
            </a:r>
            <a:r>
              <a:rPr dirty="0" sz="2600" spc="-5">
                <a:latin typeface="Constantia"/>
                <a:cs typeface="Constantia"/>
              </a:rPr>
              <a:t>purposes. </a:t>
            </a:r>
            <a:r>
              <a:rPr dirty="0" sz="2600">
                <a:latin typeface="Constantia"/>
                <a:cs typeface="Constantia"/>
              </a:rPr>
              <a:t>While </a:t>
            </a:r>
            <a:r>
              <a:rPr dirty="0" sz="2600" spc="-5">
                <a:latin typeface="Constantia"/>
                <a:cs typeface="Constantia"/>
              </a:rPr>
              <a:t>completing the  </a:t>
            </a:r>
            <a:r>
              <a:rPr dirty="0" sz="2600" spc="-10">
                <a:latin typeface="Constantia"/>
                <a:cs typeface="Constantia"/>
              </a:rPr>
              <a:t>purchase </a:t>
            </a:r>
            <a:r>
              <a:rPr dirty="0" sz="2600" spc="-5">
                <a:latin typeface="Constantia"/>
                <a:cs typeface="Constantia"/>
              </a:rPr>
              <a:t>the consumers needs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>
                <a:latin typeface="Constantia"/>
                <a:cs typeface="Constantia"/>
              </a:rPr>
              <a:t>put </a:t>
            </a:r>
            <a:r>
              <a:rPr dirty="0" sz="2600" spc="-5">
                <a:latin typeface="Constantia"/>
                <a:cs typeface="Constantia"/>
              </a:rPr>
              <a:t>in their net  banking id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pin.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9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 b="1">
                <a:solidFill>
                  <a:srgbClr val="C00000"/>
                </a:solidFill>
                <a:latin typeface="Constantia"/>
                <a:cs typeface="Constantia"/>
              </a:rPr>
              <a:t>Reward Points </a:t>
            </a:r>
            <a:r>
              <a:rPr dirty="0" sz="2600">
                <a:latin typeface="Constantia"/>
                <a:cs typeface="Constantia"/>
              </a:rPr>
              <a:t>– An </a:t>
            </a:r>
            <a:r>
              <a:rPr dirty="0" sz="2600" spc="-10">
                <a:latin typeface="Constantia"/>
                <a:cs typeface="Constantia"/>
              </a:rPr>
              <a:t>indirect </a:t>
            </a:r>
            <a:r>
              <a:rPr dirty="0" sz="2600" spc="-25">
                <a:latin typeface="Constantia"/>
                <a:cs typeface="Constantia"/>
              </a:rPr>
              <a:t>way </a:t>
            </a:r>
            <a:r>
              <a:rPr dirty="0" sz="2600" spc="-10">
                <a:latin typeface="Constantia"/>
                <a:cs typeface="Constantia"/>
              </a:rPr>
              <a:t>for </a:t>
            </a:r>
            <a:r>
              <a:rPr dirty="0" sz="2600" spc="-5">
                <a:latin typeface="Constantia"/>
                <a:cs typeface="Constantia"/>
              </a:rPr>
              <a:t>online  </a:t>
            </a:r>
            <a:r>
              <a:rPr dirty="0" sz="2600" spc="-15">
                <a:latin typeface="Constantia"/>
                <a:cs typeface="Constantia"/>
              </a:rPr>
              <a:t>payments. </a:t>
            </a:r>
            <a:r>
              <a:rPr dirty="0" sz="2600">
                <a:latin typeface="Constantia"/>
                <a:cs typeface="Constantia"/>
              </a:rPr>
              <a:t>On </a:t>
            </a:r>
            <a:r>
              <a:rPr dirty="0" sz="2600" spc="-10">
                <a:latin typeface="Constantia"/>
                <a:cs typeface="Constantia"/>
              </a:rPr>
              <a:t>certain </a:t>
            </a:r>
            <a:r>
              <a:rPr dirty="0" sz="2600" spc="-5">
                <a:latin typeface="Constantia"/>
                <a:cs typeface="Constantia"/>
              </a:rPr>
              <a:t>things that </a:t>
            </a:r>
            <a:r>
              <a:rPr dirty="0" sz="2600" spc="-15">
                <a:latin typeface="Constantia"/>
                <a:cs typeface="Constantia"/>
              </a:rPr>
              <a:t>are </a:t>
            </a:r>
            <a:r>
              <a:rPr dirty="0" sz="2600" spc="-10">
                <a:latin typeface="Constantia"/>
                <a:cs typeface="Constantia"/>
              </a:rPr>
              <a:t>purchased </a:t>
            </a:r>
            <a:r>
              <a:rPr dirty="0" sz="2600" spc="-15">
                <a:latin typeface="Constantia"/>
                <a:cs typeface="Constantia"/>
              </a:rPr>
              <a:t>by </a:t>
            </a:r>
            <a:r>
              <a:rPr dirty="0" sz="2600">
                <a:latin typeface="Constantia"/>
                <a:cs typeface="Constantia"/>
              </a:rPr>
              <a:t>a  </a:t>
            </a:r>
            <a:r>
              <a:rPr dirty="0" sz="2600" spc="-5">
                <a:latin typeface="Constantia"/>
                <a:cs typeface="Constantia"/>
              </a:rPr>
              <a:t>person, </a:t>
            </a: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5">
                <a:latin typeface="Constantia"/>
                <a:cs typeface="Constantia"/>
              </a:rPr>
              <a:t>number </a:t>
            </a:r>
            <a:r>
              <a:rPr dirty="0" sz="2600">
                <a:latin typeface="Constantia"/>
                <a:cs typeface="Constantia"/>
              </a:rPr>
              <a:t>of </a:t>
            </a:r>
            <a:r>
              <a:rPr dirty="0" sz="2600" spc="-15">
                <a:latin typeface="Constantia"/>
                <a:cs typeface="Constantia"/>
              </a:rPr>
              <a:t>rewards </a:t>
            </a:r>
            <a:r>
              <a:rPr dirty="0" sz="2600" spc="-5">
                <a:latin typeface="Constantia"/>
                <a:cs typeface="Constantia"/>
              </a:rPr>
              <a:t>points </a:t>
            </a:r>
            <a:r>
              <a:rPr dirty="0" sz="2600">
                <a:latin typeface="Constantia"/>
                <a:cs typeface="Constantia"/>
              </a:rPr>
              <a:t>will </a:t>
            </a:r>
            <a:r>
              <a:rPr dirty="0" sz="2600" spc="-5">
                <a:latin typeface="Constantia"/>
                <a:cs typeface="Constantia"/>
              </a:rPr>
              <a:t>be </a:t>
            </a:r>
            <a:r>
              <a:rPr dirty="0" sz="2600" spc="-20">
                <a:latin typeface="Constantia"/>
                <a:cs typeface="Constantia"/>
              </a:rPr>
              <a:t>awarded  </a:t>
            </a:r>
            <a:r>
              <a:rPr dirty="0" sz="2600" spc="-5">
                <a:latin typeface="Constantia"/>
                <a:cs typeface="Constantia"/>
              </a:rPr>
              <a:t>which </a:t>
            </a:r>
            <a:r>
              <a:rPr dirty="0" sz="2600">
                <a:latin typeface="Constantia"/>
                <a:cs typeface="Constantia"/>
              </a:rPr>
              <a:t>will </a:t>
            </a:r>
            <a:r>
              <a:rPr dirty="0" sz="2600" spc="-20">
                <a:latin typeface="Constantia"/>
                <a:cs typeface="Constantia"/>
              </a:rPr>
              <a:t>get </a:t>
            </a:r>
            <a:r>
              <a:rPr dirty="0" sz="2600">
                <a:latin typeface="Constantia"/>
                <a:cs typeface="Constantia"/>
              </a:rPr>
              <a:t>added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 spc="-5">
                <a:latin typeface="Constantia"/>
                <a:cs typeface="Constantia"/>
              </a:rPr>
              <a:t>the </a:t>
            </a:r>
            <a:r>
              <a:rPr dirty="0" sz="2600">
                <a:latin typeface="Constantia"/>
                <a:cs typeface="Constantia"/>
              </a:rPr>
              <a:t>his </a:t>
            </a:r>
            <a:r>
              <a:rPr dirty="0" sz="2600" spc="-15">
                <a:latin typeface="Constantia"/>
                <a:cs typeface="Constantia"/>
              </a:rPr>
              <a:t>account. </a:t>
            </a:r>
            <a:r>
              <a:rPr dirty="0" sz="2600">
                <a:latin typeface="Constantia"/>
                <a:cs typeface="Constantia"/>
              </a:rPr>
              <a:t>In </a:t>
            </a:r>
            <a:r>
              <a:rPr dirty="0" sz="2600" spc="-5">
                <a:latin typeface="Constantia"/>
                <a:cs typeface="Constantia"/>
              </a:rPr>
              <a:t>the next  transaction, the </a:t>
            </a:r>
            <a:r>
              <a:rPr dirty="0" sz="2600" spc="-20">
                <a:latin typeface="Constantia"/>
                <a:cs typeface="Constantia"/>
              </a:rPr>
              <a:t>buyer </a:t>
            </a:r>
            <a:r>
              <a:rPr dirty="0" sz="2600" spc="-5">
                <a:latin typeface="Constantia"/>
                <a:cs typeface="Constantia"/>
              </a:rPr>
              <a:t>can choose </a:t>
            </a:r>
            <a:r>
              <a:rPr dirty="0" sz="2600" spc="-20">
                <a:latin typeface="Constantia"/>
                <a:cs typeface="Constantia"/>
              </a:rPr>
              <a:t>to pay </a:t>
            </a:r>
            <a:r>
              <a:rPr dirty="0" sz="2600" spc="-10">
                <a:latin typeface="Constantia"/>
                <a:cs typeface="Constantia"/>
              </a:rPr>
              <a:t>for </a:t>
            </a:r>
            <a:r>
              <a:rPr dirty="0" sz="2600" spc="-5">
                <a:latin typeface="Constantia"/>
                <a:cs typeface="Constantia"/>
              </a:rPr>
              <a:t>their next  </a:t>
            </a:r>
            <a:r>
              <a:rPr dirty="0" sz="2600" spc="-10">
                <a:latin typeface="Constantia"/>
                <a:cs typeface="Constantia"/>
              </a:rPr>
              <a:t>purchase </a:t>
            </a:r>
            <a:r>
              <a:rPr dirty="0" sz="2600" spc="-5">
                <a:latin typeface="Constantia"/>
                <a:cs typeface="Constantia"/>
              </a:rPr>
              <a:t>using the</a:t>
            </a:r>
            <a:r>
              <a:rPr dirty="0" sz="2600" spc="-49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accumulated </a:t>
            </a:r>
            <a:r>
              <a:rPr dirty="0" sz="2600" spc="-15">
                <a:latin typeface="Constantia"/>
                <a:cs typeface="Constantia"/>
              </a:rPr>
              <a:t>rewards </a:t>
            </a:r>
            <a:r>
              <a:rPr dirty="0" sz="2600" spc="-10">
                <a:latin typeface="Constantia"/>
                <a:cs typeface="Constantia"/>
              </a:rPr>
              <a:t>points, </a:t>
            </a:r>
            <a:r>
              <a:rPr dirty="0" sz="2600" spc="-5">
                <a:latin typeface="Constantia"/>
                <a:cs typeface="Constantia"/>
              </a:rPr>
              <a:t>which  </a:t>
            </a:r>
            <a:r>
              <a:rPr dirty="0" sz="2600">
                <a:latin typeface="Constantia"/>
                <a:cs typeface="Constantia"/>
              </a:rPr>
              <a:t>will </a:t>
            </a:r>
            <a:r>
              <a:rPr dirty="0" sz="2600" spc="-15">
                <a:latin typeface="Constantia"/>
                <a:cs typeface="Constantia"/>
              </a:rPr>
              <a:t>replace </a:t>
            </a:r>
            <a:r>
              <a:rPr dirty="0" sz="2600" spc="-5">
                <a:latin typeface="Constantia"/>
                <a:cs typeface="Constantia"/>
              </a:rPr>
              <a:t>what they </a:t>
            </a:r>
            <a:r>
              <a:rPr dirty="0" sz="2600" spc="-10">
                <a:latin typeface="Constantia"/>
                <a:cs typeface="Constantia"/>
              </a:rPr>
              <a:t>would </a:t>
            </a:r>
            <a:r>
              <a:rPr dirty="0" sz="2600">
                <a:latin typeface="Constantia"/>
                <a:cs typeface="Constantia"/>
              </a:rPr>
              <a:t>otherwise </a:t>
            </a:r>
            <a:r>
              <a:rPr dirty="0" sz="2600" spc="-5">
                <a:latin typeface="Constantia"/>
                <a:cs typeface="Constantia"/>
              </a:rPr>
              <a:t>be </a:t>
            </a:r>
            <a:r>
              <a:rPr dirty="0" sz="2600" spc="-15">
                <a:latin typeface="Constantia"/>
                <a:cs typeface="Constantia"/>
              </a:rPr>
              <a:t>paying </a:t>
            </a:r>
            <a:r>
              <a:rPr dirty="0" sz="2600">
                <a:latin typeface="Constantia"/>
                <a:cs typeface="Constantia"/>
              </a:rPr>
              <a:t>as  </a:t>
            </a:r>
            <a:r>
              <a:rPr dirty="0" sz="2600" spc="-50">
                <a:latin typeface="Constantia"/>
                <a:cs typeface="Constantia"/>
              </a:rPr>
              <a:t>money.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732790"/>
            <a:ext cx="8061959" cy="525272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86385" marR="5080" indent="-274320">
              <a:lnSpc>
                <a:spcPct val="90000"/>
              </a:lnSpc>
              <a:spcBef>
                <a:spcPts val="425"/>
              </a:spcBef>
              <a:buClr>
                <a:srgbClr val="0AD0D9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dirty="0" sz="2700" spc="-5" b="1">
                <a:solidFill>
                  <a:srgbClr val="C00000"/>
                </a:solidFill>
                <a:latin typeface="Constantia"/>
                <a:cs typeface="Constantia"/>
              </a:rPr>
              <a:t>Prepaid </a:t>
            </a:r>
            <a:r>
              <a:rPr dirty="0" sz="2700" spc="-10" b="1">
                <a:solidFill>
                  <a:srgbClr val="C00000"/>
                </a:solidFill>
                <a:latin typeface="Constantia"/>
                <a:cs typeface="Constantia"/>
              </a:rPr>
              <a:t>Cards </a:t>
            </a:r>
            <a:r>
              <a:rPr dirty="0" sz="2700">
                <a:latin typeface="Constantia"/>
                <a:cs typeface="Constantia"/>
              </a:rPr>
              <a:t>– </a:t>
            </a:r>
            <a:r>
              <a:rPr dirty="0" sz="2700" spc="-5">
                <a:latin typeface="Constantia"/>
                <a:cs typeface="Constantia"/>
              </a:rPr>
              <a:t>This is </a:t>
            </a:r>
            <a:r>
              <a:rPr dirty="0" sz="2700">
                <a:latin typeface="Constantia"/>
                <a:cs typeface="Constantia"/>
              </a:rPr>
              <a:t>a </a:t>
            </a:r>
            <a:r>
              <a:rPr dirty="0" sz="2700" spc="-15">
                <a:latin typeface="Constantia"/>
                <a:cs typeface="Constantia"/>
              </a:rPr>
              <a:t>relatively </a:t>
            </a:r>
            <a:r>
              <a:rPr dirty="0" sz="2700" spc="-5">
                <a:latin typeface="Constantia"/>
                <a:cs typeface="Constantia"/>
              </a:rPr>
              <a:t>new </a:t>
            </a:r>
            <a:r>
              <a:rPr dirty="0" sz="2700">
                <a:latin typeface="Constantia"/>
                <a:cs typeface="Constantia"/>
              </a:rPr>
              <a:t>and fast  </a:t>
            </a:r>
            <a:r>
              <a:rPr dirty="0" sz="2700" spc="-15">
                <a:latin typeface="Constantia"/>
                <a:cs typeface="Constantia"/>
              </a:rPr>
              <a:t>growing </a:t>
            </a:r>
            <a:r>
              <a:rPr dirty="0" sz="2700" spc="-10">
                <a:latin typeface="Constantia"/>
                <a:cs typeface="Constantia"/>
              </a:rPr>
              <a:t>payment </a:t>
            </a:r>
            <a:r>
              <a:rPr dirty="0" sz="2700" spc="-5">
                <a:latin typeface="Constantia"/>
                <a:cs typeface="Constantia"/>
              </a:rPr>
              <a:t>method. </a:t>
            </a:r>
            <a:r>
              <a:rPr dirty="0" sz="2700" spc="-35">
                <a:latin typeface="Constantia"/>
                <a:cs typeface="Constantia"/>
              </a:rPr>
              <a:t>Typically </a:t>
            </a:r>
            <a:r>
              <a:rPr dirty="0" sz="2700">
                <a:latin typeface="Constantia"/>
                <a:cs typeface="Constantia"/>
              </a:rPr>
              <a:t>a </a:t>
            </a:r>
            <a:r>
              <a:rPr dirty="0" sz="2700" spc="-10">
                <a:latin typeface="Constantia"/>
                <a:cs typeface="Constantia"/>
              </a:rPr>
              <a:t>consumer</a:t>
            </a:r>
            <a:r>
              <a:rPr dirty="0" sz="2700" spc="-459">
                <a:latin typeface="Constantia"/>
                <a:cs typeface="Constantia"/>
              </a:rPr>
              <a:t> </a:t>
            </a:r>
            <a:r>
              <a:rPr dirty="0" sz="2700" spc="-20">
                <a:latin typeface="Constantia"/>
                <a:cs typeface="Constantia"/>
              </a:rPr>
              <a:t>may  </a:t>
            </a:r>
            <a:r>
              <a:rPr dirty="0" sz="2700" spc="-15">
                <a:latin typeface="Constantia"/>
                <a:cs typeface="Constantia"/>
              </a:rPr>
              <a:t>buy </a:t>
            </a:r>
            <a:r>
              <a:rPr dirty="0" sz="2700">
                <a:latin typeface="Constantia"/>
                <a:cs typeface="Constantia"/>
              </a:rPr>
              <a:t>or </a:t>
            </a:r>
            <a:r>
              <a:rPr dirty="0" sz="2700" spc="-5">
                <a:latin typeface="Constantia"/>
                <a:cs typeface="Constantia"/>
              </a:rPr>
              <a:t>be </a:t>
            </a:r>
            <a:r>
              <a:rPr dirty="0" sz="2700" spc="-10">
                <a:latin typeface="Constantia"/>
                <a:cs typeface="Constantia"/>
              </a:rPr>
              <a:t>gifted </a:t>
            </a:r>
            <a:r>
              <a:rPr dirty="0" sz="2700">
                <a:latin typeface="Constantia"/>
                <a:cs typeface="Constantia"/>
              </a:rPr>
              <a:t>a </a:t>
            </a:r>
            <a:r>
              <a:rPr dirty="0" sz="2700" spc="-10">
                <a:latin typeface="Constantia"/>
                <a:cs typeface="Constantia"/>
              </a:rPr>
              <a:t>prepaid </a:t>
            </a:r>
            <a:r>
              <a:rPr dirty="0" sz="2700" spc="-15">
                <a:latin typeface="Constantia"/>
                <a:cs typeface="Constantia"/>
              </a:rPr>
              <a:t>card </a:t>
            </a:r>
            <a:r>
              <a:rPr dirty="0" sz="2700" spc="-5">
                <a:latin typeface="Constantia"/>
                <a:cs typeface="Constantia"/>
              </a:rPr>
              <a:t>that can be used  </a:t>
            </a:r>
            <a:r>
              <a:rPr dirty="0" sz="2700">
                <a:latin typeface="Constantia"/>
                <a:cs typeface="Constantia"/>
              </a:rPr>
              <a:t>online. </a:t>
            </a:r>
            <a:r>
              <a:rPr dirty="0" sz="2700" spc="-15">
                <a:latin typeface="Constantia"/>
                <a:cs typeface="Constantia"/>
              </a:rPr>
              <a:t>Usually </a:t>
            </a:r>
            <a:r>
              <a:rPr dirty="0" sz="2700" spc="-10">
                <a:latin typeface="Constantia"/>
                <a:cs typeface="Constantia"/>
              </a:rPr>
              <a:t>this </a:t>
            </a:r>
            <a:r>
              <a:rPr dirty="0" sz="2700" spc="-15">
                <a:latin typeface="Constantia"/>
                <a:cs typeface="Constantia"/>
              </a:rPr>
              <a:t>would </a:t>
            </a:r>
            <a:r>
              <a:rPr dirty="0" sz="2700" spc="-10">
                <a:latin typeface="Constantia"/>
                <a:cs typeface="Constantia"/>
              </a:rPr>
              <a:t>be for </a:t>
            </a:r>
            <a:r>
              <a:rPr dirty="0" sz="2700">
                <a:latin typeface="Constantia"/>
                <a:cs typeface="Constantia"/>
              </a:rPr>
              <a:t>a </a:t>
            </a:r>
            <a:r>
              <a:rPr dirty="0" sz="2700" spc="-5">
                <a:latin typeface="Constantia"/>
                <a:cs typeface="Constantia"/>
              </a:rPr>
              <a:t>particular </a:t>
            </a:r>
            <a:r>
              <a:rPr dirty="0" sz="2700" spc="-15">
                <a:latin typeface="Constantia"/>
                <a:cs typeface="Constantia"/>
              </a:rPr>
              <a:t>brand  </a:t>
            </a:r>
            <a:r>
              <a:rPr dirty="0" sz="2700">
                <a:latin typeface="Constantia"/>
                <a:cs typeface="Constantia"/>
              </a:rPr>
              <a:t>or</a:t>
            </a:r>
            <a:r>
              <a:rPr dirty="0" sz="2700" spc="-100">
                <a:latin typeface="Constantia"/>
                <a:cs typeface="Constantia"/>
              </a:rPr>
              <a:t> </a:t>
            </a:r>
            <a:r>
              <a:rPr dirty="0" sz="2700" spc="-10">
                <a:latin typeface="Constantia"/>
                <a:cs typeface="Constantia"/>
              </a:rPr>
              <a:t>for</a:t>
            </a:r>
            <a:r>
              <a:rPr dirty="0" sz="2700" spc="-165">
                <a:latin typeface="Constantia"/>
                <a:cs typeface="Constantia"/>
              </a:rPr>
              <a:t> </a:t>
            </a:r>
            <a:r>
              <a:rPr dirty="0" sz="2700">
                <a:latin typeface="Constantia"/>
                <a:cs typeface="Constantia"/>
              </a:rPr>
              <a:t>a</a:t>
            </a:r>
            <a:r>
              <a:rPr dirty="0" sz="2700" spc="-105">
                <a:latin typeface="Constantia"/>
                <a:cs typeface="Constantia"/>
              </a:rPr>
              <a:t> </a:t>
            </a:r>
            <a:r>
              <a:rPr dirty="0" sz="2700" spc="-35">
                <a:latin typeface="Constantia"/>
                <a:cs typeface="Constantia"/>
              </a:rPr>
              <a:t>retailer.</a:t>
            </a:r>
            <a:r>
              <a:rPr dirty="0" sz="2700" spc="-5">
                <a:latin typeface="Constantia"/>
                <a:cs typeface="Constantia"/>
              </a:rPr>
              <a:t> </a:t>
            </a:r>
            <a:r>
              <a:rPr dirty="0" sz="2700">
                <a:latin typeface="Constantia"/>
                <a:cs typeface="Constantia"/>
              </a:rPr>
              <a:t>Some</a:t>
            </a:r>
            <a:r>
              <a:rPr dirty="0" sz="2700" spc="-160">
                <a:latin typeface="Constantia"/>
                <a:cs typeface="Constantia"/>
              </a:rPr>
              <a:t> </a:t>
            </a:r>
            <a:r>
              <a:rPr dirty="0" sz="2700">
                <a:latin typeface="Constantia"/>
                <a:cs typeface="Constantia"/>
              </a:rPr>
              <a:t>online</a:t>
            </a:r>
            <a:r>
              <a:rPr dirty="0" sz="2700" spc="-100">
                <a:latin typeface="Constantia"/>
                <a:cs typeface="Constantia"/>
              </a:rPr>
              <a:t> </a:t>
            </a:r>
            <a:r>
              <a:rPr dirty="0" sz="2700" spc="-5">
                <a:latin typeface="Constantia"/>
                <a:cs typeface="Constantia"/>
              </a:rPr>
              <a:t>retailers</a:t>
            </a:r>
            <a:r>
              <a:rPr dirty="0" sz="2700" spc="-80">
                <a:latin typeface="Constantia"/>
                <a:cs typeface="Constantia"/>
              </a:rPr>
              <a:t> </a:t>
            </a:r>
            <a:r>
              <a:rPr dirty="0" sz="2700" spc="-35">
                <a:latin typeface="Constantia"/>
                <a:cs typeface="Constantia"/>
              </a:rPr>
              <a:t>have</a:t>
            </a:r>
            <a:r>
              <a:rPr dirty="0" sz="2700" spc="-120">
                <a:latin typeface="Constantia"/>
                <a:cs typeface="Constantia"/>
              </a:rPr>
              <a:t> </a:t>
            </a:r>
            <a:r>
              <a:rPr dirty="0" sz="2700" spc="-5">
                <a:latin typeface="Constantia"/>
                <a:cs typeface="Constantia"/>
              </a:rPr>
              <a:t>their</a:t>
            </a:r>
            <a:r>
              <a:rPr dirty="0" sz="2700" spc="-170">
                <a:latin typeface="Constantia"/>
                <a:cs typeface="Constantia"/>
              </a:rPr>
              <a:t> </a:t>
            </a:r>
            <a:r>
              <a:rPr dirty="0" sz="2700" spc="-15">
                <a:latin typeface="Constantia"/>
                <a:cs typeface="Constantia"/>
              </a:rPr>
              <a:t>own  </a:t>
            </a:r>
            <a:r>
              <a:rPr dirty="0" sz="2700">
                <a:latin typeface="Constantia"/>
                <a:cs typeface="Constantia"/>
              </a:rPr>
              <a:t>gift </a:t>
            </a:r>
            <a:r>
              <a:rPr dirty="0" sz="2700" spc="-15">
                <a:latin typeface="Constantia"/>
                <a:cs typeface="Constantia"/>
              </a:rPr>
              <a:t>cards </a:t>
            </a:r>
            <a:r>
              <a:rPr dirty="0" sz="2700" spc="-5">
                <a:latin typeface="Constantia"/>
                <a:cs typeface="Constantia"/>
              </a:rPr>
              <a:t>which </a:t>
            </a:r>
            <a:r>
              <a:rPr dirty="0" sz="2700" spc="-15">
                <a:latin typeface="Constantia"/>
                <a:cs typeface="Constantia"/>
              </a:rPr>
              <a:t>are </a:t>
            </a:r>
            <a:r>
              <a:rPr dirty="0" sz="2700">
                <a:latin typeface="Constantia"/>
                <a:cs typeface="Constantia"/>
              </a:rPr>
              <a:t>sold </a:t>
            </a:r>
            <a:r>
              <a:rPr dirty="0" sz="2700" spc="-25">
                <a:latin typeface="Constantia"/>
                <a:cs typeface="Constantia"/>
              </a:rPr>
              <a:t>to </a:t>
            </a:r>
            <a:r>
              <a:rPr dirty="0" sz="2700" spc="-5">
                <a:latin typeface="Constantia"/>
                <a:cs typeface="Constantia"/>
              </a:rPr>
              <a:t>their </a:t>
            </a:r>
            <a:r>
              <a:rPr dirty="0" sz="2700" spc="-10">
                <a:latin typeface="Constantia"/>
                <a:cs typeface="Constantia"/>
              </a:rPr>
              <a:t>customers, who </a:t>
            </a:r>
            <a:r>
              <a:rPr dirty="0" sz="2700" spc="-5">
                <a:latin typeface="Constantia"/>
                <a:cs typeface="Constantia"/>
              </a:rPr>
              <a:t>in  turn </a:t>
            </a:r>
            <a:r>
              <a:rPr dirty="0" sz="2700" spc="-15">
                <a:latin typeface="Constantia"/>
                <a:cs typeface="Constantia"/>
              </a:rPr>
              <a:t>may </a:t>
            </a:r>
            <a:r>
              <a:rPr dirty="0" sz="2700" spc="-5">
                <a:latin typeface="Constantia"/>
                <a:cs typeface="Constantia"/>
              </a:rPr>
              <a:t>use it </a:t>
            </a:r>
            <a:r>
              <a:rPr dirty="0" sz="2700" spc="-10">
                <a:latin typeface="Constantia"/>
                <a:cs typeface="Constantia"/>
              </a:rPr>
              <a:t>for </a:t>
            </a:r>
            <a:r>
              <a:rPr dirty="0" sz="2700" spc="-15">
                <a:latin typeface="Constantia"/>
                <a:cs typeface="Constantia"/>
              </a:rPr>
              <a:t>themselves </a:t>
            </a:r>
            <a:r>
              <a:rPr dirty="0" sz="2700">
                <a:latin typeface="Constantia"/>
                <a:cs typeface="Constantia"/>
              </a:rPr>
              <a:t>or as </a:t>
            </a:r>
            <a:r>
              <a:rPr dirty="0" sz="2700" spc="-25">
                <a:latin typeface="Constantia"/>
                <a:cs typeface="Constantia"/>
              </a:rPr>
              <a:t>give </a:t>
            </a:r>
            <a:r>
              <a:rPr dirty="0" sz="2700" spc="-5">
                <a:latin typeface="Constantia"/>
                <a:cs typeface="Constantia"/>
              </a:rPr>
              <a:t>them </a:t>
            </a:r>
            <a:r>
              <a:rPr dirty="0" sz="2700">
                <a:latin typeface="Constantia"/>
                <a:cs typeface="Constantia"/>
              </a:rPr>
              <a:t>as  </a:t>
            </a:r>
            <a:r>
              <a:rPr dirty="0" sz="2700" spc="-10">
                <a:latin typeface="Constantia"/>
                <a:cs typeface="Constantia"/>
              </a:rPr>
              <a:t>gifts. </a:t>
            </a:r>
            <a:r>
              <a:rPr dirty="0" sz="2700">
                <a:latin typeface="Constantia"/>
                <a:cs typeface="Constantia"/>
              </a:rPr>
              <a:t>Gift </a:t>
            </a:r>
            <a:r>
              <a:rPr dirty="0" sz="2700" spc="-10">
                <a:latin typeface="Constantia"/>
                <a:cs typeface="Constantia"/>
              </a:rPr>
              <a:t>cards </a:t>
            </a:r>
            <a:r>
              <a:rPr dirty="0" sz="2700" spc="-35">
                <a:latin typeface="Constantia"/>
                <a:cs typeface="Constantia"/>
              </a:rPr>
              <a:t>have </a:t>
            </a:r>
            <a:r>
              <a:rPr dirty="0" sz="2700" spc="-5">
                <a:latin typeface="Constantia"/>
                <a:cs typeface="Constantia"/>
              </a:rPr>
              <a:t>their </a:t>
            </a:r>
            <a:r>
              <a:rPr dirty="0" sz="2700" spc="-15">
                <a:latin typeface="Constantia"/>
                <a:cs typeface="Constantia"/>
              </a:rPr>
              <a:t>own </a:t>
            </a:r>
            <a:r>
              <a:rPr dirty="0" sz="2700" spc="-5">
                <a:latin typeface="Constantia"/>
                <a:cs typeface="Constantia"/>
              </a:rPr>
              <a:t>authentication  </a:t>
            </a:r>
            <a:r>
              <a:rPr dirty="0" sz="2700" spc="-15">
                <a:latin typeface="Constantia"/>
                <a:cs typeface="Constantia"/>
              </a:rPr>
              <a:t>system </a:t>
            </a:r>
            <a:r>
              <a:rPr dirty="0" sz="2700">
                <a:latin typeface="Constantia"/>
                <a:cs typeface="Constantia"/>
              </a:rPr>
              <a:t>and </a:t>
            </a:r>
            <a:r>
              <a:rPr dirty="0" sz="2700" spc="-10">
                <a:latin typeface="Constantia"/>
                <a:cs typeface="Constantia"/>
              </a:rPr>
              <a:t>this </a:t>
            </a:r>
            <a:r>
              <a:rPr dirty="0" sz="2700" spc="-20">
                <a:latin typeface="Constantia"/>
                <a:cs typeface="Constantia"/>
              </a:rPr>
              <a:t>may </a:t>
            </a:r>
            <a:r>
              <a:rPr dirty="0" sz="2700">
                <a:latin typeface="Constantia"/>
                <a:cs typeface="Constantia"/>
              </a:rPr>
              <a:t>vary </a:t>
            </a:r>
            <a:r>
              <a:rPr dirty="0" sz="2700" spc="-10">
                <a:latin typeface="Constantia"/>
                <a:cs typeface="Constantia"/>
              </a:rPr>
              <a:t>from </a:t>
            </a:r>
            <a:r>
              <a:rPr dirty="0" sz="2700" spc="-5">
                <a:latin typeface="Constantia"/>
                <a:cs typeface="Constantia"/>
              </a:rPr>
              <a:t>issuer </a:t>
            </a:r>
            <a:r>
              <a:rPr dirty="0" sz="2700" spc="-25">
                <a:latin typeface="Constantia"/>
                <a:cs typeface="Constantia"/>
              </a:rPr>
              <a:t>to </a:t>
            </a:r>
            <a:r>
              <a:rPr dirty="0" sz="2700" spc="-40">
                <a:latin typeface="Constantia"/>
                <a:cs typeface="Constantia"/>
              </a:rPr>
              <a:t>issuer.  </a:t>
            </a:r>
            <a:r>
              <a:rPr dirty="0" sz="2700" spc="5">
                <a:latin typeface="Constantia"/>
                <a:cs typeface="Constantia"/>
              </a:rPr>
              <a:t>Summary </a:t>
            </a:r>
            <a:r>
              <a:rPr dirty="0" sz="2700" spc="-10">
                <a:latin typeface="Constantia"/>
                <a:cs typeface="Constantia"/>
              </a:rPr>
              <a:t>If </a:t>
            </a:r>
            <a:r>
              <a:rPr dirty="0" sz="2700" spc="-25">
                <a:latin typeface="Constantia"/>
                <a:cs typeface="Constantia"/>
              </a:rPr>
              <a:t>you </a:t>
            </a:r>
            <a:r>
              <a:rPr dirty="0" sz="2700" spc="-15">
                <a:latin typeface="Constantia"/>
                <a:cs typeface="Constantia"/>
              </a:rPr>
              <a:t>are </a:t>
            </a:r>
            <a:r>
              <a:rPr dirty="0" sz="2700">
                <a:latin typeface="Constantia"/>
                <a:cs typeface="Constantia"/>
              </a:rPr>
              <a:t>a </a:t>
            </a:r>
            <a:r>
              <a:rPr dirty="0" sz="2700" spc="-5">
                <a:latin typeface="Constantia"/>
                <a:cs typeface="Constantia"/>
              </a:rPr>
              <a:t>new </a:t>
            </a:r>
            <a:r>
              <a:rPr dirty="0" sz="2700">
                <a:latin typeface="Constantia"/>
                <a:cs typeface="Constantia"/>
              </a:rPr>
              <a:t>online </a:t>
            </a:r>
            <a:r>
              <a:rPr dirty="0" sz="2700" spc="-10">
                <a:latin typeface="Constantia"/>
                <a:cs typeface="Constantia"/>
              </a:rPr>
              <a:t>retail </a:t>
            </a:r>
            <a:r>
              <a:rPr dirty="0" sz="2700" spc="-20">
                <a:latin typeface="Constantia"/>
                <a:cs typeface="Constantia"/>
              </a:rPr>
              <a:t>store </a:t>
            </a:r>
            <a:r>
              <a:rPr dirty="0" sz="2700">
                <a:latin typeface="Constantia"/>
                <a:cs typeface="Constantia"/>
              </a:rPr>
              <a:t>or a  </a:t>
            </a:r>
            <a:r>
              <a:rPr dirty="0" sz="2700" spc="-15">
                <a:latin typeface="Constantia"/>
                <a:cs typeface="Constantia"/>
              </a:rPr>
              <a:t>brand </a:t>
            </a:r>
            <a:r>
              <a:rPr dirty="0" sz="2700">
                <a:latin typeface="Constantia"/>
                <a:cs typeface="Constantia"/>
              </a:rPr>
              <a:t>planning </a:t>
            </a:r>
            <a:r>
              <a:rPr dirty="0" sz="2700" spc="-25">
                <a:latin typeface="Constantia"/>
                <a:cs typeface="Constantia"/>
              </a:rPr>
              <a:t>to </a:t>
            </a:r>
            <a:r>
              <a:rPr dirty="0" sz="2700">
                <a:latin typeface="Constantia"/>
                <a:cs typeface="Constantia"/>
              </a:rPr>
              <a:t>set </a:t>
            </a:r>
            <a:r>
              <a:rPr dirty="0" sz="2700" spc="-5">
                <a:latin typeface="Constantia"/>
                <a:cs typeface="Constantia"/>
              </a:rPr>
              <a:t>up </a:t>
            </a:r>
            <a:r>
              <a:rPr dirty="0" sz="2700">
                <a:latin typeface="Constantia"/>
                <a:cs typeface="Constantia"/>
              </a:rPr>
              <a:t>an online </a:t>
            </a:r>
            <a:r>
              <a:rPr dirty="0" sz="2700" spc="-15">
                <a:latin typeface="Constantia"/>
                <a:cs typeface="Constantia"/>
              </a:rPr>
              <a:t>store, </a:t>
            </a:r>
            <a:r>
              <a:rPr dirty="0" sz="2700" spc="-25">
                <a:latin typeface="Constantia"/>
                <a:cs typeface="Constantia"/>
              </a:rPr>
              <a:t>you </a:t>
            </a:r>
            <a:r>
              <a:rPr dirty="0" sz="2700">
                <a:latin typeface="Constantia"/>
                <a:cs typeface="Constantia"/>
              </a:rPr>
              <a:t>should  </a:t>
            </a:r>
            <a:r>
              <a:rPr dirty="0" sz="2700" spc="-10">
                <a:latin typeface="Constantia"/>
                <a:cs typeface="Constantia"/>
              </a:rPr>
              <a:t>contact </a:t>
            </a:r>
            <a:r>
              <a:rPr dirty="0" sz="2700">
                <a:latin typeface="Constantia"/>
                <a:cs typeface="Constantia"/>
              </a:rPr>
              <a:t>a </a:t>
            </a:r>
            <a:r>
              <a:rPr dirty="0" sz="2700" spc="-10">
                <a:latin typeface="Constantia"/>
                <a:cs typeface="Constantia"/>
              </a:rPr>
              <a:t>reliable payment </a:t>
            </a:r>
            <a:r>
              <a:rPr dirty="0" sz="2700" spc="-20">
                <a:latin typeface="Constantia"/>
                <a:cs typeface="Constantia"/>
              </a:rPr>
              <a:t>gateway </a:t>
            </a:r>
            <a:r>
              <a:rPr dirty="0" sz="2700" spc="-5">
                <a:latin typeface="Constantia"/>
                <a:cs typeface="Constantia"/>
              </a:rPr>
              <a:t>partner </a:t>
            </a:r>
            <a:r>
              <a:rPr dirty="0" sz="2700" spc="-25">
                <a:latin typeface="Constantia"/>
                <a:cs typeface="Constantia"/>
              </a:rPr>
              <a:t>to </a:t>
            </a:r>
            <a:r>
              <a:rPr dirty="0" sz="2700">
                <a:latin typeface="Constantia"/>
                <a:cs typeface="Constantia"/>
              </a:rPr>
              <a:t>assist  with </a:t>
            </a:r>
            <a:r>
              <a:rPr dirty="0" sz="2700" spc="-20">
                <a:latin typeface="Constantia"/>
                <a:cs typeface="Constantia"/>
              </a:rPr>
              <a:t>getting your </a:t>
            </a:r>
            <a:r>
              <a:rPr dirty="0" sz="2700">
                <a:latin typeface="Constantia"/>
                <a:cs typeface="Constantia"/>
              </a:rPr>
              <a:t>online </a:t>
            </a:r>
            <a:r>
              <a:rPr dirty="0" sz="2700" spc="-20">
                <a:latin typeface="Constantia"/>
                <a:cs typeface="Constantia"/>
              </a:rPr>
              <a:t>store </a:t>
            </a:r>
            <a:r>
              <a:rPr dirty="0" sz="2700" spc="-25">
                <a:latin typeface="Constantia"/>
                <a:cs typeface="Constantia"/>
              </a:rPr>
              <a:t>to </a:t>
            </a:r>
            <a:r>
              <a:rPr dirty="0" sz="2700" spc="-20">
                <a:latin typeface="Constantia"/>
                <a:cs typeface="Constantia"/>
              </a:rPr>
              <a:t>accept </a:t>
            </a:r>
            <a:r>
              <a:rPr dirty="0" sz="2700" spc="-5">
                <a:latin typeface="Constantia"/>
                <a:cs typeface="Constantia"/>
              </a:rPr>
              <a:t>various  forms </a:t>
            </a:r>
            <a:r>
              <a:rPr dirty="0" sz="2700">
                <a:latin typeface="Constantia"/>
                <a:cs typeface="Constantia"/>
              </a:rPr>
              <a:t>of </a:t>
            </a:r>
            <a:r>
              <a:rPr dirty="0" sz="2700" spc="-10">
                <a:latin typeface="Constantia"/>
                <a:cs typeface="Constantia"/>
              </a:rPr>
              <a:t>payment </a:t>
            </a:r>
            <a:r>
              <a:rPr dirty="0" sz="2700">
                <a:latin typeface="Constantia"/>
                <a:cs typeface="Constantia"/>
              </a:rPr>
              <a:t>as </a:t>
            </a:r>
            <a:r>
              <a:rPr dirty="0" sz="2700" spc="-20">
                <a:latin typeface="Constantia"/>
                <a:cs typeface="Constantia"/>
              </a:rPr>
              <a:t>above.</a:t>
            </a:r>
            <a:r>
              <a:rPr dirty="0" sz="2700" spc="-390">
                <a:latin typeface="Constantia"/>
                <a:cs typeface="Constantia"/>
              </a:rPr>
              <a:t> </a:t>
            </a:r>
            <a:r>
              <a:rPr dirty="0" sz="2700" spc="-5">
                <a:latin typeface="Constantia"/>
                <a:cs typeface="Constantia"/>
              </a:rPr>
              <a:t>(Cont.)</a:t>
            </a:r>
            <a:endParaRPr sz="27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610260"/>
            <a:ext cx="8063230" cy="557403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2800" spc="-10">
                <a:latin typeface="Constantia"/>
                <a:cs typeface="Constantia"/>
              </a:rPr>
              <a:t>(Cont.)</a:t>
            </a:r>
            <a:endParaRPr sz="2800">
              <a:latin typeface="Constantia"/>
              <a:cs typeface="Constantia"/>
            </a:endParaRPr>
          </a:p>
          <a:p>
            <a:pPr marL="286385" marR="5080" indent="-7620">
              <a:lnSpc>
                <a:spcPct val="90000"/>
              </a:lnSpc>
              <a:spcBef>
                <a:spcPts val="670"/>
              </a:spcBef>
            </a:pPr>
            <a:r>
              <a:rPr dirty="0" sz="2800" spc="-35">
                <a:latin typeface="Constantia"/>
                <a:cs typeface="Constantia"/>
              </a:rPr>
              <a:t>For </a:t>
            </a:r>
            <a:r>
              <a:rPr dirty="0" sz="2800" spc="-5">
                <a:latin typeface="Constantia"/>
                <a:cs typeface="Constantia"/>
              </a:rPr>
              <a:t>Cash on </a:t>
            </a:r>
            <a:r>
              <a:rPr dirty="0" sz="2800" spc="-10">
                <a:latin typeface="Constantia"/>
                <a:cs typeface="Constantia"/>
              </a:rPr>
              <a:t>Delivery </a:t>
            </a:r>
            <a:r>
              <a:rPr dirty="0" sz="2800" spc="-5">
                <a:latin typeface="Constantia"/>
                <a:cs typeface="Constantia"/>
              </a:rPr>
              <a:t>and </a:t>
            </a:r>
            <a:r>
              <a:rPr dirty="0" sz="2800" spc="-10">
                <a:latin typeface="Constantia"/>
                <a:cs typeface="Constantia"/>
              </a:rPr>
              <a:t>Bank </a:t>
            </a:r>
            <a:r>
              <a:rPr dirty="0" sz="2800" spc="-5">
                <a:latin typeface="Constantia"/>
                <a:cs typeface="Constantia"/>
              </a:rPr>
              <a:t>Cheques, </a:t>
            </a:r>
            <a:r>
              <a:rPr dirty="0" sz="2800" spc="-30">
                <a:latin typeface="Constantia"/>
                <a:cs typeface="Constantia"/>
              </a:rPr>
              <a:t>you  </a:t>
            </a:r>
            <a:r>
              <a:rPr dirty="0" sz="2800" spc="-20">
                <a:latin typeface="Constantia"/>
                <a:cs typeface="Constantia"/>
              </a:rPr>
              <a:t>would </a:t>
            </a:r>
            <a:r>
              <a:rPr dirty="0" sz="2800" spc="-5">
                <a:latin typeface="Constantia"/>
                <a:cs typeface="Constantia"/>
              </a:rPr>
              <a:t>need </a:t>
            </a:r>
            <a:r>
              <a:rPr dirty="0" sz="2800" spc="-25">
                <a:latin typeface="Constantia"/>
                <a:cs typeface="Constantia"/>
              </a:rPr>
              <a:t>to </a:t>
            </a:r>
            <a:r>
              <a:rPr dirty="0" sz="2800" spc="-40">
                <a:latin typeface="Constantia"/>
                <a:cs typeface="Constantia"/>
              </a:rPr>
              <a:t>have </a:t>
            </a:r>
            <a:r>
              <a:rPr dirty="0" sz="2800" spc="-5">
                <a:latin typeface="Constantia"/>
                <a:cs typeface="Constantia"/>
              </a:rPr>
              <a:t>a </a:t>
            </a:r>
            <a:r>
              <a:rPr dirty="0" sz="2800" spc="-15">
                <a:latin typeface="Constantia"/>
                <a:cs typeface="Constantia"/>
              </a:rPr>
              <a:t>separate </a:t>
            </a:r>
            <a:r>
              <a:rPr dirty="0" sz="2800" spc="-20">
                <a:latin typeface="Constantia"/>
                <a:cs typeface="Constantia"/>
              </a:rPr>
              <a:t>process </a:t>
            </a:r>
            <a:r>
              <a:rPr dirty="0" sz="2800" spc="-5">
                <a:latin typeface="Constantia"/>
                <a:cs typeface="Constantia"/>
              </a:rPr>
              <a:t>and </a:t>
            </a:r>
            <a:r>
              <a:rPr dirty="0" sz="2800" spc="-10">
                <a:latin typeface="Constantia"/>
                <a:cs typeface="Constantia"/>
              </a:rPr>
              <a:t>this  </a:t>
            </a:r>
            <a:r>
              <a:rPr dirty="0" sz="2800" spc="-15">
                <a:latin typeface="Constantia"/>
                <a:cs typeface="Constantia"/>
              </a:rPr>
              <a:t>would </a:t>
            </a:r>
            <a:r>
              <a:rPr dirty="0" sz="2800" spc="-40">
                <a:latin typeface="Constantia"/>
                <a:cs typeface="Constantia"/>
              </a:rPr>
              <a:t>have </a:t>
            </a:r>
            <a:r>
              <a:rPr dirty="0" sz="2800" spc="-25">
                <a:latin typeface="Constantia"/>
                <a:cs typeface="Constantia"/>
              </a:rPr>
              <a:t>to </a:t>
            </a:r>
            <a:r>
              <a:rPr dirty="0" sz="2800" spc="-5">
                <a:latin typeface="Constantia"/>
                <a:cs typeface="Constantia"/>
              </a:rPr>
              <a:t>be </a:t>
            </a:r>
            <a:r>
              <a:rPr dirty="0" sz="2800" spc="10">
                <a:latin typeface="Constantia"/>
                <a:cs typeface="Constantia"/>
              </a:rPr>
              <a:t>reflected </a:t>
            </a:r>
            <a:r>
              <a:rPr dirty="0" sz="2800" spc="-5">
                <a:latin typeface="Constantia"/>
                <a:cs typeface="Constantia"/>
              </a:rPr>
              <a:t>in </a:t>
            </a:r>
            <a:r>
              <a:rPr dirty="0" sz="2800" spc="-20">
                <a:latin typeface="Constantia"/>
                <a:cs typeface="Constantia"/>
              </a:rPr>
              <a:t>your </a:t>
            </a:r>
            <a:r>
              <a:rPr dirty="0" sz="2800" spc="-25">
                <a:latin typeface="Constantia"/>
                <a:cs typeface="Constantia"/>
              </a:rPr>
              <a:t>web </a:t>
            </a:r>
            <a:r>
              <a:rPr dirty="0" sz="2800" spc="-20">
                <a:latin typeface="Constantia"/>
                <a:cs typeface="Constantia"/>
              </a:rPr>
              <a:t>store  </a:t>
            </a:r>
            <a:r>
              <a:rPr dirty="0" sz="2800" spc="-15">
                <a:latin typeface="Constantia"/>
                <a:cs typeface="Constantia"/>
              </a:rPr>
              <a:t>software </a:t>
            </a:r>
            <a:r>
              <a:rPr dirty="0" sz="2800" spc="-5">
                <a:latin typeface="Constantia"/>
                <a:cs typeface="Constantia"/>
              </a:rPr>
              <a:t>as an </a:t>
            </a:r>
            <a:r>
              <a:rPr dirty="0" sz="2800" spc="-10">
                <a:latin typeface="Constantia"/>
                <a:cs typeface="Constantia"/>
              </a:rPr>
              <a:t>option </a:t>
            </a:r>
            <a:r>
              <a:rPr dirty="0" sz="2800" spc="-15">
                <a:latin typeface="Constantia"/>
                <a:cs typeface="Constantia"/>
              </a:rPr>
              <a:t>for </a:t>
            </a:r>
            <a:r>
              <a:rPr dirty="0" sz="2800" spc="-10">
                <a:latin typeface="Constantia"/>
                <a:cs typeface="Constantia"/>
              </a:rPr>
              <a:t>consumers </a:t>
            </a:r>
            <a:r>
              <a:rPr dirty="0" sz="2800" spc="-25">
                <a:latin typeface="Constantia"/>
                <a:cs typeface="Constantia"/>
              </a:rPr>
              <a:t>to </a:t>
            </a:r>
            <a:r>
              <a:rPr dirty="0" sz="2800" spc="-10">
                <a:latin typeface="Constantia"/>
                <a:cs typeface="Constantia"/>
              </a:rPr>
              <a:t>choose.  </a:t>
            </a:r>
            <a:r>
              <a:rPr dirty="0" sz="2800">
                <a:latin typeface="Constantia"/>
                <a:cs typeface="Constantia"/>
              </a:rPr>
              <a:t>Select</a:t>
            </a:r>
            <a:r>
              <a:rPr dirty="0" sz="2800" spc="-155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a</a:t>
            </a:r>
            <a:r>
              <a:rPr dirty="0" sz="2800" spc="-140">
                <a:latin typeface="Constantia"/>
                <a:cs typeface="Constantia"/>
              </a:rPr>
              <a:t> </a:t>
            </a:r>
            <a:r>
              <a:rPr dirty="0" sz="2800" spc="-25">
                <a:latin typeface="Constantia"/>
                <a:cs typeface="Constantia"/>
              </a:rPr>
              <a:t>good</a:t>
            </a:r>
            <a:r>
              <a:rPr dirty="0" sz="2800" spc="15">
                <a:latin typeface="Constantia"/>
                <a:cs typeface="Constantia"/>
              </a:rPr>
              <a:t> </a:t>
            </a:r>
            <a:r>
              <a:rPr dirty="0" sz="2800" spc="-20">
                <a:latin typeface="Constantia"/>
                <a:cs typeface="Constantia"/>
              </a:rPr>
              <a:t>Payment</a:t>
            </a:r>
            <a:r>
              <a:rPr dirty="0" sz="2800" spc="-75">
                <a:latin typeface="Constantia"/>
                <a:cs typeface="Constantia"/>
              </a:rPr>
              <a:t> </a:t>
            </a:r>
            <a:r>
              <a:rPr dirty="0" sz="2800" spc="-20">
                <a:latin typeface="Constantia"/>
                <a:cs typeface="Constantia"/>
              </a:rPr>
              <a:t>Gateway</a:t>
            </a:r>
            <a:r>
              <a:rPr dirty="0" sz="2800" spc="-110">
                <a:latin typeface="Constantia"/>
                <a:cs typeface="Constantia"/>
              </a:rPr>
              <a:t> </a:t>
            </a:r>
            <a:r>
              <a:rPr dirty="0" sz="2800" spc="-15">
                <a:latin typeface="Constantia"/>
                <a:cs typeface="Constantia"/>
              </a:rPr>
              <a:t>provider</a:t>
            </a:r>
            <a:r>
              <a:rPr dirty="0" sz="2800" spc="-170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who</a:t>
            </a:r>
            <a:r>
              <a:rPr dirty="0" sz="2800" spc="-145">
                <a:latin typeface="Constantia"/>
                <a:cs typeface="Constantia"/>
              </a:rPr>
              <a:t> </a:t>
            </a:r>
            <a:r>
              <a:rPr dirty="0" sz="2800" spc="-25">
                <a:latin typeface="Constantia"/>
                <a:cs typeface="Constantia"/>
              </a:rPr>
              <a:t>gives  </a:t>
            </a:r>
            <a:r>
              <a:rPr dirty="0" sz="2800" spc="-30">
                <a:latin typeface="Constantia"/>
                <a:cs typeface="Constantia"/>
              </a:rPr>
              <a:t>you </a:t>
            </a:r>
            <a:r>
              <a:rPr dirty="0" sz="2800" spc="-10">
                <a:latin typeface="Constantia"/>
                <a:cs typeface="Constantia"/>
              </a:rPr>
              <a:t>the </a:t>
            </a:r>
            <a:r>
              <a:rPr dirty="0" sz="2800" spc="-5">
                <a:latin typeface="Constantia"/>
                <a:cs typeface="Constantia"/>
              </a:rPr>
              <a:t>maximum </a:t>
            </a:r>
            <a:r>
              <a:rPr dirty="0" sz="2800" spc="-10">
                <a:latin typeface="Constantia"/>
                <a:cs typeface="Constantia"/>
              </a:rPr>
              <a:t>options </a:t>
            </a:r>
            <a:r>
              <a:rPr dirty="0" sz="2800" spc="-5">
                <a:latin typeface="Constantia"/>
                <a:cs typeface="Constantia"/>
              </a:rPr>
              <a:t>and is also </a:t>
            </a:r>
            <a:r>
              <a:rPr dirty="0" sz="2800" spc="-15">
                <a:latin typeface="Constantia"/>
                <a:cs typeface="Constantia"/>
              </a:rPr>
              <a:t>constantly  </a:t>
            </a:r>
            <a:r>
              <a:rPr dirty="0" sz="2800" spc="-5">
                <a:latin typeface="Constantia"/>
                <a:cs typeface="Constantia"/>
              </a:rPr>
              <a:t>adding new options based on the </a:t>
            </a:r>
            <a:r>
              <a:rPr dirty="0" sz="2800" spc="-15">
                <a:latin typeface="Constantia"/>
                <a:cs typeface="Constantia"/>
              </a:rPr>
              <a:t>evolving  </a:t>
            </a:r>
            <a:r>
              <a:rPr dirty="0" sz="2800" spc="-20">
                <a:latin typeface="Constantia"/>
                <a:cs typeface="Constantia"/>
              </a:rPr>
              <a:t>marketplace </a:t>
            </a:r>
            <a:r>
              <a:rPr dirty="0" sz="2800" spc="-5">
                <a:latin typeface="Constantia"/>
                <a:cs typeface="Constantia"/>
              </a:rPr>
              <a:t>and methods of </a:t>
            </a:r>
            <a:r>
              <a:rPr dirty="0" sz="2800" spc="-15">
                <a:latin typeface="Constantia"/>
                <a:cs typeface="Constantia"/>
              </a:rPr>
              <a:t>payment. </a:t>
            </a:r>
            <a:r>
              <a:rPr dirty="0" sz="2800" spc="-5">
                <a:latin typeface="Constantia"/>
                <a:cs typeface="Constantia"/>
              </a:rPr>
              <a:t>In case  </a:t>
            </a:r>
            <a:r>
              <a:rPr dirty="0" sz="2800" spc="-10">
                <a:latin typeface="Constantia"/>
                <a:cs typeface="Constantia"/>
              </a:rPr>
              <a:t>companies </a:t>
            </a:r>
            <a:r>
              <a:rPr dirty="0" sz="2800" spc="-20">
                <a:latin typeface="Constantia"/>
                <a:cs typeface="Constantia"/>
              </a:rPr>
              <a:t>like </a:t>
            </a:r>
            <a:r>
              <a:rPr dirty="0" sz="2800" spc="-15">
                <a:latin typeface="Constantia"/>
                <a:cs typeface="Constantia"/>
              </a:rPr>
              <a:t>Net </a:t>
            </a:r>
            <a:r>
              <a:rPr dirty="0" sz="2800" spc="-10">
                <a:latin typeface="Constantia"/>
                <a:cs typeface="Constantia"/>
              </a:rPr>
              <a:t>Distribution </a:t>
            </a:r>
            <a:r>
              <a:rPr dirty="0" sz="2800" spc="-20">
                <a:latin typeface="Constantia"/>
                <a:cs typeface="Constantia"/>
              </a:rPr>
              <a:t>are </a:t>
            </a:r>
            <a:r>
              <a:rPr dirty="0" sz="2800" spc="-10">
                <a:latin typeface="Constantia"/>
                <a:cs typeface="Constantia"/>
              </a:rPr>
              <a:t>operating</a:t>
            </a:r>
            <a:r>
              <a:rPr dirty="0" sz="2800" spc="-420">
                <a:latin typeface="Constantia"/>
                <a:cs typeface="Constantia"/>
              </a:rPr>
              <a:t> </a:t>
            </a:r>
            <a:r>
              <a:rPr dirty="0" sz="2800" spc="-25">
                <a:latin typeface="Constantia"/>
                <a:cs typeface="Constantia"/>
              </a:rPr>
              <a:t>your  </a:t>
            </a:r>
            <a:r>
              <a:rPr dirty="0" sz="2800" spc="-5">
                <a:latin typeface="Constantia"/>
                <a:cs typeface="Constantia"/>
              </a:rPr>
              <a:t>online </a:t>
            </a:r>
            <a:r>
              <a:rPr dirty="0" sz="2800" spc="-20">
                <a:latin typeface="Constantia"/>
                <a:cs typeface="Constantia"/>
              </a:rPr>
              <a:t>store, </a:t>
            </a:r>
            <a:r>
              <a:rPr dirty="0" sz="2800" spc="-10">
                <a:latin typeface="Constantia"/>
                <a:cs typeface="Constantia"/>
              </a:rPr>
              <a:t>they </a:t>
            </a:r>
            <a:r>
              <a:rPr dirty="0" sz="2800" spc="-5">
                <a:latin typeface="Constantia"/>
                <a:cs typeface="Constantia"/>
              </a:rPr>
              <a:t>will </a:t>
            </a:r>
            <a:r>
              <a:rPr dirty="0" sz="2800" spc="-20">
                <a:latin typeface="Constantia"/>
                <a:cs typeface="Constantia"/>
              </a:rPr>
              <a:t>take </a:t>
            </a:r>
            <a:r>
              <a:rPr dirty="0" sz="2800" spc="-15">
                <a:latin typeface="Constantia"/>
                <a:cs typeface="Constantia"/>
              </a:rPr>
              <a:t>care </a:t>
            </a:r>
            <a:r>
              <a:rPr dirty="0" sz="2800" spc="-5">
                <a:latin typeface="Constantia"/>
                <a:cs typeface="Constantia"/>
              </a:rPr>
              <a:t>of selecting a </a:t>
            </a:r>
            <a:r>
              <a:rPr dirty="0" sz="2800" spc="-25">
                <a:latin typeface="Constantia"/>
                <a:cs typeface="Constantia"/>
              </a:rPr>
              <a:t>good  </a:t>
            </a:r>
            <a:r>
              <a:rPr dirty="0" sz="2800" spc="-15">
                <a:latin typeface="Constantia"/>
                <a:cs typeface="Constantia"/>
              </a:rPr>
              <a:t>payment </a:t>
            </a:r>
            <a:r>
              <a:rPr dirty="0" sz="2800" spc="-20">
                <a:latin typeface="Constantia"/>
                <a:cs typeface="Constantia"/>
              </a:rPr>
              <a:t>gateway </a:t>
            </a:r>
            <a:r>
              <a:rPr dirty="0" sz="2800" spc="-5">
                <a:latin typeface="Constantia"/>
                <a:cs typeface="Constantia"/>
              </a:rPr>
              <a:t>that </a:t>
            </a:r>
            <a:r>
              <a:rPr dirty="0" sz="2800" spc="-20">
                <a:latin typeface="Constantia"/>
                <a:cs typeface="Constantia"/>
              </a:rPr>
              <a:t>accepts </a:t>
            </a:r>
            <a:r>
              <a:rPr dirty="0" sz="2800" spc="-5">
                <a:latin typeface="Constantia"/>
                <a:cs typeface="Constantia"/>
              </a:rPr>
              <a:t>all </a:t>
            </a:r>
            <a:r>
              <a:rPr dirty="0" sz="2800" spc="-10">
                <a:latin typeface="Constantia"/>
                <a:cs typeface="Constantia"/>
              </a:rPr>
              <a:t>forms </a:t>
            </a:r>
            <a:r>
              <a:rPr dirty="0" sz="2800" spc="-5">
                <a:latin typeface="Constantia"/>
                <a:cs typeface="Constantia"/>
              </a:rPr>
              <a:t>of  </a:t>
            </a:r>
            <a:r>
              <a:rPr dirty="0" sz="2800" spc="-15">
                <a:latin typeface="Constantia"/>
                <a:cs typeface="Constantia"/>
              </a:rPr>
              <a:t>payments </a:t>
            </a:r>
            <a:r>
              <a:rPr dirty="0" sz="2800" spc="-5">
                <a:latin typeface="Constantia"/>
                <a:cs typeface="Constantia"/>
              </a:rPr>
              <a:t>that </a:t>
            </a:r>
            <a:r>
              <a:rPr dirty="0" sz="2800" spc="-25">
                <a:latin typeface="Constantia"/>
                <a:cs typeface="Constantia"/>
              </a:rPr>
              <a:t>may </a:t>
            </a:r>
            <a:r>
              <a:rPr dirty="0" sz="2800" spc="-5">
                <a:latin typeface="Constantia"/>
                <a:cs typeface="Constantia"/>
              </a:rPr>
              <a:t>be applicable in </a:t>
            </a:r>
            <a:r>
              <a:rPr dirty="0" sz="2800" spc="-10">
                <a:latin typeface="Constantia"/>
                <a:cs typeface="Constantia"/>
              </a:rPr>
              <a:t>the  </a:t>
            </a:r>
            <a:r>
              <a:rPr dirty="0" sz="2800" spc="-20">
                <a:latin typeface="Constantia"/>
                <a:cs typeface="Constantia"/>
              </a:rPr>
              <a:t>ecommerce </a:t>
            </a:r>
            <a:r>
              <a:rPr dirty="0" sz="2800" spc="-5">
                <a:latin typeface="Constantia"/>
                <a:cs typeface="Constantia"/>
              </a:rPr>
              <a:t>industry in</a:t>
            </a:r>
            <a:r>
              <a:rPr dirty="0" sz="2800" spc="-165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India.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9740" y="545338"/>
            <a:ext cx="8252459" cy="5375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dirty="0" sz="2700" spc="-10" b="1">
                <a:solidFill>
                  <a:srgbClr val="C00000"/>
                </a:solidFill>
                <a:latin typeface="Constantia"/>
                <a:cs typeface="Constantia"/>
              </a:rPr>
              <a:t>Mobile </a:t>
            </a:r>
            <a:r>
              <a:rPr dirty="0" sz="2700" spc="-15" b="1">
                <a:solidFill>
                  <a:srgbClr val="C00000"/>
                </a:solidFill>
                <a:latin typeface="Constantia"/>
                <a:cs typeface="Constantia"/>
              </a:rPr>
              <a:t>Money </a:t>
            </a:r>
            <a:r>
              <a:rPr dirty="0" sz="2700">
                <a:latin typeface="Constantia"/>
                <a:cs typeface="Constantia"/>
              </a:rPr>
              <a:t>– </a:t>
            </a:r>
            <a:r>
              <a:rPr dirty="0" sz="2700" spc="-5">
                <a:latin typeface="Constantia"/>
                <a:cs typeface="Constantia"/>
              </a:rPr>
              <a:t>Out </a:t>
            </a:r>
            <a:r>
              <a:rPr dirty="0" sz="2700">
                <a:latin typeface="Constantia"/>
                <a:cs typeface="Constantia"/>
              </a:rPr>
              <a:t>of </a:t>
            </a:r>
            <a:r>
              <a:rPr dirty="0" sz="2700" spc="-35">
                <a:latin typeface="Constantia"/>
                <a:cs typeface="Constantia"/>
              </a:rPr>
              <a:t>India’s </a:t>
            </a:r>
            <a:r>
              <a:rPr dirty="0" sz="2700" spc="-5">
                <a:latin typeface="Constantia"/>
                <a:cs typeface="Constantia"/>
              </a:rPr>
              <a:t>1.2 billion </a:t>
            </a:r>
            <a:r>
              <a:rPr dirty="0" sz="2700">
                <a:latin typeface="Constantia"/>
                <a:cs typeface="Constantia"/>
              </a:rPr>
              <a:t>people,  </a:t>
            </a:r>
            <a:r>
              <a:rPr dirty="0" sz="2700" spc="-10">
                <a:latin typeface="Constantia"/>
                <a:cs typeface="Constantia"/>
              </a:rPr>
              <a:t>only</a:t>
            </a:r>
            <a:r>
              <a:rPr dirty="0" sz="2700" spc="-130">
                <a:latin typeface="Constantia"/>
                <a:cs typeface="Constantia"/>
              </a:rPr>
              <a:t> </a:t>
            </a:r>
            <a:r>
              <a:rPr dirty="0" sz="2700">
                <a:latin typeface="Constantia"/>
                <a:cs typeface="Constantia"/>
              </a:rPr>
              <a:t>a</a:t>
            </a:r>
            <a:r>
              <a:rPr dirty="0" sz="2700" spc="-114">
                <a:latin typeface="Constantia"/>
                <a:cs typeface="Constantia"/>
              </a:rPr>
              <a:t> </a:t>
            </a:r>
            <a:r>
              <a:rPr dirty="0" sz="2700">
                <a:latin typeface="Constantia"/>
                <a:cs typeface="Constantia"/>
              </a:rPr>
              <a:t>small</a:t>
            </a:r>
            <a:r>
              <a:rPr dirty="0" sz="2700" spc="-35">
                <a:latin typeface="Constantia"/>
                <a:cs typeface="Constantia"/>
              </a:rPr>
              <a:t> </a:t>
            </a:r>
            <a:r>
              <a:rPr dirty="0" sz="2700" spc="-15">
                <a:latin typeface="Constantia"/>
                <a:cs typeface="Constantia"/>
              </a:rPr>
              <a:t>percentage</a:t>
            </a:r>
            <a:r>
              <a:rPr dirty="0" sz="2700" spc="-90">
                <a:latin typeface="Constantia"/>
                <a:cs typeface="Constantia"/>
              </a:rPr>
              <a:t> </a:t>
            </a:r>
            <a:r>
              <a:rPr dirty="0" sz="2700" spc="-35">
                <a:latin typeface="Constantia"/>
                <a:cs typeface="Constantia"/>
              </a:rPr>
              <a:t>have</a:t>
            </a:r>
            <a:r>
              <a:rPr dirty="0" sz="2700" spc="-90">
                <a:latin typeface="Constantia"/>
                <a:cs typeface="Constantia"/>
              </a:rPr>
              <a:t> </a:t>
            </a:r>
            <a:r>
              <a:rPr dirty="0" sz="2700" spc="-5">
                <a:latin typeface="Constantia"/>
                <a:cs typeface="Constantia"/>
              </a:rPr>
              <a:t>bank</a:t>
            </a:r>
            <a:r>
              <a:rPr dirty="0" sz="2700" spc="-100">
                <a:latin typeface="Constantia"/>
                <a:cs typeface="Constantia"/>
              </a:rPr>
              <a:t> </a:t>
            </a:r>
            <a:r>
              <a:rPr dirty="0" sz="2700" spc="-20">
                <a:latin typeface="Constantia"/>
                <a:cs typeface="Constantia"/>
              </a:rPr>
              <a:t>accounts.</a:t>
            </a:r>
            <a:r>
              <a:rPr dirty="0" sz="2700" spc="-50">
                <a:latin typeface="Constantia"/>
                <a:cs typeface="Constantia"/>
              </a:rPr>
              <a:t> </a:t>
            </a:r>
            <a:r>
              <a:rPr dirty="0" sz="2700" spc="-5">
                <a:latin typeface="Constantia"/>
                <a:cs typeface="Constantia"/>
              </a:rPr>
              <a:t>Amongst  that </a:t>
            </a:r>
            <a:r>
              <a:rPr dirty="0" sz="2700" spc="-15">
                <a:latin typeface="Constantia"/>
                <a:cs typeface="Constantia"/>
              </a:rPr>
              <a:t>massive unbanked </a:t>
            </a:r>
            <a:r>
              <a:rPr dirty="0" sz="2700">
                <a:latin typeface="Constantia"/>
                <a:cs typeface="Constantia"/>
              </a:rPr>
              <a:t>population, </a:t>
            </a:r>
            <a:r>
              <a:rPr dirty="0" sz="2700" spc="-15">
                <a:latin typeface="Constantia"/>
                <a:cs typeface="Constantia"/>
              </a:rPr>
              <a:t>many </a:t>
            </a:r>
            <a:r>
              <a:rPr dirty="0" sz="2700" spc="-5">
                <a:latin typeface="Constantia"/>
                <a:cs typeface="Constantia"/>
              </a:rPr>
              <a:t>hundreds</a:t>
            </a:r>
            <a:r>
              <a:rPr dirty="0" sz="2700" spc="-420">
                <a:latin typeface="Constantia"/>
                <a:cs typeface="Constantia"/>
              </a:rPr>
              <a:t> </a:t>
            </a:r>
            <a:r>
              <a:rPr dirty="0" sz="2700">
                <a:latin typeface="Constantia"/>
                <a:cs typeface="Constantia"/>
              </a:rPr>
              <a:t>of  </a:t>
            </a:r>
            <a:r>
              <a:rPr dirty="0" sz="2700" spc="-5">
                <a:latin typeface="Constantia"/>
                <a:cs typeface="Constantia"/>
              </a:rPr>
              <a:t>millions </a:t>
            </a:r>
            <a:r>
              <a:rPr dirty="0" sz="2700" spc="-35">
                <a:latin typeface="Constantia"/>
                <a:cs typeface="Constantia"/>
              </a:rPr>
              <a:t>have </a:t>
            </a:r>
            <a:r>
              <a:rPr dirty="0" sz="2700" spc="-5">
                <a:latin typeface="Constantia"/>
                <a:cs typeface="Constantia"/>
              </a:rPr>
              <a:t>mobile phones, </a:t>
            </a:r>
            <a:r>
              <a:rPr dirty="0" sz="2700">
                <a:latin typeface="Constantia"/>
                <a:cs typeface="Constantia"/>
              </a:rPr>
              <a:t>and </a:t>
            </a:r>
            <a:r>
              <a:rPr dirty="0" sz="2700" spc="-10">
                <a:latin typeface="Constantia"/>
                <a:cs typeface="Constantia"/>
              </a:rPr>
              <a:t>for </a:t>
            </a:r>
            <a:r>
              <a:rPr dirty="0" sz="2700" spc="-5">
                <a:latin typeface="Constantia"/>
                <a:cs typeface="Constantia"/>
              </a:rPr>
              <a:t>them, mobile  money is </a:t>
            </a:r>
            <a:r>
              <a:rPr dirty="0" sz="2700" spc="-15">
                <a:latin typeface="Constantia"/>
                <a:cs typeface="Constantia"/>
              </a:rPr>
              <a:t>likely </a:t>
            </a:r>
            <a:r>
              <a:rPr dirty="0" sz="2700" spc="-25">
                <a:latin typeface="Constantia"/>
                <a:cs typeface="Constantia"/>
              </a:rPr>
              <a:t>to </a:t>
            </a:r>
            <a:r>
              <a:rPr dirty="0" sz="2700" spc="-5">
                <a:latin typeface="Constantia"/>
                <a:cs typeface="Constantia"/>
              </a:rPr>
              <a:t>be </a:t>
            </a:r>
            <a:r>
              <a:rPr dirty="0" sz="2700" spc="-20">
                <a:latin typeface="Constantia"/>
                <a:cs typeface="Constantia"/>
              </a:rPr>
              <a:t>hugely </a:t>
            </a:r>
            <a:r>
              <a:rPr dirty="0" sz="2700">
                <a:latin typeface="Constantia"/>
                <a:cs typeface="Constantia"/>
              </a:rPr>
              <a:t>beneficial. </a:t>
            </a:r>
            <a:r>
              <a:rPr dirty="0" sz="2700" spc="-30">
                <a:latin typeface="Constantia"/>
                <a:cs typeface="Constantia"/>
              </a:rPr>
              <a:t>Even </a:t>
            </a:r>
            <a:r>
              <a:rPr dirty="0" sz="2700" spc="-10">
                <a:latin typeface="Constantia"/>
                <a:cs typeface="Constantia"/>
              </a:rPr>
              <a:t>for  </a:t>
            </a:r>
            <a:r>
              <a:rPr dirty="0" sz="2700">
                <a:latin typeface="Constantia"/>
                <a:cs typeface="Constantia"/>
              </a:rPr>
              <a:t>smaller </a:t>
            </a:r>
            <a:r>
              <a:rPr dirty="0" sz="2700" spc="-10">
                <a:latin typeface="Constantia"/>
                <a:cs typeface="Constantia"/>
              </a:rPr>
              <a:t>transactions, </a:t>
            </a:r>
            <a:r>
              <a:rPr dirty="0" sz="2700" spc="-15">
                <a:latin typeface="Constantia"/>
                <a:cs typeface="Constantia"/>
              </a:rPr>
              <a:t>where </a:t>
            </a:r>
            <a:r>
              <a:rPr dirty="0" sz="2700" spc="-10">
                <a:latin typeface="Constantia"/>
                <a:cs typeface="Constantia"/>
              </a:rPr>
              <a:t>credit </a:t>
            </a:r>
            <a:r>
              <a:rPr dirty="0" sz="2700" spc="-15">
                <a:latin typeface="Constantia"/>
                <a:cs typeface="Constantia"/>
              </a:rPr>
              <a:t>cards are </a:t>
            </a:r>
            <a:r>
              <a:rPr dirty="0" sz="2700" spc="-5">
                <a:latin typeface="Constantia"/>
                <a:cs typeface="Constantia"/>
              </a:rPr>
              <a:t>not  </a:t>
            </a:r>
            <a:r>
              <a:rPr dirty="0" sz="2700" spc="-20">
                <a:latin typeface="Constantia"/>
                <a:cs typeface="Constantia"/>
              </a:rPr>
              <a:t>accepted, </a:t>
            </a:r>
            <a:r>
              <a:rPr dirty="0" sz="2700" spc="-5">
                <a:latin typeface="Constantia"/>
                <a:cs typeface="Constantia"/>
              </a:rPr>
              <a:t>it </a:t>
            </a:r>
            <a:r>
              <a:rPr dirty="0" sz="2700" spc="-10">
                <a:latin typeface="Constantia"/>
                <a:cs typeface="Constantia"/>
              </a:rPr>
              <a:t>might </a:t>
            </a:r>
            <a:r>
              <a:rPr dirty="0" sz="2700" spc="-5">
                <a:latin typeface="Constantia"/>
                <a:cs typeface="Constantia"/>
              </a:rPr>
              <a:t>be </a:t>
            </a:r>
            <a:r>
              <a:rPr dirty="0" sz="2700">
                <a:latin typeface="Constantia"/>
                <a:cs typeface="Constantia"/>
              </a:rPr>
              <a:t>simpler </a:t>
            </a:r>
            <a:r>
              <a:rPr dirty="0" sz="2700" spc="-25">
                <a:latin typeface="Constantia"/>
                <a:cs typeface="Constantia"/>
              </a:rPr>
              <a:t>to </a:t>
            </a:r>
            <a:r>
              <a:rPr dirty="0" sz="2700" spc="-5">
                <a:latin typeface="Constantia"/>
                <a:cs typeface="Constantia"/>
              </a:rPr>
              <a:t>just </a:t>
            </a:r>
            <a:r>
              <a:rPr dirty="0" sz="2700">
                <a:latin typeface="Constantia"/>
                <a:cs typeface="Constantia"/>
              </a:rPr>
              <a:t>hand </a:t>
            </a:r>
            <a:r>
              <a:rPr dirty="0" sz="2700" spc="-25">
                <a:latin typeface="Constantia"/>
                <a:cs typeface="Constantia"/>
              </a:rPr>
              <a:t>over </a:t>
            </a:r>
            <a:r>
              <a:rPr dirty="0" sz="2700" spc="-5">
                <a:latin typeface="Constantia"/>
                <a:cs typeface="Constantia"/>
              </a:rPr>
              <a:t>cash.  But if </a:t>
            </a:r>
            <a:r>
              <a:rPr dirty="0" sz="2700" spc="-25">
                <a:latin typeface="Constantia"/>
                <a:cs typeface="Constantia"/>
              </a:rPr>
              <a:t>you </a:t>
            </a:r>
            <a:r>
              <a:rPr dirty="0" sz="2700" spc="-40">
                <a:latin typeface="Constantia"/>
                <a:cs typeface="Constantia"/>
              </a:rPr>
              <a:t>don’t </a:t>
            </a:r>
            <a:r>
              <a:rPr dirty="0" sz="2700" spc="-30">
                <a:latin typeface="Constantia"/>
                <a:cs typeface="Constantia"/>
              </a:rPr>
              <a:t>have </a:t>
            </a:r>
            <a:r>
              <a:rPr dirty="0" sz="2700" spc="5">
                <a:latin typeface="Constantia"/>
                <a:cs typeface="Constantia"/>
              </a:rPr>
              <a:t>sufficient </a:t>
            </a:r>
            <a:r>
              <a:rPr dirty="0" sz="2700" spc="-5">
                <a:latin typeface="Constantia"/>
                <a:cs typeface="Constantia"/>
              </a:rPr>
              <a:t>cash, then mobile  money </a:t>
            </a:r>
            <a:r>
              <a:rPr dirty="0" sz="2700" spc="-10">
                <a:latin typeface="Constantia"/>
                <a:cs typeface="Constantia"/>
              </a:rPr>
              <a:t>becomes </a:t>
            </a:r>
            <a:r>
              <a:rPr dirty="0" sz="2700" spc="-5">
                <a:latin typeface="Constantia"/>
                <a:cs typeface="Constantia"/>
              </a:rPr>
              <a:t>useful. </a:t>
            </a:r>
            <a:r>
              <a:rPr dirty="0" sz="2700" spc="-60">
                <a:latin typeface="Constantia"/>
                <a:cs typeface="Constantia"/>
              </a:rPr>
              <a:t>However, </a:t>
            </a:r>
            <a:r>
              <a:rPr dirty="0" sz="2700" spc="-5">
                <a:latin typeface="Constantia"/>
                <a:cs typeface="Constantia"/>
              </a:rPr>
              <a:t>mobile money  </a:t>
            </a:r>
            <a:r>
              <a:rPr dirty="0" sz="2700" spc="-15">
                <a:latin typeface="Constantia"/>
                <a:cs typeface="Constantia"/>
              </a:rPr>
              <a:t>would</a:t>
            </a:r>
            <a:r>
              <a:rPr dirty="0" sz="2700">
                <a:latin typeface="Constantia"/>
                <a:cs typeface="Constantia"/>
              </a:rPr>
              <a:t> </a:t>
            </a:r>
            <a:r>
              <a:rPr dirty="0" sz="2700" spc="-5">
                <a:latin typeface="Constantia"/>
                <a:cs typeface="Constantia"/>
              </a:rPr>
              <a:t>be</a:t>
            </a:r>
            <a:r>
              <a:rPr dirty="0" sz="2700" spc="-145">
                <a:latin typeface="Constantia"/>
                <a:cs typeface="Constantia"/>
              </a:rPr>
              <a:t> </a:t>
            </a:r>
            <a:r>
              <a:rPr dirty="0" sz="2700" spc="-20">
                <a:latin typeface="Constantia"/>
                <a:cs typeface="Constantia"/>
              </a:rPr>
              <a:t>convenient</a:t>
            </a:r>
            <a:r>
              <a:rPr dirty="0" sz="2700" spc="-135">
                <a:latin typeface="Constantia"/>
                <a:cs typeface="Constantia"/>
              </a:rPr>
              <a:t> </a:t>
            </a:r>
            <a:r>
              <a:rPr dirty="0" sz="2700" spc="-25">
                <a:latin typeface="Constantia"/>
                <a:cs typeface="Constantia"/>
              </a:rPr>
              <a:t>to</a:t>
            </a:r>
            <a:r>
              <a:rPr dirty="0" sz="2700" spc="-60">
                <a:latin typeface="Constantia"/>
                <a:cs typeface="Constantia"/>
              </a:rPr>
              <a:t> </a:t>
            </a:r>
            <a:r>
              <a:rPr dirty="0" sz="2700" spc="-15">
                <a:latin typeface="Constantia"/>
                <a:cs typeface="Constantia"/>
              </a:rPr>
              <a:t>buy</a:t>
            </a:r>
            <a:r>
              <a:rPr dirty="0" sz="2700" spc="-145">
                <a:latin typeface="Constantia"/>
                <a:cs typeface="Constantia"/>
              </a:rPr>
              <a:t> </a:t>
            </a:r>
            <a:r>
              <a:rPr dirty="0" sz="2700">
                <a:latin typeface="Constantia"/>
                <a:cs typeface="Constantia"/>
              </a:rPr>
              <a:t>a</a:t>
            </a:r>
            <a:r>
              <a:rPr dirty="0" sz="2700" spc="-55">
                <a:latin typeface="Constantia"/>
                <a:cs typeface="Constantia"/>
              </a:rPr>
              <a:t> </a:t>
            </a:r>
            <a:r>
              <a:rPr dirty="0" sz="2700" spc="-10">
                <a:latin typeface="Constantia"/>
                <a:cs typeface="Constantia"/>
              </a:rPr>
              <a:t>movie</a:t>
            </a:r>
            <a:r>
              <a:rPr dirty="0" sz="2700" spc="-114">
                <a:latin typeface="Constantia"/>
                <a:cs typeface="Constantia"/>
              </a:rPr>
              <a:t> </a:t>
            </a:r>
            <a:r>
              <a:rPr dirty="0" sz="2700" spc="-15">
                <a:latin typeface="Constantia"/>
                <a:cs typeface="Constantia"/>
              </a:rPr>
              <a:t>ticket</a:t>
            </a:r>
            <a:r>
              <a:rPr dirty="0" sz="2700" spc="-145">
                <a:latin typeface="Constantia"/>
                <a:cs typeface="Constantia"/>
              </a:rPr>
              <a:t> </a:t>
            </a:r>
            <a:r>
              <a:rPr dirty="0" sz="2700">
                <a:latin typeface="Constantia"/>
                <a:cs typeface="Constantia"/>
              </a:rPr>
              <a:t>or</a:t>
            </a:r>
            <a:r>
              <a:rPr dirty="0" sz="2700" spc="-135">
                <a:latin typeface="Constantia"/>
                <a:cs typeface="Constantia"/>
              </a:rPr>
              <a:t> </a:t>
            </a:r>
            <a:r>
              <a:rPr dirty="0" sz="2700" spc="-20">
                <a:latin typeface="Constantia"/>
                <a:cs typeface="Constantia"/>
              </a:rPr>
              <a:t>pay</a:t>
            </a:r>
            <a:r>
              <a:rPr dirty="0" sz="2700" spc="-145">
                <a:latin typeface="Constantia"/>
                <a:cs typeface="Constantia"/>
              </a:rPr>
              <a:t> </a:t>
            </a:r>
            <a:r>
              <a:rPr dirty="0" sz="2700" spc="-20">
                <a:latin typeface="Constantia"/>
                <a:cs typeface="Constantia"/>
              </a:rPr>
              <a:t>your  </a:t>
            </a:r>
            <a:r>
              <a:rPr dirty="0" sz="2700" spc="-5">
                <a:latin typeface="Constantia"/>
                <a:cs typeface="Constantia"/>
              </a:rPr>
              <a:t>utility</a:t>
            </a:r>
            <a:r>
              <a:rPr dirty="0" sz="2700" spc="-75">
                <a:latin typeface="Constantia"/>
                <a:cs typeface="Constantia"/>
              </a:rPr>
              <a:t> </a:t>
            </a:r>
            <a:r>
              <a:rPr dirty="0" sz="2700" spc="-10">
                <a:latin typeface="Constantia"/>
                <a:cs typeface="Constantia"/>
              </a:rPr>
              <a:t>bills</a:t>
            </a:r>
            <a:r>
              <a:rPr dirty="0" sz="2700" spc="-125">
                <a:latin typeface="Constantia"/>
                <a:cs typeface="Constantia"/>
              </a:rPr>
              <a:t> </a:t>
            </a:r>
            <a:r>
              <a:rPr dirty="0" sz="2700">
                <a:latin typeface="Constantia"/>
                <a:cs typeface="Constantia"/>
              </a:rPr>
              <a:t>on</a:t>
            </a:r>
            <a:r>
              <a:rPr dirty="0" sz="2700" spc="-125">
                <a:latin typeface="Constantia"/>
                <a:cs typeface="Constantia"/>
              </a:rPr>
              <a:t> </a:t>
            </a:r>
            <a:r>
              <a:rPr dirty="0" sz="2700" spc="-20">
                <a:latin typeface="Constantia"/>
                <a:cs typeface="Constantia"/>
              </a:rPr>
              <a:t>your</a:t>
            </a:r>
            <a:r>
              <a:rPr dirty="0" sz="2700" spc="-130">
                <a:latin typeface="Constantia"/>
                <a:cs typeface="Constantia"/>
              </a:rPr>
              <a:t> </a:t>
            </a:r>
            <a:r>
              <a:rPr dirty="0" sz="2700">
                <a:latin typeface="Constantia"/>
                <a:cs typeface="Constantia"/>
              </a:rPr>
              <a:t>phone,</a:t>
            </a:r>
            <a:r>
              <a:rPr dirty="0" sz="2700" spc="-80">
                <a:latin typeface="Constantia"/>
                <a:cs typeface="Constantia"/>
              </a:rPr>
              <a:t> </a:t>
            </a:r>
            <a:r>
              <a:rPr dirty="0" sz="2700" spc="-15">
                <a:latin typeface="Constantia"/>
                <a:cs typeface="Constantia"/>
              </a:rPr>
              <a:t>where</a:t>
            </a:r>
            <a:r>
              <a:rPr dirty="0" sz="2700" spc="-160">
                <a:latin typeface="Constantia"/>
                <a:cs typeface="Constantia"/>
              </a:rPr>
              <a:t> </a:t>
            </a:r>
            <a:r>
              <a:rPr dirty="0" sz="2700">
                <a:latin typeface="Constantia"/>
                <a:cs typeface="Constantia"/>
              </a:rPr>
              <a:t>otherwise</a:t>
            </a:r>
            <a:r>
              <a:rPr dirty="0" sz="2700" spc="-180">
                <a:latin typeface="Constantia"/>
                <a:cs typeface="Constantia"/>
              </a:rPr>
              <a:t> </a:t>
            </a:r>
            <a:r>
              <a:rPr dirty="0" sz="2700" spc="-25">
                <a:latin typeface="Constantia"/>
                <a:cs typeface="Constantia"/>
              </a:rPr>
              <a:t>you </a:t>
            </a:r>
            <a:r>
              <a:rPr dirty="0" sz="2700" spc="-10">
                <a:latin typeface="Constantia"/>
                <a:cs typeface="Constantia"/>
              </a:rPr>
              <a:t>might  </a:t>
            </a:r>
            <a:r>
              <a:rPr dirty="0" sz="2700" spc="-35">
                <a:latin typeface="Constantia"/>
                <a:cs typeface="Constantia"/>
              </a:rPr>
              <a:t>have </a:t>
            </a:r>
            <a:r>
              <a:rPr dirty="0" sz="2700" spc="-25">
                <a:latin typeface="Constantia"/>
                <a:cs typeface="Constantia"/>
              </a:rPr>
              <a:t>to key </a:t>
            </a:r>
            <a:r>
              <a:rPr dirty="0" sz="2700" spc="-5">
                <a:latin typeface="Constantia"/>
                <a:cs typeface="Constantia"/>
              </a:rPr>
              <a:t>in </a:t>
            </a:r>
            <a:r>
              <a:rPr dirty="0" sz="2700" spc="-20">
                <a:latin typeface="Constantia"/>
                <a:cs typeface="Constantia"/>
              </a:rPr>
              <a:t>your </a:t>
            </a:r>
            <a:r>
              <a:rPr dirty="0" sz="2700" spc="-10">
                <a:latin typeface="Constantia"/>
                <a:cs typeface="Constantia"/>
              </a:rPr>
              <a:t>entire credit </a:t>
            </a:r>
            <a:r>
              <a:rPr dirty="0" sz="2700" spc="-15">
                <a:latin typeface="Constantia"/>
                <a:cs typeface="Constantia"/>
              </a:rPr>
              <a:t>card </a:t>
            </a:r>
            <a:r>
              <a:rPr dirty="0" sz="2700" spc="-35">
                <a:latin typeface="Constantia"/>
                <a:cs typeface="Constantia"/>
              </a:rPr>
              <a:t>number, </a:t>
            </a:r>
            <a:r>
              <a:rPr dirty="0" sz="2700" spc="-5">
                <a:latin typeface="Constantia"/>
                <a:cs typeface="Constantia"/>
              </a:rPr>
              <a:t>CVV  </a:t>
            </a:r>
            <a:r>
              <a:rPr dirty="0" sz="2700" spc="-35">
                <a:latin typeface="Constantia"/>
                <a:cs typeface="Constantia"/>
              </a:rPr>
              <a:t>number,</a:t>
            </a:r>
            <a:r>
              <a:rPr dirty="0" sz="2700" spc="-80">
                <a:latin typeface="Constantia"/>
                <a:cs typeface="Constantia"/>
              </a:rPr>
              <a:t> </a:t>
            </a:r>
            <a:r>
              <a:rPr dirty="0" sz="2700" spc="-15">
                <a:latin typeface="Constantia"/>
                <a:cs typeface="Constantia"/>
              </a:rPr>
              <a:t>etc,</a:t>
            </a:r>
            <a:r>
              <a:rPr dirty="0" sz="2700" spc="-75">
                <a:latin typeface="Constantia"/>
                <a:cs typeface="Constantia"/>
              </a:rPr>
              <a:t> </a:t>
            </a:r>
            <a:r>
              <a:rPr dirty="0" sz="2700" spc="-5">
                <a:latin typeface="Constantia"/>
                <a:cs typeface="Constantia"/>
              </a:rPr>
              <a:t>every</a:t>
            </a:r>
            <a:r>
              <a:rPr dirty="0" sz="2700" spc="-120">
                <a:latin typeface="Constantia"/>
                <a:cs typeface="Constantia"/>
              </a:rPr>
              <a:t> </a:t>
            </a:r>
            <a:r>
              <a:rPr dirty="0" sz="2700" spc="-5">
                <a:latin typeface="Constantia"/>
                <a:cs typeface="Constantia"/>
              </a:rPr>
              <a:t>time</a:t>
            </a:r>
            <a:r>
              <a:rPr dirty="0" sz="2700" spc="-160">
                <a:latin typeface="Constantia"/>
                <a:cs typeface="Constantia"/>
              </a:rPr>
              <a:t> </a:t>
            </a:r>
            <a:r>
              <a:rPr dirty="0" sz="2700" spc="-25">
                <a:latin typeface="Constantia"/>
                <a:cs typeface="Constantia"/>
              </a:rPr>
              <a:t>you </a:t>
            </a:r>
            <a:r>
              <a:rPr dirty="0" sz="2700" spc="-20">
                <a:latin typeface="Constantia"/>
                <a:cs typeface="Constantia"/>
              </a:rPr>
              <a:t>make</a:t>
            </a:r>
            <a:r>
              <a:rPr dirty="0" sz="2700" spc="-155">
                <a:latin typeface="Constantia"/>
                <a:cs typeface="Constantia"/>
              </a:rPr>
              <a:t> </a:t>
            </a:r>
            <a:r>
              <a:rPr dirty="0" sz="2700">
                <a:latin typeface="Constantia"/>
                <a:cs typeface="Constantia"/>
              </a:rPr>
              <a:t>a</a:t>
            </a:r>
            <a:r>
              <a:rPr dirty="0" sz="2700" spc="-100">
                <a:latin typeface="Constantia"/>
                <a:cs typeface="Constantia"/>
              </a:rPr>
              <a:t> </a:t>
            </a:r>
            <a:r>
              <a:rPr dirty="0" sz="2700" spc="-10">
                <a:latin typeface="Constantia"/>
                <a:cs typeface="Constantia"/>
              </a:rPr>
              <a:t>payment.(Cont.)</a:t>
            </a:r>
            <a:endParaRPr sz="27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390499"/>
            <a:ext cx="8049895" cy="589089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2600" spc="-10">
                <a:latin typeface="Constantia"/>
                <a:cs typeface="Constantia"/>
              </a:rPr>
              <a:t>(Cont.)</a:t>
            </a:r>
            <a:endParaRPr sz="2600">
              <a:latin typeface="Constantia"/>
              <a:cs typeface="Constantia"/>
            </a:endParaRPr>
          </a:p>
          <a:p>
            <a:pPr marL="286385" marR="5080" indent="55880">
              <a:lnSpc>
                <a:spcPct val="90000"/>
              </a:lnSpc>
              <a:spcBef>
                <a:spcPts val="625"/>
              </a:spcBef>
            </a:pPr>
            <a:r>
              <a:rPr dirty="0" sz="2600" spc="-40">
                <a:latin typeface="Constantia"/>
                <a:cs typeface="Constantia"/>
              </a:rPr>
              <a:t>It’s </a:t>
            </a:r>
            <a:r>
              <a:rPr dirty="0" sz="2600" spc="-5">
                <a:latin typeface="Constantia"/>
                <a:cs typeface="Constantia"/>
              </a:rPr>
              <a:t>meant </a:t>
            </a:r>
            <a:r>
              <a:rPr dirty="0" sz="2600" spc="-10">
                <a:latin typeface="Constantia"/>
                <a:cs typeface="Constantia"/>
              </a:rPr>
              <a:t>for </a:t>
            </a:r>
            <a:r>
              <a:rPr dirty="0" sz="2600" spc="-5">
                <a:latin typeface="Constantia"/>
                <a:cs typeface="Constantia"/>
              </a:rPr>
              <a:t>transactions </a:t>
            </a:r>
            <a:r>
              <a:rPr dirty="0" sz="2600" spc="-10">
                <a:latin typeface="Constantia"/>
                <a:cs typeface="Constantia"/>
              </a:rPr>
              <a:t>between </a:t>
            </a:r>
            <a:r>
              <a:rPr dirty="0" sz="2600" spc="-5">
                <a:latin typeface="Constantia"/>
                <a:cs typeface="Constantia"/>
              </a:rPr>
              <a:t>Rs </a:t>
            </a:r>
            <a:r>
              <a:rPr dirty="0" sz="2600">
                <a:latin typeface="Constantia"/>
                <a:cs typeface="Constantia"/>
              </a:rPr>
              <a:t>50 – </a:t>
            </a:r>
            <a:r>
              <a:rPr dirty="0" sz="2600" spc="-5">
                <a:latin typeface="Constantia"/>
                <a:cs typeface="Constantia"/>
              </a:rPr>
              <a:t>Rs </a:t>
            </a:r>
            <a:r>
              <a:rPr dirty="0" sz="2600">
                <a:latin typeface="Constantia"/>
                <a:cs typeface="Constantia"/>
              </a:rPr>
              <a:t>500 </a:t>
            </a:r>
            <a:r>
              <a:rPr dirty="0" sz="2600" spc="-20">
                <a:latin typeface="Constantia"/>
                <a:cs typeface="Constantia"/>
              </a:rPr>
              <a:t>to  </a:t>
            </a:r>
            <a:r>
              <a:rPr dirty="0" sz="2600" spc="-10">
                <a:latin typeface="Constantia"/>
                <a:cs typeface="Constantia"/>
              </a:rPr>
              <a:t>buy </a:t>
            </a:r>
            <a:r>
              <a:rPr dirty="0" sz="2600" spc="-5">
                <a:latin typeface="Constantia"/>
                <a:cs typeface="Constantia"/>
              </a:rPr>
              <a:t>things </a:t>
            </a:r>
            <a:r>
              <a:rPr dirty="0" sz="2600" spc="-15">
                <a:latin typeface="Constantia"/>
                <a:cs typeface="Constantia"/>
              </a:rPr>
              <a:t>like </a:t>
            </a:r>
            <a:r>
              <a:rPr dirty="0" sz="2600" spc="-5">
                <a:latin typeface="Constantia"/>
                <a:cs typeface="Constantia"/>
              </a:rPr>
              <a:t>games, </a:t>
            </a:r>
            <a:r>
              <a:rPr dirty="0" sz="2600">
                <a:latin typeface="Constantia"/>
                <a:cs typeface="Constantia"/>
              </a:rPr>
              <a:t>music, </a:t>
            </a:r>
            <a:r>
              <a:rPr dirty="0" sz="2600" spc="-5">
                <a:latin typeface="Constantia"/>
                <a:cs typeface="Constantia"/>
              </a:rPr>
              <a:t>e-books, </a:t>
            </a:r>
            <a:r>
              <a:rPr dirty="0" sz="2600">
                <a:latin typeface="Constantia"/>
                <a:cs typeface="Constantia"/>
              </a:rPr>
              <a:t>and virtual  </a:t>
            </a:r>
            <a:r>
              <a:rPr dirty="0" sz="2600" spc="-15">
                <a:latin typeface="Constantia"/>
                <a:cs typeface="Constantia"/>
              </a:rPr>
              <a:t>goods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games,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where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people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may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not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want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use  </a:t>
            </a:r>
            <a:r>
              <a:rPr dirty="0" sz="2600" spc="-10">
                <a:latin typeface="Constantia"/>
                <a:cs typeface="Constantia"/>
              </a:rPr>
              <a:t>credit </a:t>
            </a:r>
            <a:r>
              <a:rPr dirty="0" sz="2600">
                <a:latin typeface="Constantia"/>
                <a:cs typeface="Constantia"/>
              </a:rPr>
              <a:t>or </a:t>
            </a:r>
            <a:r>
              <a:rPr dirty="0" sz="2600" spc="-5">
                <a:latin typeface="Constantia"/>
                <a:cs typeface="Constantia"/>
              </a:rPr>
              <a:t>debit </a:t>
            </a:r>
            <a:r>
              <a:rPr dirty="0" sz="2600" spc="-15">
                <a:latin typeface="Constantia"/>
                <a:cs typeface="Constantia"/>
              </a:rPr>
              <a:t>cards. </a:t>
            </a:r>
            <a:r>
              <a:rPr dirty="0" sz="2600">
                <a:latin typeface="Constantia"/>
                <a:cs typeface="Constantia"/>
              </a:rPr>
              <a:t>In </a:t>
            </a:r>
            <a:r>
              <a:rPr dirty="0" sz="2600" spc="-5">
                <a:latin typeface="Constantia"/>
                <a:cs typeface="Constantia"/>
              </a:rPr>
              <a:t>India, this is </a:t>
            </a: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10">
                <a:latin typeface="Constantia"/>
                <a:cs typeface="Constantia"/>
              </a:rPr>
              <a:t>developing  payment </a:t>
            </a:r>
            <a:r>
              <a:rPr dirty="0" sz="2600" spc="-5">
                <a:latin typeface="Constantia"/>
                <a:cs typeface="Constantia"/>
              </a:rPr>
              <a:t>option </a:t>
            </a:r>
            <a:r>
              <a:rPr dirty="0" sz="2600">
                <a:latin typeface="Constantia"/>
                <a:cs typeface="Constantia"/>
              </a:rPr>
              <a:t>and still </a:t>
            </a:r>
            <a:r>
              <a:rPr dirty="0" sz="2600" spc="-10">
                <a:latin typeface="Constantia"/>
                <a:cs typeface="Constantia"/>
              </a:rPr>
              <a:t>evolving </a:t>
            </a:r>
            <a:r>
              <a:rPr dirty="0" sz="2600" spc="-5">
                <a:latin typeface="Constantia"/>
                <a:cs typeface="Constantia"/>
              </a:rPr>
              <a:t>in terms </a:t>
            </a:r>
            <a:r>
              <a:rPr dirty="0" sz="2600">
                <a:latin typeface="Constantia"/>
                <a:cs typeface="Constantia"/>
              </a:rPr>
              <a:t>of  </a:t>
            </a:r>
            <a:r>
              <a:rPr dirty="0" sz="2600" spc="-5">
                <a:latin typeface="Constantia"/>
                <a:cs typeface="Constantia"/>
              </a:rPr>
              <a:t>regulations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5">
                <a:latin typeface="Constantia"/>
                <a:cs typeface="Constantia"/>
              </a:rPr>
              <a:t>guidelines. As </a:t>
            </a:r>
            <a:r>
              <a:rPr dirty="0" sz="2600">
                <a:latin typeface="Constantia"/>
                <a:cs typeface="Constantia"/>
              </a:rPr>
              <a:t>on </a:t>
            </a:r>
            <a:r>
              <a:rPr dirty="0" sz="2600" spc="-10">
                <a:latin typeface="Constantia"/>
                <a:cs typeface="Constantia"/>
              </a:rPr>
              <a:t>date </a:t>
            </a:r>
            <a:r>
              <a:rPr dirty="0" sz="2600" spc="-5">
                <a:latin typeface="Constantia"/>
                <a:cs typeface="Constantia"/>
              </a:rPr>
              <a:t>the main  </a:t>
            </a:r>
            <a:r>
              <a:rPr dirty="0" sz="2600">
                <a:latin typeface="Constantia"/>
                <a:cs typeface="Constantia"/>
              </a:rPr>
              <a:t>method </a:t>
            </a:r>
            <a:r>
              <a:rPr dirty="0" sz="2600" spc="-20">
                <a:latin typeface="Constantia"/>
                <a:cs typeface="Constantia"/>
              </a:rPr>
              <a:t>to pay </a:t>
            </a:r>
            <a:r>
              <a:rPr dirty="0" sz="2600" spc="-10">
                <a:latin typeface="Constantia"/>
                <a:cs typeface="Constantia"/>
              </a:rPr>
              <a:t>for </a:t>
            </a:r>
            <a:r>
              <a:rPr dirty="0" sz="2600" spc="-5">
                <a:latin typeface="Constantia"/>
                <a:cs typeface="Constantia"/>
              </a:rPr>
              <a:t>products using </a:t>
            </a:r>
            <a:r>
              <a:rPr dirty="0" sz="2600" spc="-20">
                <a:latin typeface="Constantia"/>
                <a:cs typeface="Constantia"/>
              </a:rPr>
              <a:t>your </a:t>
            </a:r>
            <a:r>
              <a:rPr dirty="0" sz="2600" spc="-5">
                <a:latin typeface="Constantia"/>
                <a:cs typeface="Constantia"/>
              </a:rPr>
              <a:t>mobile is </a:t>
            </a:r>
            <a:r>
              <a:rPr dirty="0" sz="2600">
                <a:latin typeface="Constantia"/>
                <a:cs typeface="Constantia"/>
              </a:rPr>
              <a:t>still  </a:t>
            </a:r>
            <a:r>
              <a:rPr dirty="0" sz="2600" spc="-10">
                <a:latin typeface="Constantia"/>
                <a:cs typeface="Constantia"/>
              </a:rPr>
              <a:t>linked </a:t>
            </a:r>
            <a:r>
              <a:rPr dirty="0" sz="2600" spc="-15">
                <a:latin typeface="Constantia"/>
                <a:cs typeface="Constantia"/>
              </a:rPr>
              <a:t>to your </a:t>
            </a:r>
            <a:r>
              <a:rPr dirty="0" sz="2600" spc="-5">
                <a:latin typeface="Constantia"/>
                <a:cs typeface="Constantia"/>
              </a:rPr>
              <a:t>bank </a:t>
            </a:r>
            <a:r>
              <a:rPr dirty="0" sz="2600" spc="-15">
                <a:latin typeface="Constantia"/>
                <a:cs typeface="Constantia"/>
              </a:rPr>
              <a:t>account. Payments </a:t>
            </a:r>
            <a:r>
              <a:rPr dirty="0" sz="2600" spc="-5">
                <a:latin typeface="Constantia"/>
                <a:cs typeface="Constantia"/>
              </a:rPr>
              <a:t>using mobile  carrier billing i.e. </a:t>
            </a:r>
            <a:r>
              <a:rPr dirty="0" sz="2600" spc="-10">
                <a:latin typeface="Constantia"/>
                <a:cs typeface="Constantia"/>
              </a:rPr>
              <a:t>where </a:t>
            </a:r>
            <a:r>
              <a:rPr dirty="0" sz="2600" spc="-20">
                <a:latin typeface="Constantia"/>
                <a:cs typeface="Constantia"/>
              </a:rPr>
              <a:t>your </a:t>
            </a:r>
            <a:r>
              <a:rPr dirty="0" sz="2600" spc="-10">
                <a:latin typeface="Constantia"/>
                <a:cs typeface="Constantia"/>
              </a:rPr>
              <a:t>payments </a:t>
            </a:r>
            <a:r>
              <a:rPr dirty="0" sz="2600" spc="-15">
                <a:latin typeface="Constantia"/>
                <a:cs typeface="Constantia"/>
              </a:rPr>
              <a:t>are </a:t>
            </a:r>
            <a:r>
              <a:rPr dirty="0" sz="2600" spc="-5">
                <a:latin typeface="Constantia"/>
                <a:cs typeface="Constantia"/>
              </a:rPr>
              <a:t>deducted  </a:t>
            </a:r>
            <a:r>
              <a:rPr dirty="0" sz="2600" spc="-10">
                <a:latin typeface="Constantia"/>
                <a:cs typeface="Constantia"/>
              </a:rPr>
              <a:t>from </a:t>
            </a:r>
            <a:r>
              <a:rPr dirty="0" sz="2600" spc="-20">
                <a:latin typeface="Constantia"/>
                <a:cs typeface="Constantia"/>
              </a:rPr>
              <a:t>your </a:t>
            </a:r>
            <a:r>
              <a:rPr dirty="0" sz="2600" spc="-5">
                <a:latin typeface="Constantia"/>
                <a:cs typeface="Constantia"/>
              </a:rPr>
              <a:t>mobile </a:t>
            </a:r>
            <a:r>
              <a:rPr dirty="0" sz="2600" spc="-10">
                <a:latin typeface="Constantia"/>
                <a:cs typeface="Constantia"/>
              </a:rPr>
              <a:t>prepaid balance </a:t>
            </a:r>
            <a:r>
              <a:rPr dirty="0" sz="2600">
                <a:latin typeface="Constantia"/>
                <a:cs typeface="Constantia"/>
              </a:rPr>
              <a:t>or </a:t>
            </a:r>
            <a:r>
              <a:rPr dirty="0" sz="2600" spc="-5">
                <a:latin typeface="Constantia"/>
                <a:cs typeface="Constantia"/>
              </a:rPr>
              <a:t>billed </a:t>
            </a:r>
            <a:r>
              <a:rPr dirty="0" sz="2600" spc="-20">
                <a:latin typeface="Constantia"/>
                <a:cs typeface="Constantia"/>
              </a:rPr>
              <a:t>to your  </a:t>
            </a:r>
            <a:r>
              <a:rPr dirty="0" sz="2600" spc="-5">
                <a:latin typeface="Constantia"/>
                <a:cs typeface="Constantia"/>
              </a:rPr>
              <a:t>post-paid </a:t>
            </a:r>
            <a:r>
              <a:rPr dirty="0" sz="2600" spc="-15">
                <a:latin typeface="Constantia"/>
                <a:cs typeface="Constantia"/>
              </a:rPr>
              <a:t>account are </a:t>
            </a:r>
            <a:r>
              <a:rPr dirty="0" sz="2600">
                <a:latin typeface="Constantia"/>
                <a:cs typeface="Constantia"/>
              </a:rPr>
              <a:t>still </a:t>
            </a:r>
            <a:r>
              <a:rPr dirty="0" sz="2600" spc="-10">
                <a:latin typeface="Constantia"/>
                <a:cs typeface="Constantia"/>
              </a:rPr>
              <a:t>restricted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>
                <a:latin typeface="Constantia"/>
                <a:cs typeface="Constantia"/>
              </a:rPr>
              <a:t>services  </a:t>
            </a:r>
            <a:r>
              <a:rPr dirty="0" sz="2600" spc="-10">
                <a:latin typeface="Constantia"/>
                <a:cs typeface="Constantia"/>
              </a:rPr>
              <a:t>provided through </a:t>
            </a:r>
            <a:r>
              <a:rPr dirty="0" sz="2600" spc="-5">
                <a:latin typeface="Constantia"/>
                <a:cs typeface="Constantia"/>
              </a:rPr>
              <a:t>the mobile </a:t>
            </a:r>
            <a:r>
              <a:rPr dirty="0" sz="2600" spc="-10">
                <a:latin typeface="Constantia"/>
                <a:cs typeface="Constantia"/>
              </a:rPr>
              <a:t>operator for </a:t>
            </a:r>
            <a:r>
              <a:rPr dirty="0" sz="2600" spc="-5">
                <a:latin typeface="Constantia"/>
                <a:cs typeface="Constantia"/>
              </a:rPr>
              <a:t>value </a:t>
            </a:r>
            <a:r>
              <a:rPr dirty="0" sz="2600">
                <a:latin typeface="Constantia"/>
                <a:cs typeface="Constantia"/>
              </a:rPr>
              <a:t>added  </a:t>
            </a:r>
            <a:r>
              <a:rPr dirty="0" sz="2600" spc="-5">
                <a:latin typeface="Constantia"/>
                <a:cs typeface="Constantia"/>
              </a:rPr>
              <a:t>services. </a:t>
            </a:r>
            <a:r>
              <a:rPr dirty="0" sz="2600" spc="-10">
                <a:latin typeface="Constantia"/>
                <a:cs typeface="Constantia"/>
              </a:rPr>
              <a:t>Mobile </a:t>
            </a:r>
            <a:r>
              <a:rPr dirty="0" sz="2600" spc="-5">
                <a:latin typeface="Constantia"/>
                <a:cs typeface="Constantia"/>
              </a:rPr>
              <a:t>carrier billing </a:t>
            </a:r>
            <a:r>
              <a:rPr dirty="0" sz="2600">
                <a:latin typeface="Constantia"/>
                <a:cs typeface="Constantia"/>
              </a:rPr>
              <a:t>has </a:t>
            </a:r>
            <a:r>
              <a:rPr dirty="0" sz="2600" spc="-5">
                <a:latin typeface="Constantia"/>
                <a:cs typeface="Constantia"/>
              </a:rPr>
              <a:t>not </a:t>
            </a:r>
            <a:r>
              <a:rPr dirty="0" sz="2600" spc="-25">
                <a:latin typeface="Constantia"/>
                <a:cs typeface="Constantia"/>
              </a:rPr>
              <a:t>yet </a:t>
            </a:r>
            <a:r>
              <a:rPr dirty="0" sz="2600" spc="-5">
                <a:latin typeface="Constantia"/>
                <a:cs typeface="Constantia"/>
              </a:rPr>
              <a:t>started </a:t>
            </a:r>
            <a:r>
              <a:rPr dirty="0" sz="2600" spc="-10">
                <a:latin typeface="Constantia"/>
                <a:cs typeface="Constantia"/>
              </a:rPr>
              <a:t>for  </a:t>
            </a:r>
            <a:r>
              <a:rPr dirty="0" sz="2600" spc="-15">
                <a:latin typeface="Constantia"/>
                <a:cs typeface="Constantia"/>
              </a:rPr>
              <a:t>ecommerce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transactions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though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this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is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expected</a:t>
            </a:r>
            <a:r>
              <a:rPr dirty="0" sz="2600" spc="-4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endParaRPr sz="2600">
              <a:latin typeface="Constantia"/>
              <a:cs typeface="Constantia"/>
            </a:endParaRPr>
          </a:p>
          <a:p>
            <a:pPr marL="286385">
              <a:lnSpc>
                <a:spcPts val="2810"/>
              </a:lnSpc>
            </a:pPr>
            <a:r>
              <a:rPr dirty="0" sz="2600" spc="25">
                <a:latin typeface="Constantia"/>
                <a:cs typeface="Constantia"/>
              </a:rPr>
              <a:t>flourish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soon.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63010" y="676401"/>
            <a:ext cx="262064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5000" spc="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Legal</a:t>
            </a:r>
            <a:r>
              <a:rPr dirty="0" u="heavy" sz="5000" spc="-10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 </a:t>
            </a:r>
            <a:r>
              <a:rPr dirty="0" u="heavy" sz="500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Aspects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47799"/>
            <a:ext cx="8047355" cy="375157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The Information </a:t>
            </a:r>
            <a:r>
              <a:rPr dirty="0" sz="2600" spc="-20">
                <a:latin typeface="Constantia"/>
                <a:cs typeface="Constantia"/>
              </a:rPr>
              <a:t>Technology </a:t>
            </a:r>
            <a:r>
              <a:rPr dirty="0" sz="2600" spc="-10">
                <a:latin typeface="Constantia"/>
                <a:cs typeface="Constantia"/>
              </a:rPr>
              <a:t>Act, </a:t>
            </a:r>
            <a:r>
              <a:rPr dirty="0" sz="2600" spc="-5">
                <a:latin typeface="Constantia"/>
                <a:cs typeface="Constantia"/>
              </a:rPr>
              <a:t>2000 </a:t>
            </a:r>
            <a:r>
              <a:rPr dirty="0" sz="2600">
                <a:latin typeface="Constantia"/>
                <a:cs typeface="Constantia"/>
              </a:rPr>
              <a:t>(“IT </a:t>
            </a:r>
            <a:r>
              <a:rPr dirty="0" sz="2600" spc="-10">
                <a:latin typeface="Constantia"/>
                <a:cs typeface="Constantia"/>
              </a:rPr>
              <a:t>Act”)</a:t>
            </a:r>
            <a:r>
              <a:rPr dirty="0" sz="2600" spc="-42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deals  </a:t>
            </a:r>
            <a:r>
              <a:rPr dirty="0" sz="2600">
                <a:latin typeface="Constantia"/>
                <a:cs typeface="Constantia"/>
              </a:rPr>
              <a:t>with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contractual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aspects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use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-3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electronic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records.</a:t>
            </a:r>
            <a:endParaRPr sz="2600">
              <a:latin typeface="Constantia"/>
              <a:cs typeface="Constantia"/>
            </a:endParaRPr>
          </a:p>
          <a:p>
            <a:pPr marL="286385" marR="435609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validity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-2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electronic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transactions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is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established  </a:t>
            </a:r>
            <a:r>
              <a:rPr dirty="0" sz="2600" spc="-5">
                <a:latin typeface="Constantia"/>
                <a:cs typeface="Constantia"/>
              </a:rPr>
              <a:t>under the </a:t>
            </a:r>
            <a:r>
              <a:rPr dirty="0" sz="2600">
                <a:latin typeface="Constantia"/>
                <a:cs typeface="Constantia"/>
              </a:rPr>
              <a:t>IT </a:t>
            </a:r>
            <a:r>
              <a:rPr dirty="0" sz="2600" spc="-10">
                <a:latin typeface="Constantia"/>
                <a:cs typeface="Constantia"/>
              </a:rPr>
              <a:t>Act. </a:t>
            </a:r>
            <a:r>
              <a:rPr dirty="0" sz="2600">
                <a:latin typeface="Constantia"/>
                <a:cs typeface="Constantia"/>
              </a:rPr>
              <a:t>The act establishes </a:t>
            </a:r>
            <a:r>
              <a:rPr dirty="0" sz="2600" spc="-5">
                <a:latin typeface="Constantia"/>
                <a:cs typeface="Constantia"/>
              </a:rPr>
              <a:t>that </a:t>
            </a:r>
            <a:r>
              <a:rPr dirty="0" sz="2600">
                <a:latin typeface="Constantia"/>
                <a:cs typeface="Constantia"/>
              </a:rPr>
              <a:t>an  </a:t>
            </a:r>
            <a:r>
              <a:rPr dirty="0" sz="2600" spc="-15">
                <a:latin typeface="Constantia"/>
                <a:cs typeface="Constantia"/>
              </a:rPr>
              <a:t>ecommerce </a:t>
            </a:r>
            <a:r>
              <a:rPr dirty="0" sz="2600" spc="-5">
                <a:latin typeface="Constantia"/>
                <a:cs typeface="Constantia"/>
              </a:rPr>
              <a:t>transaction is legal </a:t>
            </a:r>
            <a:r>
              <a:rPr dirty="0" sz="2600" spc="-10">
                <a:latin typeface="Constantia"/>
                <a:cs typeface="Constantia"/>
              </a:rPr>
              <a:t>if </a:t>
            </a:r>
            <a:r>
              <a:rPr dirty="0" sz="2600" spc="-5">
                <a:latin typeface="Constantia"/>
                <a:cs typeface="Constantia"/>
              </a:rPr>
              <a:t>the </a:t>
            </a:r>
            <a:r>
              <a:rPr dirty="0" sz="2600" spc="-10">
                <a:latin typeface="Constantia"/>
                <a:cs typeface="Constantia"/>
              </a:rPr>
              <a:t>offer</a:t>
            </a:r>
            <a:r>
              <a:rPr dirty="0" sz="2600" spc="-4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endParaRPr sz="26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dirty="0" sz="2600" spc="-15">
                <a:latin typeface="Constantia"/>
                <a:cs typeface="Constantia"/>
              </a:rPr>
              <a:t>acceptance are </a:t>
            </a:r>
            <a:r>
              <a:rPr dirty="0" sz="2600">
                <a:latin typeface="Constantia"/>
                <a:cs typeface="Constantia"/>
              </a:rPr>
              <a:t>made </a:t>
            </a:r>
            <a:r>
              <a:rPr dirty="0" sz="2600" spc="-10">
                <a:latin typeface="Constantia"/>
                <a:cs typeface="Constantia"/>
              </a:rPr>
              <a:t>through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47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‘reasonable’ </a:t>
            </a:r>
            <a:r>
              <a:rPr dirty="0" sz="2600" spc="-5">
                <a:latin typeface="Constantia"/>
                <a:cs typeface="Constantia"/>
              </a:rPr>
              <a:t>mode.</a:t>
            </a:r>
            <a:endParaRPr sz="2600">
              <a:latin typeface="Constantia"/>
              <a:cs typeface="Constantia"/>
            </a:endParaRPr>
          </a:p>
          <a:p>
            <a:pPr marL="286385" marR="19939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2585" algn="l"/>
                <a:tab pos="363220" algn="l"/>
              </a:tabLst>
            </a:pPr>
            <a:r>
              <a:rPr dirty="0"/>
              <a:t>	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objectives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1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Information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Technology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Act,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as  outlined in </a:t>
            </a:r>
            <a:r>
              <a:rPr dirty="0" sz="2600" spc="-5">
                <a:latin typeface="Constantia"/>
                <a:cs typeface="Constantia"/>
              </a:rPr>
              <a:t>the preamble, </a:t>
            </a:r>
            <a:r>
              <a:rPr dirty="0" sz="2600" spc="-15">
                <a:latin typeface="Constantia"/>
                <a:cs typeface="Constantia"/>
              </a:rPr>
              <a:t>are to provide </a:t>
            </a:r>
            <a:r>
              <a:rPr dirty="0" sz="2600">
                <a:latin typeface="Constantia"/>
                <a:cs typeface="Constantia"/>
              </a:rPr>
              <a:t>legal  </a:t>
            </a:r>
            <a:r>
              <a:rPr dirty="0" sz="2600" spc="-10">
                <a:latin typeface="Constantia"/>
                <a:cs typeface="Constantia"/>
              </a:rPr>
              <a:t>recognition for </a:t>
            </a:r>
            <a:r>
              <a:rPr dirty="0" sz="2600" spc="-15">
                <a:latin typeface="Constantia"/>
                <a:cs typeface="Constantia"/>
              </a:rPr>
              <a:t>E-commerce</a:t>
            </a:r>
            <a:r>
              <a:rPr dirty="0" sz="2600" spc="-25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transactions.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1159509"/>
            <a:ext cx="7966709" cy="454469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286385" marR="1257300" indent="-274320">
              <a:lnSpc>
                <a:spcPct val="8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Act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lays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down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procedures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for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networking  operations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for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civil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wrongs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offences.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8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Indian</a:t>
            </a:r>
            <a:r>
              <a:rPr dirty="0" sz="2600" spc="-5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Information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Technology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Act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does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not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30">
                <a:latin typeface="Constantia"/>
                <a:cs typeface="Constantia"/>
              </a:rPr>
              <a:t>have  </a:t>
            </a:r>
            <a:r>
              <a:rPr dirty="0" sz="2600" spc="-15">
                <a:latin typeface="Constantia"/>
                <a:cs typeface="Constantia"/>
              </a:rPr>
              <a:t>any </a:t>
            </a:r>
            <a:r>
              <a:rPr dirty="0" sz="2600" spc="-10">
                <a:latin typeface="Constantia"/>
                <a:cs typeface="Constantia"/>
              </a:rPr>
              <a:t>express provision regarding </a:t>
            </a:r>
            <a:r>
              <a:rPr dirty="0" sz="2600" spc="-5">
                <a:latin typeface="Constantia"/>
                <a:cs typeface="Constantia"/>
              </a:rPr>
              <a:t>the validity </a:t>
            </a:r>
            <a:r>
              <a:rPr dirty="0" sz="2600">
                <a:latin typeface="Constantia"/>
                <a:cs typeface="Constantia"/>
              </a:rPr>
              <a:t>or  </a:t>
            </a:r>
            <a:r>
              <a:rPr dirty="0" sz="2600" spc="-5">
                <a:latin typeface="Constantia"/>
                <a:cs typeface="Constantia"/>
              </a:rPr>
              <a:t>formation </a:t>
            </a:r>
            <a:r>
              <a:rPr dirty="0" sz="2600">
                <a:latin typeface="Constantia"/>
                <a:cs typeface="Constantia"/>
              </a:rPr>
              <a:t>of </a:t>
            </a:r>
            <a:r>
              <a:rPr dirty="0" sz="2600" spc="-5">
                <a:latin typeface="Constantia"/>
                <a:cs typeface="Constantia"/>
              </a:rPr>
              <a:t>online</a:t>
            </a:r>
            <a:r>
              <a:rPr dirty="0" sz="2600" spc="-27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contracts.</a:t>
            </a:r>
            <a:endParaRPr sz="2600">
              <a:latin typeface="Constantia"/>
              <a:cs typeface="Constantia"/>
            </a:endParaRPr>
          </a:p>
          <a:p>
            <a:pPr marL="286385" marR="106045" indent="-274320">
              <a:lnSpc>
                <a:spcPct val="8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5">
                <a:latin typeface="Constantia"/>
                <a:cs typeface="Constantia"/>
              </a:rPr>
              <a:t>communication </a:t>
            </a:r>
            <a:r>
              <a:rPr dirty="0" sz="2600">
                <a:latin typeface="Constantia"/>
                <a:cs typeface="Constantia"/>
              </a:rPr>
              <a:t>sent </a:t>
            </a:r>
            <a:r>
              <a:rPr dirty="0" sz="2600" spc="-15">
                <a:latin typeface="Constantia"/>
                <a:cs typeface="Constantia"/>
              </a:rPr>
              <a:t>by </a:t>
            </a:r>
            <a:r>
              <a:rPr dirty="0" sz="2600">
                <a:latin typeface="Constantia"/>
                <a:cs typeface="Constantia"/>
              </a:rPr>
              <a:t>an </a:t>
            </a:r>
            <a:r>
              <a:rPr dirty="0" sz="2600" spc="-10">
                <a:latin typeface="Constantia"/>
                <a:cs typeface="Constantia"/>
              </a:rPr>
              <a:t>offeror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>
                <a:latin typeface="Constantia"/>
                <a:cs typeface="Constantia"/>
              </a:rPr>
              <a:t>an </a:t>
            </a:r>
            <a:r>
              <a:rPr dirty="0" sz="2600" spc="-10">
                <a:latin typeface="Constantia"/>
                <a:cs typeface="Constantia"/>
              </a:rPr>
              <a:t>offeree  through indirect means, </a:t>
            </a:r>
            <a:r>
              <a:rPr dirty="0" sz="2600">
                <a:latin typeface="Constantia"/>
                <a:cs typeface="Constantia"/>
              </a:rPr>
              <a:t>such as an email </a:t>
            </a:r>
            <a:r>
              <a:rPr dirty="0" sz="2600" spc="-5">
                <a:latin typeface="Constantia"/>
                <a:cs typeface="Constantia"/>
              </a:rPr>
              <a:t>that </a:t>
            </a:r>
            <a:r>
              <a:rPr dirty="0" sz="2600">
                <a:latin typeface="Constantia"/>
                <a:cs typeface="Constantia"/>
              </a:rPr>
              <a:t>passes  multiple </a:t>
            </a:r>
            <a:r>
              <a:rPr dirty="0" sz="2600" spc="-5">
                <a:latin typeface="Constantia"/>
                <a:cs typeface="Constantia"/>
              </a:rPr>
              <a:t>servers </a:t>
            </a:r>
            <a:r>
              <a:rPr dirty="0" sz="2600">
                <a:latin typeface="Constantia"/>
                <a:cs typeface="Constantia"/>
              </a:rPr>
              <a:t>and spam </a:t>
            </a:r>
            <a:r>
              <a:rPr dirty="0" sz="2600" spc="-10">
                <a:latin typeface="Constantia"/>
                <a:cs typeface="Constantia"/>
              </a:rPr>
              <a:t>mails, </a:t>
            </a:r>
            <a:r>
              <a:rPr dirty="0" sz="2600" spc="-5">
                <a:latin typeface="Constantia"/>
                <a:cs typeface="Constantia"/>
              </a:rPr>
              <a:t>is not </a:t>
            </a:r>
            <a:r>
              <a:rPr dirty="0" sz="2600" spc="-10">
                <a:latin typeface="Constantia"/>
                <a:cs typeface="Constantia"/>
              </a:rPr>
              <a:t>regarded </a:t>
            </a:r>
            <a:r>
              <a:rPr dirty="0" sz="2600">
                <a:latin typeface="Constantia"/>
                <a:cs typeface="Constantia"/>
              </a:rPr>
              <a:t>as a  </a:t>
            </a:r>
            <a:r>
              <a:rPr dirty="0" sz="2600" spc="-5">
                <a:latin typeface="Constantia"/>
                <a:cs typeface="Constantia"/>
              </a:rPr>
              <a:t>reasonable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mode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under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IT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act.</a:t>
            </a:r>
            <a:r>
              <a:rPr dirty="0" sz="2600" spc="-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Reasonable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modes 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-3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acceptance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ecommerce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transaction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are: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0">
                <a:latin typeface="Constantia"/>
                <a:cs typeface="Constantia"/>
              </a:rPr>
              <a:t>Direct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mail</a:t>
            </a:r>
            <a:r>
              <a:rPr dirty="0" sz="2600" spc="-2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from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offeree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40">
                <a:latin typeface="Constantia"/>
                <a:cs typeface="Constantia"/>
              </a:rPr>
              <a:t>offeror.</a:t>
            </a:r>
            <a:endParaRPr sz="2600">
              <a:latin typeface="Constantia"/>
              <a:cs typeface="Constantia"/>
            </a:endParaRPr>
          </a:p>
          <a:p>
            <a:pPr marL="286385" marR="230504" indent="-274320">
              <a:lnSpc>
                <a:spcPts val="2500"/>
              </a:lnSpc>
              <a:spcBef>
                <a:spcPts val="60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20">
                <a:latin typeface="Constantia"/>
                <a:cs typeface="Constantia"/>
              </a:rPr>
              <a:t>Acceptance </a:t>
            </a:r>
            <a:r>
              <a:rPr dirty="0" sz="2600" spc="-10">
                <a:latin typeface="Constantia"/>
                <a:cs typeface="Constantia"/>
              </a:rPr>
              <a:t>by</a:t>
            </a:r>
            <a:r>
              <a:rPr dirty="0" sz="2600" spc="-49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conduct, </a:t>
            </a:r>
            <a:r>
              <a:rPr dirty="0" sz="2600" spc="-5">
                <a:latin typeface="Constantia"/>
                <a:cs typeface="Constantia"/>
              </a:rPr>
              <a:t>which </a:t>
            </a:r>
            <a:r>
              <a:rPr dirty="0" sz="2600" spc="-10">
                <a:latin typeface="Constantia"/>
                <a:cs typeface="Constantia"/>
              </a:rPr>
              <a:t>is pressing </a:t>
            </a:r>
            <a:r>
              <a:rPr dirty="0" sz="2600">
                <a:latin typeface="Constantia"/>
                <a:cs typeface="Constantia"/>
              </a:rPr>
              <a:t>an </a:t>
            </a:r>
            <a:r>
              <a:rPr dirty="0" sz="2600" spc="-45">
                <a:latin typeface="Constantia"/>
                <a:cs typeface="Constantia"/>
              </a:rPr>
              <a:t>‘Accept’  </a:t>
            </a:r>
            <a:r>
              <a:rPr dirty="0" sz="2600" spc="-15">
                <a:latin typeface="Constantia"/>
                <a:cs typeface="Constantia"/>
              </a:rPr>
              <a:t>button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>
                <a:latin typeface="Constantia"/>
                <a:cs typeface="Constantia"/>
              </a:rPr>
              <a:t>an</a:t>
            </a:r>
            <a:r>
              <a:rPr dirty="0" sz="2600" spc="-345">
                <a:latin typeface="Constantia"/>
                <a:cs typeface="Constantia"/>
              </a:rPr>
              <a:t> </a:t>
            </a:r>
            <a:r>
              <a:rPr dirty="0" sz="2600" spc="-45">
                <a:latin typeface="Constantia"/>
                <a:cs typeface="Constantia"/>
              </a:rPr>
              <a:t>offer.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61130" y="581913"/>
            <a:ext cx="2227580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5000" spc="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F</a:t>
            </a:r>
            <a:r>
              <a:rPr dirty="0" u="heavy" sz="5000" spc="1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E</a:t>
            </a:r>
            <a:r>
              <a:rPr dirty="0" u="heavy" sz="500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A</a:t>
            </a:r>
            <a:r>
              <a:rPr dirty="0" u="heavy" sz="500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T</a:t>
            </a:r>
            <a:r>
              <a:rPr dirty="0" u="heavy" sz="5000" spc="-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U</a:t>
            </a:r>
            <a:r>
              <a:rPr dirty="0" u="heavy" sz="5000" spc="-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R</a:t>
            </a:r>
            <a:r>
              <a:rPr dirty="0" u="heavy" sz="5000" spc="-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E</a:t>
            </a:r>
            <a:r>
              <a:rPr dirty="0" u="heavy" sz="5000" spc="3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S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31606" y="6555895"/>
            <a:ext cx="1828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10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420113"/>
            <a:ext cx="8066405" cy="450469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286385" marR="289560" indent="-274320">
              <a:lnSpc>
                <a:spcPct val="90000"/>
              </a:lnSpc>
              <a:spcBef>
                <a:spcPts val="4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 b="1">
                <a:latin typeface="Constantia"/>
                <a:cs typeface="Constantia"/>
              </a:rPr>
              <a:t>Non-Cash </a:t>
            </a:r>
            <a:r>
              <a:rPr dirty="0" sz="2600" spc="-15" b="1">
                <a:latin typeface="Constantia"/>
                <a:cs typeface="Constantia"/>
              </a:rPr>
              <a:t>Payment </a:t>
            </a:r>
            <a:r>
              <a:rPr dirty="0" sz="2600">
                <a:latin typeface="Constantia"/>
                <a:cs typeface="Constantia"/>
              </a:rPr>
              <a:t>− </a:t>
            </a:r>
            <a:r>
              <a:rPr dirty="0" sz="2600" spc="-15">
                <a:latin typeface="Constantia"/>
                <a:cs typeface="Constantia"/>
              </a:rPr>
              <a:t>E-Commerce </a:t>
            </a:r>
            <a:r>
              <a:rPr dirty="0" sz="2600">
                <a:latin typeface="Constantia"/>
                <a:cs typeface="Constantia"/>
              </a:rPr>
              <a:t>enables </a:t>
            </a:r>
            <a:r>
              <a:rPr dirty="0" sz="2600" spc="-5">
                <a:latin typeface="Constantia"/>
                <a:cs typeface="Constantia"/>
              </a:rPr>
              <a:t>use </a:t>
            </a:r>
            <a:r>
              <a:rPr dirty="0" sz="2600">
                <a:latin typeface="Constantia"/>
                <a:cs typeface="Constantia"/>
              </a:rPr>
              <a:t>of  </a:t>
            </a:r>
            <a:r>
              <a:rPr dirty="0" sz="2600" spc="-10">
                <a:latin typeface="Constantia"/>
                <a:cs typeface="Constantia"/>
              </a:rPr>
              <a:t>credit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cards,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debit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cards,</a:t>
            </a:r>
            <a:r>
              <a:rPr dirty="0" sz="2600" spc="-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smart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cards,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electronic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fund  </a:t>
            </a:r>
            <a:r>
              <a:rPr dirty="0" sz="2600" spc="-10">
                <a:latin typeface="Constantia"/>
                <a:cs typeface="Constantia"/>
              </a:rPr>
              <a:t>transfer </a:t>
            </a:r>
            <a:r>
              <a:rPr dirty="0" sz="2600">
                <a:latin typeface="Constantia"/>
                <a:cs typeface="Constantia"/>
              </a:rPr>
              <a:t>via </a:t>
            </a:r>
            <a:r>
              <a:rPr dirty="0" sz="2600" spc="-5">
                <a:latin typeface="Constantia"/>
                <a:cs typeface="Constantia"/>
              </a:rPr>
              <a:t>bank's </a:t>
            </a:r>
            <a:r>
              <a:rPr dirty="0" sz="2600" spc="-15">
                <a:latin typeface="Constantia"/>
                <a:cs typeface="Constantia"/>
              </a:rPr>
              <a:t>website </a:t>
            </a:r>
            <a:r>
              <a:rPr dirty="0" sz="2600">
                <a:latin typeface="Constantia"/>
                <a:cs typeface="Constantia"/>
              </a:rPr>
              <a:t>and other </a:t>
            </a:r>
            <a:r>
              <a:rPr dirty="0" sz="2600" spc="-5">
                <a:latin typeface="Constantia"/>
                <a:cs typeface="Constantia"/>
              </a:rPr>
              <a:t>modes </a:t>
            </a:r>
            <a:r>
              <a:rPr dirty="0" sz="2600">
                <a:latin typeface="Constantia"/>
                <a:cs typeface="Constantia"/>
              </a:rPr>
              <a:t>of  </a:t>
            </a:r>
            <a:r>
              <a:rPr dirty="0" sz="2600" spc="-5">
                <a:latin typeface="Constantia"/>
                <a:cs typeface="Constantia"/>
              </a:rPr>
              <a:t>electronics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payment.</a:t>
            </a:r>
            <a:endParaRPr sz="2600">
              <a:latin typeface="Constantia"/>
              <a:cs typeface="Constantia"/>
            </a:endParaRPr>
          </a:p>
          <a:p>
            <a:pPr marL="286385" marR="164465" indent="-274320">
              <a:lnSpc>
                <a:spcPct val="9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b="1">
                <a:latin typeface="Constantia"/>
                <a:cs typeface="Constantia"/>
              </a:rPr>
              <a:t>24x7 </a:t>
            </a:r>
            <a:r>
              <a:rPr dirty="0" sz="2600" spc="-5" b="1">
                <a:latin typeface="Constantia"/>
                <a:cs typeface="Constantia"/>
              </a:rPr>
              <a:t>Service </a:t>
            </a:r>
            <a:r>
              <a:rPr dirty="0" sz="2600" spc="-10" b="1">
                <a:latin typeface="Constantia"/>
                <a:cs typeface="Constantia"/>
              </a:rPr>
              <a:t>availability </a:t>
            </a:r>
            <a:r>
              <a:rPr dirty="0" sz="2600">
                <a:latin typeface="Constantia"/>
                <a:cs typeface="Constantia"/>
              </a:rPr>
              <a:t>− </a:t>
            </a:r>
            <a:r>
              <a:rPr dirty="0" sz="2600" spc="-15">
                <a:latin typeface="Constantia"/>
                <a:cs typeface="Constantia"/>
              </a:rPr>
              <a:t>E-commerce </a:t>
            </a:r>
            <a:r>
              <a:rPr dirty="0" sz="2600" spc="-10">
                <a:latin typeface="Constantia"/>
                <a:cs typeface="Constantia"/>
              </a:rPr>
              <a:t>automates  </a:t>
            </a:r>
            <a:r>
              <a:rPr dirty="0" sz="2600" spc="-5">
                <a:latin typeface="Constantia"/>
                <a:cs typeface="Constantia"/>
              </a:rPr>
              <a:t>business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-3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enterprises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services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provided</a:t>
            </a:r>
            <a:r>
              <a:rPr dirty="0" sz="2600" spc="-2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by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them 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 spc="-5">
                <a:latin typeface="Constantia"/>
                <a:cs typeface="Constantia"/>
              </a:rPr>
              <a:t>customers </a:t>
            </a:r>
            <a:r>
              <a:rPr dirty="0" sz="2600" spc="-15">
                <a:latin typeface="Constantia"/>
                <a:cs typeface="Constantia"/>
              </a:rPr>
              <a:t>are available </a:t>
            </a:r>
            <a:r>
              <a:rPr dirty="0" sz="2600" spc="-10">
                <a:latin typeface="Constantia"/>
                <a:cs typeface="Constantia"/>
              </a:rPr>
              <a:t>anytime, </a:t>
            </a:r>
            <a:r>
              <a:rPr dirty="0" sz="2600" spc="-5">
                <a:latin typeface="Constantia"/>
                <a:cs typeface="Constantia"/>
              </a:rPr>
              <a:t>anywhere. </a:t>
            </a:r>
            <a:r>
              <a:rPr dirty="0" sz="2600" spc="-20">
                <a:latin typeface="Constantia"/>
                <a:cs typeface="Constantia"/>
              </a:rPr>
              <a:t>Here  </a:t>
            </a:r>
            <a:r>
              <a:rPr dirty="0" sz="2600" spc="-5">
                <a:latin typeface="Constantia"/>
                <a:cs typeface="Constantia"/>
              </a:rPr>
              <a:t>24x7</a:t>
            </a:r>
            <a:r>
              <a:rPr dirty="0" sz="2600" spc="-5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refers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24</a:t>
            </a:r>
            <a:r>
              <a:rPr dirty="0" sz="2600" spc="-1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hours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-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each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seven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days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-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week.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9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0" b="1">
                <a:latin typeface="Constantia"/>
                <a:cs typeface="Constantia"/>
              </a:rPr>
              <a:t>Advertising </a:t>
            </a:r>
            <a:r>
              <a:rPr dirty="0" sz="2600" b="1">
                <a:latin typeface="Constantia"/>
                <a:cs typeface="Constantia"/>
              </a:rPr>
              <a:t>/ </a:t>
            </a:r>
            <a:r>
              <a:rPr dirty="0" sz="2600" spc="-10" b="1">
                <a:latin typeface="Constantia"/>
                <a:cs typeface="Constantia"/>
              </a:rPr>
              <a:t>Marketing </a:t>
            </a:r>
            <a:r>
              <a:rPr dirty="0" sz="2600">
                <a:latin typeface="Constantia"/>
                <a:cs typeface="Constantia"/>
              </a:rPr>
              <a:t>− </a:t>
            </a:r>
            <a:r>
              <a:rPr dirty="0" sz="2600" spc="-15">
                <a:latin typeface="Constantia"/>
                <a:cs typeface="Constantia"/>
              </a:rPr>
              <a:t>E-commerce </a:t>
            </a:r>
            <a:r>
              <a:rPr dirty="0" sz="2600" spc="-10">
                <a:latin typeface="Constantia"/>
                <a:cs typeface="Constantia"/>
              </a:rPr>
              <a:t>increases</a:t>
            </a:r>
            <a:r>
              <a:rPr dirty="0" sz="2600" spc="-18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  reach </a:t>
            </a:r>
            <a:r>
              <a:rPr dirty="0" sz="2600">
                <a:latin typeface="Constantia"/>
                <a:cs typeface="Constantia"/>
              </a:rPr>
              <a:t>of </a:t>
            </a:r>
            <a:r>
              <a:rPr dirty="0" sz="2600" spc="-10">
                <a:latin typeface="Constantia"/>
                <a:cs typeface="Constantia"/>
              </a:rPr>
              <a:t>advertising </a:t>
            </a:r>
            <a:r>
              <a:rPr dirty="0" sz="2600">
                <a:latin typeface="Constantia"/>
                <a:cs typeface="Constantia"/>
              </a:rPr>
              <a:t>of </a:t>
            </a:r>
            <a:r>
              <a:rPr dirty="0" sz="2600" spc="-10">
                <a:latin typeface="Constantia"/>
                <a:cs typeface="Constantia"/>
              </a:rPr>
              <a:t>products </a:t>
            </a:r>
            <a:r>
              <a:rPr dirty="0" sz="2600">
                <a:latin typeface="Constantia"/>
                <a:cs typeface="Constantia"/>
              </a:rPr>
              <a:t>and services of  </a:t>
            </a:r>
            <a:r>
              <a:rPr dirty="0" sz="2600" spc="-5">
                <a:latin typeface="Constantia"/>
                <a:cs typeface="Constantia"/>
              </a:rPr>
              <a:t>businesses. </a:t>
            </a:r>
            <a:r>
              <a:rPr dirty="0" sz="2600" spc="-30">
                <a:latin typeface="Constantia"/>
                <a:cs typeface="Constantia"/>
              </a:rPr>
              <a:t>It </a:t>
            </a:r>
            <a:r>
              <a:rPr dirty="0" sz="2600">
                <a:latin typeface="Constantia"/>
                <a:cs typeface="Constantia"/>
              </a:rPr>
              <a:t>helps </a:t>
            </a:r>
            <a:r>
              <a:rPr dirty="0" sz="2600" spc="-5">
                <a:latin typeface="Constantia"/>
                <a:cs typeface="Constantia"/>
              </a:rPr>
              <a:t>in </a:t>
            </a:r>
            <a:r>
              <a:rPr dirty="0" sz="2600" spc="-10">
                <a:latin typeface="Constantia"/>
                <a:cs typeface="Constantia"/>
              </a:rPr>
              <a:t>better marketing management  </a:t>
            </a:r>
            <a:r>
              <a:rPr dirty="0" sz="2600">
                <a:latin typeface="Constantia"/>
                <a:cs typeface="Constantia"/>
              </a:rPr>
              <a:t>of </a:t>
            </a:r>
            <a:r>
              <a:rPr dirty="0" sz="2600" spc="-5">
                <a:latin typeface="Constantia"/>
                <a:cs typeface="Constantia"/>
              </a:rPr>
              <a:t>products </a:t>
            </a:r>
            <a:r>
              <a:rPr dirty="0" sz="2600">
                <a:latin typeface="Constantia"/>
                <a:cs typeface="Constantia"/>
              </a:rPr>
              <a:t>/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services.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1308861"/>
            <a:ext cx="8072120" cy="4488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5">
                <a:latin typeface="Constantia"/>
                <a:cs typeface="Constantia"/>
              </a:rPr>
              <a:t>The Information </a:t>
            </a:r>
            <a:r>
              <a:rPr dirty="0" sz="2400" spc="-20">
                <a:latin typeface="Constantia"/>
                <a:cs typeface="Constantia"/>
              </a:rPr>
              <a:t>Technology </a:t>
            </a:r>
            <a:r>
              <a:rPr dirty="0" sz="2400" spc="-5">
                <a:latin typeface="Constantia"/>
                <a:cs typeface="Constantia"/>
              </a:rPr>
              <a:t>(Amended) </a:t>
            </a:r>
            <a:r>
              <a:rPr dirty="0" sz="2400" spc="-10">
                <a:latin typeface="Constantia"/>
                <a:cs typeface="Constantia"/>
              </a:rPr>
              <a:t>Act, </a:t>
            </a:r>
            <a:r>
              <a:rPr dirty="0" sz="2400" spc="-30">
                <a:latin typeface="Constantia"/>
                <a:cs typeface="Constantia"/>
              </a:rPr>
              <a:t>ITAA, </a:t>
            </a:r>
            <a:r>
              <a:rPr dirty="0" sz="2400" spc="-10">
                <a:latin typeface="Constantia"/>
                <a:cs typeface="Constantia"/>
              </a:rPr>
              <a:t>was  </a:t>
            </a:r>
            <a:r>
              <a:rPr dirty="0" sz="2400" spc="-5">
                <a:latin typeface="Constantia"/>
                <a:cs typeface="Constantia"/>
              </a:rPr>
              <a:t>amended in 2008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 spc="-10">
                <a:latin typeface="Constantia"/>
                <a:cs typeface="Constantia"/>
              </a:rPr>
              <a:t>increase </a:t>
            </a:r>
            <a:r>
              <a:rPr dirty="0" sz="2400">
                <a:latin typeface="Constantia"/>
                <a:cs typeface="Constantia"/>
              </a:rPr>
              <a:t>security of </a:t>
            </a:r>
            <a:r>
              <a:rPr dirty="0" sz="2400" spc="-15">
                <a:latin typeface="Constantia"/>
                <a:cs typeface="Constantia"/>
              </a:rPr>
              <a:t>e-commerce  </a:t>
            </a:r>
            <a:r>
              <a:rPr dirty="0" sz="2400" spc="-10">
                <a:latin typeface="Constantia"/>
                <a:cs typeface="Constantia"/>
              </a:rPr>
              <a:t>transactions, </a:t>
            </a:r>
            <a:r>
              <a:rPr dirty="0" sz="2400">
                <a:latin typeface="Constantia"/>
                <a:cs typeface="Constantia"/>
              </a:rPr>
              <a:t>with special </a:t>
            </a:r>
            <a:r>
              <a:rPr dirty="0" sz="2400" spc="-10">
                <a:latin typeface="Constantia"/>
                <a:cs typeface="Constantia"/>
              </a:rPr>
              <a:t>provisions </a:t>
            </a:r>
            <a:r>
              <a:rPr dirty="0" sz="2400" spc="-5">
                <a:latin typeface="Constantia"/>
                <a:cs typeface="Constantia"/>
              </a:rPr>
              <a:t>for </a:t>
            </a:r>
            <a:r>
              <a:rPr dirty="0" sz="2400">
                <a:latin typeface="Constantia"/>
                <a:cs typeface="Constantia"/>
              </a:rPr>
              <a:t>legal </a:t>
            </a:r>
            <a:r>
              <a:rPr dirty="0" sz="2400" spc="-10">
                <a:latin typeface="Constantia"/>
                <a:cs typeface="Constantia"/>
              </a:rPr>
              <a:t>recognition  </a:t>
            </a:r>
            <a:r>
              <a:rPr dirty="0" sz="2400">
                <a:latin typeface="Constantia"/>
                <a:cs typeface="Constantia"/>
              </a:rPr>
              <a:t>of </a:t>
            </a:r>
            <a:r>
              <a:rPr dirty="0" sz="2400" spc="-5">
                <a:latin typeface="Constantia"/>
                <a:cs typeface="Constantia"/>
              </a:rPr>
              <a:t>digital signatures </a:t>
            </a:r>
            <a:r>
              <a:rPr dirty="0" sz="2400">
                <a:latin typeface="Constantia"/>
                <a:cs typeface="Constantia"/>
              </a:rPr>
              <a:t>and </a:t>
            </a:r>
            <a:r>
              <a:rPr dirty="0" sz="2400" spc="-5">
                <a:latin typeface="Constantia"/>
                <a:cs typeface="Constantia"/>
              </a:rPr>
              <a:t>electronic </a:t>
            </a:r>
            <a:r>
              <a:rPr dirty="0" sz="2400" spc="-10">
                <a:latin typeface="Constantia"/>
                <a:cs typeface="Constantia"/>
              </a:rPr>
              <a:t>documents. </a:t>
            </a:r>
            <a:r>
              <a:rPr dirty="0" sz="2400">
                <a:latin typeface="Constantia"/>
                <a:cs typeface="Constantia"/>
              </a:rPr>
              <a:t>Section</a:t>
            </a:r>
            <a:r>
              <a:rPr dirty="0" sz="2400" spc="-40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43A  </a:t>
            </a:r>
            <a:r>
              <a:rPr dirty="0" sz="2400">
                <a:latin typeface="Constantia"/>
                <a:cs typeface="Constantia"/>
              </a:rPr>
              <a:t>of </a:t>
            </a:r>
            <a:r>
              <a:rPr dirty="0" sz="2400" spc="-35">
                <a:latin typeface="Constantia"/>
                <a:cs typeface="Constantia"/>
              </a:rPr>
              <a:t>ITAA </a:t>
            </a:r>
            <a:r>
              <a:rPr dirty="0" sz="2400" spc="-5">
                <a:latin typeface="Constantia"/>
                <a:cs typeface="Constantia"/>
              </a:rPr>
              <a:t>holds </a:t>
            </a:r>
            <a:r>
              <a:rPr dirty="0" sz="2400" spc="-20">
                <a:latin typeface="Constantia"/>
                <a:cs typeface="Constantia"/>
              </a:rPr>
              <a:t>ecommerce </a:t>
            </a:r>
            <a:r>
              <a:rPr dirty="0" sz="2400" spc="-10">
                <a:latin typeface="Constantia"/>
                <a:cs typeface="Constantia"/>
              </a:rPr>
              <a:t>companies accountable </a:t>
            </a:r>
            <a:r>
              <a:rPr dirty="0" sz="2400" spc="-5">
                <a:latin typeface="Constantia"/>
                <a:cs typeface="Constantia"/>
              </a:rPr>
              <a:t>for  </a:t>
            </a:r>
            <a:r>
              <a:rPr dirty="0" sz="2400" spc="-10">
                <a:latin typeface="Constantia"/>
                <a:cs typeface="Constantia"/>
              </a:rPr>
              <a:t>protection </a:t>
            </a:r>
            <a:r>
              <a:rPr dirty="0" sz="2400">
                <a:latin typeface="Constantia"/>
                <a:cs typeface="Constantia"/>
              </a:rPr>
              <a:t>of personal</a:t>
            </a:r>
            <a:r>
              <a:rPr dirty="0" sz="2400" spc="-14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data.</a:t>
            </a:r>
            <a:endParaRPr sz="2400">
              <a:latin typeface="Constantia"/>
              <a:cs typeface="Constantia"/>
            </a:endParaRPr>
          </a:p>
          <a:p>
            <a:pPr marL="286385" marR="564515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>
                <a:latin typeface="Constantia"/>
                <a:cs typeface="Constantia"/>
              </a:rPr>
              <a:t>When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an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ecommerce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company</a:t>
            </a:r>
            <a:r>
              <a:rPr dirty="0" sz="2400" spc="-7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fails</a:t>
            </a:r>
            <a:r>
              <a:rPr dirty="0" sz="2400" spc="-9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to</a:t>
            </a:r>
            <a:r>
              <a:rPr dirty="0" sz="2400" spc="-9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protect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personal  </a:t>
            </a:r>
            <a:r>
              <a:rPr dirty="0" sz="2400" spc="-5">
                <a:latin typeface="Constantia"/>
                <a:cs typeface="Constantia"/>
              </a:rPr>
              <a:t>data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of</a:t>
            </a:r>
            <a:r>
              <a:rPr dirty="0" sz="2400" spc="5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its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customers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or</a:t>
            </a:r>
            <a:r>
              <a:rPr dirty="0" sz="2400" spc="-9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is</a:t>
            </a:r>
            <a:r>
              <a:rPr dirty="0" sz="2400" spc="-5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negligent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in</a:t>
            </a:r>
            <a:r>
              <a:rPr dirty="0" sz="2400" spc="-4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maintaining</a:t>
            </a:r>
            <a:r>
              <a:rPr dirty="0" sz="2400" spc="-7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and  </a:t>
            </a:r>
            <a:r>
              <a:rPr dirty="0" sz="2400" spc="-5">
                <a:latin typeface="Constantia"/>
                <a:cs typeface="Constantia"/>
              </a:rPr>
              <a:t>implementing reasonable </a:t>
            </a:r>
            <a:r>
              <a:rPr dirty="0" sz="2400">
                <a:latin typeface="Constantia"/>
                <a:cs typeface="Constantia"/>
              </a:rPr>
              <a:t>security </a:t>
            </a:r>
            <a:r>
              <a:rPr dirty="0" sz="2400" spc="-15">
                <a:latin typeface="Constantia"/>
                <a:cs typeface="Constantia"/>
              </a:rPr>
              <a:t>practices, </a:t>
            </a:r>
            <a:r>
              <a:rPr dirty="0" sz="2400">
                <a:latin typeface="Constantia"/>
                <a:cs typeface="Constantia"/>
              </a:rPr>
              <a:t>and </a:t>
            </a:r>
            <a:r>
              <a:rPr dirty="0" sz="2400" spc="-5">
                <a:latin typeface="Constantia"/>
                <a:cs typeface="Constantia"/>
              </a:rPr>
              <a:t>if this  results in </a:t>
            </a:r>
            <a:r>
              <a:rPr dirty="0" sz="2400" spc="-10">
                <a:latin typeface="Constantia"/>
                <a:cs typeface="Constantia"/>
              </a:rPr>
              <a:t>wrongful </a:t>
            </a:r>
            <a:r>
              <a:rPr dirty="0" sz="2400">
                <a:latin typeface="Constantia"/>
                <a:cs typeface="Constantia"/>
              </a:rPr>
              <a:t>loss of an </a:t>
            </a:r>
            <a:r>
              <a:rPr dirty="0" sz="2400" spc="-5">
                <a:latin typeface="Constantia"/>
                <a:cs typeface="Constantia"/>
              </a:rPr>
              <a:t>online </a:t>
            </a:r>
            <a:r>
              <a:rPr dirty="0" sz="2400" spc="-50">
                <a:latin typeface="Constantia"/>
                <a:cs typeface="Constantia"/>
              </a:rPr>
              <a:t>buyer, </a:t>
            </a:r>
            <a:r>
              <a:rPr dirty="0" sz="2400" spc="-5">
                <a:latin typeface="Constantia"/>
                <a:cs typeface="Constantia"/>
              </a:rPr>
              <a:t>the </a:t>
            </a:r>
            <a:r>
              <a:rPr dirty="0" sz="2400" spc="-15">
                <a:latin typeface="Constantia"/>
                <a:cs typeface="Constantia"/>
              </a:rPr>
              <a:t>laws are  </a:t>
            </a:r>
            <a:r>
              <a:rPr dirty="0" sz="2400" spc="-5">
                <a:latin typeface="Constantia"/>
                <a:cs typeface="Constantia"/>
              </a:rPr>
              <a:t>clear that its </a:t>
            </a:r>
            <a:r>
              <a:rPr dirty="0" sz="2400" spc="-10">
                <a:latin typeface="Constantia"/>
                <a:cs typeface="Constantia"/>
              </a:rPr>
              <a:t>body </a:t>
            </a:r>
            <a:r>
              <a:rPr dirty="0" sz="2400" spc="-15">
                <a:latin typeface="Constantia"/>
                <a:cs typeface="Constantia"/>
              </a:rPr>
              <a:t>corporate </a:t>
            </a:r>
            <a:r>
              <a:rPr dirty="0" sz="2400" spc="-5">
                <a:latin typeface="Constantia"/>
                <a:cs typeface="Constantia"/>
              </a:rPr>
              <a:t>is </a:t>
            </a:r>
            <a:r>
              <a:rPr dirty="0" sz="2400" spc="-15">
                <a:latin typeface="Constantia"/>
                <a:cs typeface="Constantia"/>
              </a:rPr>
              <a:t>wholly </a:t>
            </a:r>
            <a:r>
              <a:rPr dirty="0" sz="2400" spc="-5">
                <a:latin typeface="Constantia"/>
                <a:cs typeface="Constantia"/>
              </a:rPr>
              <a:t>liable </a:t>
            </a:r>
            <a:r>
              <a:rPr dirty="0" sz="2400" spc="-20">
                <a:latin typeface="Constantia"/>
                <a:cs typeface="Constantia"/>
              </a:rPr>
              <a:t>to pay </a:t>
            </a:r>
            <a:r>
              <a:rPr dirty="0" sz="2400" spc="-5">
                <a:latin typeface="Constantia"/>
                <a:cs typeface="Constantia"/>
              </a:rPr>
              <a:t>the  </a:t>
            </a:r>
            <a:r>
              <a:rPr dirty="0" sz="2400" spc="-15">
                <a:latin typeface="Constantia"/>
                <a:cs typeface="Constantia"/>
              </a:rPr>
              <a:t>damages </a:t>
            </a:r>
            <a:r>
              <a:rPr dirty="0" sz="2400" spc="-20">
                <a:latin typeface="Constantia"/>
                <a:cs typeface="Constantia"/>
              </a:rPr>
              <a:t>by </a:t>
            </a:r>
            <a:r>
              <a:rPr dirty="0" sz="2400" spc="-5">
                <a:latin typeface="Constantia"/>
                <a:cs typeface="Constantia"/>
              </a:rPr>
              <a:t>means </a:t>
            </a:r>
            <a:r>
              <a:rPr dirty="0" sz="2400">
                <a:latin typeface="Constantia"/>
                <a:cs typeface="Constantia"/>
              </a:rPr>
              <a:t>of monetary</a:t>
            </a:r>
            <a:r>
              <a:rPr dirty="0" sz="2400" spc="-26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compensation.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5079" y="476758"/>
            <a:ext cx="260540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10" b="1">
                <a:latin typeface="Gabriola"/>
                <a:cs typeface="Gabriola"/>
              </a:rPr>
              <a:t>F</a:t>
            </a:r>
            <a:r>
              <a:rPr dirty="0" sz="4800" spc="15" b="1">
                <a:latin typeface="Gabriola"/>
                <a:cs typeface="Gabriola"/>
              </a:rPr>
              <a:t>l</a:t>
            </a:r>
            <a:r>
              <a:rPr dirty="0" sz="4800" spc="-5" b="1">
                <a:latin typeface="Gabriola"/>
                <a:cs typeface="Gabriola"/>
              </a:rPr>
              <a:t>i</a:t>
            </a:r>
            <a:r>
              <a:rPr dirty="0" sz="4800" spc="-5" b="1">
                <a:latin typeface="Gabriola"/>
                <a:cs typeface="Gabriola"/>
              </a:rPr>
              <a:t>p</a:t>
            </a:r>
            <a:r>
              <a:rPr dirty="0" sz="4800" spc="5" b="1">
                <a:latin typeface="Gabriola"/>
                <a:cs typeface="Gabriola"/>
              </a:rPr>
              <a:t>k</a:t>
            </a:r>
            <a:r>
              <a:rPr dirty="0" sz="4800" spc="-10" b="1">
                <a:latin typeface="Gabriola"/>
                <a:cs typeface="Gabriola"/>
              </a:rPr>
              <a:t>a</a:t>
            </a:r>
            <a:r>
              <a:rPr dirty="0" sz="4800" b="1">
                <a:latin typeface="Gabriola"/>
                <a:cs typeface="Gabriola"/>
              </a:rPr>
              <a:t>r</a:t>
            </a:r>
            <a:r>
              <a:rPr dirty="0" sz="4800" spc="-10" b="1">
                <a:latin typeface="Gabriola"/>
                <a:cs typeface="Gabriola"/>
              </a:rPr>
              <a:t>t</a:t>
            </a:r>
            <a:r>
              <a:rPr dirty="0" sz="4800" spc="-10" b="1">
                <a:latin typeface="Gabriola"/>
                <a:cs typeface="Gabriola"/>
              </a:rPr>
              <a:t>.</a:t>
            </a:r>
            <a:r>
              <a:rPr dirty="0" sz="4800" spc="-5" b="1">
                <a:latin typeface="Gabriola"/>
                <a:cs typeface="Gabriola"/>
              </a:rPr>
              <a:t>C</a:t>
            </a:r>
            <a:r>
              <a:rPr dirty="0" sz="4800" spc="-5" b="1">
                <a:latin typeface="Gabriola"/>
                <a:cs typeface="Gabriola"/>
              </a:rPr>
              <a:t>O</a:t>
            </a:r>
            <a:r>
              <a:rPr dirty="0" sz="4800" spc="55" b="1">
                <a:latin typeface="Gabriola"/>
                <a:cs typeface="Gabriola"/>
              </a:rPr>
              <a:t>M</a:t>
            </a:r>
            <a:endParaRPr sz="4800">
              <a:latin typeface="Gabriola"/>
              <a:cs typeface="Gabriol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7144" y="1194816"/>
            <a:ext cx="2571115" cy="0"/>
          </a:xfrm>
          <a:custGeom>
            <a:avLst/>
            <a:gdLst/>
            <a:ahLst/>
            <a:cxnLst/>
            <a:rect l="l" t="t" r="r" b="b"/>
            <a:pathLst>
              <a:path w="2571115" h="0">
                <a:moveTo>
                  <a:pt x="0" y="0"/>
                </a:moveTo>
                <a:lnTo>
                  <a:pt x="2570988" y="0"/>
                </a:lnTo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07340" y="1600961"/>
            <a:ext cx="507492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0E6EC5"/>
                </a:solidFill>
                <a:latin typeface="Constantia"/>
                <a:cs typeface="Constantia"/>
              </a:rPr>
              <a:t>Company</a:t>
            </a:r>
            <a:r>
              <a:rPr dirty="0" sz="2400" spc="-7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0E6EC5"/>
                </a:solidFill>
                <a:latin typeface="Constantia"/>
                <a:cs typeface="Constantia"/>
              </a:rPr>
              <a:t>Profile</a:t>
            </a:r>
            <a:endParaRPr sz="24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  <a:tabLst>
                <a:tab pos="930275" algn="l"/>
              </a:tabLst>
            </a:pPr>
            <a:r>
              <a:rPr dirty="0" sz="2400" spc="-15">
                <a:solidFill>
                  <a:srgbClr val="909090"/>
                </a:solidFill>
                <a:latin typeface="Constantia"/>
                <a:cs typeface="Constantia"/>
              </a:rPr>
              <a:t>Founders: </a:t>
            </a:r>
            <a:r>
              <a:rPr dirty="0" sz="2400">
                <a:latin typeface="Constantia"/>
                <a:cs typeface="Constantia"/>
              </a:rPr>
              <a:t>Sachin </a:t>
            </a:r>
            <a:r>
              <a:rPr dirty="0" sz="2400" spc="-5">
                <a:latin typeface="Constantia"/>
                <a:cs typeface="Constantia"/>
              </a:rPr>
              <a:t>Bansal; </a:t>
            </a:r>
            <a:r>
              <a:rPr dirty="0" sz="2400" spc="-15">
                <a:latin typeface="Constantia"/>
                <a:cs typeface="Constantia"/>
              </a:rPr>
              <a:t>Binny </a:t>
            </a:r>
            <a:r>
              <a:rPr dirty="0" sz="2400" spc="-5">
                <a:latin typeface="Constantia"/>
                <a:cs typeface="Constantia"/>
              </a:rPr>
              <a:t>Bansal  </a:t>
            </a:r>
            <a:r>
              <a:rPr dirty="0" sz="2400" spc="-20">
                <a:solidFill>
                  <a:srgbClr val="909090"/>
                </a:solidFill>
                <a:latin typeface="Constantia"/>
                <a:cs typeface="Constantia"/>
              </a:rPr>
              <a:t>CEO	</a:t>
            </a:r>
            <a:r>
              <a:rPr dirty="0" sz="2400">
                <a:solidFill>
                  <a:srgbClr val="909090"/>
                </a:solidFill>
                <a:latin typeface="Constantia"/>
                <a:cs typeface="Constantia"/>
              </a:rPr>
              <a:t>: </a:t>
            </a:r>
            <a:r>
              <a:rPr dirty="0" sz="2400" spc="-15">
                <a:latin typeface="Constantia"/>
                <a:cs typeface="Constantia"/>
              </a:rPr>
              <a:t>Kalyan</a:t>
            </a:r>
            <a:r>
              <a:rPr dirty="0" sz="2400" spc="-5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Krishnamurthy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69110" y="2612898"/>
            <a:ext cx="21462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onstantia"/>
                <a:cs typeface="Constantia"/>
              </a:rPr>
              <a:t>th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6089" algn="l"/>
              </a:tabLst>
            </a:pPr>
            <a:r>
              <a:rPr dirty="0" spc="-15">
                <a:solidFill>
                  <a:srgbClr val="888888"/>
                </a:solidFill>
              </a:rPr>
              <a:t>Founded:</a:t>
            </a:r>
            <a:r>
              <a:rPr dirty="0" spc="20">
                <a:solidFill>
                  <a:srgbClr val="888888"/>
                </a:solidFill>
              </a:rPr>
              <a:t> </a:t>
            </a:r>
            <a:r>
              <a:rPr dirty="0"/>
              <a:t>5	Sept.</a:t>
            </a:r>
            <a:r>
              <a:rPr dirty="0" spc="-15"/>
              <a:t> </a:t>
            </a:r>
            <a:r>
              <a:rPr dirty="0" spc="-5"/>
              <a:t>2007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3210560" algn="l"/>
              </a:tabLst>
            </a:pPr>
            <a:r>
              <a:rPr dirty="0" spc="-10">
                <a:solidFill>
                  <a:srgbClr val="888888"/>
                </a:solidFill>
              </a:rPr>
              <a:t>Headquarters: </a:t>
            </a:r>
            <a:r>
              <a:rPr dirty="0" spc="-10"/>
              <a:t>Bangalore, </a:t>
            </a:r>
            <a:r>
              <a:rPr dirty="0" spc="-5"/>
              <a:t>Karnataka, </a:t>
            </a:r>
            <a:r>
              <a:rPr dirty="0"/>
              <a:t>IN  </a:t>
            </a:r>
            <a:r>
              <a:rPr dirty="0" spc="-5" b="1">
                <a:latin typeface="Constantia"/>
                <a:cs typeface="Constantia"/>
              </a:rPr>
              <a:t>Subsidiaries</a:t>
            </a:r>
            <a:r>
              <a:rPr dirty="0" spc="-5"/>
              <a:t>:</a:t>
            </a:r>
            <a:r>
              <a:rPr dirty="0" spc="20"/>
              <a:t> </a:t>
            </a:r>
            <a:r>
              <a:rPr dirty="0" spc="-15" b="1">
                <a:latin typeface="Constantia"/>
                <a:cs typeface="Constantia"/>
              </a:rPr>
              <a:t>Myntra,	Jabong.com, PhonePe,  </a:t>
            </a:r>
            <a:r>
              <a:rPr dirty="0" spc="-45" b="1">
                <a:latin typeface="Constantia"/>
                <a:cs typeface="Constantia"/>
              </a:rPr>
              <a:t>eBay.in </a:t>
            </a:r>
            <a:r>
              <a:rPr dirty="0" spc="-5" b="1">
                <a:latin typeface="Constantia"/>
                <a:cs typeface="Constantia"/>
              </a:rPr>
              <a:t>(India), </a:t>
            </a:r>
            <a:r>
              <a:rPr dirty="0" b="1">
                <a:latin typeface="Constantia"/>
                <a:cs typeface="Constantia"/>
              </a:rPr>
              <a:t>eKart, </a:t>
            </a:r>
            <a:r>
              <a:rPr dirty="0" spc="-10" b="1">
                <a:latin typeface="Constantia"/>
                <a:cs typeface="Constantia"/>
              </a:rPr>
              <a:t>Mallers.Inc,</a:t>
            </a:r>
            <a:r>
              <a:rPr dirty="0" spc="-100" b="1">
                <a:latin typeface="Constantia"/>
                <a:cs typeface="Constantia"/>
              </a:rPr>
              <a:t> </a:t>
            </a:r>
            <a:r>
              <a:rPr dirty="0" spc="-15" b="1">
                <a:latin typeface="Constantia"/>
                <a:cs typeface="Constantia"/>
              </a:rPr>
              <a:t>etc.</a:t>
            </a:r>
          </a:p>
        </p:txBody>
      </p:sp>
      <p:sp>
        <p:nvSpPr>
          <p:cNvPr id="11" name="object 11"/>
          <p:cNvSpPr/>
          <p:nvPr/>
        </p:nvSpPr>
        <p:spPr>
          <a:xfrm>
            <a:off x="1371600" y="4267200"/>
            <a:ext cx="6477000" cy="2234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96554" y="6555895"/>
            <a:ext cx="2184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83540" y="773938"/>
            <a:ext cx="8368665" cy="54952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Flipkart</a:t>
            </a:r>
            <a:r>
              <a:rPr dirty="0" sz="2600" spc="-490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 spc="-10">
                <a:solidFill>
                  <a:srgbClr val="212121"/>
                </a:solidFill>
                <a:latin typeface="Constantia"/>
                <a:cs typeface="Constantia"/>
              </a:rPr>
              <a:t>was </a:t>
            </a: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founded </a:t>
            </a:r>
            <a:r>
              <a:rPr dirty="0" sz="2600" spc="-15">
                <a:solidFill>
                  <a:srgbClr val="212121"/>
                </a:solidFill>
                <a:latin typeface="Constantia"/>
                <a:cs typeface="Constantia"/>
              </a:rPr>
              <a:t>by </a:t>
            </a:r>
            <a:r>
              <a:rPr dirty="0" sz="2600">
                <a:solidFill>
                  <a:srgbClr val="C00000"/>
                </a:solidFill>
                <a:latin typeface="Constantia"/>
                <a:cs typeface="Constantia"/>
              </a:rPr>
              <a:t>Sachin </a:t>
            </a:r>
            <a:r>
              <a:rPr dirty="0" sz="2600" spc="-5">
                <a:solidFill>
                  <a:srgbClr val="C00000"/>
                </a:solidFill>
                <a:latin typeface="Constantia"/>
                <a:cs typeface="Constantia"/>
              </a:rPr>
              <a:t>Bansal </a:t>
            </a:r>
            <a:r>
              <a:rPr dirty="0" sz="2600">
                <a:solidFill>
                  <a:srgbClr val="212121"/>
                </a:solidFill>
                <a:latin typeface="Constantia"/>
                <a:cs typeface="Constantia"/>
              </a:rPr>
              <a:t>and </a:t>
            </a:r>
            <a:r>
              <a:rPr dirty="0" sz="2600" spc="-10">
                <a:solidFill>
                  <a:srgbClr val="C00000"/>
                </a:solidFill>
                <a:latin typeface="Constantia"/>
                <a:cs typeface="Constantia"/>
              </a:rPr>
              <a:t>Binny </a:t>
            </a:r>
            <a:r>
              <a:rPr dirty="0" sz="2600" spc="-5">
                <a:solidFill>
                  <a:srgbClr val="C00000"/>
                </a:solidFill>
                <a:latin typeface="Constantia"/>
                <a:cs typeface="Constantia"/>
              </a:rPr>
              <a:t>Bansal</a:t>
            </a: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,  both</a:t>
            </a:r>
            <a:r>
              <a:rPr dirty="0" sz="2600" spc="-130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212121"/>
                </a:solidFill>
                <a:latin typeface="Constantia"/>
                <a:cs typeface="Constantia"/>
              </a:rPr>
              <a:t>alumni</a:t>
            </a:r>
            <a:r>
              <a:rPr dirty="0" sz="2600" spc="-80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212121"/>
                </a:solidFill>
                <a:latin typeface="Constantia"/>
                <a:cs typeface="Constantia"/>
              </a:rPr>
              <a:t>of</a:t>
            </a:r>
            <a:r>
              <a:rPr dirty="0" sz="2600" spc="5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the</a:t>
            </a:r>
            <a:r>
              <a:rPr dirty="0" sz="2600" spc="-60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C00000"/>
                </a:solidFill>
                <a:latin typeface="Constantia"/>
                <a:cs typeface="Constantia"/>
              </a:rPr>
              <a:t>Indian</a:t>
            </a:r>
            <a:r>
              <a:rPr dirty="0" sz="2600" spc="-45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600" spc="-5">
                <a:solidFill>
                  <a:srgbClr val="C00000"/>
                </a:solidFill>
                <a:latin typeface="Constantia"/>
                <a:cs typeface="Constantia"/>
              </a:rPr>
              <a:t>Institute</a:t>
            </a:r>
            <a:r>
              <a:rPr dirty="0" sz="2600" spc="-165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C00000"/>
                </a:solidFill>
                <a:latin typeface="Constantia"/>
                <a:cs typeface="Constantia"/>
              </a:rPr>
              <a:t>of</a:t>
            </a:r>
            <a:r>
              <a:rPr dirty="0" sz="2600" spc="-20">
                <a:solidFill>
                  <a:srgbClr val="C00000"/>
                </a:solidFill>
                <a:latin typeface="Constantia"/>
                <a:cs typeface="Constantia"/>
              </a:rPr>
              <a:t> Technology</a:t>
            </a:r>
            <a:r>
              <a:rPr dirty="0" sz="2600" spc="-7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C00000"/>
                </a:solidFill>
                <a:latin typeface="Constantia"/>
                <a:cs typeface="Constantia"/>
              </a:rPr>
              <a:t>Delhi</a:t>
            </a:r>
            <a:r>
              <a:rPr dirty="0" sz="2600">
                <a:solidFill>
                  <a:srgbClr val="212121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286385" marR="541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They</a:t>
            </a:r>
            <a:r>
              <a:rPr dirty="0" sz="2600" spc="-130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 spc="-25">
                <a:solidFill>
                  <a:srgbClr val="212121"/>
                </a:solidFill>
                <a:latin typeface="Constantia"/>
                <a:cs typeface="Constantia"/>
              </a:rPr>
              <a:t>worked</a:t>
            </a:r>
            <a:r>
              <a:rPr dirty="0" sz="2600" spc="-30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 spc="-10">
                <a:solidFill>
                  <a:srgbClr val="212121"/>
                </a:solidFill>
                <a:latin typeface="Constantia"/>
                <a:cs typeface="Constantia"/>
              </a:rPr>
              <a:t>for</a:t>
            </a:r>
            <a:r>
              <a:rPr dirty="0" sz="2600" spc="-130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 spc="-10">
                <a:solidFill>
                  <a:srgbClr val="C00000"/>
                </a:solidFill>
                <a:latin typeface="Constantia"/>
                <a:cs typeface="Constantia"/>
              </a:rPr>
              <a:t>Amazon</a:t>
            </a:r>
            <a:r>
              <a:rPr dirty="0" sz="2600" spc="-10">
                <a:solidFill>
                  <a:srgbClr val="212121"/>
                </a:solidFill>
                <a:latin typeface="Constantia"/>
                <a:cs typeface="Constantia"/>
              </a:rPr>
              <a:t>,</a:t>
            </a:r>
            <a:r>
              <a:rPr dirty="0" sz="2600" spc="-75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212121"/>
                </a:solidFill>
                <a:latin typeface="Constantia"/>
                <a:cs typeface="Constantia"/>
              </a:rPr>
              <a:t>and</a:t>
            </a: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212121"/>
                </a:solidFill>
                <a:latin typeface="Constantia"/>
                <a:cs typeface="Constantia"/>
              </a:rPr>
              <a:t>left</a:t>
            </a:r>
            <a:r>
              <a:rPr dirty="0" sz="2600" spc="-114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 spc="-20">
                <a:solidFill>
                  <a:srgbClr val="212121"/>
                </a:solidFill>
                <a:latin typeface="Constantia"/>
                <a:cs typeface="Constantia"/>
              </a:rPr>
              <a:t>to</a:t>
            </a:r>
            <a:r>
              <a:rPr dirty="0" sz="2600" spc="-155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 spc="-15">
                <a:solidFill>
                  <a:srgbClr val="212121"/>
                </a:solidFill>
                <a:latin typeface="Constantia"/>
                <a:cs typeface="Constantia"/>
              </a:rPr>
              <a:t>create</a:t>
            </a:r>
            <a:r>
              <a:rPr dirty="0" sz="2600" spc="-85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their</a:t>
            </a:r>
            <a:r>
              <a:rPr dirty="0" sz="2600" spc="-105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new  </a:t>
            </a:r>
            <a:r>
              <a:rPr dirty="0" sz="2600" spc="-15">
                <a:solidFill>
                  <a:srgbClr val="212121"/>
                </a:solidFill>
                <a:latin typeface="Constantia"/>
                <a:cs typeface="Constantia"/>
              </a:rPr>
              <a:t>company incorporated </a:t>
            </a:r>
            <a:r>
              <a:rPr dirty="0" sz="2600" spc="-10">
                <a:solidFill>
                  <a:srgbClr val="212121"/>
                </a:solidFill>
                <a:latin typeface="Constantia"/>
                <a:cs typeface="Constantia"/>
              </a:rPr>
              <a:t>in </a:t>
            </a: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October 2007 </a:t>
            </a:r>
            <a:r>
              <a:rPr dirty="0" sz="2600">
                <a:solidFill>
                  <a:srgbClr val="212121"/>
                </a:solidFill>
                <a:latin typeface="Constantia"/>
                <a:cs typeface="Constantia"/>
              </a:rPr>
              <a:t>as </a:t>
            </a:r>
            <a:r>
              <a:rPr dirty="0" sz="2600" spc="-5">
                <a:solidFill>
                  <a:srgbClr val="C00000"/>
                </a:solidFill>
                <a:latin typeface="Constantia"/>
                <a:cs typeface="Constantia"/>
              </a:rPr>
              <a:t>Flipkart  Online </a:t>
            </a:r>
            <a:r>
              <a:rPr dirty="0" sz="2600">
                <a:solidFill>
                  <a:srgbClr val="C00000"/>
                </a:solidFill>
                <a:latin typeface="Constantia"/>
                <a:cs typeface="Constantia"/>
              </a:rPr>
              <a:t>Services Pvt.</a:t>
            </a:r>
            <a:r>
              <a:rPr dirty="0" sz="2600" spc="-175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600" spc="-5">
                <a:solidFill>
                  <a:srgbClr val="C00000"/>
                </a:solidFill>
                <a:latin typeface="Constantia"/>
                <a:cs typeface="Constantia"/>
              </a:rPr>
              <a:t>Ltd</a:t>
            </a: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286385" marR="78867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The </a:t>
            </a:r>
            <a:r>
              <a:rPr dirty="0" sz="2600" spc="5">
                <a:solidFill>
                  <a:srgbClr val="212121"/>
                </a:solidFill>
                <a:latin typeface="Constantia"/>
                <a:cs typeface="Constantia"/>
              </a:rPr>
              <a:t>first </a:t>
            </a: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product they </a:t>
            </a:r>
            <a:r>
              <a:rPr dirty="0" sz="2600">
                <a:solidFill>
                  <a:srgbClr val="212121"/>
                </a:solidFill>
                <a:latin typeface="Constantia"/>
                <a:cs typeface="Constantia"/>
              </a:rPr>
              <a:t>sold </a:t>
            </a:r>
            <a:r>
              <a:rPr dirty="0" sz="2600" spc="-10">
                <a:solidFill>
                  <a:srgbClr val="212121"/>
                </a:solidFill>
                <a:latin typeface="Constantia"/>
                <a:cs typeface="Constantia"/>
              </a:rPr>
              <a:t>was </a:t>
            </a: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the book </a:t>
            </a:r>
            <a:r>
              <a:rPr dirty="0" sz="2600" spc="-5">
                <a:solidFill>
                  <a:srgbClr val="C00000"/>
                </a:solidFill>
                <a:latin typeface="Constantia"/>
                <a:cs typeface="Constantia"/>
              </a:rPr>
              <a:t>Leaving  </a:t>
            </a:r>
            <a:r>
              <a:rPr dirty="0" sz="2600" spc="-10">
                <a:solidFill>
                  <a:srgbClr val="C00000"/>
                </a:solidFill>
                <a:latin typeface="Constantia"/>
                <a:cs typeface="Constantia"/>
              </a:rPr>
              <a:t>Microsoft</a:t>
            </a:r>
            <a:r>
              <a:rPr dirty="0" sz="2600" spc="-14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600" spc="-114">
                <a:solidFill>
                  <a:srgbClr val="C00000"/>
                </a:solidFill>
                <a:latin typeface="Constantia"/>
                <a:cs typeface="Constantia"/>
              </a:rPr>
              <a:t>To</a:t>
            </a:r>
            <a:r>
              <a:rPr dirty="0" sz="2600" spc="-85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600" spc="-15">
                <a:solidFill>
                  <a:srgbClr val="C00000"/>
                </a:solidFill>
                <a:latin typeface="Constantia"/>
                <a:cs typeface="Constantia"/>
              </a:rPr>
              <a:t>Change</a:t>
            </a:r>
            <a:r>
              <a:rPr dirty="0" sz="2600" spc="-114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C00000"/>
                </a:solidFill>
                <a:latin typeface="Constantia"/>
                <a:cs typeface="Constantia"/>
              </a:rPr>
              <a:t>The</a:t>
            </a:r>
            <a:r>
              <a:rPr dirty="0" sz="2600" spc="-9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600" spc="-45">
                <a:solidFill>
                  <a:srgbClr val="C00000"/>
                </a:solidFill>
                <a:latin typeface="Constantia"/>
                <a:cs typeface="Constantia"/>
              </a:rPr>
              <a:t>World </a:t>
            </a:r>
            <a:r>
              <a:rPr dirty="0" sz="2600" spc="-15">
                <a:solidFill>
                  <a:srgbClr val="212121"/>
                </a:solidFill>
                <a:latin typeface="Constantia"/>
                <a:cs typeface="Constantia"/>
              </a:rPr>
              <a:t>to</a:t>
            </a:r>
            <a:r>
              <a:rPr dirty="0" sz="2600" spc="-155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212121"/>
                </a:solidFill>
                <a:latin typeface="Constantia"/>
                <a:cs typeface="Constantia"/>
              </a:rPr>
              <a:t>a</a:t>
            </a:r>
            <a:r>
              <a:rPr dirty="0" sz="2600" spc="-125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customer</a:t>
            </a:r>
            <a:r>
              <a:rPr dirty="0" sz="2600" spc="-150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 spc="-10">
                <a:solidFill>
                  <a:srgbClr val="212121"/>
                </a:solidFill>
                <a:latin typeface="Constantia"/>
                <a:cs typeface="Constantia"/>
              </a:rPr>
              <a:t>from  </a:t>
            </a:r>
            <a:r>
              <a:rPr dirty="0" sz="2600" spc="-15">
                <a:solidFill>
                  <a:srgbClr val="212121"/>
                </a:solidFill>
                <a:latin typeface="Constantia"/>
                <a:cs typeface="Constantia"/>
              </a:rPr>
              <a:t>Hyderabad.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Flipkart </a:t>
            </a:r>
            <a:r>
              <a:rPr dirty="0" sz="2600" spc="-20">
                <a:solidFill>
                  <a:srgbClr val="212121"/>
                </a:solidFill>
                <a:latin typeface="Constantia"/>
                <a:cs typeface="Constantia"/>
              </a:rPr>
              <a:t>now </a:t>
            </a:r>
            <a:r>
              <a:rPr dirty="0" sz="2600" spc="-10">
                <a:solidFill>
                  <a:srgbClr val="212121"/>
                </a:solidFill>
                <a:latin typeface="Constantia"/>
                <a:cs typeface="Constantia"/>
              </a:rPr>
              <a:t>employs </a:t>
            </a:r>
            <a:r>
              <a:rPr dirty="0" sz="2600" spc="-15">
                <a:solidFill>
                  <a:srgbClr val="212121"/>
                </a:solidFill>
                <a:latin typeface="Constantia"/>
                <a:cs typeface="Constantia"/>
              </a:rPr>
              <a:t>more </a:t>
            </a: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than </a:t>
            </a:r>
            <a:r>
              <a:rPr dirty="0" sz="2600" spc="-5">
                <a:solidFill>
                  <a:srgbClr val="C00000"/>
                </a:solidFill>
                <a:latin typeface="Constantia"/>
                <a:cs typeface="Constantia"/>
              </a:rPr>
              <a:t>33,000</a:t>
            </a:r>
            <a:r>
              <a:rPr dirty="0" sz="2600" spc="-43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600" spc="-5">
                <a:solidFill>
                  <a:srgbClr val="C00000"/>
                </a:solidFill>
                <a:latin typeface="Constantia"/>
                <a:cs typeface="Constantia"/>
              </a:rPr>
              <a:t>people</a:t>
            </a: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286385" marR="9842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0">
                <a:solidFill>
                  <a:srgbClr val="212121"/>
                </a:solidFill>
                <a:latin typeface="Constantia"/>
                <a:cs typeface="Constantia"/>
              </a:rPr>
              <a:t>After</a:t>
            </a:r>
            <a:r>
              <a:rPr dirty="0" sz="2600" spc="-140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the</a:t>
            </a:r>
            <a:r>
              <a:rPr dirty="0" sz="2600" spc="-120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 spc="-15">
                <a:solidFill>
                  <a:srgbClr val="212121"/>
                </a:solidFill>
                <a:latin typeface="Constantia"/>
                <a:cs typeface="Constantia"/>
              </a:rPr>
              <a:t>success</a:t>
            </a:r>
            <a:r>
              <a:rPr dirty="0" sz="2600" spc="-140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212121"/>
                </a:solidFill>
                <a:latin typeface="Constantia"/>
                <a:cs typeface="Constantia"/>
              </a:rPr>
              <a:t>of</a:t>
            </a:r>
            <a:r>
              <a:rPr dirty="0" sz="2600" spc="50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 spc="-10">
                <a:solidFill>
                  <a:srgbClr val="212121"/>
                </a:solidFill>
                <a:latin typeface="Constantia"/>
                <a:cs typeface="Constantia"/>
              </a:rPr>
              <a:t>its</a:t>
            </a:r>
            <a:r>
              <a:rPr dirty="0" sz="2600" spc="-60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2014</a:t>
            </a:r>
            <a:r>
              <a:rPr dirty="0" sz="2600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 spc="-5">
                <a:solidFill>
                  <a:srgbClr val="C00000"/>
                </a:solidFill>
                <a:latin typeface="Constantia"/>
                <a:cs typeface="Constantia"/>
              </a:rPr>
              <a:t>Big</a:t>
            </a:r>
            <a:r>
              <a:rPr dirty="0" sz="2600" spc="-1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600" spc="-5">
                <a:solidFill>
                  <a:srgbClr val="C00000"/>
                </a:solidFill>
                <a:latin typeface="Constantia"/>
                <a:cs typeface="Constantia"/>
              </a:rPr>
              <a:t>Billion</a:t>
            </a:r>
            <a:r>
              <a:rPr dirty="0" sz="2600" spc="-55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C00000"/>
                </a:solidFill>
                <a:latin typeface="Constantia"/>
                <a:cs typeface="Constantia"/>
              </a:rPr>
              <a:t>Sale</a:t>
            </a:r>
            <a:r>
              <a:rPr dirty="0" sz="2600">
                <a:solidFill>
                  <a:srgbClr val="212121"/>
                </a:solidFill>
                <a:latin typeface="Constantia"/>
                <a:cs typeface="Constantia"/>
              </a:rPr>
              <a:t>,</a:t>
            </a:r>
            <a:r>
              <a:rPr dirty="0" sz="2600" spc="-85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212121"/>
                </a:solidFill>
                <a:latin typeface="Constantia"/>
                <a:cs typeface="Constantia"/>
              </a:rPr>
              <a:t>a</a:t>
            </a:r>
            <a:r>
              <a:rPr dirty="0" sz="2600" spc="-120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 spc="-10">
                <a:solidFill>
                  <a:srgbClr val="212121"/>
                </a:solidFill>
                <a:latin typeface="Constantia"/>
                <a:cs typeface="Constantia"/>
              </a:rPr>
              <a:t>second</a:t>
            </a:r>
            <a:r>
              <a:rPr dirty="0" sz="2600" spc="-15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Big  Billion </a:t>
            </a:r>
            <a:r>
              <a:rPr dirty="0" sz="2600">
                <a:solidFill>
                  <a:srgbClr val="212121"/>
                </a:solidFill>
                <a:latin typeface="Constantia"/>
                <a:cs typeface="Constantia"/>
              </a:rPr>
              <a:t>Sale </a:t>
            </a:r>
            <a:r>
              <a:rPr dirty="0" sz="2600" spc="-10">
                <a:solidFill>
                  <a:srgbClr val="212121"/>
                </a:solidFill>
                <a:latin typeface="Constantia"/>
                <a:cs typeface="Constantia"/>
              </a:rPr>
              <a:t>was </a:t>
            </a: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carried </a:t>
            </a:r>
            <a:r>
              <a:rPr dirty="0" sz="2600">
                <a:solidFill>
                  <a:srgbClr val="212121"/>
                </a:solidFill>
                <a:latin typeface="Constantia"/>
                <a:cs typeface="Constantia"/>
              </a:rPr>
              <a:t>out , </a:t>
            </a:r>
            <a:r>
              <a:rPr dirty="0" sz="2600" spc="-10">
                <a:solidFill>
                  <a:srgbClr val="212121"/>
                </a:solidFill>
                <a:latin typeface="Constantia"/>
                <a:cs typeface="Constantia"/>
              </a:rPr>
              <a:t>where </a:t>
            </a: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it </a:t>
            </a:r>
            <a:r>
              <a:rPr dirty="0" sz="2600" spc="-10">
                <a:solidFill>
                  <a:srgbClr val="212121"/>
                </a:solidFill>
                <a:latin typeface="Constantia"/>
                <a:cs typeface="Constantia"/>
              </a:rPr>
              <a:t>is reported </a:t>
            </a: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that  they </a:t>
            </a:r>
            <a:r>
              <a:rPr dirty="0" sz="2600" spc="-15">
                <a:solidFill>
                  <a:srgbClr val="212121"/>
                </a:solidFill>
                <a:latin typeface="Constantia"/>
                <a:cs typeface="Constantia"/>
              </a:rPr>
              <a:t>saw </a:t>
            </a:r>
            <a:r>
              <a:rPr dirty="0" sz="2600">
                <a:solidFill>
                  <a:srgbClr val="212121"/>
                </a:solidFill>
                <a:latin typeface="Constantia"/>
                <a:cs typeface="Constantia"/>
              </a:rPr>
              <a:t>a </a:t>
            </a: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business </a:t>
            </a:r>
            <a:r>
              <a:rPr dirty="0" sz="2600" spc="-15">
                <a:solidFill>
                  <a:srgbClr val="212121"/>
                </a:solidFill>
                <a:latin typeface="Constantia"/>
                <a:cs typeface="Constantia"/>
              </a:rPr>
              <a:t>turnover </a:t>
            </a:r>
            <a:r>
              <a:rPr dirty="0" sz="2600">
                <a:solidFill>
                  <a:srgbClr val="212121"/>
                </a:solidFill>
                <a:latin typeface="Constantia"/>
                <a:cs typeface="Constantia"/>
              </a:rPr>
              <a:t>of </a:t>
            </a:r>
            <a:r>
              <a:rPr dirty="0" sz="2600">
                <a:solidFill>
                  <a:srgbClr val="C00000"/>
                </a:solidFill>
                <a:latin typeface="Constantia"/>
                <a:cs typeface="Constantia"/>
              </a:rPr>
              <a:t>$300 </a:t>
            </a:r>
            <a:r>
              <a:rPr dirty="0" sz="2600" spc="-5">
                <a:solidFill>
                  <a:srgbClr val="C00000"/>
                </a:solidFill>
                <a:latin typeface="Constantia"/>
                <a:cs typeface="Constantia"/>
              </a:rPr>
              <a:t>million </a:t>
            </a:r>
            <a:r>
              <a:rPr dirty="0" sz="2600" spc="-5">
                <a:solidFill>
                  <a:srgbClr val="212121"/>
                </a:solidFill>
                <a:latin typeface="Constantia"/>
                <a:cs typeface="Constantia"/>
              </a:rPr>
              <a:t>in </a:t>
            </a:r>
            <a:r>
              <a:rPr dirty="0" sz="2600" spc="-10">
                <a:solidFill>
                  <a:srgbClr val="212121"/>
                </a:solidFill>
                <a:latin typeface="Constantia"/>
                <a:cs typeface="Constantia"/>
              </a:rPr>
              <a:t>gross  merchandise</a:t>
            </a:r>
            <a:r>
              <a:rPr dirty="0" sz="2600" spc="-140">
                <a:solidFill>
                  <a:srgbClr val="212121"/>
                </a:solidFill>
                <a:latin typeface="Constantia"/>
                <a:cs typeface="Constantia"/>
              </a:rPr>
              <a:t> </a:t>
            </a:r>
            <a:r>
              <a:rPr dirty="0" sz="2600" spc="-10">
                <a:solidFill>
                  <a:srgbClr val="212121"/>
                </a:solidFill>
                <a:latin typeface="Constantia"/>
                <a:cs typeface="Constantia"/>
              </a:rPr>
              <a:t>volume.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96554" y="6555895"/>
            <a:ext cx="2184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31363" y="581913"/>
            <a:ext cx="308419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1">
                <a:latin typeface="Gabriola"/>
                <a:cs typeface="Gabriola"/>
              </a:rPr>
              <a:t>ACQUISITIONS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96554" y="6555895"/>
            <a:ext cx="2184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1535938"/>
            <a:ext cx="8339455" cy="4623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solidFill>
                  <a:srgbClr val="C00000"/>
                </a:solidFill>
                <a:latin typeface="Constantia"/>
                <a:cs typeface="Constantia"/>
              </a:rPr>
              <a:t>2011</a:t>
            </a:r>
            <a:r>
              <a:rPr dirty="0" sz="2600" spc="-5">
                <a:latin typeface="Constantia"/>
                <a:cs typeface="Constantia"/>
              </a:rPr>
              <a:t>: Flipkart </a:t>
            </a:r>
            <a:r>
              <a:rPr dirty="0" sz="2600" spc="-15">
                <a:latin typeface="Constantia"/>
                <a:cs typeface="Constantia"/>
              </a:rPr>
              <a:t>acquired </a:t>
            </a:r>
            <a:r>
              <a:rPr dirty="0" sz="2600" spc="-5">
                <a:latin typeface="Constantia"/>
                <a:cs typeface="Constantia"/>
              </a:rPr>
              <a:t>the </a:t>
            </a:r>
            <a:r>
              <a:rPr dirty="0" sz="2600" spc="-10">
                <a:latin typeface="Constantia"/>
                <a:cs typeface="Constantia"/>
              </a:rPr>
              <a:t>rights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 spc="-5">
                <a:solidFill>
                  <a:srgbClr val="C00000"/>
                </a:solidFill>
                <a:latin typeface="Constantia"/>
                <a:cs typeface="Constantia"/>
              </a:rPr>
              <a:t>Chakpak's </a:t>
            </a:r>
            <a:r>
              <a:rPr dirty="0" sz="2600">
                <a:latin typeface="Constantia"/>
                <a:cs typeface="Constantia"/>
              </a:rPr>
              <a:t>, a  </a:t>
            </a:r>
            <a:r>
              <a:rPr dirty="0" sz="2600" spc="-10">
                <a:latin typeface="Constantia"/>
                <a:cs typeface="Constantia"/>
              </a:rPr>
              <a:t>Bollywood </a:t>
            </a:r>
            <a:r>
              <a:rPr dirty="0" sz="2600" spc="-5">
                <a:latin typeface="Constantia"/>
                <a:cs typeface="Constantia"/>
              </a:rPr>
              <a:t>news digital catalogue, </a:t>
            </a:r>
            <a:r>
              <a:rPr dirty="0" sz="2600">
                <a:latin typeface="Constantia"/>
                <a:cs typeface="Constantia"/>
              </a:rPr>
              <a:t>with 40,000  </a:t>
            </a:r>
            <a:r>
              <a:rPr dirty="0" sz="2600" spc="-5">
                <a:latin typeface="Constantia"/>
                <a:cs typeface="Constantia"/>
              </a:rPr>
              <a:t>filmographies, </a:t>
            </a:r>
            <a:r>
              <a:rPr dirty="0" sz="2600">
                <a:latin typeface="Constantia"/>
                <a:cs typeface="Constantia"/>
              </a:rPr>
              <a:t>10,000 </a:t>
            </a:r>
            <a:r>
              <a:rPr dirty="0" sz="2600" spc="-10">
                <a:latin typeface="Constantia"/>
                <a:cs typeface="Constantia"/>
              </a:rPr>
              <a:t>movies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5">
                <a:latin typeface="Constantia"/>
                <a:cs typeface="Constantia"/>
              </a:rPr>
              <a:t>close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>
                <a:latin typeface="Constantia"/>
                <a:cs typeface="Constantia"/>
              </a:rPr>
              <a:t>50,000</a:t>
            </a:r>
            <a:r>
              <a:rPr dirty="0" sz="2600" spc="-42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ratings.</a:t>
            </a:r>
            <a:endParaRPr sz="2600">
              <a:latin typeface="Constantia"/>
              <a:cs typeface="Constantia"/>
            </a:endParaRPr>
          </a:p>
          <a:p>
            <a:pPr marL="286385" marR="217170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solidFill>
                  <a:srgbClr val="C00000"/>
                </a:solidFill>
                <a:latin typeface="Constantia"/>
                <a:cs typeface="Constantia"/>
              </a:rPr>
              <a:t>2014</a:t>
            </a:r>
            <a:r>
              <a:rPr dirty="0" sz="2600" spc="-5">
                <a:latin typeface="Constantia"/>
                <a:cs typeface="Constantia"/>
              </a:rPr>
              <a:t>: </a:t>
            </a:r>
            <a:r>
              <a:rPr dirty="0" sz="2600" spc="-20">
                <a:latin typeface="Constantia"/>
                <a:cs typeface="Constantia"/>
              </a:rPr>
              <a:t>Acquired </a:t>
            </a:r>
            <a:r>
              <a:rPr dirty="0" sz="2600" spc="-20">
                <a:solidFill>
                  <a:srgbClr val="C00000"/>
                </a:solidFill>
                <a:latin typeface="Constantia"/>
                <a:cs typeface="Constantia"/>
              </a:rPr>
              <a:t>Myntra </a:t>
            </a:r>
            <a:r>
              <a:rPr dirty="0" sz="2600" spc="-5">
                <a:latin typeface="Constantia"/>
                <a:cs typeface="Constantia"/>
              </a:rPr>
              <a:t>in </a:t>
            </a:r>
            <a:r>
              <a:rPr dirty="0" sz="2600">
                <a:latin typeface="Constantia"/>
                <a:cs typeface="Constantia"/>
              </a:rPr>
              <a:t>an </a:t>
            </a:r>
            <a:r>
              <a:rPr dirty="0" sz="2600" spc="-5">
                <a:latin typeface="Constantia"/>
                <a:cs typeface="Constantia"/>
              </a:rPr>
              <a:t>estimated</a:t>
            </a:r>
            <a:r>
              <a:rPr dirty="0" sz="2600" spc="-32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20  billion </a:t>
            </a:r>
            <a:r>
              <a:rPr dirty="0" sz="2600">
                <a:latin typeface="Constantia"/>
                <a:cs typeface="Constantia"/>
              </a:rPr>
              <a:t>(US$310 </a:t>
            </a:r>
            <a:r>
              <a:rPr dirty="0" sz="2600" spc="-5">
                <a:latin typeface="Constantia"/>
                <a:cs typeface="Constantia"/>
              </a:rPr>
              <a:t>million)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deal.</a:t>
            </a:r>
            <a:endParaRPr sz="2600">
              <a:latin typeface="Constantia"/>
              <a:cs typeface="Constantia"/>
            </a:endParaRPr>
          </a:p>
          <a:p>
            <a:pPr marL="286385" marR="22796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0">
                <a:solidFill>
                  <a:srgbClr val="C00000"/>
                </a:solidFill>
                <a:latin typeface="Constantia"/>
                <a:cs typeface="Constantia"/>
              </a:rPr>
              <a:t>2015</a:t>
            </a:r>
            <a:r>
              <a:rPr dirty="0" sz="2600" spc="-10">
                <a:latin typeface="Constantia"/>
                <a:cs typeface="Constantia"/>
              </a:rPr>
              <a:t>: </a:t>
            </a:r>
            <a:r>
              <a:rPr dirty="0" sz="2600" spc="-5">
                <a:latin typeface="Constantia"/>
                <a:cs typeface="Constantia"/>
              </a:rPr>
              <a:t>Flipkart </a:t>
            </a:r>
            <a:r>
              <a:rPr dirty="0" sz="2600" spc="-15">
                <a:latin typeface="Constantia"/>
                <a:cs typeface="Constantia"/>
              </a:rPr>
              <a:t>acquired </a:t>
            </a: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5">
                <a:latin typeface="Constantia"/>
                <a:cs typeface="Constantia"/>
              </a:rPr>
              <a:t>mobile </a:t>
            </a:r>
            <a:r>
              <a:rPr dirty="0" sz="2600" spc="-10">
                <a:latin typeface="Constantia"/>
                <a:cs typeface="Constantia"/>
              </a:rPr>
              <a:t>marketing </a:t>
            </a:r>
            <a:r>
              <a:rPr dirty="0" sz="2600">
                <a:latin typeface="Constantia"/>
                <a:cs typeface="Constantia"/>
              </a:rPr>
              <a:t>start-up </a:t>
            </a:r>
            <a:r>
              <a:rPr dirty="0" sz="260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600" spc="-10">
                <a:solidFill>
                  <a:srgbClr val="C00000"/>
                </a:solidFill>
                <a:latin typeface="Constantia"/>
                <a:cs typeface="Constantia"/>
              </a:rPr>
              <a:t>Appiterate</a:t>
            </a:r>
            <a:r>
              <a:rPr dirty="0" sz="2600" spc="-10">
                <a:latin typeface="Constantia"/>
                <a:cs typeface="Constantia"/>
              </a:rPr>
              <a:t>(DSYN </a:t>
            </a:r>
            <a:r>
              <a:rPr dirty="0" sz="2600" spc="-20">
                <a:latin typeface="Constantia"/>
                <a:cs typeface="Constantia"/>
              </a:rPr>
              <a:t>Technologies </a:t>
            </a:r>
            <a:r>
              <a:rPr dirty="0" sz="2600" spc="-5">
                <a:latin typeface="Constantia"/>
                <a:cs typeface="Constantia"/>
              </a:rPr>
              <a:t>Pvt. </a:t>
            </a:r>
            <a:r>
              <a:rPr dirty="0" sz="2600" spc="-10">
                <a:latin typeface="Constantia"/>
                <a:cs typeface="Constantia"/>
              </a:rPr>
              <a:t>Ltd.)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30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strengthen  its mobile</a:t>
            </a:r>
            <a:r>
              <a:rPr dirty="0" sz="2600" spc="-18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platform.</a:t>
            </a:r>
            <a:endParaRPr sz="2600">
              <a:latin typeface="Constantia"/>
              <a:cs typeface="Constantia"/>
            </a:endParaRPr>
          </a:p>
          <a:p>
            <a:pPr algn="just" marL="286385" marR="7429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0">
                <a:solidFill>
                  <a:srgbClr val="C00000"/>
                </a:solidFill>
                <a:latin typeface="Constantia"/>
                <a:cs typeface="Constantia"/>
              </a:rPr>
              <a:t>2015</a:t>
            </a:r>
            <a:r>
              <a:rPr dirty="0" sz="2600" spc="-10">
                <a:latin typeface="Constantia"/>
                <a:cs typeface="Constantia"/>
              </a:rPr>
              <a:t>: </a:t>
            </a:r>
            <a:r>
              <a:rPr dirty="0" sz="2600" spc="-5">
                <a:latin typeface="Constantia"/>
                <a:cs typeface="Constantia"/>
              </a:rPr>
              <a:t>Flipkart bought </a:t>
            </a: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5">
                <a:latin typeface="Constantia"/>
                <a:cs typeface="Constantia"/>
              </a:rPr>
              <a:t>minority </a:t>
            </a:r>
            <a:r>
              <a:rPr dirty="0" sz="2600" spc="-10">
                <a:latin typeface="Constantia"/>
                <a:cs typeface="Constantia"/>
              </a:rPr>
              <a:t>stake </a:t>
            </a:r>
            <a:r>
              <a:rPr dirty="0" sz="2600">
                <a:latin typeface="Constantia"/>
                <a:cs typeface="Constantia"/>
              </a:rPr>
              <a:t>in </a:t>
            </a:r>
            <a:r>
              <a:rPr dirty="0" sz="2600" spc="-10">
                <a:latin typeface="Constantia"/>
                <a:cs typeface="Constantia"/>
              </a:rPr>
              <a:t>navigation </a:t>
            </a:r>
            <a:r>
              <a:rPr dirty="0" sz="2600">
                <a:latin typeface="Constantia"/>
                <a:cs typeface="Constantia"/>
              </a:rPr>
              <a:t>and  </a:t>
            </a:r>
            <a:r>
              <a:rPr dirty="0" sz="2600" spc="-15">
                <a:latin typeface="Constantia"/>
                <a:cs typeface="Constantia"/>
              </a:rPr>
              <a:t>route</a:t>
            </a:r>
            <a:r>
              <a:rPr dirty="0" sz="2600" spc="-16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optimization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startup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10">
                <a:solidFill>
                  <a:srgbClr val="C00000"/>
                </a:solidFill>
                <a:latin typeface="Constantia"/>
                <a:cs typeface="Constantia"/>
              </a:rPr>
              <a:t>MapmyIndia</a:t>
            </a:r>
            <a:r>
              <a:rPr dirty="0" sz="2600" spc="-9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help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improve  </a:t>
            </a:r>
            <a:r>
              <a:rPr dirty="0" sz="2600" spc="-5">
                <a:latin typeface="Constantia"/>
                <a:cs typeface="Constantia"/>
              </a:rPr>
              <a:t>its </a:t>
            </a:r>
            <a:r>
              <a:rPr dirty="0" sz="2600" spc="-10">
                <a:latin typeface="Constantia"/>
                <a:cs typeface="Constantia"/>
              </a:rPr>
              <a:t>delivery </a:t>
            </a:r>
            <a:r>
              <a:rPr dirty="0" sz="2600" spc="-5">
                <a:latin typeface="Constantia"/>
                <a:cs typeface="Constantia"/>
              </a:rPr>
              <a:t>using </a:t>
            </a:r>
            <a:r>
              <a:rPr dirty="0" sz="2600" spc="-10">
                <a:latin typeface="Constantia"/>
                <a:cs typeface="Constantia"/>
              </a:rPr>
              <a:t>MapmyIndia</a:t>
            </a:r>
            <a:r>
              <a:rPr dirty="0" sz="2600" spc="-38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assets.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9740" y="1002538"/>
            <a:ext cx="8157209" cy="43859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17081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Char char="•"/>
              <a:tabLst>
                <a:tab pos="286385" algn="l"/>
                <a:tab pos="287020" algn="l"/>
              </a:tabLst>
            </a:pPr>
            <a:r>
              <a:rPr dirty="0" sz="2600" spc="-5">
                <a:solidFill>
                  <a:srgbClr val="C00000"/>
                </a:solidFill>
                <a:latin typeface="Constantia"/>
                <a:cs typeface="Constantia"/>
              </a:rPr>
              <a:t>2016</a:t>
            </a:r>
            <a:r>
              <a:rPr dirty="0" sz="2600" spc="-5">
                <a:latin typeface="Constantia"/>
                <a:cs typeface="Constantia"/>
              </a:rPr>
              <a:t>: </a:t>
            </a:r>
            <a:r>
              <a:rPr dirty="0" sz="2600" spc="-15">
                <a:latin typeface="Constantia"/>
                <a:cs typeface="Constantia"/>
              </a:rPr>
              <a:t>Flipkart’s </a:t>
            </a:r>
            <a:r>
              <a:rPr dirty="0" sz="2600" spc="-20">
                <a:latin typeface="Constantia"/>
                <a:cs typeface="Constantia"/>
              </a:rPr>
              <a:t>Myntra </a:t>
            </a:r>
            <a:r>
              <a:rPr dirty="0" sz="2600" spc="-15">
                <a:latin typeface="Constantia"/>
                <a:cs typeface="Constantia"/>
              </a:rPr>
              <a:t>acquires rival </a:t>
            </a:r>
            <a:r>
              <a:rPr dirty="0" sz="2600" spc="-5">
                <a:latin typeface="Constantia"/>
                <a:cs typeface="Constantia"/>
              </a:rPr>
              <a:t>fashion</a:t>
            </a:r>
            <a:r>
              <a:rPr dirty="0" sz="2600" spc="-3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shopping  </a:t>
            </a:r>
            <a:r>
              <a:rPr dirty="0" sz="2600" spc="-10">
                <a:latin typeface="Constantia"/>
                <a:cs typeface="Constantia"/>
              </a:rPr>
              <a:t>site </a:t>
            </a:r>
            <a:r>
              <a:rPr dirty="0" sz="2600" spc="-10">
                <a:solidFill>
                  <a:srgbClr val="C00000"/>
                </a:solidFill>
                <a:latin typeface="Constantia"/>
                <a:cs typeface="Constantia"/>
              </a:rPr>
              <a:t>Jabong </a:t>
            </a:r>
            <a:r>
              <a:rPr dirty="0" sz="2600" spc="-10">
                <a:latin typeface="Constantia"/>
                <a:cs typeface="Constantia"/>
              </a:rPr>
              <a:t>for </a:t>
            </a:r>
            <a:r>
              <a:rPr dirty="0" sz="2600" spc="-15">
                <a:latin typeface="Constantia"/>
                <a:cs typeface="Constantia"/>
              </a:rPr>
              <a:t>$70</a:t>
            </a:r>
            <a:r>
              <a:rPr dirty="0" sz="2600" spc="-17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million.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AD0D9"/>
              </a:buClr>
              <a:buFont typeface="Constantia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286385" marR="489584" indent="-274320">
              <a:lnSpc>
                <a:spcPct val="100000"/>
              </a:lnSpc>
              <a:buClr>
                <a:srgbClr val="0AD0D9"/>
              </a:buClr>
              <a:buSzPct val="94230"/>
              <a:buChar char="•"/>
              <a:tabLst>
                <a:tab pos="286385" algn="l"/>
                <a:tab pos="287020" algn="l"/>
              </a:tabLst>
            </a:pPr>
            <a:r>
              <a:rPr dirty="0" sz="2600" spc="-10">
                <a:solidFill>
                  <a:srgbClr val="C00000"/>
                </a:solidFill>
                <a:latin typeface="Constantia"/>
                <a:cs typeface="Constantia"/>
              </a:rPr>
              <a:t>2017</a:t>
            </a:r>
            <a:r>
              <a:rPr dirty="0" sz="2600" spc="-10">
                <a:latin typeface="Constantia"/>
                <a:cs typeface="Constantia"/>
              </a:rPr>
              <a:t>: </a:t>
            </a:r>
            <a:r>
              <a:rPr dirty="0" sz="2600">
                <a:latin typeface="Constantia"/>
                <a:cs typeface="Constantia"/>
              </a:rPr>
              <a:t>In </a:t>
            </a:r>
            <a:r>
              <a:rPr dirty="0" sz="2600" spc="-30">
                <a:latin typeface="Constantia"/>
                <a:cs typeface="Constantia"/>
              </a:rPr>
              <a:t>January, </a:t>
            </a:r>
            <a:r>
              <a:rPr dirty="0" sz="2600" spc="-5">
                <a:latin typeface="Constantia"/>
                <a:cs typeface="Constantia"/>
              </a:rPr>
              <a:t>Flipkart </a:t>
            </a:r>
            <a:r>
              <a:rPr dirty="0" sz="2600">
                <a:latin typeface="Constantia"/>
                <a:cs typeface="Constantia"/>
              </a:rPr>
              <a:t>funded </a:t>
            </a:r>
            <a:r>
              <a:rPr dirty="0" sz="2600" spc="-10">
                <a:latin typeface="Constantia"/>
                <a:cs typeface="Constantia"/>
              </a:rPr>
              <a:t>Parenting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Network </a:t>
            </a:r>
            <a:r>
              <a:rPr dirty="0" sz="2600" spc="-15">
                <a:solidFill>
                  <a:srgbClr val="C00000"/>
                </a:solidFill>
                <a:latin typeface="Constantia"/>
                <a:cs typeface="Constantia"/>
              </a:rPr>
              <a:t> Tinystep </a:t>
            </a:r>
            <a:r>
              <a:rPr dirty="0" sz="2600" spc="-5">
                <a:latin typeface="Constantia"/>
                <a:cs typeface="Constantia"/>
              </a:rPr>
              <a:t>With </a:t>
            </a:r>
            <a:r>
              <a:rPr dirty="0" sz="2600">
                <a:latin typeface="Constantia"/>
                <a:cs typeface="Constantia"/>
              </a:rPr>
              <a:t>$2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Million.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AD0D9"/>
              </a:buClr>
              <a:buFont typeface="Constantia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buClr>
                <a:srgbClr val="0AD0D9"/>
              </a:buClr>
              <a:buSzPct val="94230"/>
              <a:buChar char="•"/>
              <a:tabLst>
                <a:tab pos="286385" algn="l"/>
                <a:tab pos="287020" algn="l"/>
              </a:tabLst>
            </a:pPr>
            <a:r>
              <a:rPr dirty="0" sz="2600" spc="-10">
                <a:solidFill>
                  <a:srgbClr val="C00000"/>
                </a:solidFill>
                <a:latin typeface="Constantia"/>
                <a:cs typeface="Constantia"/>
              </a:rPr>
              <a:t>2017</a:t>
            </a:r>
            <a:r>
              <a:rPr dirty="0" sz="2600" spc="-10">
                <a:latin typeface="Constantia"/>
                <a:cs typeface="Constantia"/>
              </a:rPr>
              <a:t>: </a:t>
            </a:r>
            <a:r>
              <a:rPr dirty="0" sz="2600">
                <a:latin typeface="Constantia"/>
                <a:cs typeface="Constantia"/>
              </a:rPr>
              <a:t>In </a:t>
            </a:r>
            <a:r>
              <a:rPr dirty="0" sz="2600" spc="-10">
                <a:latin typeface="Constantia"/>
                <a:cs typeface="Constantia"/>
              </a:rPr>
              <a:t>April, </a:t>
            </a:r>
            <a:r>
              <a:rPr dirty="0" sz="2600">
                <a:latin typeface="Constantia"/>
                <a:cs typeface="Constantia"/>
              </a:rPr>
              <a:t>in </a:t>
            </a:r>
            <a:r>
              <a:rPr dirty="0" sz="2600" spc="-20">
                <a:latin typeface="Constantia"/>
                <a:cs typeface="Constantia"/>
              </a:rPr>
              <a:t>exchange </a:t>
            </a:r>
            <a:r>
              <a:rPr dirty="0" sz="2600" spc="-10">
                <a:latin typeface="Constantia"/>
                <a:cs typeface="Constantia"/>
              </a:rPr>
              <a:t>for </a:t>
            </a:r>
            <a:r>
              <a:rPr dirty="0" sz="2600">
                <a:latin typeface="Constantia"/>
                <a:cs typeface="Constantia"/>
              </a:rPr>
              <a:t>an equity </a:t>
            </a:r>
            <a:r>
              <a:rPr dirty="0" sz="2600" spc="-10">
                <a:latin typeface="Constantia"/>
                <a:cs typeface="Constantia"/>
              </a:rPr>
              <a:t>stake </a:t>
            </a:r>
            <a:r>
              <a:rPr dirty="0" sz="2600" spc="-5">
                <a:latin typeface="Constantia"/>
                <a:cs typeface="Constantia"/>
              </a:rPr>
              <a:t>in  Flipkart, </a:t>
            </a:r>
            <a:r>
              <a:rPr dirty="0" sz="2600" spc="-10">
                <a:solidFill>
                  <a:srgbClr val="C00000"/>
                </a:solidFill>
                <a:latin typeface="Constantia"/>
                <a:cs typeface="Constantia"/>
              </a:rPr>
              <a:t>eBay </a:t>
            </a:r>
            <a:r>
              <a:rPr dirty="0" sz="2600" spc="-10">
                <a:latin typeface="Constantia"/>
                <a:cs typeface="Constantia"/>
              </a:rPr>
              <a:t>agreed </a:t>
            </a:r>
            <a:r>
              <a:rPr dirty="0" sz="2600" spc="-20">
                <a:latin typeface="Constantia"/>
                <a:cs typeface="Constantia"/>
              </a:rPr>
              <a:t>to make </a:t>
            </a: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5">
                <a:latin typeface="Constantia"/>
                <a:cs typeface="Constantia"/>
              </a:rPr>
              <a:t>$500 million cash  </a:t>
            </a:r>
            <a:r>
              <a:rPr dirty="0" sz="2600" spc="-15">
                <a:latin typeface="Constantia"/>
                <a:cs typeface="Constantia"/>
              </a:rPr>
              <a:t>investment </a:t>
            </a:r>
            <a:r>
              <a:rPr dirty="0" sz="2600" spc="-5">
                <a:latin typeface="Constantia"/>
                <a:cs typeface="Constantia"/>
              </a:rPr>
              <a:t>in </a:t>
            </a:r>
            <a:r>
              <a:rPr dirty="0" sz="2600">
                <a:latin typeface="Constantia"/>
                <a:cs typeface="Constantia"/>
              </a:rPr>
              <a:t>and sell </a:t>
            </a:r>
            <a:r>
              <a:rPr dirty="0" sz="2600" spc="-5">
                <a:latin typeface="Constantia"/>
                <a:cs typeface="Constantia"/>
              </a:rPr>
              <a:t>its </a:t>
            </a:r>
            <a:r>
              <a:rPr dirty="0" sz="2600" spc="-10">
                <a:latin typeface="Constantia"/>
                <a:cs typeface="Constantia"/>
              </a:rPr>
              <a:t>eBay </a:t>
            </a:r>
            <a:r>
              <a:rPr dirty="0" sz="2600">
                <a:latin typeface="Constantia"/>
                <a:cs typeface="Constantia"/>
              </a:rPr>
              <a:t>business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 spc="-5">
                <a:latin typeface="Constantia"/>
                <a:cs typeface="Constantia"/>
              </a:rPr>
              <a:t>Flipkart;  </a:t>
            </a:r>
            <a:r>
              <a:rPr dirty="0" sz="2600" spc="-50">
                <a:latin typeface="Constantia"/>
                <a:cs typeface="Constantia"/>
              </a:rPr>
              <a:t>however,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according</a:t>
            </a:r>
            <a:r>
              <a:rPr dirty="0" sz="2600" spc="-1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company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statement</a:t>
            </a:r>
            <a:r>
              <a:rPr dirty="0" sz="2600" spc="-16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eBay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would  continue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to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operate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as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separate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entity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from</a:t>
            </a:r>
            <a:r>
              <a:rPr dirty="0" sz="2600" spc="-5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Flipkart.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96554" y="6555895"/>
            <a:ext cx="2184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55747" y="429513"/>
            <a:ext cx="288861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5000" spc="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AMAZON.com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140" y="1389634"/>
            <a:ext cx="7574915" cy="2216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866640">
              <a:lnSpc>
                <a:spcPct val="100000"/>
              </a:lnSpc>
              <a:spcBef>
                <a:spcPts val="100"/>
              </a:spcBef>
              <a:tabLst>
                <a:tab pos="930275" algn="l"/>
              </a:tabLst>
            </a:pPr>
            <a:r>
              <a:rPr dirty="0" sz="2400" spc="-15">
                <a:solidFill>
                  <a:srgbClr val="0E6EC5"/>
                </a:solidFill>
                <a:latin typeface="Constantia"/>
                <a:cs typeface="Constantia"/>
              </a:rPr>
              <a:t>Company </a:t>
            </a:r>
            <a:r>
              <a:rPr dirty="0" sz="2400" spc="-5">
                <a:solidFill>
                  <a:srgbClr val="0E6EC5"/>
                </a:solidFill>
                <a:latin typeface="Constantia"/>
                <a:cs typeface="Constantia"/>
              </a:rPr>
              <a:t>Profile  </a:t>
            </a:r>
            <a:r>
              <a:rPr dirty="0" sz="2400" spc="-15">
                <a:solidFill>
                  <a:srgbClr val="909090"/>
                </a:solidFill>
                <a:latin typeface="Constantia"/>
                <a:cs typeface="Constantia"/>
              </a:rPr>
              <a:t>Founders: </a:t>
            </a:r>
            <a:r>
              <a:rPr dirty="0" sz="2400" spc="-10">
                <a:latin typeface="Constantia"/>
                <a:cs typeface="Constantia"/>
              </a:rPr>
              <a:t>Jeff </a:t>
            </a:r>
            <a:r>
              <a:rPr dirty="0" sz="2400" spc="-5">
                <a:latin typeface="Constantia"/>
                <a:cs typeface="Constantia"/>
              </a:rPr>
              <a:t>Bezos  </a:t>
            </a:r>
            <a:r>
              <a:rPr dirty="0" sz="2400" spc="-20">
                <a:solidFill>
                  <a:srgbClr val="909090"/>
                </a:solidFill>
                <a:latin typeface="Constantia"/>
                <a:cs typeface="Constantia"/>
              </a:rPr>
              <a:t>CEO	</a:t>
            </a:r>
            <a:r>
              <a:rPr dirty="0" sz="2400">
                <a:solidFill>
                  <a:srgbClr val="909090"/>
                </a:solidFill>
                <a:latin typeface="Constantia"/>
                <a:cs typeface="Constantia"/>
              </a:rPr>
              <a:t>: </a:t>
            </a:r>
            <a:r>
              <a:rPr dirty="0" sz="2400" spc="-10">
                <a:latin typeface="Constantia"/>
                <a:cs typeface="Constantia"/>
              </a:rPr>
              <a:t>Jeff </a:t>
            </a:r>
            <a:r>
              <a:rPr dirty="0" sz="2400" spc="-5">
                <a:latin typeface="Constantia"/>
                <a:cs typeface="Constantia"/>
              </a:rPr>
              <a:t>Bezos  </a:t>
            </a:r>
            <a:r>
              <a:rPr dirty="0" sz="2400" spc="-15">
                <a:solidFill>
                  <a:srgbClr val="888888"/>
                </a:solidFill>
                <a:latin typeface="Constantia"/>
                <a:cs typeface="Constantia"/>
              </a:rPr>
              <a:t>Founded: </a:t>
            </a:r>
            <a:r>
              <a:rPr dirty="0" sz="2400">
                <a:latin typeface="Constantia"/>
                <a:cs typeface="Constantia"/>
              </a:rPr>
              <a:t>5 </a:t>
            </a:r>
            <a:r>
              <a:rPr dirty="0" sz="2400" spc="-20">
                <a:latin typeface="Constantia"/>
                <a:cs typeface="Constantia"/>
              </a:rPr>
              <a:t>July</a:t>
            </a:r>
            <a:r>
              <a:rPr dirty="0" sz="2400" spc="-114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1994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860"/>
              </a:lnSpc>
              <a:tabLst>
                <a:tab pos="2039620" algn="l"/>
              </a:tabLst>
            </a:pPr>
            <a:r>
              <a:rPr dirty="0" sz="2400" spc="-10">
                <a:solidFill>
                  <a:srgbClr val="888888"/>
                </a:solidFill>
                <a:latin typeface="Constantia"/>
                <a:cs typeface="Constantia"/>
              </a:rPr>
              <a:t>Headquarters:	</a:t>
            </a:r>
            <a:r>
              <a:rPr dirty="0" u="heavy" sz="24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Seattle, </a:t>
            </a:r>
            <a:r>
              <a:rPr dirty="0" u="heavy" sz="2400" spc="-2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Washington, </a:t>
            </a:r>
            <a:r>
              <a:rPr dirty="0" u="heavy" sz="2400" spc="-1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United</a:t>
            </a:r>
            <a:r>
              <a:rPr dirty="0" u="heavy" sz="2400" spc="-2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 </a:t>
            </a:r>
            <a:r>
              <a:rPr dirty="0" u="heavy" sz="24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States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860"/>
              </a:lnSpc>
            </a:pPr>
            <a:r>
              <a:rPr dirty="0" sz="2400" spc="-5" b="1">
                <a:latin typeface="Constantia"/>
                <a:cs typeface="Constantia"/>
              </a:rPr>
              <a:t>Subsidiaries</a:t>
            </a:r>
            <a:r>
              <a:rPr dirty="0" sz="2400" spc="-5">
                <a:latin typeface="Constantia"/>
                <a:cs typeface="Constantia"/>
              </a:rPr>
              <a:t>: </a:t>
            </a:r>
            <a:r>
              <a:rPr dirty="0" u="heavy" sz="24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Zappos</a:t>
            </a:r>
            <a:r>
              <a:rPr dirty="0" sz="2400" spc="-10">
                <a:solidFill>
                  <a:srgbClr val="0076A2"/>
                </a:solidFill>
                <a:latin typeface="Constantia"/>
                <a:cs typeface="Constantia"/>
              </a:rPr>
              <a:t>, </a:t>
            </a:r>
            <a:r>
              <a:rPr dirty="0" u="heavy" sz="24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8"/>
              </a:rPr>
              <a:t>Audible.Inc.</a:t>
            </a:r>
            <a:r>
              <a:rPr dirty="0" sz="2400" spc="-10">
                <a:solidFill>
                  <a:srgbClr val="0076A2"/>
                </a:solidFill>
                <a:latin typeface="Constantia"/>
                <a:cs typeface="Constantia"/>
              </a:rPr>
              <a:t>, </a:t>
            </a:r>
            <a:r>
              <a:rPr dirty="0" u="heavy" sz="2400" spc="-2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9"/>
              </a:rPr>
              <a:t>Souq.com</a:t>
            </a:r>
            <a:r>
              <a:rPr dirty="0" sz="2400" spc="-35">
                <a:solidFill>
                  <a:srgbClr val="E1D600"/>
                </a:solidFill>
                <a:latin typeface="Constantia"/>
                <a:cs typeface="Constantia"/>
                <a:hlinkClick r:id="rId9"/>
              </a:rPr>
              <a:t> </a:t>
            </a:r>
            <a:r>
              <a:rPr dirty="0" sz="2400" spc="-5">
                <a:solidFill>
                  <a:srgbClr val="0076A2"/>
                </a:solidFill>
                <a:latin typeface="Constantia"/>
                <a:cs typeface="Constantia"/>
              </a:rPr>
              <a:t>,</a:t>
            </a:r>
            <a:r>
              <a:rPr dirty="0" u="heavy" sz="24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0"/>
              </a:rPr>
              <a:t>AbeBooks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0" y="4114800"/>
            <a:ext cx="6705600" cy="22128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6554" y="6555895"/>
            <a:ext cx="2184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15639" y="656589"/>
            <a:ext cx="186880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5000" spc="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H</a:t>
            </a:r>
            <a:r>
              <a:rPr dirty="0" u="heavy" sz="5000" spc="1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I</a:t>
            </a:r>
            <a:r>
              <a:rPr dirty="0" u="heavy" sz="5000" spc="-1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S</a:t>
            </a:r>
            <a:r>
              <a:rPr dirty="0" u="heavy" sz="500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T</a:t>
            </a:r>
            <a:r>
              <a:rPr dirty="0" u="heavy" sz="5000" spc="-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O</a:t>
            </a:r>
            <a:r>
              <a:rPr dirty="0" u="heavy" sz="5000" spc="-2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R</a:t>
            </a:r>
            <a:r>
              <a:rPr dirty="0" u="heavy" sz="5000" spc="4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Y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96554" y="6555895"/>
            <a:ext cx="2184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688033"/>
            <a:ext cx="8034655" cy="414845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61341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  <a:tab pos="3012440" algn="l"/>
              </a:tabLst>
            </a:pPr>
            <a:r>
              <a:rPr dirty="0" sz="2600">
                <a:latin typeface="Constantia"/>
                <a:cs typeface="Constantia"/>
              </a:rPr>
              <a:t>The </a:t>
            </a:r>
            <a:r>
              <a:rPr dirty="0" sz="2600" spc="-15">
                <a:latin typeface="Constantia"/>
                <a:cs typeface="Constantia"/>
              </a:rPr>
              <a:t>company was, </a:t>
            </a:r>
            <a:r>
              <a:rPr dirty="0" sz="2600" spc="-5">
                <a:latin typeface="Constantia"/>
                <a:cs typeface="Constantia"/>
              </a:rPr>
              <a:t>spurred </a:t>
            </a:r>
            <a:r>
              <a:rPr dirty="0" sz="2600" spc="-10">
                <a:latin typeface="Constantia"/>
                <a:cs typeface="Constantia"/>
              </a:rPr>
              <a:t>by </a:t>
            </a:r>
            <a:r>
              <a:rPr dirty="0" sz="2600" spc="-5">
                <a:latin typeface="Constantia"/>
                <a:cs typeface="Constantia"/>
              </a:rPr>
              <a:t>what Amazon  founder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Jeff</a:t>
            </a:r>
            <a:r>
              <a:rPr dirty="0" sz="2600" spc="4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Bezos	called his </a:t>
            </a:r>
            <a:r>
              <a:rPr dirty="0" sz="2600" spc="-15">
                <a:latin typeface="Constantia"/>
                <a:cs typeface="Constantia"/>
              </a:rPr>
              <a:t>"regret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minimization</a:t>
            </a:r>
            <a:endParaRPr sz="2600">
              <a:latin typeface="Constantia"/>
              <a:cs typeface="Constantia"/>
            </a:endParaRPr>
          </a:p>
          <a:p>
            <a:pPr marL="286385" marR="5080">
              <a:lnSpc>
                <a:spcPct val="100000"/>
              </a:lnSpc>
              <a:spcBef>
                <a:spcPts val="5"/>
              </a:spcBef>
            </a:pPr>
            <a:r>
              <a:rPr dirty="0" sz="2600" spc="-15">
                <a:latin typeface="Constantia"/>
                <a:cs typeface="Constantia"/>
              </a:rPr>
              <a:t>framework,"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which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described </a:t>
            </a:r>
            <a:r>
              <a:rPr dirty="0" sz="2600">
                <a:latin typeface="Constantia"/>
                <a:cs typeface="Constantia"/>
              </a:rPr>
              <a:t>his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efforts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fend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off</a:t>
            </a:r>
            <a:r>
              <a:rPr dirty="0" sz="2600" spc="-2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any  </a:t>
            </a:r>
            <a:r>
              <a:rPr dirty="0" sz="2600" spc="-10">
                <a:latin typeface="Constantia"/>
                <a:cs typeface="Constantia"/>
              </a:rPr>
              <a:t>regrets for </a:t>
            </a:r>
            <a:r>
              <a:rPr dirty="0" sz="2600" spc="-5">
                <a:latin typeface="Constantia"/>
                <a:cs typeface="Constantia"/>
              </a:rPr>
              <a:t>not participating sooner in the Internet  business boom during that</a:t>
            </a:r>
            <a:r>
              <a:rPr dirty="0" sz="2600" spc="-33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time.</a:t>
            </a:r>
            <a:endParaRPr sz="2600">
              <a:latin typeface="Constantia"/>
              <a:cs typeface="Constantia"/>
            </a:endParaRPr>
          </a:p>
          <a:p>
            <a:pPr algn="just" marL="286385" marR="36766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>
                <a:latin typeface="Constantia"/>
                <a:cs typeface="Constantia"/>
              </a:rPr>
              <a:t>In</a:t>
            </a:r>
            <a:r>
              <a:rPr dirty="0" sz="2600" spc="-3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1994,</a:t>
            </a:r>
            <a:r>
              <a:rPr dirty="0" sz="2600" spc="-2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Bezos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left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his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employment</a:t>
            </a:r>
            <a:r>
              <a:rPr dirty="0" sz="2600" spc="-16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as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vice-president  </a:t>
            </a:r>
            <a:r>
              <a:rPr dirty="0" sz="2600" spc="-5">
                <a:latin typeface="Constantia"/>
                <a:cs typeface="Constantia"/>
              </a:rPr>
              <a:t>of </a:t>
            </a:r>
            <a:r>
              <a:rPr dirty="0" sz="2600" spc="-80">
                <a:latin typeface="Constantia"/>
                <a:cs typeface="Constantia"/>
              </a:rPr>
              <a:t>D. </a:t>
            </a:r>
            <a:r>
              <a:rPr dirty="0" sz="2600">
                <a:latin typeface="Constantia"/>
                <a:cs typeface="Constantia"/>
              </a:rPr>
              <a:t>E. </a:t>
            </a:r>
            <a:r>
              <a:rPr dirty="0" sz="2600" spc="-10">
                <a:latin typeface="Constantia"/>
                <a:cs typeface="Constantia"/>
              </a:rPr>
              <a:t>Show&amp; </a:t>
            </a:r>
            <a:r>
              <a:rPr dirty="0" sz="2600" spc="-40">
                <a:latin typeface="Constantia"/>
                <a:cs typeface="Constantia"/>
              </a:rPr>
              <a:t>co, </a:t>
            </a: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45">
                <a:latin typeface="Constantia"/>
                <a:cs typeface="Constantia"/>
              </a:rPr>
              <a:t>Wall </a:t>
            </a:r>
            <a:r>
              <a:rPr dirty="0" sz="2600" spc="-5">
                <a:latin typeface="Constantia"/>
                <a:cs typeface="Constantia"/>
              </a:rPr>
              <a:t>Street </a:t>
            </a:r>
            <a:r>
              <a:rPr dirty="0" sz="2600" spc="5">
                <a:latin typeface="Constantia"/>
                <a:cs typeface="Constantia"/>
              </a:rPr>
              <a:t>firm,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20">
                <a:latin typeface="Constantia"/>
                <a:cs typeface="Constantia"/>
              </a:rPr>
              <a:t>moved to  </a:t>
            </a:r>
            <a:r>
              <a:rPr dirty="0" sz="2600" spc="-5">
                <a:latin typeface="Constantia"/>
                <a:cs typeface="Constantia"/>
              </a:rPr>
              <a:t>Seattle,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Washington.</a:t>
            </a:r>
            <a:endParaRPr sz="2600">
              <a:latin typeface="Constantia"/>
              <a:cs typeface="Constantia"/>
            </a:endParaRPr>
          </a:p>
          <a:p>
            <a:pPr algn="just" marL="286385" marR="29781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9570" algn="l"/>
              </a:tabLst>
            </a:pPr>
            <a:r>
              <a:rPr dirty="0"/>
              <a:t>	</a:t>
            </a:r>
            <a:r>
              <a:rPr dirty="0" sz="2600" spc="-20">
                <a:latin typeface="Constantia"/>
                <a:cs typeface="Constantia"/>
              </a:rPr>
              <a:t>He</a:t>
            </a:r>
            <a:r>
              <a:rPr dirty="0" sz="2600" spc="-6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began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to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work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on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6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business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plan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for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what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would  eventually become</a:t>
            </a:r>
            <a:r>
              <a:rPr dirty="0" sz="2600" spc="-2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Amazon.com.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1078738"/>
            <a:ext cx="8017509" cy="4623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44577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>
                <a:latin typeface="Constantia"/>
                <a:cs typeface="Constantia"/>
              </a:rPr>
              <a:t>On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July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5,</a:t>
            </a:r>
            <a:r>
              <a:rPr dirty="0" sz="2600" spc="-1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1994,</a:t>
            </a:r>
            <a:r>
              <a:rPr dirty="0" sz="2600" spc="-2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Bezos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incorporated</a:t>
            </a:r>
            <a:r>
              <a:rPr dirty="0" sz="2600" spc="-3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company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as  </a:t>
            </a:r>
            <a:r>
              <a:rPr dirty="0" sz="2600" spc="-10">
                <a:latin typeface="Constantia"/>
                <a:cs typeface="Constantia"/>
              </a:rPr>
              <a:t>Cadabra.Inc.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Bezos </a:t>
            </a:r>
            <a:r>
              <a:rPr dirty="0" sz="2600" spc="-15">
                <a:latin typeface="Constantia"/>
                <a:cs typeface="Constantia"/>
              </a:rPr>
              <a:t>changed </a:t>
            </a:r>
            <a:r>
              <a:rPr dirty="0" sz="2600" spc="-5">
                <a:latin typeface="Constantia"/>
                <a:cs typeface="Constantia"/>
              </a:rPr>
              <a:t>the name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 spc="-10">
                <a:latin typeface="Constantia"/>
                <a:cs typeface="Constantia"/>
              </a:rPr>
              <a:t>Amazon.com, </a:t>
            </a:r>
            <a:r>
              <a:rPr dirty="0" sz="2600">
                <a:latin typeface="Constantia"/>
                <a:cs typeface="Constantia"/>
              </a:rPr>
              <a:t>Inc. a </a:t>
            </a:r>
            <a:r>
              <a:rPr dirty="0" sz="2600" spc="-10">
                <a:latin typeface="Constantia"/>
                <a:cs typeface="Constantia"/>
              </a:rPr>
              <a:t>few  </a:t>
            </a:r>
            <a:r>
              <a:rPr dirty="0" sz="2600" spc="-5">
                <a:latin typeface="Constantia"/>
                <a:cs typeface="Constantia"/>
              </a:rPr>
              <a:t>months </a:t>
            </a:r>
            <a:r>
              <a:rPr dirty="0" sz="2600" spc="-40">
                <a:latin typeface="Constantia"/>
                <a:cs typeface="Constantia"/>
              </a:rPr>
              <a:t>later, </a:t>
            </a:r>
            <a:r>
              <a:rPr dirty="0" sz="2600" spc="-10">
                <a:latin typeface="Constantia"/>
                <a:cs typeface="Constantia"/>
              </a:rPr>
              <a:t>after</a:t>
            </a:r>
            <a:r>
              <a:rPr dirty="0" sz="2600" spc="-50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10">
                <a:latin typeface="Constantia"/>
                <a:cs typeface="Constantia"/>
              </a:rPr>
              <a:t>lawyer misheard its </a:t>
            </a:r>
            <a:r>
              <a:rPr dirty="0" sz="2600" spc="-5">
                <a:latin typeface="Constantia"/>
                <a:cs typeface="Constantia"/>
              </a:rPr>
              <a:t>original name  </a:t>
            </a:r>
            <a:r>
              <a:rPr dirty="0" sz="2600">
                <a:latin typeface="Constantia"/>
                <a:cs typeface="Constantia"/>
              </a:rPr>
              <a:t>as</a:t>
            </a:r>
            <a:r>
              <a:rPr dirty="0" sz="2600" spc="-55">
                <a:latin typeface="Constantia"/>
                <a:cs typeface="Constantia"/>
              </a:rPr>
              <a:t> </a:t>
            </a:r>
            <a:r>
              <a:rPr dirty="0" sz="2600" spc="-45">
                <a:latin typeface="Constantia"/>
                <a:cs typeface="Constantia"/>
              </a:rPr>
              <a:t>"cadaver“.</a:t>
            </a:r>
            <a:endParaRPr sz="2600">
              <a:latin typeface="Constantia"/>
              <a:cs typeface="Constantia"/>
            </a:endParaRPr>
          </a:p>
          <a:p>
            <a:pPr marL="286385" marR="10477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>
                <a:latin typeface="Constantia"/>
                <a:cs typeface="Constantia"/>
              </a:rPr>
              <a:t>In </a:t>
            </a:r>
            <a:r>
              <a:rPr dirty="0" sz="2600" spc="-5">
                <a:latin typeface="Constantia"/>
                <a:cs typeface="Constantia"/>
              </a:rPr>
              <a:t>September 1994, Bezos purchased the </a:t>
            </a:r>
            <a:r>
              <a:rPr dirty="0" sz="2600">
                <a:latin typeface="Constantia"/>
                <a:cs typeface="Constantia"/>
              </a:rPr>
              <a:t>URL  </a:t>
            </a:r>
            <a:r>
              <a:rPr dirty="0" sz="2600" spc="-10">
                <a:latin typeface="Constantia"/>
                <a:cs typeface="Constantia"/>
              </a:rPr>
              <a:t>Relentless.com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20">
                <a:latin typeface="Constantia"/>
                <a:cs typeface="Constantia"/>
              </a:rPr>
              <a:t>briefly </a:t>
            </a:r>
            <a:r>
              <a:rPr dirty="0" sz="2600" spc="-10">
                <a:latin typeface="Constantia"/>
                <a:cs typeface="Constantia"/>
              </a:rPr>
              <a:t>considered </a:t>
            </a:r>
            <a:r>
              <a:rPr dirty="0" sz="2600">
                <a:latin typeface="Constantia"/>
                <a:cs typeface="Constantia"/>
              </a:rPr>
              <a:t>naming his  </a:t>
            </a:r>
            <a:r>
              <a:rPr dirty="0" sz="2600" spc="-5">
                <a:latin typeface="Constantia"/>
                <a:cs typeface="Constantia"/>
              </a:rPr>
              <a:t>online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store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Relentless,</a:t>
            </a:r>
            <a:r>
              <a:rPr dirty="0" sz="2600" spc="-1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but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friends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told</a:t>
            </a:r>
            <a:r>
              <a:rPr dirty="0" sz="2600" spc="-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him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name  </a:t>
            </a:r>
            <a:r>
              <a:rPr dirty="0" sz="2600">
                <a:latin typeface="Constantia"/>
                <a:cs typeface="Constantia"/>
              </a:rPr>
              <a:t>sounded a </a:t>
            </a:r>
            <a:r>
              <a:rPr dirty="0" sz="2600" spc="-5">
                <a:latin typeface="Constantia"/>
                <a:cs typeface="Constantia"/>
              </a:rPr>
              <a:t>bit </a:t>
            </a:r>
            <a:r>
              <a:rPr dirty="0" sz="2600" spc="-30">
                <a:latin typeface="Constantia"/>
                <a:cs typeface="Constantia"/>
              </a:rPr>
              <a:t>sinister. </a:t>
            </a:r>
            <a:r>
              <a:rPr dirty="0" sz="2600" spc="-5">
                <a:latin typeface="Constantia"/>
                <a:cs typeface="Constantia"/>
              </a:rPr>
              <a:t>The domain is </a:t>
            </a:r>
            <a:r>
              <a:rPr dirty="0" sz="2600">
                <a:latin typeface="Constantia"/>
                <a:cs typeface="Constantia"/>
              </a:rPr>
              <a:t>still </a:t>
            </a:r>
            <a:r>
              <a:rPr dirty="0" sz="2600" spc="-10">
                <a:latin typeface="Constantia"/>
                <a:cs typeface="Constantia"/>
              </a:rPr>
              <a:t>owned </a:t>
            </a:r>
            <a:r>
              <a:rPr dirty="0" sz="2600" spc="-15">
                <a:latin typeface="Constantia"/>
                <a:cs typeface="Constantia"/>
              </a:rPr>
              <a:t>by  </a:t>
            </a:r>
            <a:r>
              <a:rPr dirty="0" sz="2600" spc="-5">
                <a:latin typeface="Constantia"/>
                <a:cs typeface="Constantia"/>
              </a:rPr>
              <a:t>Bezos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still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redirects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to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30">
                <a:latin typeface="Constantia"/>
                <a:cs typeface="Constantia"/>
              </a:rPr>
              <a:t>retailer.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company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went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online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as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Amazon.com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</a:t>
            </a:r>
            <a:r>
              <a:rPr dirty="0" sz="2600" spc="-4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1995.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96554" y="6555895"/>
            <a:ext cx="2184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67358" y="906526"/>
            <a:ext cx="620839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6135" algn="l"/>
              </a:tabLst>
            </a:pPr>
            <a:r>
              <a:rPr dirty="0" u="heavy" sz="4500" spc="1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M</a:t>
            </a:r>
            <a:r>
              <a:rPr dirty="0" u="heavy" sz="4500" spc="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er</a:t>
            </a:r>
            <a:r>
              <a:rPr dirty="0" u="heavy" sz="4500" spc="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g</a:t>
            </a:r>
            <a:r>
              <a:rPr dirty="0" u="heavy" sz="4500" spc="-1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e</a:t>
            </a:r>
            <a:r>
              <a:rPr dirty="0" u="heavy" sz="4500" spc="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r</a:t>
            </a:r>
            <a:r>
              <a:rPr dirty="0" u="heavy" sz="4500" spc="2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s</a:t>
            </a:r>
            <a:r>
              <a:rPr dirty="0" u="heavy" sz="4500" spc="-6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 </a:t>
            </a:r>
            <a:r>
              <a:rPr dirty="0" u="heavy" sz="4500" spc="1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a</a:t>
            </a:r>
            <a:r>
              <a:rPr dirty="0" u="heavy" sz="4500" spc="-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n</a:t>
            </a:r>
            <a:r>
              <a:rPr dirty="0" u="heavy" sz="4500" spc="3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d</a:t>
            </a:r>
            <a:r>
              <a:rPr dirty="0" u="heavy" sz="4500" spc="-7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 </a:t>
            </a:r>
            <a:r>
              <a:rPr dirty="0" u="heavy" sz="4500" spc="1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a</a:t>
            </a:r>
            <a:r>
              <a:rPr dirty="0" u="heavy" sz="450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c</a:t>
            </a:r>
            <a:r>
              <a:rPr dirty="0" u="heavy" sz="450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q</a:t>
            </a:r>
            <a:r>
              <a:rPr dirty="0" u="heavy" sz="450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u</a:t>
            </a:r>
            <a:r>
              <a:rPr dirty="0" u="heavy" sz="4500" spc="1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i</a:t>
            </a:r>
            <a:r>
              <a:rPr dirty="0" u="heavy" sz="4500" spc="-1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s</a:t>
            </a:r>
            <a:r>
              <a:rPr dirty="0" u="heavy" sz="4500" spc="-1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i</a:t>
            </a:r>
            <a:r>
              <a:rPr dirty="0" u="heavy" sz="4500" spc="1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t</a:t>
            </a:r>
            <a:r>
              <a:rPr dirty="0" u="heavy" sz="4500" spc="-1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i</a:t>
            </a:r>
            <a:r>
              <a:rPr dirty="0" u="heavy" sz="4500" spc="-1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o</a:t>
            </a:r>
            <a:r>
              <a:rPr dirty="0" u="heavy" sz="4500" spc="-1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n</a:t>
            </a:r>
            <a:r>
              <a:rPr dirty="0" u="heavy" sz="4500" spc="-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s</a:t>
            </a:r>
            <a:r>
              <a:rPr dirty="0" u="heavy" sz="4500" spc="1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:</a:t>
            </a:r>
            <a:r>
              <a:rPr dirty="0" u="heavy" sz="450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	</a:t>
            </a:r>
            <a:r>
              <a:rPr dirty="0" sz="3600" spc="-5"/>
              <a:t>Investment</a:t>
            </a:r>
            <a:endParaRPr sz="36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96554" y="6555895"/>
            <a:ext cx="2184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1765757"/>
            <a:ext cx="8368030" cy="430720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286385" marR="5080" indent="-274320">
              <a:lnSpc>
                <a:spcPts val="2500"/>
              </a:lnSpc>
              <a:spcBef>
                <a:spcPts val="7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2008:</a:t>
            </a:r>
            <a:r>
              <a:rPr dirty="0" sz="2600" spc="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Engine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45">
                <a:latin typeface="Constantia"/>
                <a:cs typeface="Constantia"/>
              </a:rPr>
              <a:t>Yard,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6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Ruby-on-Rails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platform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as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services  </a:t>
            </a:r>
            <a:r>
              <a:rPr dirty="0" sz="2600" spc="-10">
                <a:latin typeface="Constantia"/>
                <a:cs typeface="Constantia"/>
              </a:rPr>
              <a:t>(PaaS)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45">
                <a:latin typeface="Constantia"/>
                <a:cs typeface="Constantia"/>
              </a:rPr>
              <a:t>company.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2010: Living Social, </a:t>
            </a:r>
            <a:r>
              <a:rPr dirty="0" sz="2600">
                <a:latin typeface="Constantia"/>
                <a:cs typeface="Constantia"/>
              </a:rPr>
              <a:t>a </a:t>
            </a:r>
            <a:r>
              <a:rPr dirty="0" sz="2600" spc="-5">
                <a:latin typeface="Constantia"/>
                <a:cs typeface="Constantia"/>
              </a:rPr>
              <a:t>local deal</a:t>
            </a:r>
            <a:r>
              <a:rPr dirty="0" sz="2600" spc="-30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site.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ts val="281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2014: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Acquired</a:t>
            </a:r>
            <a:r>
              <a:rPr dirty="0" sz="2600" spc="-4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'.buy'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domain</a:t>
            </a:r>
            <a:r>
              <a:rPr dirty="0" sz="2600" spc="-6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auction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for</a:t>
            </a:r>
            <a:endParaRPr sz="2600">
              <a:latin typeface="Constantia"/>
              <a:cs typeface="Constantia"/>
            </a:endParaRPr>
          </a:p>
          <a:p>
            <a:pPr marL="286385">
              <a:lnSpc>
                <a:spcPts val="2810"/>
              </a:lnSpc>
            </a:pPr>
            <a:r>
              <a:rPr dirty="0" sz="2600" spc="-5">
                <a:latin typeface="Constantia"/>
                <a:cs typeface="Constantia"/>
              </a:rPr>
              <a:t>$4,588,888.</a:t>
            </a:r>
            <a:endParaRPr sz="2600">
              <a:latin typeface="Constantia"/>
              <a:cs typeface="Constantia"/>
            </a:endParaRPr>
          </a:p>
          <a:p>
            <a:pPr marL="286385" marR="436245" indent="-274320">
              <a:lnSpc>
                <a:spcPts val="2500"/>
              </a:lnSpc>
              <a:spcBef>
                <a:spcPts val="60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2014: </a:t>
            </a:r>
            <a:r>
              <a:rPr dirty="0" sz="2600" spc="-10">
                <a:latin typeface="Constantia"/>
                <a:cs typeface="Constantia"/>
              </a:rPr>
              <a:t>Amazon </a:t>
            </a:r>
            <a:r>
              <a:rPr dirty="0" sz="2600" spc="-5">
                <a:latin typeface="Constantia"/>
                <a:cs typeface="Constantia"/>
              </a:rPr>
              <a:t>announces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47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US$2 billion </a:t>
            </a:r>
            <a:r>
              <a:rPr dirty="0" sz="2600" spc="-15">
                <a:latin typeface="Constantia"/>
                <a:cs typeface="Constantia"/>
              </a:rPr>
              <a:t>investment </a:t>
            </a:r>
            <a:r>
              <a:rPr dirty="0" sz="2600" spc="-5">
                <a:latin typeface="Constantia"/>
                <a:cs typeface="Constantia"/>
              </a:rPr>
              <a:t>in  </a:t>
            </a:r>
            <a:r>
              <a:rPr dirty="0" sz="2600">
                <a:latin typeface="Constantia"/>
                <a:cs typeface="Constantia"/>
              </a:rPr>
              <a:t>India.</a:t>
            </a:r>
            <a:endParaRPr sz="2600">
              <a:latin typeface="Constantia"/>
              <a:cs typeface="Constantia"/>
            </a:endParaRPr>
          </a:p>
          <a:p>
            <a:pPr marL="286385" marR="740410" indent="-274320">
              <a:lnSpc>
                <a:spcPct val="80000"/>
              </a:lnSpc>
              <a:spcBef>
                <a:spcPts val="64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2016: </a:t>
            </a:r>
            <a:r>
              <a:rPr dirty="0" sz="2600" spc="-10">
                <a:latin typeface="Constantia"/>
                <a:cs typeface="Constantia"/>
              </a:rPr>
              <a:t>Amazon </a:t>
            </a:r>
            <a:r>
              <a:rPr dirty="0" sz="2600" spc="-5">
                <a:latin typeface="Constantia"/>
                <a:cs typeface="Constantia"/>
              </a:rPr>
              <a:t>announces </a:t>
            </a:r>
            <a:r>
              <a:rPr dirty="0" sz="2600">
                <a:latin typeface="Constantia"/>
                <a:cs typeface="Constantia"/>
              </a:rPr>
              <a:t>an </a:t>
            </a:r>
            <a:r>
              <a:rPr dirty="0" sz="2600" spc="-5">
                <a:latin typeface="Constantia"/>
                <a:cs typeface="Constantia"/>
              </a:rPr>
              <a:t>additional </a:t>
            </a:r>
            <a:r>
              <a:rPr dirty="0" sz="2600">
                <a:latin typeface="Constantia"/>
                <a:cs typeface="Constantia"/>
              </a:rPr>
              <a:t>US$3</a:t>
            </a:r>
            <a:r>
              <a:rPr dirty="0" sz="2600" spc="-40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billion  </a:t>
            </a:r>
            <a:r>
              <a:rPr dirty="0" sz="2600" spc="-15">
                <a:latin typeface="Constantia"/>
                <a:cs typeface="Constantia"/>
              </a:rPr>
              <a:t>investment </a:t>
            </a:r>
            <a:r>
              <a:rPr dirty="0" sz="2600" spc="-5">
                <a:latin typeface="Constantia"/>
                <a:cs typeface="Constantia"/>
              </a:rPr>
              <a:t>in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India.</a:t>
            </a:r>
            <a:endParaRPr sz="2600">
              <a:latin typeface="Constantia"/>
              <a:cs typeface="Constantia"/>
            </a:endParaRPr>
          </a:p>
          <a:p>
            <a:pPr marL="286385" marR="279400" indent="-274320">
              <a:lnSpc>
                <a:spcPct val="8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0">
                <a:latin typeface="Constantia"/>
                <a:cs typeface="Constantia"/>
              </a:rPr>
              <a:t>2017: Between </a:t>
            </a:r>
            <a:r>
              <a:rPr dirty="0" sz="2600" spc="-30">
                <a:latin typeface="Constantia"/>
                <a:cs typeface="Constantia"/>
              </a:rPr>
              <a:t>May </a:t>
            </a:r>
            <a:r>
              <a:rPr dirty="0" sz="2600">
                <a:latin typeface="Constantia"/>
                <a:cs typeface="Constantia"/>
              </a:rPr>
              <a:t>and </a:t>
            </a:r>
            <a:r>
              <a:rPr dirty="0" sz="2600" spc="-15">
                <a:latin typeface="Constantia"/>
                <a:cs typeface="Constantia"/>
              </a:rPr>
              <a:t>July </a:t>
            </a:r>
            <a:r>
              <a:rPr dirty="0" sz="2600" spc="-10">
                <a:latin typeface="Constantia"/>
                <a:cs typeface="Constantia"/>
              </a:rPr>
              <a:t>2017, </a:t>
            </a:r>
            <a:r>
              <a:rPr dirty="0" sz="2600" spc="-5">
                <a:latin typeface="Constantia"/>
                <a:cs typeface="Constantia"/>
              </a:rPr>
              <a:t>Amazon </a:t>
            </a:r>
            <a:r>
              <a:rPr dirty="0" sz="2600">
                <a:latin typeface="Constantia"/>
                <a:cs typeface="Constantia"/>
              </a:rPr>
              <a:t>had</a:t>
            </a:r>
            <a:r>
              <a:rPr dirty="0" sz="2600" spc="-4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pumped  </a:t>
            </a:r>
            <a:r>
              <a:rPr dirty="0" sz="2600" spc="-5">
                <a:latin typeface="Constantia"/>
                <a:cs typeface="Constantia"/>
              </a:rPr>
              <a:t>in </a:t>
            </a:r>
            <a:r>
              <a:rPr dirty="0" sz="2600" spc="-15">
                <a:latin typeface="Constantia"/>
                <a:cs typeface="Constantia"/>
              </a:rPr>
              <a:t>Rs. </a:t>
            </a:r>
            <a:r>
              <a:rPr dirty="0" sz="2600" spc="-5">
                <a:latin typeface="Constantia"/>
                <a:cs typeface="Constantia"/>
              </a:rPr>
              <a:t>2000 </a:t>
            </a:r>
            <a:r>
              <a:rPr dirty="0" sz="2600" spc="-80">
                <a:latin typeface="Constantia"/>
                <a:cs typeface="Constantia"/>
              </a:rPr>
              <a:t>Cr. </a:t>
            </a:r>
            <a:r>
              <a:rPr dirty="0" sz="2600" spc="-5">
                <a:latin typeface="Constantia"/>
                <a:cs typeface="Constantia"/>
              </a:rPr>
              <a:t>in India </a:t>
            </a:r>
            <a:r>
              <a:rPr dirty="0" sz="2600">
                <a:latin typeface="Constantia"/>
                <a:cs typeface="Constantia"/>
              </a:rPr>
              <a:t>with </a:t>
            </a:r>
            <a:r>
              <a:rPr dirty="0" sz="2600" spc="-15">
                <a:latin typeface="Constantia"/>
                <a:cs typeface="Constantia"/>
              </a:rPr>
              <a:t>Rs. </a:t>
            </a:r>
            <a:r>
              <a:rPr dirty="0" sz="2600" spc="-10">
                <a:latin typeface="Constantia"/>
                <a:cs typeface="Constantia"/>
              </a:rPr>
              <a:t>130 </a:t>
            </a:r>
            <a:r>
              <a:rPr dirty="0" sz="2600" spc="-80">
                <a:latin typeface="Constantia"/>
                <a:cs typeface="Constantia"/>
              </a:rPr>
              <a:t>Cr. </a:t>
            </a:r>
            <a:r>
              <a:rPr dirty="0" sz="2600">
                <a:latin typeface="Constantia"/>
                <a:cs typeface="Constantia"/>
              </a:rPr>
              <a:t>pumped </a:t>
            </a:r>
            <a:r>
              <a:rPr dirty="0" sz="2600" spc="-5">
                <a:latin typeface="Constantia"/>
                <a:cs typeface="Constantia"/>
              </a:rPr>
              <a:t>its  </a:t>
            </a:r>
            <a:r>
              <a:rPr dirty="0" sz="2600" spc="-10">
                <a:latin typeface="Constantia"/>
                <a:cs typeface="Constantia"/>
              </a:rPr>
              <a:t>payment </a:t>
            </a:r>
            <a:r>
              <a:rPr dirty="0" sz="2600">
                <a:latin typeface="Constantia"/>
                <a:cs typeface="Constantia"/>
              </a:rPr>
              <a:t>arm </a:t>
            </a:r>
            <a:r>
              <a:rPr dirty="0" sz="2600" spc="-10">
                <a:latin typeface="Constantia"/>
                <a:cs typeface="Constantia"/>
              </a:rPr>
              <a:t>Amazon </a:t>
            </a:r>
            <a:r>
              <a:rPr dirty="0" sz="2600" spc="-30">
                <a:latin typeface="Constantia"/>
                <a:cs typeface="Constantia"/>
              </a:rPr>
              <a:t>Pay</a:t>
            </a:r>
            <a:r>
              <a:rPr dirty="0" sz="2600" spc="-33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India.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81883" y="676401"/>
            <a:ext cx="238442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/>
              <a:t>Subsidiaries</a:t>
            </a:r>
            <a:endParaRPr sz="5000"/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96554" y="6555895"/>
            <a:ext cx="2184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653285"/>
            <a:ext cx="8203565" cy="463550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286385" marR="927100" indent="-274320">
              <a:lnSpc>
                <a:spcPts val="2600"/>
              </a:lnSpc>
              <a:spcBef>
                <a:spcPts val="42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5">
                <a:latin typeface="Constantia"/>
                <a:cs typeface="Constantia"/>
              </a:rPr>
              <a:t>2003:</a:t>
            </a:r>
            <a:r>
              <a:rPr dirty="0" sz="2400" spc="-6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A9.com,</a:t>
            </a:r>
            <a:r>
              <a:rPr dirty="0" sz="2400" spc="-6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company</a:t>
            </a:r>
            <a:r>
              <a:rPr dirty="0" sz="2400" spc="-7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focused</a:t>
            </a:r>
            <a:r>
              <a:rPr dirty="0" sz="2400" spc="-6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on</a:t>
            </a:r>
            <a:r>
              <a:rPr dirty="0" sz="2400" spc="-7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researching</a:t>
            </a:r>
            <a:r>
              <a:rPr dirty="0" sz="2400" spc="-7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and  </a:t>
            </a:r>
            <a:r>
              <a:rPr dirty="0" sz="2400" spc="-5">
                <a:latin typeface="Constantia"/>
                <a:cs typeface="Constantia"/>
              </a:rPr>
              <a:t>building </a:t>
            </a:r>
            <a:r>
              <a:rPr dirty="0" sz="2400" spc="-15">
                <a:latin typeface="Constantia"/>
                <a:cs typeface="Constantia"/>
              </a:rPr>
              <a:t>innovative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technology</a:t>
            </a:r>
            <a:endParaRPr sz="2400">
              <a:latin typeface="Constantia"/>
              <a:cs typeface="Constantia"/>
            </a:endParaRPr>
          </a:p>
          <a:p>
            <a:pPr marL="286385" marR="46990" indent="-274320">
              <a:lnSpc>
                <a:spcPts val="2590"/>
              </a:lnSpc>
              <a:spcBef>
                <a:spcPts val="5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10">
                <a:latin typeface="Constantia"/>
                <a:cs typeface="Constantia"/>
              </a:rPr>
              <a:t>2004: </a:t>
            </a:r>
            <a:r>
              <a:rPr dirty="0" sz="2400" spc="5">
                <a:latin typeface="Constantia"/>
                <a:cs typeface="Constantia"/>
              </a:rPr>
              <a:t>Lab126, </a:t>
            </a:r>
            <a:r>
              <a:rPr dirty="0" sz="2400" spc="-10">
                <a:latin typeface="Constantia"/>
                <a:cs typeface="Constantia"/>
              </a:rPr>
              <a:t>developers </a:t>
            </a:r>
            <a:r>
              <a:rPr dirty="0" sz="2400">
                <a:latin typeface="Constantia"/>
                <a:cs typeface="Constantia"/>
              </a:rPr>
              <a:t>of </a:t>
            </a:r>
            <a:r>
              <a:rPr dirty="0" sz="2400" spc="-15">
                <a:latin typeface="Constantia"/>
                <a:cs typeface="Constantia"/>
              </a:rPr>
              <a:t>integrated </a:t>
            </a:r>
            <a:r>
              <a:rPr dirty="0" sz="2400" spc="-10">
                <a:latin typeface="Constantia"/>
                <a:cs typeface="Constantia"/>
              </a:rPr>
              <a:t>consumer</a:t>
            </a:r>
            <a:r>
              <a:rPr dirty="0" sz="2400" spc="-28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electronics  </a:t>
            </a:r>
            <a:r>
              <a:rPr dirty="0" sz="2400">
                <a:latin typeface="Constantia"/>
                <a:cs typeface="Constantia"/>
              </a:rPr>
              <a:t>such as </a:t>
            </a:r>
            <a:r>
              <a:rPr dirty="0" sz="2400" spc="-5">
                <a:latin typeface="Constantia"/>
                <a:cs typeface="Constantia"/>
              </a:rPr>
              <a:t>the</a:t>
            </a:r>
            <a:r>
              <a:rPr dirty="0" sz="2400" spc="-24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Kindle.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5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5">
                <a:latin typeface="Constantia"/>
                <a:cs typeface="Constantia"/>
              </a:rPr>
              <a:t>2007: </a:t>
            </a:r>
            <a:r>
              <a:rPr dirty="0" sz="2400" spc="-15">
                <a:latin typeface="Constantia"/>
                <a:cs typeface="Constantia"/>
              </a:rPr>
              <a:t>Endless.com, </a:t>
            </a:r>
            <a:r>
              <a:rPr dirty="0" sz="2400">
                <a:latin typeface="Constantia"/>
                <a:cs typeface="Constantia"/>
              </a:rPr>
              <a:t>an </a:t>
            </a:r>
            <a:r>
              <a:rPr dirty="0" sz="2400" spc="-15">
                <a:latin typeface="Constantia"/>
                <a:cs typeface="Constantia"/>
              </a:rPr>
              <a:t>e-commerce </a:t>
            </a:r>
            <a:r>
              <a:rPr dirty="0" sz="2400" spc="-10">
                <a:latin typeface="Constantia"/>
                <a:cs typeface="Constantia"/>
              </a:rPr>
              <a:t>brand </a:t>
            </a:r>
            <a:r>
              <a:rPr dirty="0" sz="2400" spc="-5">
                <a:latin typeface="Constantia"/>
                <a:cs typeface="Constantia"/>
              </a:rPr>
              <a:t>focusing </a:t>
            </a:r>
            <a:r>
              <a:rPr dirty="0" sz="2400">
                <a:latin typeface="Constantia"/>
                <a:cs typeface="Constantia"/>
              </a:rPr>
              <a:t>on</a:t>
            </a:r>
            <a:r>
              <a:rPr dirty="0" sz="2400" spc="-28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shoes.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ts val="2735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5">
                <a:latin typeface="Constantia"/>
                <a:cs typeface="Constantia"/>
              </a:rPr>
              <a:t>2007: </a:t>
            </a:r>
            <a:r>
              <a:rPr dirty="0" sz="2400" spc="-10">
                <a:latin typeface="Constantia"/>
                <a:cs typeface="Constantia"/>
              </a:rPr>
              <a:t>Brilliance </a:t>
            </a:r>
            <a:r>
              <a:rPr dirty="0" sz="2400" spc="-20">
                <a:latin typeface="Constantia"/>
                <a:cs typeface="Constantia"/>
              </a:rPr>
              <a:t>Audio, </a:t>
            </a:r>
            <a:r>
              <a:rPr dirty="0" sz="2400" spc="-5">
                <a:latin typeface="Constantia"/>
                <a:cs typeface="Constantia"/>
              </a:rPr>
              <a:t>the </a:t>
            </a:r>
            <a:r>
              <a:rPr dirty="0" sz="2400" spc="-15">
                <a:latin typeface="Constantia"/>
                <a:cs typeface="Constantia"/>
              </a:rPr>
              <a:t>largest </a:t>
            </a:r>
            <a:r>
              <a:rPr dirty="0" sz="2400" spc="-5">
                <a:latin typeface="Constantia"/>
                <a:cs typeface="Constantia"/>
              </a:rPr>
              <a:t>independent </a:t>
            </a:r>
            <a:r>
              <a:rPr dirty="0" sz="2400">
                <a:latin typeface="Constantia"/>
                <a:cs typeface="Constantia"/>
              </a:rPr>
              <a:t>audio</a:t>
            </a:r>
            <a:r>
              <a:rPr dirty="0" sz="2400" spc="-38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book</a:t>
            </a:r>
            <a:endParaRPr sz="2400">
              <a:latin typeface="Constantia"/>
              <a:cs typeface="Constantia"/>
            </a:endParaRPr>
          </a:p>
          <a:p>
            <a:pPr marL="286385">
              <a:lnSpc>
                <a:spcPts val="2735"/>
              </a:lnSpc>
            </a:pPr>
            <a:r>
              <a:rPr dirty="0" sz="2400" spc="-15">
                <a:latin typeface="Constantia"/>
                <a:cs typeface="Constantia"/>
              </a:rPr>
              <a:t>producer </a:t>
            </a:r>
            <a:r>
              <a:rPr dirty="0" sz="2400" spc="-5">
                <a:latin typeface="Constantia"/>
                <a:cs typeface="Constantia"/>
              </a:rPr>
              <a:t>in the</a:t>
            </a:r>
            <a:r>
              <a:rPr dirty="0" sz="2400" spc="-19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US.</a:t>
            </a:r>
            <a:endParaRPr sz="2400">
              <a:latin typeface="Constantia"/>
              <a:cs typeface="Constantia"/>
            </a:endParaRPr>
          </a:p>
          <a:p>
            <a:pPr marL="286385" marR="36195" indent="-274320">
              <a:lnSpc>
                <a:spcPct val="9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5">
                <a:latin typeface="Constantia"/>
                <a:cs typeface="Constantia"/>
              </a:rPr>
              <a:t>2009: </a:t>
            </a:r>
            <a:r>
              <a:rPr dirty="0" sz="2400" spc="-15">
                <a:latin typeface="Constantia"/>
                <a:cs typeface="Constantia"/>
              </a:rPr>
              <a:t>Create </a:t>
            </a:r>
            <a:r>
              <a:rPr dirty="0" sz="2400" spc="-10">
                <a:latin typeface="Constantia"/>
                <a:cs typeface="Constantia"/>
              </a:rPr>
              <a:t>Space, </a:t>
            </a:r>
            <a:r>
              <a:rPr dirty="0" sz="2400">
                <a:latin typeface="Constantia"/>
                <a:cs typeface="Constantia"/>
              </a:rPr>
              <a:t>self-publishing services </a:t>
            </a:r>
            <a:r>
              <a:rPr dirty="0" sz="2400" spc="-5">
                <a:latin typeface="Constantia"/>
                <a:cs typeface="Constantia"/>
              </a:rPr>
              <a:t>for</a:t>
            </a:r>
            <a:r>
              <a:rPr dirty="0" sz="2400" spc="-37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independent  </a:t>
            </a:r>
            <a:r>
              <a:rPr dirty="0" sz="2400" spc="-15">
                <a:latin typeface="Constantia"/>
                <a:cs typeface="Constantia"/>
              </a:rPr>
              <a:t>content creators, </a:t>
            </a:r>
            <a:r>
              <a:rPr dirty="0" sz="2400" spc="-5">
                <a:latin typeface="Constantia"/>
                <a:cs typeface="Constantia"/>
              </a:rPr>
              <a:t>publishers, </a:t>
            </a:r>
            <a:r>
              <a:rPr dirty="0" sz="2400" spc="10">
                <a:latin typeface="Constantia"/>
                <a:cs typeface="Constantia"/>
              </a:rPr>
              <a:t>film </a:t>
            </a:r>
            <a:r>
              <a:rPr dirty="0" sz="2400">
                <a:latin typeface="Constantia"/>
                <a:cs typeface="Constantia"/>
              </a:rPr>
              <a:t>studios and </a:t>
            </a:r>
            <a:r>
              <a:rPr dirty="0" sz="2400" spc="-5">
                <a:latin typeface="Constantia"/>
                <a:cs typeface="Constantia"/>
              </a:rPr>
              <a:t>music labels;  </a:t>
            </a:r>
            <a:r>
              <a:rPr dirty="0" sz="2400" spc="-15">
                <a:latin typeface="Constantia"/>
                <a:cs typeface="Constantia"/>
              </a:rPr>
              <a:t>created by </a:t>
            </a:r>
            <a:r>
              <a:rPr dirty="0" sz="2400" spc="-5">
                <a:latin typeface="Constantia"/>
                <a:cs typeface="Constantia"/>
              </a:rPr>
              <a:t>the </a:t>
            </a:r>
            <a:r>
              <a:rPr dirty="0" sz="2400" spc="-10">
                <a:latin typeface="Constantia"/>
                <a:cs typeface="Constantia"/>
              </a:rPr>
              <a:t>internal </a:t>
            </a:r>
            <a:r>
              <a:rPr dirty="0" sz="2400" spc="-20">
                <a:latin typeface="Constantia"/>
                <a:cs typeface="Constantia"/>
              </a:rPr>
              <a:t>merger </a:t>
            </a:r>
            <a:r>
              <a:rPr dirty="0" sz="2400">
                <a:latin typeface="Constantia"/>
                <a:cs typeface="Constantia"/>
              </a:rPr>
              <a:t>of </a:t>
            </a:r>
            <a:r>
              <a:rPr dirty="0" sz="2400" spc="-20">
                <a:latin typeface="Constantia"/>
                <a:cs typeface="Constantia"/>
              </a:rPr>
              <a:t>Custom </a:t>
            </a:r>
            <a:r>
              <a:rPr dirty="0" sz="2400" spc="-5">
                <a:latin typeface="Constantia"/>
                <a:cs typeface="Constantia"/>
              </a:rPr>
              <a:t>Flix (on-demand  </a:t>
            </a:r>
            <a:r>
              <a:rPr dirty="0" sz="2400" spc="-25">
                <a:latin typeface="Constantia"/>
                <a:cs typeface="Constantia"/>
              </a:rPr>
              <a:t>DVDs </a:t>
            </a:r>
            <a:r>
              <a:rPr dirty="0" sz="2400" spc="-5">
                <a:latin typeface="Constantia"/>
                <a:cs typeface="Constantia"/>
              </a:rPr>
              <a:t>for independent filmmakers) </a:t>
            </a:r>
            <a:r>
              <a:rPr dirty="0" sz="2400">
                <a:latin typeface="Constantia"/>
                <a:cs typeface="Constantia"/>
              </a:rPr>
              <a:t>and </a:t>
            </a:r>
            <a:r>
              <a:rPr dirty="0" sz="2400" spc="-5">
                <a:latin typeface="Constantia"/>
                <a:cs typeface="Constantia"/>
              </a:rPr>
              <a:t>Book </a:t>
            </a:r>
            <a:r>
              <a:rPr dirty="0" sz="2400" spc="-20">
                <a:latin typeface="Constantia"/>
                <a:cs typeface="Constantia"/>
              </a:rPr>
              <a:t>Surge </a:t>
            </a:r>
            <a:r>
              <a:rPr dirty="0" sz="2400">
                <a:latin typeface="Constantia"/>
                <a:cs typeface="Constantia"/>
              </a:rPr>
              <a:t>(self-  </a:t>
            </a:r>
            <a:r>
              <a:rPr dirty="0" sz="2400" spc="-5">
                <a:latin typeface="Constantia"/>
                <a:cs typeface="Constantia"/>
              </a:rPr>
              <a:t>publishing, on-demand </a:t>
            </a:r>
            <a:r>
              <a:rPr dirty="0" sz="2400" spc="-10">
                <a:latin typeface="Constantia"/>
                <a:cs typeface="Constantia"/>
              </a:rPr>
              <a:t>printing, </a:t>
            </a:r>
            <a:r>
              <a:rPr dirty="0" sz="2400" spc="-5">
                <a:latin typeface="Constantia"/>
                <a:cs typeface="Constantia"/>
              </a:rPr>
              <a:t>online distribution), </a:t>
            </a:r>
            <a:r>
              <a:rPr dirty="0" sz="2400" spc="-10">
                <a:latin typeface="Constantia"/>
                <a:cs typeface="Constantia"/>
              </a:rPr>
              <a:t>both  </a:t>
            </a:r>
            <a:r>
              <a:rPr dirty="0" sz="2400" spc="-5">
                <a:latin typeface="Constantia"/>
                <a:cs typeface="Constantia"/>
              </a:rPr>
              <a:t>originally </a:t>
            </a:r>
            <a:r>
              <a:rPr dirty="0" sz="2400" spc="-15">
                <a:latin typeface="Constantia"/>
                <a:cs typeface="Constantia"/>
              </a:rPr>
              <a:t>acquired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2005.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9740" y="429513"/>
            <a:ext cx="8178800" cy="565404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286385" marR="57150" indent="-27432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20" b="1">
                <a:latin typeface="Constantia"/>
                <a:cs typeface="Constantia"/>
              </a:rPr>
              <a:t>Improved </a:t>
            </a:r>
            <a:r>
              <a:rPr dirty="0" sz="2600" spc="-5" b="1">
                <a:latin typeface="Constantia"/>
                <a:cs typeface="Constantia"/>
              </a:rPr>
              <a:t>Sales </a:t>
            </a:r>
            <a:r>
              <a:rPr dirty="0" sz="2600">
                <a:latin typeface="Constantia"/>
                <a:cs typeface="Constantia"/>
              </a:rPr>
              <a:t>− </a:t>
            </a:r>
            <a:r>
              <a:rPr dirty="0" sz="2600" spc="-10">
                <a:latin typeface="Constantia"/>
                <a:cs typeface="Constantia"/>
              </a:rPr>
              <a:t>Using E-Commerce, orders for </a:t>
            </a:r>
            <a:r>
              <a:rPr dirty="0" sz="2600" spc="-5">
                <a:latin typeface="Constantia"/>
                <a:cs typeface="Constantia"/>
              </a:rPr>
              <a:t>the  products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can</a:t>
            </a:r>
            <a:r>
              <a:rPr dirty="0" sz="2600" spc="-4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be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generated</a:t>
            </a:r>
            <a:r>
              <a:rPr dirty="0" sz="2600" spc="-5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any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time,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any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where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without  </a:t>
            </a:r>
            <a:r>
              <a:rPr dirty="0" sz="2600" spc="-15">
                <a:latin typeface="Constantia"/>
                <a:cs typeface="Constantia"/>
              </a:rPr>
              <a:t>any </a:t>
            </a:r>
            <a:r>
              <a:rPr dirty="0" sz="2600">
                <a:latin typeface="Constantia"/>
                <a:cs typeface="Constantia"/>
              </a:rPr>
              <a:t>human </a:t>
            </a:r>
            <a:r>
              <a:rPr dirty="0" sz="2600" spc="-5">
                <a:latin typeface="Constantia"/>
                <a:cs typeface="Constantia"/>
              </a:rPr>
              <a:t>intervention. By this </a:t>
            </a:r>
            <a:r>
              <a:rPr dirty="0" sz="2600" spc="-80">
                <a:latin typeface="Constantia"/>
                <a:cs typeface="Constantia"/>
              </a:rPr>
              <a:t>way, </a:t>
            </a:r>
            <a:r>
              <a:rPr dirty="0" sz="2600" spc="-5">
                <a:latin typeface="Constantia"/>
                <a:cs typeface="Constantia"/>
              </a:rPr>
              <a:t>dependencies </a:t>
            </a:r>
            <a:r>
              <a:rPr dirty="0" sz="2600" spc="-20">
                <a:latin typeface="Constantia"/>
                <a:cs typeface="Constantia"/>
              </a:rPr>
              <a:t>to  </a:t>
            </a:r>
            <a:r>
              <a:rPr dirty="0" sz="2600" spc="-10">
                <a:latin typeface="Constantia"/>
                <a:cs typeface="Constantia"/>
              </a:rPr>
              <a:t>buy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product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reduce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at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large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sales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increases.</a:t>
            </a:r>
            <a:endParaRPr sz="2600">
              <a:latin typeface="Constantia"/>
              <a:cs typeface="Constantia"/>
            </a:endParaRPr>
          </a:p>
          <a:p>
            <a:pPr marL="286385" marR="485140" indent="-274320">
              <a:lnSpc>
                <a:spcPct val="90000"/>
              </a:lnSpc>
              <a:spcBef>
                <a:spcPts val="57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 b="1">
                <a:latin typeface="Constantia"/>
                <a:cs typeface="Constantia"/>
              </a:rPr>
              <a:t>Support </a:t>
            </a:r>
            <a:r>
              <a:rPr dirty="0" sz="2600">
                <a:latin typeface="Constantia"/>
                <a:cs typeface="Constantia"/>
              </a:rPr>
              <a:t>− </a:t>
            </a:r>
            <a:r>
              <a:rPr dirty="0" sz="2600" spc="-15">
                <a:latin typeface="Constantia"/>
                <a:cs typeface="Constantia"/>
              </a:rPr>
              <a:t>E-Commerce </a:t>
            </a:r>
            <a:r>
              <a:rPr dirty="0" sz="2600" spc="-10">
                <a:latin typeface="Constantia"/>
                <a:cs typeface="Constantia"/>
              </a:rPr>
              <a:t>provides </a:t>
            </a:r>
            <a:r>
              <a:rPr dirty="0" sz="2600" spc="-5">
                <a:latin typeface="Constantia"/>
                <a:cs typeface="Constantia"/>
              </a:rPr>
              <a:t>various </a:t>
            </a:r>
            <a:r>
              <a:rPr dirty="0" sz="2600" spc="-25">
                <a:latin typeface="Constantia"/>
                <a:cs typeface="Constantia"/>
              </a:rPr>
              <a:t>ways </a:t>
            </a:r>
            <a:r>
              <a:rPr dirty="0" sz="2600" spc="-15">
                <a:latin typeface="Constantia"/>
                <a:cs typeface="Constantia"/>
              </a:rPr>
              <a:t>to  provide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pre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sales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4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post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sales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assistance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provide  better </a:t>
            </a:r>
            <a:r>
              <a:rPr dirty="0" sz="2600">
                <a:latin typeface="Constantia"/>
                <a:cs typeface="Constantia"/>
              </a:rPr>
              <a:t>services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40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customers.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9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 b="1">
                <a:latin typeface="Constantia"/>
                <a:cs typeface="Constantia"/>
              </a:rPr>
              <a:t>Inventory </a:t>
            </a:r>
            <a:r>
              <a:rPr dirty="0" sz="2600" spc="-10" b="1">
                <a:latin typeface="Constantia"/>
                <a:cs typeface="Constantia"/>
              </a:rPr>
              <a:t>Management </a:t>
            </a:r>
            <a:r>
              <a:rPr dirty="0" sz="2600">
                <a:latin typeface="Constantia"/>
                <a:cs typeface="Constantia"/>
              </a:rPr>
              <a:t>− </a:t>
            </a:r>
            <a:r>
              <a:rPr dirty="0" sz="2600" spc="-10">
                <a:latin typeface="Constantia"/>
                <a:cs typeface="Constantia"/>
              </a:rPr>
              <a:t>Using E-Commerce,  </a:t>
            </a:r>
            <a:r>
              <a:rPr dirty="0" sz="2600" spc="-15">
                <a:latin typeface="Constantia"/>
                <a:cs typeface="Constantia"/>
              </a:rPr>
              <a:t>inventory </a:t>
            </a:r>
            <a:r>
              <a:rPr dirty="0" sz="2600" spc="-10">
                <a:latin typeface="Constantia"/>
                <a:cs typeface="Constantia"/>
              </a:rPr>
              <a:t>management </a:t>
            </a:r>
            <a:r>
              <a:rPr dirty="0" sz="2600">
                <a:latin typeface="Constantia"/>
                <a:cs typeface="Constantia"/>
              </a:rPr>
              <a:t>of </a:t>
            </a:r>
            <a:r>
              <a:rPr dirty="0" sz="2600" spc="-10">
                <a:latin typeface="Constantia"/>
                <a:cs typeface="Constantia"/>
              </a:rPr>
              <a:t>products becomes  automated. Reports </a:t>
            </a:r>
            <a:r>
              <a:rPr dirty="0" sz="2600" spc="-20">
                <a:latin typeface="Constantia"/>
                <a:cs typeface="Constantia"/>
              </a:rPr>
              <a:t>get generated </a:t>
            </a:r>
            <a:r>
              <a:rPr dirty="0" sz="2600" spc="-10">
                <a:latin typeface="Constantia"/>
                <a:cs typeface="Constantia"/>
              </a:rPr>
              <a:t>instantly </a:t>
            </a:r>
            <a:r>
              <a:rPr dirty="0" sz="2600" spc="-5">
                <a:latin typeface="Constantia"/>
                <a:cs typeface="Constantia"/>
              </a:rPr>
              <a:t>when  </a:t>
            </a:r>
            <a:r>
              <a:rPr dirty="0" sz="2600" spc="-10">
                <a:latin typeface="Constantia"/>
                <a:cs typeface="Constantia"/>
              </a:rPr>
              <a:t>required. </a:t>
            </a:r>
            <a:r>
              <a:rPr dirty="0" sz="2600" spc="-5">
                <a:latin typeface="Constantia"/>
                <a:cs typeface="Constantia"/>
              </a:rPr>
              <a:t>Product </a:t>
            </a:r>
            <a:r>
              <a:rPr dirty="0" sz="2600" spc="-15">
                <a:latin typeface="Constantia"/>
                <a:cs typeface="Constantia"/>
              </a:rPr>
              <a:t>inventory </a:t>
            </a:r>
            <a:r>
              <a:rPr dirty="0" sz="2600" spc="-10">
                <a:latin typeface="Constantia"/>
                <a:cs typeface="Constantia"/>
              </a:rPr>
              <a:t>management becomes</a:t>
            </a:r>
            <a:r>
              <a:rPr dirty="0" sz="2600" spc="-36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very  </a:t>
            </a:r>
            <a:r>
              <a:rPr dirty="0" sz="2600">
                <a:latin typeface="Constantia"/>
                <a:cs typeface="Constantia"/>
              </a:rPr>
              <a:t>efficient and easy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39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maintain.</a:t>
            </a:r>
            <a:endParaRPr sz="2600">
              <a:latin typeface="Constantia"/>
              <a:cs typeface="Constantia"/>
            </a:endParaRPr>
          </a:p>
          <a:p>
            <a:pPr marL="286385" marR="939165" indent="-274320">
              <a:lnSpc>
                <a:spcPct val="9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 b="1">
                <a:latin typeface="Constantia"/>
                <a:cs typeface="Constantia"/>
              </a:rPr>
              <a:t>Communication </a:t>
            </a:r>
            <a:r>
              <a:rPr dirty="0" sz="2600" spc="-10" b="1">
                <a:latin typeface="Constantia"/>
                <a:cs typeface="Constantia"/>
              </a:rPr>
              <a:t>improvement </a:t>
            </a:r>
            <a:r>
              <a:rPr dirty="0" sz="2600">
                <a:latin typeface="Constantia"/>
                <a:cs typeface="Constantia"/>
              </a:rPr>
              <a:t>−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E-Commerce  </a:t>
            </a:r>
            <a:r>
              <a:rPr dirty="0" sz="2600" spc="-10">
                <a:latin typeface="Constantia"/>
                <a:cs typeface="Constantia"/>
              </a:rPr>
              <a:t>provides </a:t>
            </a:r>
            <a:r>
              <a:rPr dirty="0" sz="2600" spc="-25">
                <a:latin typeface="Constantia"/>
                <a:cs typeface="Constantia"/>
              </a:rPr>
              <a:t>ways </a:t>
            </a:r>
            <a:r>
              <a:rPr dirty="0" sz="2600" spc="-10">
                <a:latin typeface="Constantia"/>
                <a:cs typeface="Constantia"/>
              </a:rPr>
              <a:t>for </a:t>
            </a:r>
            <a:r>
              <a:rPr dirty="0" sz="2600" spc="-35">
                <a:latin typeface="Constantia"/>
                <a:cs typeface="Constantia"/>
              </a:rPr>
              <a:t>faster, </a:t>
            </a:r>
            <a:r>
              <a:rPr dirty="0" sz="2600">
                <a:latin typeface="Constantia"/>
                <a:cs typeface="Constantia"/>
              </a:rPr>
              <a:t>efficient, </a:t>
            </a:r>
            <a:r>
              <a:rPr dirty="0" sz="2600" spc="-5">
                <a:latin typeface="Constantia"/>
                <a:cs typeface="Constantia"/>
              </a:rPr>
              <a:t>reliable  communication </a:t>
            </a:r>
            <a:r>
              <a:rPr dirty="0" sz="2600">
                <a:latin typeface="Constantia"/>
                <a:cs typeface="Constantia"/>
              </a:rPr>
              <a:t>with </a:t>
            </a:r>
            <a:r>
              <a:rPr dirty="0" sz="2600" spc="-10">
                <a:latin typeface="Constantia"/>
                <a:cs typeface="Constantia"/>
              </a:rPr>
              <a:t>customers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459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partners.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31606" y="6555895"/>
            <a:ext cx="1828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10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77998" y="656589"/>
            <a:ext cx="3595370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5000" spc="1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Product </a:t>
            </a:r>
            <a:r>
              <a:rPr dirty="0" u="heavy" sz="5000" spc="5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&amp;</a:t>
            </a:r>
            <a:r>
              <a:rPr dirty="0" u="heavy" sz="5000" spc="-19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 </a:t>
            </a:r>
            <a:r>
              <a:rPr dirty="0" u="heavy" sz="5000" spc="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Services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6554" y="6555895"/>
            <a:ext cx="2184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92075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pc="-15"/>
              <a:t>AmazonFresh</a:t>
            </a: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pc="-10"/>
              <a:t>Amazon</a:t>
            </a:r>
            <a:r>
              <a:rPr dirty="0" spc="-50"/>
              <a:t> </a:t>
            </a:r>
            <a:r>
              <a:rPr dirty="0" spc="-5"/>
              <a:t>Prime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pc="-10"/>
              <a:t>Amazon </a:t>
            </a:r>
            <a:r>
              <a:rPr dirty="0" spc="-60"/>
              <a:t>Web</a:t>
            </a:r>
            <a:r>
              <a:rPr dirty="0" spc="-204"/>
              <a:t> </a:t>
            </a:r>
            <a:r>
              <a:rPr dirty="0"/>
              <a:t>Services</a:t>
            </a: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pc="-10"/>
              <a:t>Alexa</a:t>
            </a: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pc="-15"/>
              <a:t>Appstore</a:t>
            </a: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pc="-10"/>
              <a:t>Amazon</a:t>
            </a:r>
            <a:r>
              <a:rPr dirty="0" spc="-50"/>
              <a:t> </a:t>
            </a:r>
            <a:r>
              <a:rPr dirty="0" spc="-20"/>
              <a:t>Drive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/>
              <a:t>Echo</a:t>
            </a: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pc="-5"/>
              <a:t>Kindle</a:t>
            </a: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pc="-20"/>
              <a:t>Fire</a:t>
            </a:r>
            <a:r>
              <a:rPr dirty="0" spc="-95"/>
              <a:t> </a:t>
            </a:r>
            <a:r>
              <a:rPr dirty="0" spc="-5"/>
              <a:t>tablets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27575" y="1609002"/>
            <a:ext cx="3460115" cy="422783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20">
                <a:latin typeface="Constantia"/>
                <a:cs typeface="Constantia"/>
              </a:rPr>
              <a:t>Fire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30">
                <a:latin typeface="Constantia"/>
                <a:cs typeface="Constantia"/>
              </a:rPr>
              <a:t>TV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>
                <a:latin typeface="Constantia"/>
                <a:cs typeface="Constantia"/>
              </a:rPr>
              <a:t>Video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Kindle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Store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>
                <a:latin typeface="Constantia"/>
                <a:cs typeface="Constantia"/>
              </a:rPr>
              <a:t>Music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>
                <a:latin typeface="Constantia"/>
                <a:cs typeface="Constantia"/>
              </a:rPr>
              <a:t>Music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Unlimited</a:t>
            </a:r>
            <a:endParaRPr sz="2600">
              <a:latin typeface="Constantia"/>
              <a:cs typeface="Constantia"/>
            </a:endParaRPr>
          </a:p>
          <a:p>
            <a:pPr marL="287020" marR="508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Amazon Digital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Game  </a:t>
            </a:r>
            <a:r>
              <a:rPr dirty="0" sz="2600" spc="-15">
                <a:latin typeface="Constantia"/>
                <a:cs typeface="Constantia"/>
              </a:rPr>
              <a:t>Store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Amazon</a:t>
            </a:r>
            <a:r>
              <a:rPr dirty="0" sz="2600" spc="-5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Studios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AmazonWireless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80714" y="411226"/>
            <a:ext cx="279082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5000" spc="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Alibaba</a:t>
            </a:r>
            <a:r>
              <a:rPr dirty="0" u="heavy" sz="5000" spc="-13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 </a:t>
            </a:r>
            <a:r>
              <a:rPr dirty="0" u="heavy" sz="5000" spc="1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group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140" y="1394205"/>
            <a:ext cx="6329045" cy="1667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145915">
              <a:lnSpc>
                <a:spcPct val="100000"/>
              </a:lnSpc>
              <a:spcBef>
                <a:spcPts val="100"/>
              </a:spcBef>
              <a:tabLst>
                <a:tab pos="702945" algn="l"/>
              </a:tabLst>
            </a:pPr>
            <a:r>
              <a:rPr dirty="0" sz="1800" spc="-10">
                <a:solidFill>
                  <a:srgbClr val="0E6EC5"/>
                </a:solidFill>
                <a:latin typeface="Constantia"/>
                <a:cs typeface="Constantia"/>
              </a:rPr>
              <a:t>Company </a:t>
            </a:r>
            <a:r>
              <a:rPr dirty="0" sz="1800" spc="-5">
                <a:solidFill>
                  <a:srgbClr val="0E6EC5"/>
                </a:solidFill>
                <a:latin typeface="Constantia"/>
                <a:cs typeface="Constantia"/>
              </a:rPr>
              <a:t>Profile  </a:t>
            </a:r>
            <a:r>
              <a:rPr dirty="0" sz="1800" spc="-10">
                <a:solidFill>
                  <a:srgbClr val="909090"/>
                </a:solidFill>
                <a:latin typeface="Constantia"/>
                <a:cs typeface="Constantia"/>
              </a:rPr>
              <a:t>Founders: </a:t>
            </a:r>
            <a:r>
              <a:rPr dirty="0" u="sng" sz="18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Jack </a:t>
            </a:r>
            <a:r>
              <a:rPr dirty="0" u="sng" sz="18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Ma </a:t>
            </a:r>
            <a:r>
              <a:rPr dirty="0" sz="1800" spc="-5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sz="1800" spc="-15">
                <a:solidFill>
                  <a:srgbClr val="909090"/>
                </a:solidFill>
                <a:latin typeface="Constantia"/>
                <a:cs typeface="Constantia"/>
              </a:rPr>
              <a:t>CEO	</a:t>
            </a:r>
            <a:r>
              <a:rPr dirty="0" sz="1800">
                <a:solidFill>
                  <a:srgbClr val="909090"/>
                </a:solidFill>
                <a:latin typeface="Constantia"/>
                <a:cs typeface="Constantia"/>
              </a:rPr>
              <a:t>: </a:t>
            </a:r>
            <a:r>
              <a:rPr dirty="0" sz="1800" spc="-10">
                <a:latin typeface="Constantia"/>
                <a:cs typeface="Constantia"/>
              </a:rPr>
              <a:t>Daniel </a:t>
            </a:r>
            <a:r>
              <a:rPr dirty="0" sz="1800" spc="-5">
                <a:latin typeface="Constantia"/>
                <a:cs typeface="Constantia"/>
              </a:rPr>
              <a:t>Zhang  </a:t>
            </a:r>
            <a:r>
              <a:rPr dirty="0" sz="1800" spc="-15">
                <a:solidFill>
                  <a:srgbClr val="888888"/>
                </a:solidFill>
                <a:latin typeface="Constantia"/>
                <a:cs typeface="Constantia"/>
              </a:rPr>
              <a:t>Founded: </a:t>
            </a:r>
            <a:r>
              <a:rPr dirty="0" sz="1800">
                <a:latin typeface="Constantia"/>
                <a:cs typeface="Constantia"/>
              </a:rPr>
              <a:t>4 </a:t>
            </a:r>
            <a:r>
              <a:rPr dirty="0" sz="1800" spc="-5">
                <a:latin typeface="Constantia"/>
                <a:cs typeface="Constantia"/>
              </a:rPr>
              <a:t>April</a:t>
            </a:r>
            <a:r>
              <a:rPr dirty="0" sz="1800" spc="-60">
                <a:latin typeface="Constantia"/>
                <a:cs typeface="Constantia"/>
              </a:rPr>
              <a:t> </a:t>
            </a:r>
            <a:r>
              <a:rPr dirty="0" sz="1800" spc="-10">
                <a:latin typeface="Constantia"/>
                <a:cs typeface="Constantia"/>
              </a:rPr>
              <a:t>1999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25"/>
              </a:lnSpc>
            </a:pPr>
            <a:r>
              <a:rPr dirty="0" sz="1800" spc="-5">
                <a:solidFill>
                  <a:srgbClr val="888888"/>
                </a:solidFill>
                <a:latin typeface="Constantia"/>
                <a:cs typeface="Constantia"/>
              </a:rPr>
              <a:t>Headquarters: </a:t>
            </a:r>
            <a:r>
              <a:rPr dirty="0" u="sng" sz="18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Hangzhou,</a:t>
            </a:r>
            <a:r>
              <a:rPr dirty="0" u="sng" sz="1800" spc="-1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 </a:t>
            </a:r>
            <a:r>
              <a:rPr dirty="0" u="sng" sz="18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China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Constantia"/>
                <a:cs typeface="Constantia"/>
              </a:rPr>
              <a:t>Subsidiaries</a:t>
            </a:r>
            <a:r>
              <a:rPr dirty="0" sz="1800" spc="-5">
                <a:latin typeface="Constantia"/>
                <a:cs typeface="Constantia"/>
              </a:rPr>
              <a:t>: </a:t>
            </a:r>
            <a:r>
              <a:rPr dirty="0" sz="1800" spc="-30">
                <a:latin typeface="Constantia"/>
                <a:cs typeface="Constantia"/>
              </a:rPr>
              <a:t>Vendio, </a:t>
            </a:r>
            <a:r>
              <a:rPr dirty="0" sz="1800" spc="-5">
                <a:latin typeface="Constantia"/>
                <a:cs typeface="Constantia"/>
              </a:rPr>
              <a:t>Shenzhen </a:t>
            </a:r>
            <a:r>
              <a:rPr dirty="0" sz="1800" spc="-25">
                <a:latin typeface="Constantia"/>
                <a:cs typeface="Constantia"/>
              </a:rPr>
              <a:t>OneTouch, Yahoo </a:t>
            </a:r>
            <a:r>
              <a:rPr dirty="0" sz="1800" spc="-10">
                <a:latin typeface="Constantia"/>
                <a:cs typeface="Constantia"/>
              </a:rPr>
              <a:t>Koubei,</a:t>
            </a:r>
            <a:r>
              <a:rPr dirty="0" sz="1800" spc="-50">
                <a:latin typeface="Constantia"/>
                <a:cs typeface="Constantia"/>
              </a:rPr>
              <a:t> </a:t>
            </a:r>
            <a:r>
              <a:rPr dirty="0" sz="1800" spc="-10">
                <a:latin typeface="Constantia"/>
                <a:cs typeface="Constantia"/>
              </a:rPr>
              <a:t>etc.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7800" y="3429000"/>
            <a:ext cx="5562600" cy="2895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6554" y="6555895"/>
            <a:ext cx="2184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54322" y="505713"/>
            <a:ext cx="143954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5000" spc="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H</a:t>
            </a:r>
            <a:r>
              <a:rPr dirty="0" u="heavy" sz="5000" spc="1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i</a:t>
            </a:r>
            <a:r>
              <a:rPr dirty="0" u="heavy" sz="5000" spc="-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s</a:t>
            </a:r>
            <a:r>
              <a:rPr dirty="0" u="heavy" sz="5000" spc="-1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t</a:t>
            </a:r>
            <a:r>
              <a:rPr dirty="0" u="heavy" sz="5000" spc="-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o</a:t>
            </a:r>
            <a:r>
              <a:rPr dirty="0" u="heavy" sz="5000" spc="-1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r</a:t>
            </a:r>
            <a:r>
              <a:rPr dirty="0" u="heavy" sz="5000" spc="3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y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96554" y="6555895"/>
            <a:ext cx="2184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424685"/>
            <a:ext cx="8006080" cy="47085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86385" marR="116839" indent="-274320">
              <a:lnSpc>
                <a:spcPts val="2590"/>
              </a:lnSpc>
              <a:spcBef>
                <a:spcPts val="42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10">
                <a:latin typeface="Constantia"/>
                <a:cs typeface="Constantia"/>
              </a:rPr>
              <a:t>December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1999,</a:t>
            </a:r>
            <a:r>
              <a:rPr dirty="0" sz="2400" spc="-15">
                <a:latin typeface="Constantia"/>
                <a:cs typeface="Constantia"/>
              </a:rPr>
              <a:t> Hector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Ma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and</a:t>
            </a:r>
            <a:r>
              <a:rPr dirty="0" sz="2400" spc="-1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17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other</a:t>
            </a:r>
            <a:r>
              <a:rPr dirty="0" sz="2400" spc="-9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founders</a:t>
            </a:r>
            <a:r>
              <a:rPr dirty="0" sz="2400" spc="-9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released  their </a:t>
            </a:r>
            <a:r>
              <a:rPr dirty="0" sz="2400" spc="10">
                <a:latin typeface="Constantia"/>
                <a:cs typeface="Constantia"/>
              </a:rPr>
              <a:t>first </a:t>
            </a:r>
            <a:r>
              <a:rPr dirty="0" sz="2400" spc="-5">
                <a:latin typeface="Constantia"/>
                <a:cs typeface="Constantia"/>
              </a:rPr>
              <a:t>online </a:t>
            </a:r>
            <a:r>
              <a:rPr dirty="0" sz="2400" spc="-15">
                <a:latin typeface="Constantia"/>
                <a:cs typeface="Constantia"/>
              </a:rPr>
              <a:t>marketplace, </a:t>
            </a:r>
            <a:r>
              <a:rPr dirty="0" sz="2400" spc="-5">
                <a:latin typeface="Constantia"/>
                <a:cs typeface="Constantia"/>
              </a:rPr>
              <a:t>named "Alibaba</a:t>
            </a:r>
            <a:r>
              <a:rPr dirty="0" sz="2400" spc="-33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Online".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ts val="2735"/>
              </a:lnSpc>
              <a:spcBef>
                <a:spcPts val="254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25">
                <a:latin typeface="Constantia"/>
                <a:cs typeface="Constantia"/>
              </a:rPr>
              <a:t>From</a:t>
            </a:r>
            <a:r>
              <a:rPr dirty="0" sz="2400" spc="-4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1999</a:t>
            </a:r>
            <a:r>
              <a:rPr dirty="0" sz="2400" spc="-2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to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2000,</a:t>
            </a:r>
            <a:r>
              <a:rPr dirty="0" sz="2400" spc="-7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Alibaba</a:t>
            </a:r>
            <a:r>
              <a:rPr dirty="0" sz="2400" spc="-7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Group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raised</a:t>
            </a:r>
            <a:r>
              <a:rPr dirty="0" sz="2400" spc="-7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</a:t>
            </a:r>
            <a:r>
              <a:rPr dirty="0" sz="2400" spc="-9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total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of</a:t>
            </a:r>
            <a:endParaRPr sz="2400">
              <a:latin typeface="Constantia"/>
              <a:cs typeface="Constantia"/>
            </a:endParaRPr>
          </a:p>
          <a:p>
            <a:pPr marL="286385" marR="5080">
              <a:lnSpc>
                <a:spcPts val="2590"/>
              </a:lnSpc>
              <a:spcBef>
                <a:spcPts val="185"/>
              </a:spcBef>
            </a:pPr>
            <a:r>
              <a:rPr dirty="0" sz="2400" spc="-10">
                <a:latin typeface="Constantia"/>
                <a:cs typeface="Constantia"/>
              </a:rPr>
              <a:t>US$25 </a:t>
            </a:r>
            <a:r>
              <a:rPr dirty="0" sz="2400" spc="-5">
                <a:latin typeface="Constantia"/>
                <a:cs typeface="Constantia"/>
              </a:rPr>
              <a:t>Million </a:t>
            </a:r>
            <a:r>
              <a:rPr dirty="0" sz="2400" spc="-10">
                <a:latin typeface="Constantia"/>
                <a:cs typeface="Constantia"/>
              </a:rPr>
              <a:t>from </a:t>
            </a:r>
            <a:r>
              <a:rPr dirty="0" sz="2400" spc="-5">
                <a:latin typeface="Constantia"/>
                <a:cs typeface="Constantia"/>
              </a:rPr>
              <a:t>SoftBank, Goldman Sachs, </a:t>
            </a:r>
            <a:r>
              <a:rPr dirty="0" sz="2400" spc="-10">
                <a:latin typeface="Constantia"/>
                <a:cs typeface="Constantia"/>
              </a:rPr>
              <a:t>Fidelity</a:t>
            </a:r>
            <a:r>
              <a:rPr dirty="0" sz="2400" spc="-22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and  some other</a:t>
            </a:r>
            <a:r>
              <a:rPr dirty="0" sz="2400" spc="-204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institutions.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5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10">
                <a:latin typeface="Constantia"/>
                <a:cs typeface="Constantia"/>
              </a:rPr>
              <a:t>December </a:t>
            </a:r>
            <a:r>
              <a:rPr dirty="0" sz="2400" spc="-5">
                <a:latin typeface="Constantia"/>
                <a:cs typeface="Constantia"/>
              </a:rPr>
              <a:t>2001, </a:t>
            </a:r>
            <a:r>
              <a:rPr dirty="0" sz="2400" spc="-10">
                <a:latin typeface="Constantia"/>
                <a:cs typeface="Constantia"/>
              </a:rPr>
              <a:t>Alibaba.com achieved</a:t>
            </a:r>
            <a:r>
              <a:rPr dirty="0" sz="2400" spc="-25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profitability.</a:t>
            </a:r>
            <a:endParaRPr sz="2400">
              <a:latin typeface="Constantia"/>
              <a:cs typeface="Constantia"/>
            </a:endParaRPr>
          </a:p>
          <a:p>
            <a:pPr marL="286385" marR="116205" indent="-274320">
              <a:lnSpc>
                <a:spcPts val="2590"/>
              </a:lnSpc>
              <a:spcBef>
                <a:spcPts val="62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25">
                <a:latin typeface="Constantia"/>
                <a:cs typeface="Constantia"/>
              </a:rPr>
              <a:t>May</a:t>
            </a:r>
            <a:r>
              <a:rPr dirty="0" sz="2400" spc="-7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2003,Taobao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was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founded</a:t>
            </a:r>
            <a:r>
              <a:rPr dirty="0" sz="2400" spc="-6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as</a:t>
            </a:r>
            <a:r>
              <a:rPr dirty="0" sz="2400" spc="-12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consumer</a:t>
            </a:r>
            <a:r>
              <a:rPr dirty="0" sz="2400" spc="-114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e-commerce  </a:t>
            </a:r>
            <a:r>
              <a:rPr dirty="0" sz="2400" spc="-5">
                <a:latin typeface="Constantia"/>
                <a:cs typeface="Constantia"/>
              </a:rPr>
              <a:t>platform.</a:t>
            </a:r>
            <a:endParaRPr sz="2400">
              <a:latin typeface="Constantia"/>
              <a:cs typeface="Constantia"/>
            </a:endParaRPr>
          </a:p>
          <a:p>
            <a:pPr marL="286385" marR="349885" indent="-274320">
              <a:lnSpc>
                <a:spcPts val="259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10">
                <a:latin typeface="Constantia"/>
                <a:cs typeface="Constantia"/>
              </a:rPr>
              <a:t>December</a:t>
            </a:r>
            <a:r>
              <a:rPr dirty="0" sz="2400" spc="-7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2004,</a:t>
            </a:r>
            <a:r>
              <a:rPr dirty="0" sz="2400" spc="-50">
                <a:latin typeface="Constantia"/>
                <a:cs typeface="Constantia"/>
              </a:rPr>
              <a:t> </a:t>
            </a:r>
            <a:r>
              <a:rPr dirty="0" sz="2400" spc="-45">
                <a:latin typeface="Constantia"/>
                <a:cs typeface="Constantia"/>
              </a:rPr>
              <a:t>Alipay,</a:t>
            </a:r>
            <a:r>
              <a:rPr dirty="0" sz="2400" spc="-9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which</a:t>
            </a:r>
            <a:r>
              <a:rPr dirty="0" sz="2400" spc="-7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started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as</a:t>
            </a:r>
            <a:r>
              <a:rPr dirty="0" sz="2400" spc="-114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service</a:t>
            </a:r>
            <a:r>
              <a:rPr dirty="0" sz="2400" spc="-12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on</a:t>
            </a:r>
            <a:r>
              <a:rPr dirty="0" sz="2400" spc="-6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the  </a:t>
            </a:r>
            <a:r>
              <a:rPr dirty="0" sz="2400" spc="-30">
                <a:latin typeface="Constantia"/>
                <a:cs typeface="Constantia"/>
              </a:rPr>
              <a:t>Taobao </a:t>
            </a:r>
            <a:r>
              <a:rPr dirty="0" sz="2400" spc="-5">
                <a:latin typeface="Constantia"/>
                <a:cs typeface="Constantia"/>
              </a:rPr>
              <a:t>platform, became </a:t>
            </a:r>
            <a:r>
              <a:rPr dirty="0" sz="2400">
                <a:latin typeface="Constantia"/>
                <a:cs typeface="Constantia"/>
              </a:rPr>
              <a:t>a </a:t>
            </a:r>
            <a:r>
              <a:rPr dirty="0" sz="2400" spc="-10">
                <a:latin typeface="Constantia"/>
                <a:cs typeface="Constantia"/>
              </a:rPr>
              <a:t>separate</a:t>
            </a:r>
            <a:r>
              <a:rPr dirty="0" sz="2400" spc="-37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business.</a:t>
            </a:r>
            <a:endParaRPr sz="2400">
              <a:latin typeface="Constantia"/>
              <a:cs typeface="Constantia"/>
            </a:endParaRPr>
          </a:p>
          <a:p>
            <a:pPr marL="286385" marR="73660" indent="-274320">
              <a:lnSpc>
                <a:spcPts val="2590"/>
              </a:lnSpc>
              <a:spcBef>
                <a:spcPts val="5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10">
                <a:latin typeface="Constantia"/>
                <a:cs typeface="Constantia"/>
              </a:rPr>
              <a:t>October </a:t>
            </a:r>
            <a:r>
              <a:rPr dirty="0" sz="2400" spc="-5">
                <a:latin typeface="Constantia"/>
                <a:cs typeface="Constantia"/>
              </a:rPr>
              <a:t>2005, Alibaba </a:t>
            </a:r>
            <a:r>
              <a:rPr dirty="0" sz="2400" spc="-10">
                <a:latin typeface="Constantia"/>
                <a:cs typeface="Constantia"/>
              </a:rPr>
              <a:t>Group took </a:t>
            </a:r>
            <a:r>
              <a:rPr dirty="0" sz="2400" spc="-25">
                <a:latin typeface="Constantia"/>
                <a:cs typeface="Constantia"/>
              </a:rPr>
              <a:t>over </a:t>
            </a:r>
            <a:r>
              <a:rPr dirty="0" sz="2400" spc="-5">
                <a:latin typeface="Constantia"/>
                <a:cs typeface="Constantia"/>
              </a:rPr>
              <a:t>the operation </a:t>
            </a:r>
            <a:r>
              <a:rPr dirty="0" sz="2400">
                <a:latin typeface="Constantia"/>
                <a:cs typeface="Constantia"/>
              </a:rPr>
              <a:t>of  </a:t>
            </a:r>
            <a:r>
              <a:rPr dirty="0" sz="2400" spc="-5">
                <a:latin typeface="Constantia"/>
                <a:cs typeface="Constantia"/>
              </a:rPr>
              <a:t>China</a:t>
            </a:r>
            <a:r>
              <a:rPr dirty="0" sz="2400" spc="-135">
                <a:latin typeface="Constantia"/>
                <a:cs typeface="Constantia"/>
              </a:rPr>
              <a:t> </a:t>
            </a:r>
            <a:r>
              <a:rPr dirty="0" sz="2400" spc="-35">
                <a:latin typeface="Constantia"/>
                <a:cs typeface="Constantia"/>
              </a:rPr>
              <a:t>Yahoo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as</a:t>
            </a:r>
            <a:r>
              <a:rPr dirty="0" sz="2400" spc="-7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part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of</a:t>
            </a:r>
            <a:r>
              <a:rPr dirty="0" sz="2400" spc="5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its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strategic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partnership</a:t>
            </a:r>
            <a:r>
              <a:rPr dirty="0" sz="2400" spc="-15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with</a:t>
            </a:r>
            <a:r>
              <a:rPr dirty="0" sz="2400" spc="-95">
                <a:latin typeface="Constantia"/>
                <a:cs typeface="Constantia"/>
              </a:rPr>
              <a:t> </a:t>
            </a:r>
            <a:r>
              <a:rPr dirty="0" sz="2400" spc="-35">
                <a:latin typeface="Constantia"/>
                <a:cs typeface="Constantia"/>
              </a:rPr>
              <a:t>Yahoo  </a:t>
            </a:r>
            <a:r>
              <a:rPr dirty="0" sz="2400" spc="-5">
                <a:latin typeface="Constantia"/>
                <a:cs typeface="Constantia"/>
              </a:rPr>
              <a:t>Inc.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227" y="943101"/>
            <a:ext cx="445579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5" b="1">
                <a:latin typeface="Gabriola"/>
                <a:cs typeface="Gabriola"/>
              </a:rPr>
              <a:t>Alibaba </a:t>
            </a:r>
            <a:r>
              <a:rPr dirty="0" sz="5000" spc="15" b="1">
                <a:latin typeface="Gabriola"/>
                <a:cs typeface="Gabriola"/>
              </a:rPr>
              <a:t>Group</a:t>
            </a:r>
            <a:r>
              <a:rPr dirty="0" sz="5000" spc="-235" b="1">
                <a:latin typeface="Gabriola"/>
                <a:cs typeface="Gabriola"/>
              </a:rPr>
              <a:t> </a:t>
            </a:r>
            <a:r>
              <a:rPr dirty="0" sz="5000" spc="5" b="1">
                <a:latin typeface="Gabriola"/>
                <a:cs typeface="Gabriola"/>
              </a:rPr>
              <a:t>Services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96554" y="6555895"/>
            <a:ext cx="2184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53539"/>
            <a:ext cx="3860165" cy="3354704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25" b="1">
                <a:latin typeface="Constantia"/>
                <a:cs typeface="Constantia"/>
              </a:rPr>
              <a:t>AutoNavi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30" b="1">
                <a:latin typeface="Constantia"/>
                <a:cs typeface="Constantia"/>
              </a:rPr>
              <a:t>Taobao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5" b="1">
                <a:latin typeface="Constantia"/>
                <a:cs typeface="Constantia"/>
              </a:rPr>
              <a:t>Alipay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 b="1">
                <a:latin typeface="Constantia"/>
                <a:cs typeface="Constantia"/>
              </a:rPr>
              <a:t>Alibaba </a:t>
            </a:r>
            <a:r>
              <a:rPr dirty="0" sz="2600" b="1">
                <a:latin typeface="Constantia"/>
                <a:cs typeface="Constantia"/>
              </a:rPr>
              <a:t>Cloud</a:t>
            </a:r>
            <a:r>
              <a:rPr dirty="0" sz="2600" spc="-155" b="1">
                <a:latin typeface="Constantia"/>
                <a:cs typeface="Constantia"/>
              </a:rPr>
              <a:t> </a:t>
            </a:r>
            <a:r>
              <a:rPr dirty="0" sz="2600" spc="-5" b="1">
                <a:latin typeface="Constantia"/>
                <a:cs typeface="Constantia"/>
              </a:rPr>
              <a:t>(Aliyun)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0" b="1">
                <a:latin typeface="Constantia"/>
                <a:cs typeface="Constantia"/>
              </a:rPr>
              <a:t>AliExpress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30" b="1">
                <a:latin typeface="Constantia"/>
                <a:cs typeface="Constantia"/>
              </a:rPr>
              <a:t>Yahoo!</a:t>
            </a:r>
            <a:r>
              <a:rPr dirty="0" sz="2600" spc="-95" b="1">
                <a:latin typeface="Constantia"/>
                <a:cs typeface="Constantia"/>
              </a:rPr>
              <a:t> </a:t>
            </a:r>
            <a:r>
              <a:rPr dirty="0" sz="2600" b="1">
                <a:latin typeface="Constantia"/>
                <a:cs typeface="Constantia"/>
              </a:rPr>
              <a:t>China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 b="1">
                <a:latin typeface="Constantia"/>
                <a:cs typeface="Constantia"/>
              </a:rPr>
              <a:t>Aliwangwang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9144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pc="5"/>
              <a:t>Laiwang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pc="-5"/>
              <a:t>Alibaba</a:t>
            </a:r>
            <a:r>
              <a:rPr dirty="0" spc="-85"/>
              <a:t> </a:t>
            </a:r>
            <a:r>
              <a:rPr dirty="0" spc="-5"/>
              <a:t>Pictures</a:t>
            </a: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pc="-40"/>
              <a:t>Youku</a:t>
            </a:r>
            <a:r>
              <a:rPr dirty="0" spc="-105"/>
              <a:t> </a:t>
            </a:r>
            <a:r>
              <a:rPr dirty="0" spc="-45"/>
              <a:t>Tudou</a:t>
            </a: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pc="-5"/>
              <a:t>11</a:t>
            </a:r>
            <a:r>
              <a:rPr dirty="0" spc="-10"/>
              <a:t> </a:t>
            </a:r>
            <a:r>
              <a:rPr dirty="0" spc="-5"/>
              <a:t>Main</a:t>
            </a:r>
          </a:p>
          <a:p>
            <a:pPr marL="287020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pc="-5" i="1">
                <a:latin typeface="Constantia"/>
                <a:cs typeface="Constantia"/>
              </a:rPr>
              <a:t>South </a:t>
            </a:r>
            <a:r>
              <a:rPr dirty="0" i="1">
                <a:latin typeface="Constantia"/>
                <a:cs typeface="Constantia"/>
              </a:rPr>
              <a:t>China</a:t>
            </a:r>
            <a:r>
              <a:rPr dirty="0" spc="-55" i="1">
                <a:latin typeface="Constantia"/>
                <a:cs typeface="Constantia"/>
              </a:rPr>
              <a:t> </a:t>
            </a:r>
            <a:r>
              <a:rPr dirty="0" spc="-15" i="1">
                <a:latin typeface="Constantia"/>
                <a:cs typeface="Constantia"/>
              </a:rPr>
              <a:t>Morning  </a:t>
            </a:r>
            <a:r>
              <a:rPr dirty="0" spc="-20" i="1">
                <a:latin typeface="Constantia"/>
                <a:cs typeface="Constantia"/>
              </a:rPr>
              <a:t>Post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pc="-5"/>
              <a:t>Ali</a:t>
            </a:r>
            <a:r>
              <a:rPr dirty="0" spc="-10"/>
              <a:t> Health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pc="-5"/>
              <a:t>Alisports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03903" y="708659"/>
            <a:ext cx="1610868" cy="438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96410" y="429513"/>
            <a:ext cx="1634489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10" b="1">
                <a:latin typeface="Gabriola"/>
                <a:cs typeface="Gabriola"/>
              </a:rPr>
              <a:t>e</a:t>
            </a:r>
            <a:r>
              <a:rPr dirty="0" sz="5000" spc="10" b="1">
                <a:latin typeface="Gabriola"/>
                <a:cs typeface="Gabriola"/>
              </a:rPr>
              <a:t>B</a:t>
            </a:r>
            <a:r>
              <a:rPr dirty="0" sz="5000" b="1">
                <a:latin typeface="Gabriola"/>
                <a:cs typeface="Gabriola"/>
              </a:rPr>
              <a:t>A</a:t>
            </a:r>
            <a:r>
              <a:rPr dirty="0" sz="5000" spc="5" b="1">
                <a:latin typeface="Gabriola"/>
                <a:cs typeface="Gabriola"/>
              </a:rPr>
              <a:t>Y</a:t>
            </a:r>
            <a:r>
              <a:rPr dirty="0" sz="5000" spc="-5" b="1">
                <a:latin typeface="Gabriola"/>
                <a:cs typeface="Gabriola"/>
              </a:rPr>
              <a:t>.</a:t>
            </a:r>
            <a:r>
              <a:rPr dirty="0" sz="5000" spc="-15" b="1">
                <a:latin typeface="Gabriola"/>
                <a:cs typeface="Gabriola"/>
              </a:rPr>
              <a:t>I</a:t>
            </a:r>
            <a:r>
              <a:rPr dirty="0" sz="5000" spc="50" b="1">
                <a:latin typeface="Gabriola"/>
                <a:cs typeface="Gabriola"/>
              </a:rPr>
              <a:t>N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1318005"/>
            <a:ext cx="6414770" cy="1667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702685">
              <a:lnSpc>
                <a:spcPct val="100000"/>
              </a:lnSpc>
              <a:spcBef>
                <a:spcPts val="100"/>
              </a:spcBef>
              <a:tabLst>
                <a:tab pos="702945" algn="l"/>
              </a:tabLst>
            </a:pPr>
            <a:r>
              <a:rPr dirty="0" sz="1800" spc="-10">
                <a:solidFill>
                  <a:srgbClr val="0E6EC5"/>
                </a:solidFill>
                <a:latin typeface="Constantia"/>
                <a:cs typeface="Constantia"/>
              </a:rPr>
              <a:t>Company </a:t>
            </a:r>
            <a:r>
              <a:rPr dirty="0" sz="1800" spc="-5">
                <a:solidFill>
                  <a:srgbClr val="0E6EC5"/>
                </a:solidFill>
                <a:latin typeface="Constantia"/>
                <a:cs typeface="Constantia"/>
              </a:rPr>
              <a:t>Profile </a:t>
            </a:r>
            <a:r>
              <a:rPr dirty="0" sz="1800" spc="-5">
                <a:solidFill>
                  <a:srgbClr val="909090"/>
                </a:solidFill>
                <a:latin typeface="Constantia"/>
                <a:cs typeface="Constantia"/>
              </a:rPr>
              <a:t> </a:t>
            </a:r>
            <a:r>
              <a:rPr dirty="0" sz="1800" spc="-10">
                <a:solidFill>
                  <a:srgbClr val="909090"/>
                </a:solidFill>
                <a:latin typeface="Constantia"/>
                <a:cs typeface="Constantia"/>
              </a:rPr>
              <a:t>Founders: </a:t>
            </a:r>
            <a:r>
              <a:rPr dirty="0" u="sng" sz="18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Pierre </a:t>
            </a:r>
            <a:r>
              <a:rPr dirty="0" u="sng" sz="18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Omidyar </a:t>
            </a:r>
            <a:r>
              <a:rPr dirty="0" sz="1800" spc="-10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sz="1800" spc="-15">
                <a:solidFill>
                  <a:srgbClr val="909090"/>
                </a:solidFill>
                <a:latin typeface="Constantia"/>
                <a:cs typeface="Constantia"/>
              </a:rPr>
              <a:t>CEO	</a:t>
            </a:r>
            <a:r>
              <a:rPr dirty="0" sz="1800">
                <a:solidFill>
                  <a:srgbClr val="909090"/>
                </a:solidFill>
                <a:latin typeface="Constantia"/>
                <a:cs typeface="Constantia"/>
              </a:rPr>
              <a:t>: </a:t>
            </a:r>
            <a:r>
              <a:rPr dirty="0" u="sng" sz="18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8"/>
              </a:rPr>
              <a:t>Devin </a:t>
            </a:r>
            <a:r>
              <a:rPr dirty="0" u="sng" sz="1800" spc="-3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8"/>
              </a:rPr>
              <a:t>Wenig </a:t>
            </a:r>
            <a:r>
              <a:rPr dirty="0" sz="1800" spc="-30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sz="1800" spc="-15">
                <a:solidFill>
                  <a:srgbClr val="888888"/>
                </a:solidFill>
                <a:latin typeface="Constantia"/>
                <a:cs typeface="Constantia"/>
              </a:rPr>
              <a:t>Founded: </a:t>
            </a:r>
            <a:r>
              <a:rPr dirty="0" sz="1800">
                <a:latin typeface="Constantia"/>
                <a:cs typeface="Constantia"/>
              </a:rPr>
              <a:t>3 </a:t>
            </a:r>
            <a:r>
              <a:rPr dirty="0" sz="1800" spc="-5">
                <a:latin typeface="Constantia"/>
                <a:cs typeface="Constantia"/>
              </a:rPr>
              <a:t>September</a:t>
            </a:r>
            <a:r>
              <a:rPr dirty="0" sz="1800" spc="-85">
                <a:latin typeface="Constantia"/>
                <a:cs typeface="Constantia"/>
              </a:rPr>
              <a:t> </a:t>
            </a:r>
            <a:r>
              <a:rPr dirty="0" sz="1800" spc="-10">
                <a:latin typeface="Constantia"/>
                <a:cs typeface="Constantia"/>
              </a:rPr>
              <a:t>1995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40"/>
              </a:lnSpc>
            </a:pPr>
            <a:r>
              <a:rPr dirty="0" sz="1800" spc="-5">
                <a:solidFill>
                  <a:srgbClr val="888888"/>
                </a:solidFill>
                <a:latin typeface="Constantia"/>
                <a:cs typeface="Constantia"/>
              </a:rPr>
              <a:t>Headquarters: </a:t>
            </a:r>
            <a:r>
              <a:rPr dirty="0" u="sng" sz="18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9"/>
              </a:rPr>
              <a:t>San </a:t>
            </a:r>
            <a:r>
              <a:rPr dirty="0" u="sng" sz="18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9"/>
              </a:rPr>
              <a:t>Jose, </a:t>
            </a:r>
            <a:r>
              <a:rPr dirty="0" u="sng" sz="18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9"/>
              </a:rPr>
              <a:t>California, </a:t>
            </a:r>
            <a:r>
              <a:rPr dirty="0" u="sng" sz="1800" spc="-1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9"/>
              </a:rPr>
              <a:t>United</a:t>
            </a:r>
            <a:r>
              <a:rPr dirty="0" u="sng" sz="18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9"/>
              </a:rPr>
              <a:t> States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40"/>
              </a:lnSpc>
            </a:pPr>
            <a:r>
              <a:rPr dirty="0" sz="1800" spc="-10" b="1">
                <a:latin typeface="Constantia"/>
                <a:cs typeface="Constantia"/>
              </a:rPr>
              <a:t>Subsidiaries</a:t>
            </a:r>
            <a:r>
              <a:rPr dirty="0" sz="1800" spc="-10">
                <a:latin typeface="Constantia"/>
                <a:cs typeface="Constantia"/>
              </a:rPr>
              <a:t>:</a:t>
            </a:r>
            <a:r>
              <a:rPr dirty="0" u="sng" sz="18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0"/>
              </a:rPr>
              <a:t>StubHub</a:t>
            </a:r>
            <a:r>
              <a:rPr dirty="0" sz="1800" spc="-10">
                <a:latin typeface="Constantia"/>
                <a:cs typeface="Constantia"/>
              </a:rPr>
              <a:t>, </a:t>
            </a:r>
            <a:r>
              <a:rPr dirty="0" u="sng" sz="1800" spc="-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1"/>
              </a:rPr>
              <a:t>mobile.de</a:t>
            </a:r>
            <a:r>
              <a:rPr dirty="0" sz="1800" spc="-5">
                <a:latin typeface="Constantia"/>
                <a:cs typeface="Constantia"/>
              </a:rPr>
              <a:t>, </a:t>
            </a:r>
            <a:r>
              <a:rPr dirty="0" u="sng" sz="1800" spc="-2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2"/>
              </a:rPr>
              <a:t>GittiGidiyor</a:t>
            </a:r>
            <a:r>
              <a:rPr dirty="0" sz="1800" spc="-25">
                <a:latin typeface="Constantia"/>
                <a:cs typeface="Constantia"/>
              </a:rPr>
              <a:t>, </a:t>
            </a:r>
            <a:r>
              <a:rPr dirty="0" u="sng" sz="1800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3"/>
              </a:rPr>
              <a:t>Auction </a:t>
            </a:r>
            <a:r>
              <a:rPr dirty="0" u="sng" sz="1800" spc="-2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3"/>
              </a:rPr>
              <a:t>Co.</a:t>
            </a:r>
            <a:r>
              <a:rPr dirty="0" sz="1800" spc="-25">
                <a:latin typeface="Constantia"/>
                <a:cs typeface="Constantia"/>
              </a:rPr>
              <a:t>,</a:t>
            </a:r>
            <a:r>
              <a:rPr dirty="0" sz="1800" spc="85">
                <a:latin typeface="Constantia"/>
                <a:cs typeface="Constantia"/>
              </a:rPr>
              <a:t> </a:t>
            </a:r>
            <a:r>
              <a:rPr dirty="0" sz="1800" spc="-10">
                <a:latin typeface="Constantia"/>
                <a:cs typeface="Constantia"/>
              </a:rPr>
              <a:t>etc.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66800" y="3276600"/>
            <a:ext cx="6400800" cy="27721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96554" y="6555895"/>
            <a:ext cx="2184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30522" y="524001"/>
            <a:ext cx="143954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5000" spc="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H</a:t>
            </a:r>
            <a:r>
              <a:rPr dirty="0" u="heavy" sz="5000" spc="1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i</a:t>
            </a:r>
            <a:r>
              <a:rPr dirty="0" u="heavy" sz="5000" spc="-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s</a:t>
            </a:r>
            <a:r>
              <a:rPr dirty="0" u="heavy" sz="5000" spc="-1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t</a:t>
            </a:r>
            <a:r>
              <a:rPr dirty="0" u="heavy" sz="5000" spc="-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o</a:t>
            </a:r>
            <a:r>
              <a:rPr dirty="0" u="heavy" sz="5000" spc="-1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r</a:t>
            </a:r>
            <a:r>
              <a:rPr dirty="0" u="heavy" sz="5000" spc="3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y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96554" y="6555895"/>
            <a:ext cx="2184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1459738"/>
            <a:ext cx="8006080" cy="414845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39179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The </a:t>
            </a:r>
            <a:r>
              <a:rPr dirty="0" sz="2600" spc="-25">
                <a:latin typeface="Constantia"/>
                <a:cs typeface="Constantia"/>
              </a:rPr>
              <a:t>AuctionWeb </a:t>
            </a:r>
            <a:r>
              <a:rPr dirty="0" sz="2600" spc="-10">
                <a:latin typeface="Constantia"/>
                <a:cs typeface="Constantia"/>
              </a:rPr>
              <a:t>was </a:t>
            </a:r>
            <a:r>
              <a:rPr dirty="0" sz="2600" spc="-5">
                <a:latin typeface="Constantia"/>
                <a:cs typeface="Constantia"/>
              </a:rPr>
              <a:t>founded in </a:t>
            </a:r>
            <a:r>
              <a:rPr dirty="0" sz="2600" spc="-10">
                <a:latin typeface="Constantia"/>
                <a:cs typeface="Constantia"/>
              </a:rPr>
              <a:t>California </a:t>
            </a:r>
            <a:r>
              <a:rPr dirty="0" sz="2600">
                <a:latin typeface="Constantia"/>
                <a:cs typeface="Constantia"/>
              </a:rPr>
              <a:t>on  </a:t>
            </a:r>
            <a:r>
              <a:rPr dirty="0" sz="2600" spc="-5">
                <a:latin typeface="Constantia"/>
                <a:cs typeface="Constantia"/>
              </a:rPr>
              <a:t>September </a:t>
            </a:r>
            <a:r>
              <a:rPr dirty="0" sz="2600">
                <a:latin typeface="Constantia"/>
                <a:cs typeface="Constantia"/>
              </a:rPr>
              <a:t>3, </a:t>
            </a:r>
            <a:r>
              <a:rPr dirty="0" sz="2600" spc="-5">
                <a:latin typeface="Constantia"/>
                <a:cs typeface="Constantia"/>
              </a:rPr>
              <a:t>1995, </a:t>
            </a:r>
            <a:r>
              <a:rPr dirty="0" sz="2600" spc="-10">
                <a:latin typeface="Constantia"/>
                <a:cs typeface="Constantia"/>
              </a:rPr>
              <a:t>by French-born Iranian-  </a:t>
            </a:r>
            <a:r>
              <a:rPr dirty="0" sz="2600" spc="-5">
                <a:latin typeface="Constantia"/>
                <a:cs typeface="Constantia"/>
              </a:rPr>
              <a:t>American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computer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programmer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Pierre</a:t>
            </a:r>
            <a:r>
              <a:rPr dirty="0" sz="2600" spc="-5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Omidyar</a:t>
            </a:r>
            <a:r>
              <a:rPr dirty="0" sz="2600" spc="-17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as  </a:t>
            </a:r>
            <a:r>
              <a:rPr dirty="0" sz="2600" spc="-5">
                <a:latin typeface="Constantia"/>
                <a:cs typeface="Constantia"/>
              </a:rPr>
              <a:t>part </a:t>
            </a:r>
            <a:r>
              <a:rPr dirty="0" sz="2600">
                <a:latin typeface="Constantia"/>
                <a:cs typeface="Constantia"/>
              </a:rPr>
              <a:t>of a </a:t>
            </a:r>
            <a:r>
              <a:rPr dirty="0" sz="2600" spc="-20">
                <a:latin typeface="Constantia"/>
                <a:cs typeface="Constantia"/>
              </a:rPr>
              <a:t>larger </a:t>
            </a:r>
            <a:r>
              <a:rPr dirty="0" sz="2600" spc="-5">
                <a:latin typeface="Constantia"/>
                <a:cs typeface="Constantia"/>
              </a:rPr>
              <a:t>personal</a:t>
            </a:r>
            <a:r>
              <a:rPr dirty="0" sz="2600" spc="-40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site.</a:t>
            </a:r>
            <a:endParaRPr sz="2600">
              <a:latin typeface="Constantia"/>
              <a:cs typeface="Constantia"/>
            </a:endParaRPr>
          </a:p>
          <a:p>
            <a:pPr marL="286385" marR="89090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>
                <a:latin typeface="Constantia"/>
                <a:cs typeface="Constantia"/>
              </a:rPr>
              <a:t>One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5">
                <a:latin typeface="Constantia"/>
                <a:cs typeface="Constantia"/>
              </a:rPr>
              <a:t>first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items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sold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on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AuctionWeb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was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  </a:t>
            </a:r>
            <a:r>
              <a:rPr dirty="0" sz="2600" spc="-20">
                <a:latin typeface="Constantia"/>
                <a:cs typeface="Constantia"/>
              </a:rPr>
              <a:t>broken </a:t>
            </a:r>
            <a:r>
              <a:rPr dirty="0" sz="2600">
                <a:latin typeface="Constantia"/>
                <a:cs typeface="Constantia"/>
              </a:rPr>
              <a:t>laser </a:t>
            </a:r>
            <a:r>
              <a:rPr dirty="0" sz="2600" spc="-10">
                <a:latin typeface="Constantia"/>
                <a:cs typeface="Constantia"/>
              </a:rPr>
              <a:t>pointer for</a:t>
            </a:r>
            <a:r>
              <a:rPr dirty="0" sz="2600" spc="-36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$14.83.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 sz="2600" spc="-10">
                <a:latin typeface="Constantia"/>
                <a:cs typeface="Constantia"/>
              </a:rPr>
              <a:t>Astonished, Omidyar </a:t>
            </a:r>
            <a:r>
              <a:rPr dirty="0" sz="2600" spc="-15">
                <a:latin typeface="Constantia"/>
                <a:cs typeface="Constantia"/>
              </a:rPr>
              <a:t>contacted </a:t>
            </a:r>
            <a:r>
              <a:rPr dirty="0" sz="2600" spc="-5">
                <a:latin typeface="Constantia"/>
                <a:cs typeface="Constantia"/>
              </a:rPr>
              <a:t>the winning bidder </a:t>
            </a:r>
            <a:r>
              <a:rPr dirty="0" sz="2600" spc="-20">
                <a:latin typeface="Constantia"/>
                <a:cs typeface="Constantia"/>
              </a:rPr>
              <a:t>to  </a:t>
            </a:r>
            <a:r>
              <a:rPr dirty="0" sz="2600">
                <a:latin typeface="Constantia"/>
                <a:cs typeface="Constantia"/>
              </a:rPr>
              <a:t>ask</a:t>
            </a:r>
            <a:r>
              <a:rPr dirty="0" sz="2600" spc="-5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if</a:t>
            </a:r>
            <a:r>
              <a:rPr dirty="0" sz="2600" spc="5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he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understood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that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the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laser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pointer</a:t>
            </a:r>
            <a:r>
              <a:rPr dirty="0" sz="2600" spc="-16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was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broken.  </a:t>
            </a:r>
            <a:r>
              <a:rPr dirty="0" sz="2600">
                <a:latin typeface="Constantia"/>
                <a:cs typeface="Constantia"/>
              </a:rPr>
              <a:t>In </a:t>
            </a:r>
            <a:r>
              <a:rPr dirty="0" sz="2600" spc="-5">
                <a:latin typeface="Constantia"/>
                <a:cs typeface="Constantia"/>
              </a:rPr>
              <a:t>his </a:t>
            </a:r>
            <a:r>
              <a:rPr dirty="0" sz="2600" spc="-10">
                <a:latin typeface="Constantia"/>
                <a:cs typeface="Constantia"/>
              </a:rPr>
              <a:t>responding </a:t>
            </a:r>
            <a:r>
              <a:rPr dirty="0" sz="2600">
                <a:latin typeface="Constantia"/>
                <a:cs typeface="Constantia"/>
              </a:rPr>
              <a:t>email, </a:t>
            </a:r>
            <a:r>
              <a:rPr dirty="0" sz="2600" spc="-5">
                <a:latin typeface="Constantia"/>
                <a:cs typeface="Constantia"/>
              </a:rPr>
              <a:t>the </a:t>
            </a:r>
            <a:r>
              <a:rPr dirty="0" sz="2600" spc="-20">
                <a:latin typeface="Constantia"/>
                <a:cs typeface="Constantia"/>
              </a:rPr>
              <a:t>buyer </a:t>
            </a:r>
            <a:r>
              <a:rPr dirty="0" sz="2600" spc="-5">
                <a:latin typeface="Constantia"/>
                <a:cs typeface="Constantia"/>
              </a:rPr>
              <a:t>explained: "I'm </a:t>
            </a:r>
            <a:r>
              <a:rPr dirty="0" sz="2600">
                <a:latin typeface="Constantia"/>
                <a:cs typeface="Constantia"/>
              </a:rPr>
              <a:t>a  </a:t>
            </a:r>
            <a:r>
              <a:rPr dirty="0" sz="2600" spc="-10">
                <a:latin typeface="Constantia"/>
                <a:cs typeface="Constantia"/>
              </a:rPr>
              <a:t>collector </a:t>
            </a:r>
            <a:r>
              <a:rPr dirty="0" sz="2600">
                <a:latin typeface="Constantia"/>
                <a:cs typeface="Constantia"/>
              </a:rPr>
              <a:t>of </a:t>
            </a:r>
            <a:r>
              <a:rPr dirty="0" sz="2600" spc="-20">
                <a:latin typeface="Constantia"/>
                <a:cs typeface="Constantia"/>
              </a:rPr>
              <a:t>broken </a:t>
            </a:r>
            <a:r>
              <a:rPr dirty="0" sz="2600">
                <a:latin typeface="Constantia"/>
                <a:cs typeface="Constantia"/>
              </a:rPr>
              <a:t>laser</a:t>
            </a:r>
            <a:r>
              <a:rPr dirty="0" sz="2600" spc="-3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pointers.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78834" y="810513"/>
            <a:ext cx="2391410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1">
                <a:latin typeface="Gabriola"/>
                <a:cs typeface="Gabriola"/>
              </a:rPr>
              <a:t>Acquisitions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96554" y="6555895"/>
            <a:ext cx="2184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799056"/>
            <a:ext cx="3139440" cy="3244850"/>
          </a:xfrm>
          <a:prstGeom prst="rect">
            <a:avLst/>
          </a:prstGeom>
        </p:spPr>
        <p:txBody>
          <a:bodyPr wrap="square" lIns="0" tIns="146685" rIns="0" bIns="0" rtlCol="0" vert="horz">
            <a:spAutoFit/>
          </a:bodyPr>
          <a:lstStyle/>
          <a:p>
            <a:pPr marL="306705" indent="-294640">
              <a:lnSpc>
                <a:spcPct val="100000"/>
              </a:lnSpc>
              <a:spcBef>
                <a:spcPts val="1155"/>
              </a:spcBef>
              <a:buClr>
                <a:srgbClr val="0AD0D9"/>
              </a:buClr>
              <a:buSzPct val="92045"/>
              <a:buFont typeface="Wingdings 2"/>
              <a:buChar char=""/>
              <a:tabLst>
                <a:tab pos="307340" algn="l"/>
              </a:tabLst>
            </a:pPr>
            <a:r>
              <a:rPr dirty="0" sz="4400" spc="-15" i="1">
                <a:latin typeface="Constantia"/>
                <a:cs typeface="Constantia"/>
              </a:rPr>
              <a:t>StubHub</a:t>
            </a:r>
            <a:endParaRPr sz="4400">
              <a:latin typeface="Constantia"/>
              <a:cs typeface="Constantia"/>
            </a:endParaRPr>
          </a:p>
          <a:p>
            <a:pPr marL="306705" indent="-294640">
              <a:lnSpc>
                <a:spcPct val="100000"/>
              </a:lnSpc>
              <a:spcBef>
                <a:spcPts val="1055"/>
              </a:spcBef>
              <a:buClr>
                <a:srgbClr val="0AD0D9"/>
              </a:buClr>
              <a:buSzPct val="92045"/>
              <a:buFont typeface="Wingdings 2"/>
              <a:buChar char=""/>
              <a:tabLst>
                <a:tab pos="307340" algn="l"/>
              </a:tabLst>
            </a:pPr>
            <a:r>
              <a:rPr dirty="0" sz="4400" spc="-5" i="1">
                <a:latin typeface="Constantia"/>
                <a:cs typeface="Constantia"/>
              </a:rPr>
              <a:t>Craigslist</a:t>
            </a:r>
            <a:endParaRPr sz="4400">
              <a:latin typeface="Constantia"/>
              <a:cs typeface="Constantia"/>
            </a:endParaRPr>
          </a:p>
          <a:p>
            <a:pPr marL="306705" indent="-294640">
              <a:lnSpc>
                <a:spcPct val="100000"/>
              </a:lnSpc>
              <a:spcBef>
                <a:spcPts val="1060"/>
              </a:spcBef>
              <a:buClr>
                <a:srgbClr val="0AD0D9"/>
              </a:buClr>
              <a:buSzPct val="92045"/>
              <a:buFont typeface="Wingdings 2"/>
              <a:buChar char=""/>
              <a:tabLst>
                <a:tab pos="307340" algn="l"/>
              </a:tabLst>
            </a:pPr>
            <a:r>
              <a:rPr dirty="0" sz="4400" spc="-15" i="1">
                <a:latin typeface="Constantia"/>
                <a:cs typeface="Constantia"/>
              </a:rPr>
              <a:t>GittiGidiyor</a:t>
            </a:r>
            <a:endParaRPr sz="4400">
              <a:latin typeface="Constantia"/>
              <a:cs typeface="Constantia"/>
            </a:endParaRPr>
          </a:p>
          <a:p>
            <a:pPr marL="307340" indent="-295275">
              <a:lnSpc>
                <a:spcPct val="100000"/>
              </a:lnSpc>
              <a:spcBef>
                <a:spcPts val="1055"/>
              </a:spcBef>
              <a:buClr>
                <a:srgbClr val="0AD0D9"/>
              </a:buClr>
              <a:buSzPct val="92045"/>
              <a:buFont typeface="Wingdings 2"/>
              <a:buChar char=""/>
              <a:tabLst>
                <a:tab pos="307975" algn="l"/>
              </a:tabLst>
            </a:pPr>
            <a:r>
              <a:rPr dirty="0" sz="4400" spc="-10" i="1">
                <a:latin typeface="Constantia"/>
                <a:cs typeface="Constantia"/>
              </a:rPr>
              <a:t>Corrigon</a:t>
            </a:r>
            <a:endParaRPr sz="4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91614" y="874521"/>
            <a:ext cx="5161280" cy="6508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410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Contribution </a:t>
            </a:r>
            <a:r>
              <a:rPr dirty="0" u="heavy" sz="4100" spc="2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in </a:t>
            </a:r>
            <a:r>
              <a:rPr dirty="0" u="heavy" sz="4100" spc="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Indian</a:t>
            </a:r>
            <a:r>
              <a:rPr dirty="0" u="heavy" sz="4100" spc="-20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 </a:t>
            </a:r>
            <a:r>
              <a:rPr dirty="0" u="heavy" sz="4100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Economy</a:t>
            </a:r>
            <a:endParaRPr sz="41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96554" y="6555895"/>
            <a:ext cx="2184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48637"/>
            <a:ext cx="7956550" cy="38309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15">
                <a:latin typeface="Constantia"/>
                <a:cs typeface="Constantia"/>
              </a:rPr>
              <a:t>E-Commerce </a:t>
            </a:r>
            <a:r>
              <a:rPr dirty="0" sz="2400" spc="-5">
                <a:latin typeface="Constantia"/>
                <a:cs typeface="Constantia"/>
              </a:rPr>
              <a:t>is </a:t>
            </a:r>
            <a:r>
              <a:rPr dirty="0" sz="2400">
                <a:latin typeface="Constantia"/>
                <a:cs typeface="Constantia"/>
              </a:rPr>
              <a:t>a </a:t>
            </a:r>
            <a:r>
              <a:rPr dirty="0" sz="2400" spc="-15">
                <a:latin typeface="Constantia"/>
                <a:cs typeface="Constantia"/>
              </a:rPr>
              <a:t>growing </a:t>
            </a:r>
            <a:r>
              <a:rPr dirty="0" sz="2400" spc="-10">
                <a:latin typeface="Constantia"/>
                <a:cs typeface="Constantia"/>
              </a:rPr>
              <a:t>sector </a:t>
            </a:r>
            <a:r>
              <a:rPr dirty="0" sz="2400" spc="-5">
                <a:latin typeface="Constantia"/>
                <a:cs typeface="Constantia"/>
              </a:rPr>
              <a:t>in India. </a:t>
            </a:r>
            <a:r>
              <a:rPr dirty="0" sz="2400" spc="-10">
                <a:latin typeface="Constantia"/>
                <a:cs typeface="Constantia"/>
              </a:rPr>
              <a:t>Just </a:t>
            </a:r>
            <a:r>
              <a:rPr dirty="0" sz="2400" spc="-15">
                <a:latin typeface="Constantia"/>
                <a:cs typeface="Constantia"/>
              </a:rPr>
              <a:t>like </a:t>
            </a:r>
            <a:r>
              <a:rPr dirty="0" sz="2400" spc="-5">
                <a:latin typeface="Constantia"/>
                <a:cs typeface="Constantia"/>
              </a:rPr>
              <a:t>the  </a:t>
            </a:r>
            <a:r>
              <a:rPr dirty="0" sz="2400" spc="-15">
                <a:latin typeface="Constantia"/>
                <a:cs typeface="Constantia"/>
              </a:rPr>
              <a:t>growth</a:t>
            </a:r>
            <a:r>
              <a:rPr dirty="0" sz="2400" spc="-9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of</a:t>
            </a:r>
            <a:r>
              <a:rPr dirty="0" sz="2400" spc="5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IT</a:t>
            </a:r>
            <a:r>
              <a:rPr dirty="0" sz="2400" spc="-5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industry</a:t>
            </a:r>
            <a:r>
              <a:rPr dirty="0" sz="2400" spc="-7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in</a:t>
            </a:r>
            <a:r>
              <a:rPr dirty="0" sz="2400" spc="-4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India</a:t>
            </a:r>
            <a:r>
              <a:rPr dirty="0" sz="2400" spc="-9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through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the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1990s,</a:t>
            </a:r>
            <a:r>
              <a:rPr dirty="0" sz="2400" spc="-3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the</a:t>
            </a:r>
            <a:r>
              <a:rPr dirty="0" sz="2400" spc="-7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2010s  </a:t>
            </a:r>
            <a:r>
              <a:rPr dirty="0" sz="2400">
                <a:latin typeface="Constantia"/>
                <a:cs typeface="Constantia"/>
              </a:rPr>
              <a:t>will </a:t>
            </a:r>
            <a:r>
              <a:rPr dirty="0" sz="2400" spc="-5">
                <a:latin typeface="Constantia"/>
                <a:cs typeface="Constantia"/>
              </a:rPr>
              <a:t>be </a:t>
            </a:r>
            <a:r>
              <a:rPr dirty="0" sz="2400" spc="-10">
                <a:latin typeface="Constantia"/>
                <a:cs typeface="Constantia"/>
              </a:rPr>
              <a:t>remembered for </a:t>
            </a:r>
            <a:r>
              <a:rPr dirty="0" sz="2400" spc="-5">
                <a:latin typeface="Constantia"/>
                <a:cs typeface="Constantia"/>
              </a:rPr>
              <a:t>the </a:t>
            </a:r>
            <a:r>
              <a:rPr dirty="0" sz="2400" spc="-15">
                <a:latin typeface="Constantia"/>
                <a:cs typeface="Constantia"/>
              </a:rPr>
              <a:t>growth </a:t>
            </a:r>
            <a:r>
              <a:rPr dirty="0" sz="2400" spc="-5">
                <a:latin typeface="Constantia"/>
                <a:cs typeface="Constantia"/>
              </a:rPr>
              <a:t>in the </a:t>
            </a:r>
            <a:r>
              <a:rPr dirty="0" sz="2400" spc="-15">
                <a:latin typeface="Constantia"/>
                <a:cs typeface="Constantia"/>
              </a:rPr>
              <a:t>E-Commerce  </a:t>
            </a:r>
            <a:r>
              <a:rPr dirty="0" sz="2400" spc="-30">
                <a:latin typeface="Constantia"/>
                <a:cs typeface="Constantia"/>
              </a:rPr>
              <a:t>industry. </a:t>
            </a:r>
            <a:r>
              <a:rPr dirty="0" sz="2400">
                <a:latin typeface="Constantia"/>
                <a:cs typeface="Constantia"/>
              </a:rPr>
              <a:t>In its </a:t>
            </a:r>
            <a:r>
              <a:rPr dirty="0" sz="2400" spc="-5">
                <a:latin typeface="Constantia"/>
                <a:cs typeface="Constantia"/>
              </a:rPr>
              <a:t>present </a:t>
            </a:r>
            <a:r>
              <a:rPr dirty="0" sz="2400" spc="-10">
                <a:latin typeface="Constantia"/>
                <a:cs typeface="Constantia"/>
              </a:rPr>
              <a:t>state </a:t>
            </a:r>
            <a:r>
              <a:rPr dirty="0" sz="2400" spc="-5">
                <a:latin typeface="Constantia"/>
                <a:cs typeface="Constantia"/>
              </a:rPr>
              <a:t>the </a:t>
            </a:r>
            <a:r>
              <a:rPr dirty="0" sz="2400" spc="-10">
                <a:latin typeface="Constantia"/>
                <a:cs typeface="Constantia"/>
              </a:rPr>
              <a:t>contribution </a:t>
            </a:r>
            <a:r>
              <a:rPr dirty="0" sz="2400">
                <a:latin typeface="Constantia"/>
                <a:cs typeface="Constantia"/>
              </a:rPr>
              <a:t>of E-  </a:t>
            </a:r>
            <a:r>
              <a:rPr dirty="0" sz="2400" spc="-15">
                <a:latin typeface="Constantia"/>
                <a:cs typeface="Constantia"/>
              </a:rPr>
              <a:t>Commerce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 spc="-5">
                <a:latin typeface="Constantia"/>
                <a:cs typeface="Constantia"/>
              </a:rPr>
              <a:t>GDP is </a:t>
            </a:r>
            <a:r>
              <a:rPr dirty="0" sz="2400" spc="-10">
                <a:latin typeface="Constantia"/>
                <a:cs typeface="Constantia"/>
              </a:rPr>
              <a:t>around </a:t>
            </a:r>
            <a:r>
              <a:rPr dirty="0" sz="2400">
                <a:latin typeface="Constantia"/>
                <a:cs typeface="Constantia"/>
              </a:rPr>
              <a:t>0.2% </a:t>
            </a:r>
            <a:r>
              <a:rPr dirty="0" sz="2400" spc="-10">
                <a:latin typeface="Constantia"/>
                <a:cs typeface="Constantia"/>
              </a:rPr>
              <a:t>which </a:t>
            </a:r>
            <a:r>
              <a:rPr dirty="0" sz="2400" spc="-5">
                <a:latin typeface="Constantia"/>
                <a:cs typeface="Constantia"/>
              </a:rPr>
              <a:t>is </a:t>
            </a:r>
            <a:r>
              <a:rPr dirty="0" sz="2400" spc="-10">
                <a:latin typeface="Constantia"/>
                <a:cs typeface="Constantia"/>
              </a:rPr>
              <a:t>expected </a:t>
            </a:r>
            <a:r>
              <a:rPr dirty="0" sz="2400" spc="-20">
                <a:latin typeface="Constantia"/>
                <a:cs typeface="Constantia"/>
              </a:rPr>
              <a:t>to  grow 15 </a:t>
            </a:r>
            <a:r>
              <a:rPr dirty="0" sz="2400" spc="-5">
                <a:latin typeface="Constantia"/>
                <a:cs typeface="Constantia"/>
              </a:rPr>
              <a:t>times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 spc="-10">
                <a:latin typeface="Constantia"/>
                <a:cs typeface="Constantia"/>
              </a:rPr>
              <a:t>around </a:t>
            </a:r>
            <a:r>
              <a:rPr dirty="0" sz="2400" spc="-5">
                <a:latin typeface="Constantia"/>
                <a:cs typeface="Constantia"/>
              </a:rPr>
              <a:t>2.5% </a:t>
            </a:r>
            <a:r>
              <a:rPr dirty="0" sz="2400" spc="-15">
                <a:latin typeface="Constantia"/>
                <a:cs typeface="Constantia"/>
              </a:rPr>
              <a:t>by</a:t>
            </a:r>
            <a:r>
              <a:rPr dirty="0" sz="2400" spc="-28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2030.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AD0D9"/>
              </a:buClr>
              <a:buFont typeface="Wingdings 2"/>
              <a:buChar char=""/>
            </a:pPr>
            <a:endParaRPr sz="3500">
              <a:latin typeface="Times New Roman"/>
              <a:cs typeface="Times New Roman"/>
            </a:endParaRPr>
          </a:p>
          <a:p>
            <a:pPr marL="286385" marR="358775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5">
                <a:latin typeface="Constantia"/>
                <a:cs typeface="Constantia"/>
              </a:rPr>
              <a:t>By 2030 the </a:t>
            </a:r>
            <a:r>
              <a:rPr dirty="0" sz="2400" spc="-10">
                <a:latin typeface="Constantia"/>
                <a:cs typeface="Constantia"/>
              </a:rPr>
              <a:t>contribution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>
                <a:latin typeface="Constantia"/>
                <a:cs typeface="Constantia"/>
              </a:rPr>
              <a:t>GDP </a:t>
            </a:r>
            <a:r>
              <a:rPr dirty="0" sz="2400" spc="-15">
                <a:latin typeface="Constantia"/>
                <a:cs typeface="Constantia"/>
              </a:rPr>
              <a:t>by </a:t>
            </a:r>
            <a:r>
              <a:rPr dirty="0" sz="2400" spc="-10">
                <a:latin typeface="Constantia"/>
                <a:cs typeface="Constantia"/>
              </a:rPr>
              <a:t>E-Commerce </a:t>
            </a:r>
            <a:r>
              <a:rPr dirty="0" sz="2400" spc="-5">
                <a:latin typeface="Constantia"/>
                <a:cs typeface="Constantia"/>
              </a:rPr>
              <a:t>is  </a:t>
            </a:r>
            <a:r>
              <a:rPr dirty="0" sz="2400" spc="-10">
                <a:latin typeface="Constantia"/>
                <a:cs typeface="Constantia"/>
              </a:rPr>
              <a:t>expected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 spc="-10">
                <a:latin typeface="Constantia"/>
                <a:cs typeface="Constantia"/>
              </a:rPr>
              <a:t>reach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 spc="-10">
                <a:latin typeface="Constantia"/>
                <a:cs typeface="Constantia"/>
              </a:rPr>
              <a:t>around </a:t>
            </a:r>
            <a:r>
              <a:rPr dirty="0" sz="2400">
                <a:latin typeface="Constantia"/>
                <a:cs typeface="Constantia"/>
              </a:rPr>
              <a:t>300 </a:t>
            </a:r>
            <a:r>
              <a:rPr dirty="0" sz="2400" spc="-5">
                <a:latin typeface="Constantia"/>
                <a:cs typeface="Constantia"/>
              </a:rPr>
              <a:t>Billion Dollars </a:t>
            </a:r>
            <a:r>
              <a:rPr dirty="0" sz="2400" spc="-10">
                <a:latin typeface="Constantia"/>
                <a:cs typeface="Constantia"/>
              </a:rPr>
              <a:t>which</a:t>
            </a:r>
            <a:r>
              <a:rPr dirty="0" sz="2400" spc="-39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is  </a:t>
            </a:r>
            <a:r>
              <a:rPr dirty="0" sz="2400" spc="-10">
                <a:latin typeface="Constantia"/>
                <a:cs typeface="Constantia"/>
              </a:rPr>
              <a:t>around </a:t>
            </a:r>
            <a:r>
              <a:rPr dirty="0" sz="2400" spc="-5">
                <a:latin typeface="Constantia"/>
                <a:cs typeface="Constantia"/>
              </a:rPr>
              <a:t>20 Billion Dollars in its present</a:t>
            </a:r>
            <a:r>
              <a:rPr dirty="0" sz="2400" spc="-31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state.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dirty="0"/>
              <a:t>The </a:t>
            </a:r>
            <a:r>
              <a:rPr dirty="0" spc="-5"/>
              <a:t>impact </a:t>
            </a:r>
            <a:r>
              <a:rPr dirty="0" spc="-10"/>
              <a:t>of </a:t>
            </a:r>
            <a:r>
              <a:rPr dirty="0" spc="-5"/>
              <a:t>E-commerce in </a:t>
            </a:r>
            <a:r>
              <a:rPr dirty="0" spc="-10"/>
              <a:t>various</a:t>
            </a:r>
            <a:r>
              <a:rPr dirty="0" spc="35"/>
              <a:t> </a:t>
            </a:r>
            <a:r>
              <a:rPr dirty="0" spc="-10"/>
              <a:t>sectors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96554" y="6555895"/>
            <a:ext cx="2184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269363"/>
            <a:ext cx="8035290" cy="3738879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286385" marR="86995" indent="-274320">
              <a:lnSpc>
                <a:spcPct val="80000"/>
              </a:lnSpc>
              <a:spcBef>
                <a:spcPts val="605"/>
              </a:spcBef>
              <a:buClr>
                <a:srgbClr val="0AD0D9"/>
              </a:buClr>
              <a:buSzPct val="95238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dirty="0" sz="2100" spc="-15" b="1">
                <a:solidFill>
                  <a:srgbClr val="C00000"/>
                </a:solidFill>
                <a:latin typeface="Constantia"/>
                <a:cs typeface="Constantia"/>
              </a:rPr>
              <a:t>Technology</a:t>
            </a:r>
            <a:r>
              <a:rPr dirty="0" sz="2100" spc="-15">
                <a:latin typeface="Constantia"/>
                <a:cs typeface="Constantia"/>
              </a:rPr>
              <a:t>- </a:t>
            </a:r>
            <a:r>
              <a:rPr dirty="0" sz="2100" spc="-5">
                <a:latin typeface="Constantia"/>
                <a:cs typeface="Constantia"/>
              </a:rPr>
              <a:t>One </a:t>
            </a:r>
            <a:r>
              <a:rPr dirty="0" sz="2100">
                <a:latin typeface="Constantia"/>
                <a:cs typeface="Constantia"/>
              </a:rPr>
              <a:t>of </a:t>
            </a:r>
            <a:r>
              <a:rPr dirty="0" sz="2100" spc="-5">
                <a:latin typeface="Constantia"/>
                <a:cs typeface="Constantia"/>
              </a:rPr>
              <a:t>the major </a:t>
            </a:r>
            <a:r>
              <a:rPr dirty="0" sz="2100" spc="-15">
                <a:latin typeface="Constantia"/>
                <a:cs typeface="Constantia"/>
              </a:rPr>
              <a:t>drivers </a:t>
            </a:r>
            <a:r>
              <a:rPr dirty="0" sz="2100">
                <a:latin typeface="Constantia"/>
                <a:cs typeface="Constantia"/>
              </a:rPr>
              <a:t>of technology will be </a:t>
            </a:r>
            <a:r>
              <a:rPr dirty="0" sz="2100" spc="10">
                <a:latin typeface="Constantia"/>
                <a:cs typeface="Constantia"/>
              </a:rPr>
              <a:t>E-  </a:t>
            </a:r>
            <a:r>
              <a:rPr dirty="0" sz="2100" spc="-15">
                <a:latin typeface="Constantia"/>
                <a:cs typeface="Constantia"/>
              </a:rPr>
              <a:t>Commerce </a:t>
            </a:r>
            <a:r>
              <a:rPr dirty="0" sz="2100">
                <a:latin typeface="Constantia"/>
                <a:cs typeface="Constantia"/>
              </a:rPr>
              <a:t>industry and </a:t>
            </a:r>
            <a:r>
              <a:rPr dirty="0" sz="2100" spc="-10">
                <a:latin typeface="Constantia"/>
                <a:cs typeface="Constantia"/>
              </a:rPr>
              <a:t>vice versa. </a:t>
            </a:r>
            <a:r>
              <a:rPr dirty="0" sz="2100" spc="-75">
                <a:latin typeface="Constantia"/>
                <a:cs typeface="Constantia"/>
              </a:rPr>
              <a:t>We </a:t>
            </a:r>
            <a:r>
              <a:rPr dirty="0" sz="2100" spc="-15">
                <a:latin typeface="Constantia"/>
                <a:cs typeface="Constantia"/>
              </a:rPr>
              <a:t>are </a:t>
            </a:r>
            <a:r>
              <a:rPr dirty="0" sz="2100">
                <a:latin typeface="Constantia"/>
                <a:cs typeface="Constantia"/>
              </a:rPr>
              <a:t>seeing </a:t>
            </a:r>
            <a:r>
              <a:rPr dirty="0" sz="2100" spc="-5">
                <a:latin typeface="Constantia"/>
                <a:cs typeface="Constantia"/>
              </a:rPr>
              <a:t>new </a:t>
            </a:r>
            <a:r>
              <a:rPr dirty="0" sz="2100" spc="-20">
                <a:latin typeface="Constantia"/>
                <a:cs typeface="Constantia"/>
              </a:rPr>
              <a:t>age  </a:t>
            </a:r>
            <a:r>
              <a:rPr dirty="0" sz="2100" spc="-5">
                <a:latin typeface="Constantia"/>
                <a:cs typeface="Constantia"/>
              </a:rPr>
              <a:t>technological </a:t>
            </a:r>
            <a:r>
              <a:rPr dirty="0" sz="2100">
                <a:latin typeface="Constantia"/>
                <a:cs typeface="Constantia"/>
              </a:rPr>
              <a:t>solutions(AI/Machine </a:t>
            </a:r>
            <a:r>
              <a:rPr dirty="0" sz="2100" spc="5">
                <a:latin typeface="Constantia"/>
                <a:cs typeface="Constantia"/>
              </a:rPr>
              <a:t>Learning) </a:t>
            </a:r>
            <a:r>
              <a:rPr dirty="0" sz="2100">
                <a:latin typeface="Constantia"/>
                <a:cs typeface="Constantia"/>
              </a:rPr>
              <a:t>being </a:t>
            </a:r>
            <a:r>
              <a:rPr dirty="0" sz="2100" spc="-10">
                <a:latin typeface="Constantia"/>
                <a:cs typeface="Constantia"/>
              </a:rPr>
              <a:t>taken </a:t>
            </a:r>
            <a:r>
              <a:rPr dirty="0" sz="2100" spc="-5">
                <a:latin typeface="Constantia"/>
                <a:cs typeface="Constantia"/>
              </a:rPr>
              <a:t>up </a:t>
            </a:r>
            <a:r>
              <a:rPr dirty="0" sz="2100" spc="-20">
                <a:latin typeface="Constantia"/>
                <a:cs typeface="Constantia"/>
              </a:rPr>
              <a:t>to  </a:t>
            </a:r>
            <a:r>
              <a:rPr dirty="0" sz="2100" spc="-15">
                <a:latin typeface="Constantia"/>
                <a:cs typeface="Constantia"/>
              </a:rPr>
              <a:t>solve </a:t>
            </a:r>
            <a:r>
              <a:rPr dirty="0" sz="2100" spc="-5">
                <a:latin typeface="Constantia"/>
                <a:cs typeface="Constantia"/>
              </a:rPr>
              <a:t>the business problems </a:t>
            </a:r>
            <a:r>
              <a:rPr dirty="0" sz="2100" spc="-20">
                <a:latin typeface="Constantia"/>
                <a:cs typeface="Constantia"/>
              </a:rPr>
              <a:t>to </a:t>
            </a:r>
            <a:r>
              <a:rPr dirty="0" sz="2100" spc="-5">
                <a:latin typeface="Constantia"/>
                <a:cs typeface="Constantia"/>
              </a:rPr>
              <a:t>bring </a:t>
            </a:r>
            <a:r>
              <a:rPr dirty="0" sz="2100" spc="-15">
                <a:latin typeface="Constantia"/>
                <a:cs typeface="Constantia"/>
              </a:rPr>
              <a:t>commerce </a:t>
            </a:r>
            <a:r>
              <a:rPr dirty="0" sz="2100" spc="-20">
                <a:latin typeface="Constantia"/>
                <a:cs typeface="Constantia"/>
              </a:rPr>
              <a:t>to </a:t>
            </a:r>
            <a:r>
              <a:rPr dirty="0" sz="2100" spc="-10">
                <a:latin typeface="Constantia"/>
                <a:cs typeface="Constantia"/>
              </a:rPr>
              <a:t>everyone  </a:t>
            </a:r>
            <a:r>
              <a:rPr dirty="0" sz="2100" spc="-30">
                <a:latin typeface="Constantia"/>
                <a:cs typeface="Constantia"/>
              </a:rPr>
              <a:t>digitally. </a:t>
            </a:r>
            <a:r>
              <a:rPr dirty="0" sz="2100" spc="-5">
                <a:latin typeface="Constantia"/>
                <a:cs typeface="Constantia"/>
              </a:rPr>
              <a:t>This is </a:t>
            </a:r>
            <a:r>
              <a:rPr dirty="0" sz="2100">
                <a:latin typeface="Constantia"/>
                <a:cs typeface="Constantia"/>
              </a:rPr>
              <a:t>seen </a:t>
            </a:r>
            <a:r>
              <a:rPr dirty="0" sz="2100" spc="-5">
                <a:latin typeface="Constantia"/>
                <a:cs typeface="Constantia"/>
              </a:rPr>
              <a:t>in </a:t>
            </a:r>
            <a:r>
              <a:rPr dirty="0" sz="2100">
                <a:latin typeface="Constantia"/>
                <a:cs typeface="Constantia"/>
              </a:rPr>
              <a:t>both </a:t>
            </a:r>
            <a:r>
              <a:rPr dirty="0" sz="2100" spc="-5">
                <a:latin typeface="Constantia"/>
                <a:cs typeface="Constantia"/>
              </a:rPr>
              <a:t>B2C </a:t>
            </a:r>
            <a:r>
              <a:rPr dirty="0" sz="2100">
                <a:latin typeface="Constantia"/>
                <a:cs typeface="Constantia"/>
              </a:rPr>
              <a:t>and B2B </a:t>
            </a:r>
            <a:r>
              <a:rPr dirty="0" sz="2100" spc="-30">
                <a:latin typeface="Constantia"/>
                <a:cs typeface="Constantia"/>
              </a:rPr>
              <a:t>sector. </a:t>
            </a:r>
            <a:r>
              <a:rPr dirty="0" sz="2100" spc="-10">
                <a:latin typeface="Constantia"/>
                <a:cs typeface="Constantia"/>
              </a:rPr>
              <a:t>Investment into  </a:t>
            </a:r>
            <a:r>
              <a:rPr dirty="0" sz="2100">
                <a:latin typeface="Constantia"/>
                <a:cs typeface="Constantia"/>
              </a:rPr>
              <a:t>technology</a:t>
            </a:r>
            <a:r>
              <a:rPr dirty="0" sz="2100" spc="-110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sector</a:t>
            </a:r>
            <a:r>
              <a:rPr dirty="0" sz="2100" spc="-85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is</a:t>
            </a:r>
            <a:r>
              <a:rPr dirty="0" sz="2100" spc="-45">
                <a:latin typeface="Constantia"/>
                <a:cs typeface="Constantia"/>
              </a:rPr>
              <a:t> </a:t>
            </a:r>
            <a:r>
              <a:rPr dirty="0" sz="2100">
                <a:latin typeface="Constantia"/>
                <a:cs typeface="Constantia"/>
              </a:rPr>
              <a:t>happening</a:t>
            </a:r>
            <a:r>
              <a:rPr dirty="0" sz="2100" spc="-20">
                <a:latin typeface="Constantia"/>
                <a:cs typeface="Constantia"/>
              </a:rPr>
              <a:t> to</a:t>
            </a:r>
            <a:r>
              <a:rPr dirty="0" sz="2100" spc="-120">
                <a:latin typeface="Constantia"/>
                <a:cs typeface="Constantia"/>
              </a:rPr>
              <a:t> </a:t>
            </a:r>
            <a:r>
              <a:rPr dirty="0" sz="2100" spc="-20">
                <a:latin typeface="Constantia"/>
                <a:cs typeface="Constantia"/>
              </a:rPr>
              <a:t>drive</a:t>
            </a:r>
            <a:r>
              <a:rPr dirty="0" sz="2100" spc="-120">
                <a:latin typeface="Constantia"/>
                <a:cs typeface="Constantia"/>
              </a:rPr>
              <a:t> </a:t>
            </a:r>
            <a:r>
              <a:rPr dirty="0" sz="2100" spc="-15">
                <a:latin typeface="Constantia"/>
                <a:cs typeface="Constantia"/>
              </a:rPr>
              <a:t>growth</a:t>
            </a:r>
            <a:r>
              <a:rPr dirty="0" sz="2100" spc="-55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in</a:t>
            </a:r>
            <a:r>
              <a:rPr dirty="0" sz="2100" spc="-55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the</a:t>
            </a:r>
            <a:r>
              <a:rPr dirty="0" sz="2100" spc="-80">
                <a:latin typeface="Constantia"/>
                <a:cs typeface="Constantia"/>
              </a:rPr>
              <a:t> </a:t>
            </a:r>
            <a:r>
              <a:rPr dirty="0" sz="2100" spc="-10">
                <a:latin typeface="Constantia"/>
                <a:cs typeface="Constantia"/>
              </a:rPr>
              <a:t>E-Commerce  </a:t>
            </a:r>
            <a:r>
              <a:rPr dirty="0" sz="2100" spc="-5">
                <a:latin typeface="Constantia"/>
                <a:cs typeface="Constantia"/>
              </a:rPr>
              <a:t>domain.</a:t>
            </a:r>
            <a:endParaRPr sz="2100">
              <a:latin typeface="Constantia"/>
              <a:cs typeface="Constantia"/>
            </a:endParaRPr>
          </a:p>
          <a:p>
            <a:pPr marL="286385" marR="5080" indent="-274320">
              <a:lnSpc>
                <a:spcPct val="80000"/>
              </a:lnSpc>
              <a:spcBef>
                <a:spcPts val="500"/>
              </a:spcBef>
              <a:buClr>
                <a:srgbClr val="0AD0D9"/>
              </a:buClr>
              <a:buSzPct val="95238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dirty="0" sz="2100" b="1">
                <a:solidFill>
                  <a:srgbClr val="C00000"/>
                </a:solidFill>
                <a:latin typeface="Constantia"/>
                <a:cs typeface="Constantia"/>
              </a:rPr>
              <a:t>Logistics</a:t>
            </a:r>
            <a:r>
              <a:rPr dirty="0" sz="2100">
                <a:latin typeface="Constantia"/>
                <a:cs typeface="Constantia"/>
              </a:rPr>
              <a:t>-</a:t>
            </a:r>
            <a:r>
              <a:rPr dirty="0" sz="2100" spc="10">
                <a:latin typeface="Constantia"/>
                <a:cs typeface="Constantia"/>
              </a:rPr>
              <a:t> </a:t>
            </a:r>
            <a:r>
              <a:rPr dirty="0" sz="2100">
                <a:latin typeface="Constantia"/>
                <a:cs typeface="Constantia"/>
              </a:rPr>
              <a:t>Logistics</a:t>
            </a:r>
            <a:r>
              <a:rPr dirty="0" sz="2100" spc="-60">
                <a:latin typeface="Constantia"/>
                <a:cs typeface="Constantia"/>
              </a:rPr>
              <a:t> </a:t>
            </a:r>
            <a:r>
              <a:rPr dirty="0" sz="2100">
                <a:latin typeface="Constantia"/>
                <a:cs typeface="Constantia"/>
              </a:rPr>
              <a:t>industry</a:t>
            </a:r>
            <a:r>
              <a:rPr dirty="0" sz="2100" spc="-70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is</a:t>
            </a:r>
            <a:r>
              <a:rPr dirty="0" sz="2100" spc="-45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both</a:t>
            </a:r>
            <a:r>
              <a:rPr dirty="0" sz="2100" spc="-100">
                <a:latin typeface="Constantia"/>
                <a:cs typeface="Constantia"/>
              </a:rPr>
              <a:t> </a:t>
            </a:r>
            <a:r>
              <a:rPr dirty="0" sz="2100">
                <a:latin typeface="Constantia"/>
                <a:cs typeface="Constantia"/>
              </a:rPr>
              <a:t>a</a:t>
            </a:r>
            <a:r>
              <a:rPr dirty="0" sz="2100" spc="-45">
                <a:latin typeface="Constantia"/>
                <a:cs typeface="Constantia"/>
              </a:rPr>
              <a:t> </a:t>
            </a:r>
            <a:r>
              <a:rPr dirty="0" sz="2100" spc="-10">
                <a:latin typeface="Constantia"/>
                <a:cs typeface="Constantia"/>
              </a:rPr>
              <a:t>bottleneck</a:t>
            </a:r>
            <a:r>
              <a:rPr dirty="0" sz="2100" spc="-90">
                <a:latin typeface="Constantia"/>
                <a:cs typeface="Constantia"/>
              </a:rPr>
              <a:t> </a:t>
            </a:r>
            <a:r>
              <a:rPr dirty="0" sz="2100">
                <a:latin typeface="Constantia"/>
                <a:cs typeface="Constantia"/>
              </a:rPr>
              <a:t>and</a:t>
            </a:r>
            <a:r>
              <a:rPr dirty="0" sz="2100" spc="-50">
                <a:latin typeface="Constantia"/>
                <a:cs typeface="Constantia"/>
              </a:rPr>
              <a:t> </a:t>
            </a:r>
            <a:r>
              <a:rPr dirty="0" sz="2100">
                <a:latin typeface="Constantia"/>
                <a:cs typeface="Constantia"/>
              </a:rPr>
              <a:t>a</a:t>
            </a:r>
            <a:r>
              <a:rPr dirty="0" sz="2100" spc="-105">
                <a:latin typeface="Constantia"/>
                <a:cs typeface="Constantia"/>
              </a:rPr>
              <a:t> </a:t>
            </a:r>
            <a:r>
              <a:rPr dirty="0" sz="2100" spc="-15">
                <a:latin typeface="Constantia"/>
                <a:cs typeface="Constantia"/>
              </a:rPr>
              <a:t>driver</a:t>
            </a:r>
            <a:r>
              <a:rPr dirty="0" sz="2100" spc="-105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for</a:t>
            </a:r>
            <a:r>
              <a:rPr dirty="0" sz="2100" spc="-130">
                <a:latin typeface="Constantia"/>
                <a:cs typeface="Constantia"/>
              </a:rPr>
              <a:t> </a:t>
            </a:r>
            <a:r>
              <a:rPr dirty="0" sz="2100" spc="15">
                <a:latin typeface="Constantia"/>
                <a:cs typeface="Constantia"/>
              </a:rPr>
              <a:t>e-  </a:t>
            </a:r>
            <a:r>
              <a:rPr dirty="0" sz="2100" spc="-15">
                <a:latin typeface="Constantia"/>
                <a:cs typeface="Constantia"/>
              </a:rPr>
              <a:t>commerce </a:t>
            </a:r>
            <a:r>
              <a:rPr dirty="0" sz="2100" spc="-25">
                <a:latin typeface="Constantia"/>
                <a:cs typeface="Constantia"/>
              </a:rPr>
              <a:t>industry. </a:t>
            </a:r>
            <a:r>
              <a:rPr dirty="0" sz="2100" spc="-30">
                <a:latin typeface="Constantia"/>
                <a:cs typeface="Constantia"/>
              </a:rPr>
              <a:t>For </a:t>
            </a:r>
            <a:r>
              <a:rPr dirty="0" sz="2100" spc="-5">
                <a:latin typeface="Constantia"/>
                <a:cs typeface="Constantia"/>
              </a:rPr>
              <a:t>the </a:t>
            </a:r>
            <a:r>
              <a:rPr dirty="0" sz="2100">
                <a:latin typeface="Constantia"/>
                <a:cs typeface="Constantia"/>
              </a:rPr>
              <a:t>same </a:t>
            </a:r>
            <a:r>
              <a:rPr dirty="0" sz="2100" spc="-25">
                <a:latin typeface="Constantia"/>
                <a:cs typeface="Constantia"/>
              </a:rPr>
              <a:t>we </a:t>
            </a:r>
            <a:r>
              <a:rPr dirty="0" sz="2100">
                <a:latin typeface="Constantia"/>
                <a:cs typeface="Constantia"/>
              </a:rPr>
              <a:t>see </a:t>
            </a:r>
            <a:r>
              <a:rPr dirty="0" sz="2100" spc="-15">
                <a:latin typeface="Constantia"/>
                <a:cs typeface="Constantia"/>
              </a:rPr>
              <a:t>how </a:t>
            </a:r>
            <a:r>
              <a:rPr dirty="0" sz="2100">
                <a:latin typeface="Constantia"/>
                <a:cs typeface="Constantia"/>
              </a:rPr>
              <a:t>last mile and </a:t>
            </a:r>
            <a:r>
              <a:rPr dirty="0" sz="2100" spc="-5">
                <a:latin typeface="Constantia"/>
                <a:cs typeface="Constantia"/>
              </a:rPr>
              <a:t>inter-  city </a:t>
            </a:r>
            <a:r>
              <a:rPr dirty="0" sz="2100">
                <a:latin typeface="Constantia"/>
                <a:cs typeface="Constantia"/>
              </a:rPr>
              <a:t>logistics solutions </a:t>
            </a:r>
            <a:r>
              <a:rPr dirty="0" sz="2100" spc="-25">
                <a:latin typeface="Constantia"/>
                <a:cs typeface="Constantia"/>
              </a:rPr>
              <a:t>have </a:t>
            </a:r>
            <a:r>
              <a:rPr dirty="0" sz="2100" spc="-10">
                <a:latin typeface="Constantia"/>
                <a:cs typeface="Constantia"/>
              </a:rPr>
              <a:t>come </a:t>
            </a:r>
            <a:r>
              <a:rPr dirty="0" sz="2100" spc="-5">
                <a:latin typeface="Constantia"/>
                <a:cs typeface="Constantia"/>
              </a:rPr>
              <a:t>up </a:t>
            </a:r>
            <a:r>
              <a:rPr dirty="0" sz="2100" spc="-20">
                <a:latin typeface="Constantia"/>
                <a:cs typeface="Constantia"/>
              </a:rPr>
              <a:t>to </a:t>
            </a:r>
            <a:r>
              <a:rPr dirty="0" sz="2100" spc="-10">
                <a:latin typeface="Constantia"/>
                <a:cs typeface="Constantia"/>
              </a:rPr>
              <a:t>digitally </a:t>
            </a:r>
            <a:r>
              <a:rPr dirty="0" sz="2100" spc="-5">
                <a:latin typeface="Constantia"/>
                <a:cs typeface="Constantia"/>
              </a:rPr>
              <a:t>connect the  </a:t>
            </a:r>
            <a:r>
              <a:rPr dirty="0" sz="2100" spc="-10">
                <a:latin typeface="Constantia"/>
                <a:cs typeface="Constantia"/>
              </a:rPr>
              <a:t>different </a:t>
            </a:r>
            <a:r>
              <a:rPr dirty="0" sz="2100" spc="-5">
                <a:latin typeface="Constantia"/>
                <a:cs typeface="Constantia"/>
              </a:rPr>
              <a:t>stakeholders </a:t>
            </a:r>
            <a:r>
              <a:rPr dirty="0" sz="2100" spc="-10">
                <a:latin typeface="Constantia"/>
                <a:cs typeface="Constantia"/>
              </a:rPr>
              <a:t>across </a:t>
            </a:r>
            <a:r>
              <a:rPr dirty="0" sz="2100" spc="-5">
                <a:latin typeface="Constantia"/>
                <a:cs typeface="Constantia"/>
              </a:rPr>
              <a:t>the </a:t>
            </a:r>
            <a:r>
              <a:rPr dirty="0" sz="2100" spc="-30">
                <a:latin typeface="Constantia"/>
                <a:cs typeface="Constantia"/>
              </a:rPr>
              <a:t>country. </a:t>
            </a:r>
            <a:r>
              <a:rPr dirty="0" sz="2100" spc="-5">
                <a:latin typeface="Constantia"/>
                <a:cs typeface="Constantia"/>
              </a:rPr>
              <a:t>The </a:t>
            </a:r>
            <a:r>
              <a:rPr dirty="0" sz="2100">
                <a:latin typeface="Constantia"/>
                <a:cs typeface="Constantia"/>
              </a:rPr>
              <a:t>Uber </a:t>
            </a:r>
            <a:r>
              <a:rPr dirty="0" sz="2100" spc="-5">
                <a:latin typeface="Constantia"/>
                <a:cs typeface="Constantia"/>
              </a:rPr>
              <a:t>model </a:t>
            </a:r>
            <a:r>
              <a:rPr dirty="0" sz="2100">
                <a:latin typeface="Constantia"/>
                <a:cs typeface="Constantia"/>
              </a:rPr>
              <a:t>of  </a:t>
            </a:r>
            <a:r>
              <a:rPr dirty="0" sz="2100" spc="-10">
                <a:latin typeface="Constantia"/>
                <a:cs typeface="Constantia"/>
              </a:rPr>
              <a:t>moving</a:t>
            </a:r>
            <a:r>
              <a:rPr dirty="0" sz="2100" spc="-50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passengers</a:t>
            </a:r>
            <a:r>
              <a:rPr dirty="0" sz="2100" spc="-70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is</a:t>
            </a:r>
            <a:r>
              <a:rPr dirty="0" sz="2100" spc="-45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implemented</a:t>
            </a:r>
            <a:r>
              <a:rPr dirty="0" sz="2100" spc="-30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in</a:t>
            </a:r>
            <a:r>
              <a:rPr dirty="0" sz="2100" spc="-70">
                <a:latin typeface="Constantia"/>
                <a:cs typeface="Constantia"/>
              </a:rPr>
              <a:t> </a:t>
            </a:r>
            <a:r>
              <a:rPr dirty="0" sz="2100">
                <a:latin typeface="Constantia"/>
                <a:cs typeface="Constantia"/>
              </a:rPr>
              <a:t>some</a:t>
            </a:r>
            <a:r>
              <a:rPr dirty="0" sz="2100" spc="-70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form</a:t>
            </a:r>
            <a:r>
              <a:rPr dirty="0" sz="2100" spc="-90">
                <a:latin typeface="Constantia"/>
                <a:cs typeface="Constantia"/>
              </a:rPr>
              <a:t> </a:t>
            </a:r>
            <a:r>
              <a:rPr dirty="0" sz="2100">
                <a:latin typeface="Constantia"/>
                <a:cs typeface="Constantia"/>
              </a:rPr>
              <a:t>or</a:t>
            </a:r>
            <a:r>
              <a:rPr dirty="0" sz="2100" spc="-110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the</a:t>
            </a:r>
            <a:r>
              <a:rPr dirty="0" sz="2100" spc="-120">
                <a:latin typeface="Constantia"/>
                <a:cs typeface="Constantia"/>
              </a:rPr>
              <a:t> </a:t>
            </a:r>
            <a:r>
              <a:rPr dirty="0" sz="2100">
                <a:latin typeface="Constantia"/>
                <a:cs typeface="Constantia"/>
              </a:rPr>
              <a:t>other</a:t>
            </a:r>
            <a:r>
              <a:rPr dirty="0" sz="2100" spc="-100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in</a:t>
            </a:r>
            <a:r>
              <a:rPr dirty="0" sz="2100" spc="-45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the  </a:t>
            </a:r>
            <a:r>
              <a:rPr dirty="0" sz="2100">
                <a:latin typeface="Constantia"/>
                <a:cs typeface="Constantia"/>
              </a:rPr>
              <a:t>logistic </a:t>
            </a:r>
            <a:r>
              <a:rPr dirty="0" sz="2100" spc="-30">
                <a:latin typeface="Constantia"/>
                <a:cs typeface="Constantia"/>
              </a:rPr>
              <a:t>sector. </a:t>
            </a:r>
            <a:r>
              <a:rPr dirty="0" sz="2100" spc="-5">
                <a:latin typeface="Constantia"/>
                <a:cs typeface="Constantia"/>
              </a:rPr>
              <a:t>The </a:t>
            </a:r>
            <a:r>
              <a:rPr dirty="0" sz="2100" spc="-15">
                <a:latin typeface="Constantia"/>
                <a:cs typeface="Constantia"/>
              </a:rPr>
              <a:t>growth </a:t>
            </a:r>
            <a:r>
              <a:rPr dirty="0" sz="2100">
                <a:latin typeface="Constantia"/>
                <a:cs typeface="Constantia"/>
              </a:rPr>
              <a:t>of </a:t>
            </a:r>
            <a:r>
              <a:rPr dirty="0" sz="2100" spc="-10">
                <a:latin typeface="Constantia"/>
                <a:cs typeface="Constantia"/>
              </a:rPr>
              <a:t>E-Commerce </a:t>
            </a:r>
            <a:r>
              <a:rPr dirty="0" sz="2100">
                <a:latin typeface="Constantia"/>
                <a:cs typeface="Constantia"/>
              </a:rPr>
              <a:t>will </a:t>
            </a:r>
            <a:r>
              <a:rPr dirty="0" sz="2100" spc="-20">
                <a:latin typeface="Constantia"/>
                <a:cs typeface="Constantia"/>
              </a:rPr>
              <a:t>drive </a:t>
            </a:r>
            <a:r>
              <a:rPr dirty="0" sz="2100" spc="-5">
                <a:latin typeface="Constantia"/>
                <a:cs typeface="Constantia"/>
              </a:rPr>
              <a:t>innovation </a:t>
            </a:r>
            <a:r>
              <a:rPr dirty="0" sz="2100">
                <a:latin typeface="Constantia"/>
                <a:cs typeface="Constantia"/>
              </a:rPr>
              <a:t>in  </a:t>
            </a:r>
            <a:r>
              <a:rPr dirty="0" sz="2100" spc="-5">
                <a:latin typeface="Constantia"/>
                <a:cs typeface="Constantia"/>
              </a:rPr>
              <a:t>the</a:t>
            </a:r>
            <a:r>
              <a:rPr dirty="0" sz="2100" spc="-80">
                <a:latin typeface="Constantia"/>
                <a:cs typeface="Constantia"/>
              </a:rPr>
              <a:t> </a:t>
            </a:r>
            <a:r>
              <a:rPr dirty="0" sz="2100">
                <a:latin typeface="Constantia"/>
                <a:cs typeface="Constantia"/>
              </a:rPr>
              <a:t>logistic</a:t>
            </a:r>
            <a:r>
              <a:rPr dirty="0" sz="2100" spc="-105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sector</a:t>
            </a:r>
            <a:r>
              <a:rPr dirty="0" sz="2100" spc="-105">
                <a:latin typeface="Constantia"/>
                <a:cs typeface="Constantia"/>
              </a:rPr>
              <a:t> </a:t>
            </a:r>
            <a:r>
              <a:rPr dirty="0" sz="2100" spc="-20">
                <a:latin typeface="Constantia"/>
                <a:cs typeface="Constantia"/>
              </a:rPr>
              <a:t>to</a:t>
            </a:r>
            <a:r>
              <a:rPr dirty="0" sz="2100" spc="-55">
                <a:latin typeface="Constantia"/>
                <a:cs typeface="Constantia"/>
              </a:rPr>
              <a:t> </a:t>
            </a:r>
            <a:r>
              <a:rPr dirty="0" sz="2100" spc="-15">
                <a:latin typeface="Constantia"/>
                <a:cs typeface="Constantia"/>
              </a:rPr>
              <a:t>make</a:t>
            </a:r>
            <a:r>
              <a:rPr dirty="0" sz="2100" spc="-70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the</a:t>
            </a:r>
            <a:r>
              <a:rPr dirty="0" sz="2100" spc="-110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products</a:t>
            </a:r>
            <a:r>
              <a:rPr dirty="0" sz="2100" spc="-95">
                <a:latin typeface="Constantia"/>
                <a:cs typeface="Constantia"/>
              </a:rPr>
              <a:t> </a:t>
            </a:r>
            <a:r>
              <a:rPr dirty="0" sz="2100" spc="-10">
                <a:latin typeface="Constantia"/>
                <a:cs typeface="Constantia"/>
              </a:rPr>
              <a:t>available</a:t>
            </a:r>
            <a:r>
              <a:rPr dirty="0" sz="2100" spc="-85">
                <a:latin typeface="Constantia"/>
                <a:cs typeface="Constantia"/>
              </a:rPr>
              <a:t> </a:t>
            </a:r>
            <a:r>
              <a:rPr dirty="0" sz="2100" spc="-20">
                <a:latin typeface="Constantia"/>
                <a:cs typeface="Constantia"/>
              </a:rPr>
              <a:t>to</a:t>
            </a:r>
            <a:r>
              <a:rPr dirty="0" sz="2100" spc="-80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the</a:t>
            </a:r>
            <a:r>
              <a:rPr dirty="0" sz="2100" spc="-125">
                <a:latin typeface="Constantia"/>
                <a:cs typeface="Constantia"/>
              </a:rPr>
              <a:t> </a:t>
            </a:r>
            <a:r>
              <a:rPr dirty="0" sz="2100">
                <a:latin typeface="Constantia"/>
                <a:cs typeface="Constantia"/>
              </a:rPr>
              <a:t>end</a:t>
            </a:r>
            <a:r>
              <a:rPr dirty="0" sz="2100" spc="-35">
                <a:latin typeface="Constantia"/>
                <a:cs typeface="Constantia"/>
              </a:rPr>
              <a:t> </a:t>
            </a:r>
            <a:r>
              <a:rPr dirty="0" sz="2100" spc="-40">
                <a:latin typeface="Constantia"/>
                <a:cs typeface="Constantia"/>
              </a:rPr>
              <a:t>user.</a:t>
            </a:r>
            <a:endParaRPr sz="21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1004061"/>
            <a:ext cx="8027670" cy="522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45" b="1">
                <a:solidFill>
                  <a:srgbClr val="C00000"/>
                </a:solidFill>
                <a:latin typeface="Constantia"/>
                <a:cs typeface="Constantia"/>
              </a:rPr>
              <a:t>Travel</a:t>
            </a:r>
            <a:r>
              <a:rPr dirty="0" sz="2400" spc="-45">
                <a:latin typeface="Constantia"/>
                <a:cs typeface="Constantia"/>
              </a:rPr>
              <a:t>- </a:t>
            </a:r>
            <a:r>
              <a:rPr dirty="0" sz="2400" spc="-5">
                <a:latin typeface="Constantia"/>
                <a:cs typeface="Constantia"/>
              </a:rPr>
              <a:t>At the moment </a:t>
            </a:r>
            <a:r>
              <a:rPr dirty="0" sz="2400" spc="-10">
                <a:latin typeface="Constantia"/>
                <a:cs typeface="Constantia"/>
              </a:rPr>
              <a:t>70% </a:t>
            </a:r>
            <a:r>
              <a:rPr dirty="0" sz="2400">
                <a:latin typeface="Constantia"/>
                <a:cs typeface="Constantia"/>
              </a:rPr>
              <a:t>of </a:t>
            </a:r>
            <a:r>
              <a:rPr dirty="0" sz="2400" spc="-5">
                <a:latin typeface="Constantia"/>
                <a:cs typeface="Constantia"/>
              </a:rPr>
              <a:t>the </a:t>
            </a:r>
            <a:r>
              <a:rPr dirty="0" sz="2400" spc="-10">
                <a:latin typeface="Constantia"/>
                <a:cs typeface="Constantia"/>
              </a:rPr>
              <a:t>contribution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 spc="5">
                <a:latin typeface="Constantia"/>
                <a:cs typeface="Constantia"/>
              </a:rPr>
              <a:t>E-  </a:t>
            </a:r>
            <a:r>
              <a:rPr dirty="0" sz="2400" spc="-15">
                <a:latin typeface="Constantia"/>
                <a:cs typeface="Constantia"/>
              </a:rPr>
              <a:t>Commerce</a:t>
            </a:r>
            <a:r>
              <a:rPr dirty="0" sz="2400" spc="-114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comes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from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the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 spc="-25">
                <a:latin typeface="Constantia"/>
                <a:cs typeface="Constantia"/>
              </a:rPr>
              <a:t>travel</a:t>
            </a:r>
            <a:r>
              <a:rPr dirty="0" sz="2400" spc="-7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sector</a:t>
            </a:r>
            <a:r>
              <a:rPr dirty="0" sz="2400" spc="-12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which</a:t>
            </a:r>
            <a:r>
              <a:rPr dirty="0" sz="2400" spc="-4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includes</a:t>
            </a:r>
            <a:r>
              <a:rPr dirty="0" sz="2400" spc="-6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the  online </a:t>
            </a:r>
            <a:r>
              <a:rPr dirty="0" sz="2400" spc="-10">
                <a:latin typeface="Constantia"/>
                <a:cs typeface="Constantia"/>
              </a:rPr>
              <a:t>ticket </a:t>
            </a:r>
            <a:r>
              <a:rPr dirty="0" sz="2400" spc="-5">
                <a:latin typeface="Constantia"/>
                <a:cs typeface="Constantia"/>
              </a:rPr>
              <a:t>bookings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>
                <a:latin typeface="Constantia"/>
                <a:cs typeface="Constantia"/>
              </a:rPr>
              <a:t>other </a:t>
            </a:r>
            <a:r>
              <a:rPr dirty="0" sz="2400" spc="-25">
                <a:latin typeface="Constantia"/>
                <a:cs typeface="Constantia"/>
              </a:rPr>
              <a:t>travel </a:t>
            </a:r>
            <a:r>
              <a:rPr dirty="0" sz="2400" spc="-10">
                <a:latin typeface="Constantia"/>
                <a:cs typeface="Constantia"/>
              </a:rPr>
              <a:t>arrangements. </a:t>
            </a:r>
            <a:r>
              <a:rPr dirty="0" sz="2400" spc="-5">
                <a:latin typeface="Constantia"/>
                <a:cs typeface="Constantia"/>
              </a:rPr>
              <a:t>This  </a:t>
            </a:r>
            <a:r>
              <a:rPr dirty="0" sz="2400">
                <a:latin typeface="Constantia"/>
                <a:cs typeface="Constantia"/>
              </a:rPr>
              <a:t>has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made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the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market</a:t>
            </a:r>
            <a:r>
              <a:rPr dirty="0" sz="2400" spc="-135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competitive</a:t>
            </a:r>
            <a:r>
              <a:rPr dirty="0" sz="2400" spc="-75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by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bringing</a:t>
            </a:r>
            <a:r>
              <a:rPr dirty="0" sz="2400" spc="-6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all</a:t>
            </a:r>
            <a:r>
              <a:rPr dirty="0" sz="2400" spc="-4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players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on  </a:t>
            </a:r>
            <a:r>
              <a:rPr dirty="0" sz="2400" spc="-5">
                <a:latin typeface="Constantia"/>
                <a:cs typeface="Constantia"/>
              </a:rPr>
              <a:t>the </a:t>
            </a:r>
            <a:r>
              <a:rPr dirty="0" sz="2400">
                <a:latin typeface="Constantia"/>
                <a:cs typeface="Constantia"/>
              </a:rPr>
              <a:t>same </a:t>
            </a:r>
            <a:r>
              <a:rPr dirty="0" sz="2400" spc="-5">
                <a:latin typeface="Constantia"/>
                <a:cs typeface="Constantia"/>
              </a:rPr>
              <a:t>platform </a:t>
            </a:r>
            <a:r>
              <a:rPr dirty="0" sz="2400">
                <a:latin typeface="Constantia"/>
                <a:cs typeface="Constantia"/>
              </a:rPr>
              <a:t>and has also </a:t>
            </a:r>
            <a:r>
              <a:rPr dirty="0" sz="2400" spc="-15">
                <a:latin typeface="Constantia"/>
                <a:cs typeface="Constantia"/>
              </a:rPr>
              <a:t>given </a:t>
            </a:r>
            <a:r>
              <a:rPr dirty="0" sz="2400" spc="-10">
                <a:latin typeface="Constantia"/>
                <a:cs typeface="Constantia"/>
              </a:rPr>
              <a:t>consumer </a:t>
            </a:r>
            <a:r>
              <a:rPr dirty="0" sz="2400" spc="-15">
                <a:latin typeface="Constantia"/>
                <a:cs typeface="Constantia"/>
              </a:rPr>
              <a:t>more  </a:t>
            </a:r>
            <a:r>
              <a:rPr dirty="0" sz="2400" spc="-10">
                <a:latin typeface="Constantia"/>
                <a:cs typeface="Constantia"/>
              </a:rPr>
              <a:t>options. </a:t>
            </a:r>
            <a:r>
              <a:rPr dirty="0" sz="2400" spc="-50">
                <a:latin typeface="Constantia"/>
                <a:cs typeface="Constantia"/>
              </a:rPr>
              <a:t>Travel </a:t>
            </a:r>
            <a:r>
              <a:rPr dirty="0" sz="2400">
                <a:latin typeface="Constantia"/>
                <a:cs typeface="Constantia"/>
              </a:rPr>
              <a:t>industry will </a:t>
            </a:r>
            <a:r>
              <a:rPr dirty="0" sz="2400" spc="-5">
                <a:latin typeface="Constantia"/>
                <a:cs typeface="Constantia"/>
              </a:rPr>
              <a:t>be earliest </a:t>
            </a:r>
            <a:r>
              <a:rPr dirty="0" sz="2400" spc="-10">
                <a:latin typeface="Constantia"/>
                <a:cs typeface="Constantia"/>
              </a:rPr>
              <a:t>adopters </a:t>
            </a:r>
            <a:r>
              <a:rPr dirty="0" sz="2400" spc="-20">
                <a:latin typeface="Constantia"/>
                <a:cs typeface="Constantia"/>
              </a:rPr>
              <a:t>to</a:t>
            </a:r>
            <a:r>
              <a:rPr dirty="0" sz="2400" spc="-434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become  completely </a:t>
            </a:r>
            <a:r>
              <a:rPr dirty="0" sz="2400" spc="-5">
                <a:latin typeface="Constantia"/>
                <a:cs typeface="Constantia"/>
              </a:rPr>
              <a:t>digitised </a:t>
            </a:r>
            <a:r>
              <a:rPr dirty="0" sz="2400">
                <a:latin typeface="Constantia"/>
                <a:cs typeface="Constantia"/>
              </a:rPr>
              <a:t>and </a:t>
            </a:r>
            <a:r>
              <a:rPr dirty="0" sz="2400" spc="-5">
                <a:latin typeface="Constantia"/>
                <a:cs typeface="Constantia"/>
              </a:rPr>
              <a:t>that is thanks </a:t>
            </a:r>
            <a:r>
              <a:rPr dirty="0" sz="2400" spc="-20">
                <a:latin typeface="Constantia"/>
                <a:cs typeface="Constantia"/>
              </a:rPr>
              <a:t>to</a:t>
            </a:r>
            <a:r>
              <a:rPr dirty="0" sz="2400" spc="-434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E-Commerce.</a:t>
            </a:r>
            <a:endParaRPr sz="2400">
              <a:latin typeface="Constantia"/>
              <a:cs typeface="Constantia"/>
            </a:endParaRPr>
          </a:p>
          <a:p>
            <a:pPr marL="286385" marR="1092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5" b="1">
                <a:solidFill>
                  <a:srgbClr val="C00000"/>
                </a:solidFill>
                <a:latin typeface="Constantia"/>
                <a:cs typeface="Constantia"/>
              </a:rPr>
              <a:t>Education</a:t>
            </a:r>
            <a:r>
              <a:rPr dirty="0" sz="2400" spc="-5" b="1">
                <a:latin typeface="Constantia"/>
                <a:cs typeface="Constantia"/>
              </a:rPr>
              <a:t>- </a:t>
            </a:r>
            <a:r>
              <a:rPr dirty="0" sz="2400" spc="-5">
                <a:latin typeface="Constantia"/>
                <a:cs typeface="Constantia"/>
              </a:rPr>
              <a:t>One </a:t>
            </a:r>
            <a:r>
              <a:rPr dirty="0" sz="2400">
                <a:latin typeface="Constantia"/>
                <a:cs typeface="Constantia"/>
              </a:rPr>
              <a:t>of </a:t>
            </a:r>
            <a:r>
              <a:rPr dirty="0" sz="2400" spc="-5">
                <a:latin typeface="Constantia"/>
                <a:cs typeface="Constantia"/>
              </a:rPr>
              <a:t>the industries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 spc="-30">
                <a:latin typeface="Constantia"/>
                <a:cs typeface="Constantia"/>
              </a:rPr>
              <a:t>have </a:t>
            </a:r>
            <a:r>
              <a:rPr dirty="0" sz="2400" spc="-5">
                <a:latin typeface="Constantia"/>
                <a:cs typeface="Constantia"/>
              </a:rPr>
              <a:t>the most  </a:t>
            </a:r>
            <a:r>
              <a:rPr dirty="0" sz="2400" spc="-10">
                <a:latin typeface="Constantia"/>
                <a:cs typeface="Constantia"/>
              </a:rPr>
              <a:t>profound </a:t>
            </a:r>
            <a:r>
              <a:rPr dirty="0" sz="2400" spc="-5">
                <a:latin typeface="Constantia"/>
                <a:cs typeface="Constantia"/>
              </a:rPr>
              <a:t>impact </a:t>
            </a:r>
            <a:r>
              <a:rPr dirty="0" sz="2400">
                <a:latin typeface="Constantia"/>
                <a:cs typeface="Constantia"/>
              </a:rPr>
              <a:t>of </a:t>
            </a:r>
            <a:r>
              <a:rPr dirty="0" sz="2400" spc="-15">
                <a:latin typeface="Constantia"/>
                <a:cs typeface="Constantia"/>
              </a:rPr>
              <a:t>E-Commerce </a:t>
            </a:r>
            <a:r>
              <a:rPr dirty="0" sz="2400" spc="-5">
                <a:latin typeface="Constantia"/>
                <a:cs typeface="Constantia"/>
              </a:rPr>
              <a:t>is the education. The  </a:t>
            </a:r>
            <a:r>
              <a:rPr dirty="0" sz="2400">
                <a:latin typeface="Constantia"/>
                <a:cs typeface="Constantia"/>
              </a:rPr>
              <a:t>ability of </a:t>
            </a:r>
            <a:r>
              <a:rPr dirty="0" sz="2400" spc="-15">
                <a:latin typeface="Constantia"/>
                <a:cs typeface="Constantia"/>
              </a:rPr>
              <a:t>E-Commerce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 spc="-15">
                <a:latin typeface="Constantia"/>
                <a:cs typeface="Constantia"/>
              </a:rPr>
              <a:t>provide </a:t>
            </a:r>
            <a:r>
              <a:rPr dirty="0" sz="2400" spc="-5">
                <a:latin typeface="Constantia"/>
                <a:cs typeface="Constantia"/>
              </a:rPr>
              <a:t>quality </a:t>
            </a:r>
            <a:r>
              <a:rPr dirty="0" sz="2400">
                <a:latin typeface="Constantia"/>
                <a:cs typeface="Constantia"/>
              </a:rPr>
              <a:t>education </a:t>
            </a:r>
            <a:r>
              <a:rPr dirty="0" sz="2400" spc="-20">
                <a:latin typeface="Constantia"/>
                <a:cs typeface="Constantia"/>
              </a:rPr>
              <a:t>to  </a:t>
            </a:r>
            <a:r>
              <a:rPr dirty="0" sz="2400" spc="-15">
                <a:latin typeface="Constantia"/>
                <a:cs typeface="Constantia"/>
              </a:rPr>
              <a:t>everyone</a:t>
            </a:r>
            <a:r>
              <a:rPr dirty="0" sz="2400" spc="-6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is</a:t>
            </a:r>
            <a:r>
              <a:rPr dirty="0" sz="2400" spc="-6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immense.</a:t>
            </a:r>
            <a:r>
              <a:rPr dirty="0" sz="2400" spc="-1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India</a:t>
            </a:r>
            <a:r>
              <a:rPr dirty="0" sz="2400" spc="-12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will</a:t>
            </a:r>
            <a:r>
              <a:rPr dirty="0" sz="2400" spc="-5">
                <a:latin typeface="Constantia"/>
                <a:cs typeface="Constantia"/>
              </a:rPr>
              <a:t> </a:t>
            </a:r>
            <a:r>
              <a:rPr dirty="0" sz="2400" spc="-30">
                <a:latin typeface="Constantia"/>
                <a:cs typeface="Constantia"/>
              </a:rPr>
              <a:t>have</a:t>
            </a:r>
            <a:r>
              <a:rPr dirty="0" sz="2400" spc="-13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one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of</a:t>
            </a:r>
            <a:r>
              <a:rPr dirty="0" sz="2400" spc="1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the</a:t>
            </a:r>
            <a:r>
              <a:rPr dirty="0" sz="2400" spc="-6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biggest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set  of </a:t>
            </a:r>
            <a:r>
              <a:rPr dirty="0" sz="2400" spc="-15">
                <a:latin typeface="Constantia"/>
                <a:cs typeface="Constantia"/>
              </a:rPr>
              <a:t>youth </a:t>
            </a:r>
            <a:r>
              <a:rPr dirty="0" sz="2400">
                <a:latin typeface="Constantia"/>
                <a:cs typeface="Constantia"/>
              </a:rPr>
              <a:t>population and </a:t>
            </a:r>
            <a:r>
              <a:rPr dirty="0" sz="2400" spc="-15">
                <a:latin typeface="Constantia"/>
                <a:cs typeface="Constantia"/>
              </a:rPr>
              <a:t>hence </a:t>
            </a:r>
            <a:r>
              <a:rPr dirty="0" sz="2400" spc="-5">
                <a:latin typeface="Constantia"/>
                <a:cs typeface="Constantia"/>
              </a:rPr>
              <a:t>the </a:t>
            </a:r>
            <a:r>
              <a:rPr dirty="0" sz="2400" spc="-10">
                <a:latin typeface="Constantia"/>
                <a:cs typeface="Constantia"/>
              </a:rPr>
              <a:t>scope </a:t>
            </a:r>
            <a:r>
              <a:rPr dirty="0" sz="2400" spc="-5">
                <a:latin typeface="Constantia"/>
                <a:cs typeface="Constantia"/>
              </a:rPr>
              <a:t>for </a:t>
            </a:r>
            <a:r>
              <a:rPr dirty="0" sz="2400">
                <a:latin typeface="Constantia"/>
                <a:cs typeface="Constantia"/>
              </a:rPr>
              <a:t>education  </a:t>
            </a:r>
            <a:r>
              <a:rPr dirty="0" sz="2400" spc="-10">
                <a:latin typeface="Constantia"/>
                <a:cs typeface="Constantia"/>
              </a:rPr>
              <a:t>sector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 spc="-5">
                <a:latin typeface="Constantia"/>
                <a:cs typeface="Constantia"/>
              </a:rPr>
              <a:t>be the </a:t>
            </a:r>
            <a:r>
              <a:rPr dirty="0" sz="2400" spc="-10">
                <a:latin typeface="Constantia"/>
                <a:cs typeface="Constantia"/>
              </a:rPr>
              <a:t>biggest achievers </a:t>
            </a:r>
            <a:r>
              <a:rPr dirty="0" sz="2400" spc="-5">
                <a:latin typeface="Constantia"/>
                <a:cs typeface="Constantia"/>
              </a:rPr>
              <a:t>because </a:t>
            </a:r>
            <a:r>
              <a:rPr dirty="0" sz="2400">
                <a:latin typeface="Constantia"/>
                <a:cs typeface="Constantia"/>
              </a:rPr>
              <a:t>of </a:t>
            </a:r>
            <a:r>
              <a:rPr dirty="0" sz="2400" spc="-15">
                <a:latin typeface="Constantia"/>
                <a:cs typeface="Constantia"/>
              </a:rPr>
              <a:t>E-Commerce  </a:t>
            </a:r>
            <a:r>
              <a:rPr dirty="0" sz="2400" spc="-5">
                <a:latin typeface="Constantia"/>
                <a:cs typeface="Constantia"/>
              </a:rPr>
              <a:t>is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sure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96554" y="6555895"/>
            <a:ext cx="2184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6579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31606" y="6555895"/>
            <a:ext cx="1828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10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34461" y="472185"/>
            <a:ext cx="312928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6000" spc="1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THANK</a:t>
            </a:r>
            <a:r>
              <a:rPr dirty="0" u="heavy" sz="6000" spc="-16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 </a:t>
            </a:r>
            <a:r>
              <a:rPr dirty="0" u="heavy" sz="6000" spc="25" b="1">
                <a:uFill>
                  <a:solidFill>
                    <a:srgbClr val="C00000"/>
                  </a:solidFill>
                </a:uFill>
                <a:latin typeface="Gabriola"/>
                <a:cs typeface="Gabriola"/>
              </a:rPr>
              <a:t>YOU</a:t>
            </a:r>
            <a:endParaRPr sz="6000">
              <a:latin typeface="Gabriola"/>
              <a:cs typeface="Gabriol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96554" y="6555895"/>
            <a:ext cx="2184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2932" y="2974023"/>
            <a:ext cx="2294890" cy="223329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2400" spc="-10" b="1">
                <a:solidFill>
                  <a:srgbClr val="001F5F"/>
                </a:solidFill>
                <a:latin typeface="Constantia"/>
                <a:cs typeface="Constantia"/>
              </a:rPr>
              <a:t>Group</a:t>
            </a:r>
            <a:r>
              <a:rPr dirty="0" sz="2400" spc="-85" b="1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Constantia"/>
                <a:cs typeface="Constantia"/>
              </a:rPr>
              <a:t>5:-</a:t>
            </a:r>
            <a:endParaRPr sz="2400">
              <a:latin typeface="Constantia"/>
              <a:cs typeface="Constantia"/>
            </a:endParaRPr>
          </a:p>
          <a:p>
            <a:pPr marL="506730" marR="459105" indent="-507365">
              <a:lnSpc>
                <a:spcPts val="2510"/>
              </a:lnSpc>
              <a:spcBef>
                <a:spcPts val="370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507365" algn="l"/>
              </a:tabLst>
            </a:pPr>
            <a:r>
              <a:rPr dirty="0" sz="2200" spc="-5">
                <a:solidFill>
                  <a:srgbClr val="001F5F"/>
                </a:solidFill>
                <a:latin typeface="Gabriola"/>
                <a:cs typeface="Gabriola"/>
              </a:rPr>
              <a:t>BHAVNESH</a:t>
            </a:r>
            <a:endParaRPr sz="2200">
              <a:latin typeface="Gabriola"/>
              <a:cs typeface="Gabriola"/>
            </a:endParaRPr>
          </a:p>
          <a:p>
            <a:pPr algn="ctr" marR="517525">
              <a:lnSpc>
                <a:spcPts val="2510"/>
              </a:lnSpc>
            </a:pPr>
            <a:r>
              <a:rPr dirty="0" sz="2200" spc="-10">
                <a:solidFill>
                  <a:srgbClr val="001F5F"/>
                </a:solidFill>
                <a:latin typeface="Gabriola"/>
                <a:cs typeface="Gabriola"/>
              </a:rPr>
              <a:t>MADAN</a:t>
            </a:r>
            <a:endParaRPr sz="2200">
              <a:latin typeface="Gabriola"/>
              <a:cs typeface="Gabriola"/>
            </a:endParaRPr>
          </a:p>
          <a:p>
            <a:pPr marL="506730" indent="-248285">
              <a:lnSpc>
                <a:spcPct val="100000"/>
              </a:lnSpc>
              <a:spcBef>
                <a:spcPts val="265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507365" algn="l"/>
              </a:tabLst>
            </a:pPr>
            <a:r>
              <a:rPr dirty="0" sz="2200" spc="-10">
                <a:solidFill>
                  <a:srgbClr val="001F5F"/>
                </a:solidFill>
                <a:latin typeface="Gabriola"/>
                <a:cs typeface="Gabriola"/>
              </a:rPr>
              <a:t>SHASHANK</a:t>
            </a:r>
            <a:r>
              <a:rPr dirty="0" sz="2200" spc="-40">
                <a:solidFill>
                  <a:srgbClr val="001F5F"/>
                </a:solidFill>
                <a:latin typeface="Gabriola"/>
                <a:cs typeface="Gabriola"/>
              </a:rPr>
              <a:t> </a:t>
            </a:r>
            <a:r>
              <a:rPr dirty="0" sz="2200" spc="-5">
                <a:solidFill>
                  <a:srgbClr val="001F5F"/>
                </a:solidFill>
                <a:latin typeface="Gabriola"/>
                <a:cs typeface="Gabriola"/>
              </a:rPr>
              <a:t>GUPTA</a:t>
            </a:r>
            <a:endParaRPr sz="2200">
              <a:latin typeface="Gabriola"/>
              <a:cs typeface="Gabriola"/>
            </a:endParaRPr>
          </a:p>
          <a:p>
            <a:pPr marL="506730" indent="-248285">
              <a:lnSpc>
                <a:spcPct val="100000"/>
              </a:lnSpc>
              <a:spcBef>
                <a:spcPts val="265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507365" algn="l"/>
              </a:tabLst>
            </a:pPr>
            <a:r>
              <a:rPr dirty="0" sz="2200" spc="-5">
                <a:solidFill>
                  <a:srgbClr val="001F5F"/>
                </a:solidFill>
                <a:latin typeface="Gabriola"/>
                <a:cs typeface="Gabriola"/>
              </a:rPr>
              <a:t>SUVRAJIT</a:t>
            </a:r>
            <a:r>
              <a:rPr dirty="0" sz="2200" spc="10">
                <a:solidFill>
                  <a:srgbClr val="001F5F"/>
                </a:solidFill>
                <a:latin typeface="Gabriola"/>
                <a:cs typeface="Gabriola"/>
              </a:rPr>
              <a:t> </a:t>
            </a:r>
            <a:r>
              <a:rPr dirty="0" sz="2200" spc="-5">
                <a:solidFill>
                  <a:srgbClr val="001F5F"/>
                </a:solidFill>
                <a:latin typeface="Gabriola"/>
                <a:cs typeface="Gabriola"/>
              </a:rPr>
              <a:t>SAHA</a:t>
            </a:r>
            <a:endParaRPr sz="2200">
              <a:latin typeface="Gabriola"/>
              <a:cs typeface="Gabriola"/>
            </a:endParaRPr>
          </a:p>
          <a:p>
            <a:pPr marL="506730" indent="-248285">
              <a:lnSpc>
                <a:spcPct val="100000"/>
              </a:lnSpc>
              <a:spcBef>
                <a:spcPts val="260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507365" algn="l"/>
              </a:tabLst>
            </a:pPr>
            <a:r>
              <a:rPr dirty="0" sz="2200" spc="-5">
                <a:solidFill>
                  <a:srgbClr val="001F5F"/>
                </a:solidFill>
                <a:latin typeface="Gabriola"/>
                <a:cs typeface="Gabriola"/>
              </a:rPr>
              <a:t>UDAY</a:t>
            </a:r>
            <a:r>
              <a:rPr dirty="0" sz="2200">
                <a:solidFill>
                  <a:srgbClr val="001F5F"/>
                </a:solidFill>
                <a:latin typeface="Gabriola"/>
                <a:cs typeface="Gabriola"/>
              </a:rPr>
              <a:t> </a:t>
            </a:r>
            <a:r>
              <a:rPr dirty="0" sz="2200" spc="-10">
                <a:solidFill>
                  <a:srgbClr val="001F5F"/>
                </a:solidFill>
                <a:latin typeface="Gabriola"/>
                <a:cs typeface="Gabriola"/>
              </a:rPr>
              <a:t>SHARMA</a:t>
            </a:r>
            <a:endParaRPr sz="220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0600" y="381000"/>
            <a:ext cx="7086600" cy="5650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JIMS </a:t>
            </a:r>
            <a:r>
              <a:rPr dirty="0" spc="-10"/>
              <a:t>ROHINI, NEW </a:t>
            </a:r>
            <a:r>
              <a:rPr dirty="0"/>
              <a:t>DELHI-</a:t>
            </a:r>
            <a:r>
              <a:rPr dirty="0" spc="-5"/>
              <a:t> </a:t>
            </a:r>
            <a:r>
              <a:rPr dirty="0"/>
              <a:t>89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31606" y="6555895"/>
            <a:ext cx="1828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045C75"/>
                </a:solidFill>
                <a:latin typeface="Constantia"/>
                <a:cs typeface="Constantia"/>
              </a:rPr>
              <a:t>10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2020-06-12T05:47:26Z</dcterms:created>
  <dcterms:modified xsi:type="dcterms:W3CDTF">2020-06-12T05:47:26Z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2020-06-12T00:00:00Z</vt:filetime>
  </property>
</Properties>
</file>