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7/4/2020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jpe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1143000"/>
            <a:ext cx="6172200" cy="1894362"/>
          </a:xfrm>
        </p:spPr>
        <p:txBody>
          <a:bodyPr anchor="ctr">
            <a:normAutofit/>
          </a:bodyPr>
          <a:lstStyle/>
          <a:p>
            <a:pPr algn="ctr"/>
            <a:r>
              <a:rPr lang="en-US" sz="4500" cap="none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COST</a:t>
            </a:r>
            <a:r>
              <a:rPr lang="en-US" sz="4500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</a:t>
            </a:r>
            <a:r>
              <a:rPr lang="en-US" sz="4500" cap="none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ACCOUNTING</a:t>
            </a:r>
            <a:endParaRPr lang="en-US" sz="4500" dirty="0">
              <a:ln w="18000">
                <a:solidFill>
                  <a:schemeClr val="tx1"/>
                </a:solidFill>
                <a:prstDash val="solid"/>
                <a:miter lim="800000"/>
              </a:ln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733800"/>
            <a:ext cx="7854696" cy="1752600"/>
          </a:xfrm>
        </p:spPr>
        <p:txBody>
          <a:bodyPr>
            <a:normAutofit fontScale="92500" lnSpcReduction="10000"/>
          </a:bodyPr>
          <a:lstStyle/>
          <a:p>
            <a:pPr algn="r"/>
            <a:r>
              <a:rPr lang="en-US" dirty="0" smtClean="0">
                <a:solidFill>
                  <a:srgbClr val="FFFF00"/>
                </a:solidFill>
              </a:rPr>
              <a:t>D.SRINIVASA RAJU</a:t>
            </a:r>
            <a:endParaRPr lang="en-US" dirty="0" smtClean="0">
              <a:solidFill>
                <a:srgbClr val="FFFF00"/>
              </a:solidFill>
            </a:endParaRPr>
          </a:p>
          <a:p>
            <a:pPr algn="r"/>
            <a:r>
              <a:rPr lang="en-US" dirty="0" smtClean="0">
                <a:solidFill>
                  <a:srgbClr val="FFFF00"/>
                </a:solidFill>
              </a:rPr>
              <a:t>Lecturer in Commerce</a:t>
            </a:r>
          </a:p>
          <a:p>
            <a:pPr algn="r"/>
            <a:r>
              <a:rPr lang="en-US" dirty="0" smtClean="0">
                <a:solidFill>
                  <a:srgbClr val="FFFF00"/>
                </a:solidFill>
              </a:rPr>
              <a:t>D.N.R. College (Autonomous),</a:t>
            </a:r>
          </a:p>
          <a:p>
            <a:pPr algn="r"/>
            <a:r>
              <a:rPr lang="en-US" dirty="0" smtClean="0">
                <a:solidFill>
                  <a:srgbClr val="FFFF00"/>
                </a:solidFill>
              </a:rPr>
              <a:t>BHIMAVARAM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3"/>
          <p:cNvSpPr txBox="1"/>
          <p:nvPr/>
        </p:nvSpPr>
        <p:spPr>
          <a:xfrm>
            <a:off x="3276600" y="1219200"/>
            <a:ext cx="4876800" cy="272189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  <a:tab pos="1411605" algn="l"/>
                <a:tab pos="2223770" algn="l"/>
              </a:tabLst>
            </a:pPr>
            <a:r>
              <a:rPr sz="4400" spc="-5" smtClean="0">
                <a:latin typeface="Arial"/>
                <a:cs typeface="Arial"/>
              </a:rPr>
              <a:t>T</a:t>
            </a:r>
            <a:r>
              <a:rPr sz="4400" smtClean="0">
                <a:latin typeface="Arial"/>
                <a:cs typeface="Arial"/>
              </a:rPr>
              <a:t>o</a:t>
            </a:r>
            <a:r>
              <a:rPr lang="en-US" sz="4400" dirty="0" smtClean="0">
                <a:latin typeface="Arial"/>
                <a:cs typeface="Arial"/>
              </a:rPr>
              <a:t> </a:t>
            </a:r>
            <a:r>
              <a:rPr sz="4400" smtClean="0">
                <a:latin typeface="Arial"/>
                <a:cs typeface="Arial"/>
              </a:rPr>
              <a:t>facil</a:t>
            </a:r>
            <a:r>
              <a:rPr sz="4400" spc="-15" smtClean="0">
                <a:latin typeface="Arial"/>
                <a:cs typeface="Arial"/>
              </a:rPr>
              <a:t>i</a:t>
            </a:r>
            <a:r>
              <a:rPr sz="4400" smtClean="0">
                <a:latin typeface="Arial"/>
                <a:cs typeface="Arial"/>
              </a:rPr>
              <a:t>ta</a:t>
            </a:r>
            <a:r>
              <a:rPr sz="4400" spc="-10" smtClean="0">
                <a:latin typeface="Arial"/>
                <a:cs typeface="Arial"/>
              </a:rPr>
              <a:t>t</a:t>
            </a:r>
            <a:r>
              <a:rPr sz="4400" smtClean="0">
                <a:latin typeface="Arial"/>
                <a:cs typeface="Arial"/>
              </a:rPr>
              <a:t>e  </a:t>
            </a:r>
            <a:r>
              <a:rPr sz="4400" spc="-5" dirty="0">
                <a:latin typeface="Arial"/>
                <a:cs typeface="Arial"/>
              </a:rPr>
              <a:t>preparation </a:t>
            </a:r>
            <a:r>
              <a:rPr sz="4400" spc="-10">
                <a:latin typeface="Arial"/>
                <a:cs typeface="Arial"/>
              </a:rPr>
              <a:t>of  </a:t>
            </a:r>
            <a:r>
              <a:rPr sz="4400" smtClean="0">
                <a:latin typeface="Arial"/>
                <a:cs typeface="Arial"/>
              </a:rPr>
              <a:t>fi</a:t>
            </a:r>
            <a:r>
              <a:rPr sz="4400" spc="-15" smtClean="0">
                <a:latin typeface="Arial"/>
                <a:cs typeface="Arial"/>
              </a:rPr>
              <a:t>n</a:t>
            </a:r>
            <a:r>
              <a:rPr sz="4400" smtClean="0">
                <a:latin typeface="Arial"/>
                <a:cs typeface="Arial"/>
              </a:rPr>
              <a:t>a</a:t>
            </a:r>
            <a:r>
              <a:rPr sz="4400" spc="-10" smtClean="0">
                <a:latin typeface="Arial"/>
                <a:cs typeface="Arial"/>
              </a:rPr>
              <a:t>n</a:t>
            </a:r>
            <a:r>
              <a:rPr sz="4400" smtClean="0">
                <a:latin typeface="Arial"/>
                <a:cs typeface="Arial"/>
              </a:rPr>
              <a:t>cial</a:t>
            </a:r>
            <a:r>
              <a:rPr lang="en-US" sz="4400" dirty="0" smtClean="0">
                <a:latin typeface="Arial"/>
                <a:cs typeface="Arial"/>
              </a:rPr>
              <a:t> </a:t>
            </a:r>
            <a:r>
              <a:rPr sz="4400" spc="-10" smtClean="0">
                <a:latin typeface="Arial"/>
                <a:cs typeface="Arial"/>
              </a:rPr>
              <a:t>and  </a:t>
            </a:r>
            <a:r>
              <a:rPr sz="4400" spc="-5" dirty="0">
                <a:latin typeface="Arial"/>
                <a:cs typeface="Arial"/>
              </a:rPr>
              <a:t>other  statements.</a:t>
            </a:r>
            <a:endParaRPr sz="4400">
              <a:latin typeface="Arial"/>
              <a:cs typeface="Arial"/>
            </a:endParaRPr>
          </a:p>
        </p:txBody>
      </p:sp>
      <p:grpSp>
        <p:nvGrpSpPr>
          <p:cNvPr id="3" name="object 4"/>
          <p:cNvGrpSpPr/>
          <p:nvPr/>
        </p:nvGrpSpPr>
        <p:grpSpPr>
          <a:xfrm>
            <a:off x="214885" y="214883"/>
            <a:ext cx="7766172" cy="6380876"/>
            <a:chOff x="214885" y="214883"/>
            <a:chExt cx="7917554" cy="5009380"/>
          </a:xfrm>
        </p:grpSpPr>
        <p:sp>
          <p:nvSpPr>
            <p:cNvPr id="4" name="object 5"/>
            <p:cNvSpPr/>
            <p:nvPr/>
          </p:nvSpPr>
          <p:spPr>
            <a:xfrm>
              <a:off x="214885" y="214883"/>
              <a:ext cx="2655284" cy="2762566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6"/>
            <p:cNvSpPr/>
            <p:nvPr/>
          </p:nvSpPr>
          <p:spPr>
            <a:xfrm>
              <a:off x="6132952" y="3276558"/>
              <a:ext cx="1999487" cy="194770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29000" y="4419600"/>
            <a:ext cx="4495800" cy="998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To </a:t>
            </a:r>
            <a:r>
              <a:rPr sz="3200" spc="-5" dirty="0">
                <a:latin typeface="Arial"/>
                <a:cs typeface="Arial"/>
              </a:rPr>
              <a:t>help </a:t>
            </a:r>
            <a:r>
              <a:rPr sz="3200" dirty="0">
                <a:latin typeface="Arial"/>
                <a:cs typeface="Arial"/>
              </a:rPr>
              <a:t>in  </a:t>
            </a:r>
            <a:r>
              <a:rPr sz="3200" spc="-5" dirty="0">
                <a:latin typeface="Arial"/>
                <a:cs typeface="Arial"/>
              </a:rPr>
              <a:t>estimation</a:t>
            </a:r>
            <a:r>
              <a:rPr sz="3200" spc="-6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of  cost of  </a:t>
            </a:r>
            <a:r>
              <a:rPr sz="3200" spc="-5" dirty="0">
                <a:latin typeface="Arial"/>
                <a:cs typeface="Arial"/>
              </a:rPr>
              <a:t>future.</a:t>
            </a:r>
            <a:endParaRPr sz="3200">
              <a:latin typeface="Arial"/>
              <a:cs typeface="Arial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381000" y="381000"/>
            <a:ext cx="5105400" cy="3124200"/>
            <a:chOff x="3579876" y="1363980"/>
            <a:chExt cx="5039995" cy="3683635"/>
          </a:xfrm>
        </p:grpSpPr>
        <p:sp>
          <p:nvSpPr>
            <p:cNvPr id="4" name="object 4"/>
            <p:cNvSpPr/>
            <p:nvPr/>
          </p:nvSpPr>
          <p:spPr>
            <a:xfrm>
              <a:off x="3579876" y="1363980"/>
              <a:ext cx="5039868" cy="368350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643884" y="1427988"/>
              <a:ext cx="4856988" cy="3500628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624834" y="1408938"/>
              <a:ext cx="4895215" cy="3538854"/>
            </a:xfrm>
            <a:custGeom>
              <a:avLst/>
              <a:gdLst/>
              <a:ahLst/>
              <a:cxnLst/>
              <a:rect l="l" t="t" r="r" b="b"/>
              <a:pathLst>
                <a:path w="4895215" h="3538854">
                  <a:moveTo>
                    <a:pt x="0" y="3538728"/>
                  </a:moveTo>
                  <a:lnTo>
                    <a:pt x="4895088" y="3538728"/>
                  </a:lnTo>
                  <a:lnTo>
                    <a:pt x="4895088" y="0"/>
                  </a:lnTo>
                  <a:lnTo>
                    <a:pt x="0" y="0"/>
                  </a:lnTo>
                  <a:lnTo>
                    <a:pt x="0" y="3538728"/>
                  </a:lnTo>
                  <a:close/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0"/>
          <p:cNvSpPr/>
          <p:nvPr/>
        </p:nvSpPr>
        <p:spPr>
          <a:xfrm>
            <a:off x="1447800" y="3200400"/>
            <a:ext cx="5657088" cy="26563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algn="ctr"/>
            <a:endParaRPr/>
          </a:p>
        </p:txBody>
      </p:sp>
      <p:sp>
        <p:nvSpPr>
          <p:cNvPr id="6" name="TextBox 5"/>
          <p:cNvSpPr txBox="1"/>
          <p:nvPr/>
        </p:nvSpPr>
        <p:spPr>
          <a:xfrm>
            <a:off x="762000" y="1219200"/>
            <a:ext cx="7162800" cy="144655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b="1" dirty="0" smtClean="0">
                <a:ln w="18000">
                  <a:solidFill>
                    <a:srgbClr val="FFC000"/>
                  </a:solidFill>
                  <a:prstDash val="solid"/>
                  <a:miter lim="800000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alisto MT" pitchFamily="18" charset="0"/>
              </a:rPr>
              <a:t>SCOPES OF COST ACCOUNTING</a:t>
            </a:r>
            <a:endParaRPr lang="en-US" sz="4400" b="1" dirty="0">
              <a:ln w="18000">
                <a:solidFill>
                  <a:srgbClr val="FFC000"/>
                </a:solidFill>
                <a:prstDash val="solid"/>
                <a:miter lim="800000"/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Calisto MT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/>
          </p:cNvSpPr>
          <p:nvPr/>
        </p:nvSpPr>
        <p:spPr>
          <a:xfrm>
            <a:off x="1778481" y="1011860"/>
            <a:ext cx="532988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small" spc="0" normalizeH="0" baseline="0" noProof="0" dirty="0" smtClean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omic Sans MS"/>
                <a:ea typeface="+mj-ea"/>
                <a:cs typeface="Comic Sans MS"/>
              </a:rPr>
              <a:t>Cost </a:t>
            </a:r>
            <a:r>
              <a:rPr kumimoji="0" lang="en-US" sz="4400" b="0" i="0" u="none" strike="noStrike" kern="1200" cap="small" spc="-5" normalizeH="0" baseline="0" noProof="0" dirty="0" smtClean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omic Sans MS"/>
                <a:ea typeface="+mj-ea"/>
                <a:cs typeface="Comic Sans MS"/>
              </a:rPr>
              <a:t>book</a:t>
            </a:r>
            <a:r>
              <a:rPr kumimoji="0" lang="en-US" sz="4400" b="0" i="0" u="none" strike="noStrike" kern="1200" cap="small" spc="-70" normalizeH="0" baseline="0" noProof="0" dirty="0" smtClean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omic Sans MS"/>
                <a:ea typeface="+mj-ea"/>
                <a:cs typeface="Comic Sans MS"/>
              </a:rPr>
              <a:t> </a:t>
            </a:r>
            <a:r>
              <a:rPr kumimoji="0" lang="en-US" sz="4400" b="0" i="0" u="none" strike="noStrike" kern="1200" cap="small" spc="-5" normalizeH="0" baseline="0" noProof="0" dirty="0" smtClean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omic Sans MS"/>
                <a:ea typeface="+mj-ea"/>
                <a:cs typeface="Comic Sans MS"/>
              </a:rPr>
              <a:t>keeping</a:t>
            </a:r>
            <a:endParaRPr kumimoji="0" lang="en-US" sz="4400" b="0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omic Sans MS"/>
              <a:ea typeface="+mj-ea"/>
              <a:cs typeface="Comic Sans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3400" y="2133600"/>
            <a:ext cx="7924800" cy="333745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4965" marR="5080" indent="-342900" algn="just">
              <a:lnSpc>
                <a:spcPct val="100000"/>
              </a:lnSpc>
              <a:spcBef>
                <a:spcPts val="105"/>
              </a:spcBef>
              <a:buChar char="•"/>
              <a:tabLst>
                <a:tab pos="355600" algn="l"/>
              </a:tabLst>
            </a:pPr>
            <a:r>
              <a:rPr sz="3600" spc="-5" dirty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It involves maintaining complete record  of </a:t>
            </a:r>
            <a:r>
              <a:rPr sz="3600" dirty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all cost </a:t>
            </a:r>
            <a:r>
              <a:rPr sz="3600" spc="-5" dirty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incurred </a:t>
            </a:r>
            <a:r>
              <a:rPr sz="3600" dirty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from </a:t>
            </a:r>
            <a:r>
              <a:rPr sz="3600" spc="-5" dirty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their incurrence  to their change to departments,  products and </a:t>
            </a:r>
            <a:r>
              <a:rPr sz="3600" dirty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services. Such </a:t>
            </a:r>
            <a:r>
              <a:rPr sz="3600" spc="-5" dirty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recording  is preferable </a:t>
            </a:r>
            <a:r>
              <a:rPr sz="3600" spc="-10" dirty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done </a:t>
            </a:r>
            <a:r>
              <a:rPr sz="3600" spc="-5" dirty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on </a:t>
            </a:r>
            <a:r>
              <a:rPr sz="3600" dirty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the basis </a:t>
            </a:r>
            <a:r>
              <a:rPr sz="3600" spc="-10" dirty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of  </a:t>
            </a:r>
            <a:r>
              <a:rPr sz="3600" spc="-5" dirty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double entry</a:t>
            </a:r>
            <a:r>
              <a:rPr sz="3600" spc="-25" dirty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3600" dirty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system.</a:t>
            </a:r>
            <a:endParaRPr sz="36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/>
          </p:cNvSpPr>
          <p:nvPr/>
        </p:nvSpPr>
        <p:spPr>
          <a:xfrm>
            <a:off x="2949701" y="423418"/>
            <a:ext cx="3542794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small" spc="0" normalizeH="0" baseline="0" noProof="0" smtClean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omic Sans MS"/>
                <a:ea typeface="+mj-ea"/>
                <a:cs typeface="Comic Sans MS"/>
              </a:rPr>
              <a:t>Cost</a:t>
            </a:r>
            <a:r>
              <a:rPr kumimoji="0" lang="en-US" sz="4400" b="0" i="0" u="none" strike="noStrike" kern="1200" cap="small" spc="-70" normalizeH="0" baseline="0" noProof="0" smtClean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omic Sans MS"/>
                <a:ea typeface="+mj-ea"/>
                <a:cs typeface="Comic Sans MS"/>
              </a:rPr>
              <a:t> </a:t>
            </a:r>
            <a:r>
              <a:rPr kumimoji="0" lang="en-US" sz="4400" b="0" i="0" u="none" strike="noStrike" kern="1200" cap="small" spc="0" normalizeH="0" baseline="0" noProof="0" smtClean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omic Sans MS"/>
                <a:ea typeface="+mj-ea"/>
                <a:cs typeface="Comic Sans MS"/>
              </a:rPr>
              <a:t>system:</a:t>
            </a:r>
            <a:endParaRPr kumimoji="0" lang="en-US" sz="4400" b="0" i="0" u="none" strike="noStrike" kern="1200" cap="small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omic Sans MS"/>
              <a:ea typeface="+mj-ea"/>
              <a:cs typeface="Comic Sans MS"/>
            </a:endParaRPr>
          </a:p>
        </p:txBody>
      </p:sp>
      <p:sp>
        <p:nvSpPr>
          <p:cNvPr id="3" name="object 4"/>
          <p:cNvSpPr txBox="1"/>
          <p:nvPr/>
        </p:nvSpPr>
        <p:spPr>
          <a:xfrm>
            <a:off x="457200" y="1545158"/>
            <a:ext cx="7848600" cy="998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  <a:tab pos="1918970" algn="l"/>
                <a:tab pos="4226560" algn="l"/>
                <a:tab pos="5046980" algn="l"/>
              </a:tabLst>
            </a:pPr>
            <a:r>
              <a:rPr sz="3200" dirty="0">
                <a:solidFill>
                  <a:srgbClr val="171717"/>
                </a:solidFill>
                <a:latin typeface="Arial"/>
                <a:cs typeface="Arial"/>
              </a:rPr>
              <a:t>Pro</a:t>
            </a:r>
            <a:r>
              <a:rPr sz="3200" spc="-20" dirty="0">
                <a:solidFill>
                  <a:srgbClr val="171717"/>
                </a:solidFill>
                <a:latin typeface="Arial"/>
                <a:cs typeface="Arial"/>
              </a:rPr>
              <a:t>p</a:t>
            </a:r>
            <a:r>
              <a:rPr sz="3200" dirty="0">
                <a:solidFill>
                  <a:srgbClr val="171717"/>
                </a:solidFill>
                <a:latin typeface="Arial"/>
                <a:cs typeface="Arial"/>
              </a:rPr>
              <a:t>er	acco</a:t>
            </a:r>
            <a:r>
              <a:rPr sz="3200" spc="-25" dirty="0">
                <a:solidFill>
                  <a:srgbClr val="171717"/>
                </a:solidFill>
                <a:latin typeface="Arial"/>
                <a:cs typeface="Arial"/>
              </a:rPr>
              <a:t>u</a:t>
            </a:r>
            <a:r>
              <a:rPr sz="3200" dirty="0">
                <a:solidFill>
                  <a:srgbClr val="171717"/>
                </a:solidFill>
                <a:latin typeface="Arial"/>
                <a:cs typeface="Arial"/>
              </a:rPr>
              <a:t>nt</a:t>
            </a:r>
            <a:r>
              <a:rPr sz="3200" spc="-15" dirty="0">
                <a:solidFill>
                  <a:srgbClr val="171717"/>
                </a:solidFill>
                <a:latin typeface="Arial"/>
                <a:cs typeface="Arial"/>
              </a:rPr>
              <a:t>i</a:t>
            </a:r>
            <a:r>
              <a:rPr sz="3200" dirty="0">
                <a:solidFill>
                  <a:srgbClr val="171717"/>
                </a:solidFill>
                <a:latin typeface="Arial"/>
                <a:cs typeface="Arial"/>
              </a:rPr>
              <a:t>ng	f</a:t>
            </a:r>
            <a:r>
              <a:rPr sz="3200" spc="-10" dirty="0">
                <a:solidFill>
                  <a:srgbClr val="171717"/>
                </a:solidFill>
                <a:latin typeface="Arial"/>
                <a:cs typeface="Arial"/>
              </a:rPr>
              <a:t>o</a:t>
            </a:r>
            <a:r>
              <a:rPr sz="3200" dirty="0">
                <a:solidFill>
                  <a:srgbClr val="171717"/>
                </a:solidFill>
                <a:latin typeface="Arial"/>
                <a:cs typeface="Arial"/>
              </a:rPr>
              <a:t>r	c</a:t>
            </a:r>
            <a:r>
              <a:rPr sz="3200" spc="-15" dirty="0">
                <a:solidFill>
                  <a:srgbClr val="171717"/>
                </a:solidFill>
                <a:latin typeface="Arial"/>
                <a:cs typeface="Arial"/>
              </a:rPr>
              <a:t>o</a:t>
            </a:r>
            <a:r>
              <a:rPr sz="3200" dirty="0">
                <a:solidFill>
                  <a:srgbClr val="171717"/>
                </a:solidFill>
                <a:latin typeface="Arial"/>
                <a:cs typeface="Arial"/>
              </a:rPr>
              <a:t>st  systems </a:t>
            </a:r>
            <a:r>
              <a:rPr sz="3200" spc="-5" dirty="0">
                <a:solidFill>
                  <a:srgbClr val="171717"/>
                </a:solidFill>
                <a:latin typeface="Arial"/>
                <a:cs typeface="Arial"/>
              </a:rPr>
              <a:t>and</a:t>
            </a:r>
            <a:r>
              <a:rPr sz="3200" spc="-55" dirty="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71717"/>
                </a:solidFill>
                <a:latin typeface="Arial"/>
                <a:cs typeface="Arial"/>
              </a:rPr>
              <a:t>procedures.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2"/>
          <p:cNvSpPr txBox="1">
            <a:spLocks/>
          </p:cNvSpPr>
          <p:nvPr/>
        </p:nvSpPr>
        <p:spPr>
          <a:xfrm>
            <a:off x="2457044" y="2840660"/>
            <a:ext cx="4477156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small" spc="0" normalizeH="0" baseline="0" noProof="0" dirty="0" smtClean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omic Sans MS"/>
                <a:ea typeface="+mj-ea"/>
                <a:cs typeface="Comic Sans MS"/>
              </a:rPr>
              <a:t>Cost</a:t>
            </a:r>
            <a:r>
              <a:rPr kumimoji="0" lang="en-US" sz="4400" b="0" i="0" u="none" strike="noStrike" kern="1200" cap="small" spc="-65" normalizeH="0" baseline="0" noProof="0" dirty="0" smtClean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omic Sans MS"/>
                <a:ea typeface="+mj-ea"/>
                <a:cs typeface="Comic Sans MS"/>
              </a:rPr>
              <a:t> </a:t>
            </a:r>
            <a:r>
              <a:rPr kumimoji="0" lang="en-US" sz="4400" b="0" i="0" u="none" strike="noStrike" kern="1200" cap="small" spc="-5" normalizeH="0" baseline="0" noProof="0" dirty="0" smtClean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omic Sans MS"/>
                <a:ea typeface="+mj-ea"/>
                <a:cs typeface="Comic Sans MS"/>
              </a:rPr>
              <a:t>analysis:</a:t>
            </a:r>
            <a:endParaRPr kumimoji="0" lang="en-US" sz="4400" b="0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omic Sans MS"/>
              <a:ea typeface="+mj-ea"/>
              <a:cs typeface="Comic Sans MS"/>
            </a:endParaRPr>
          </a:p>
        </p:txBody>
      </p:sp>
      <p:sp>
        <p:nvSpPr>
          <p:cNvPr id="5" name="object 3"/>
          <p:cNvSpPr txBox="1"/>
          <p:nvPr/>
        </p:nvSpPr>
        <p:spPr>
          <a:xfrm>
            <a:off x="533400" y="3962400"/>
            <a:ext cx="7391400" cy="197738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4965" marR="5080" indent="-342900" algn="just">
              <a:lnSpc>
                <a:spcPct val="100000"/>
              </a:lnSpc>
              <a:spcBef>
                <a:spcPts val="105"/>
              </a:spcBef>
              <a:buChar char="•"/>
              <a:tabLst>
                <a:tab pos="355600" algn="l"/>
              </a:tabLst>
            </a:pPr>
            <a:r>
              <a:rPr sz="3200" spc="-5" dirty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It involves the process </a:t>
            </a:r>
            <a:r>
              <a:rPr sz="3200" spc="-10" dirty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sz="3200" spc="-5" dirty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finding out the  casual factors of </a:t>
            </a:r>
            <a:r>
              <a:rPr sz="3200" u="heavy" spc="-5" dirty="0">
                <a:solidFill>
                  <a:srgbClr val="171717"/>
                </a:solidFill>
                <a:uFill>
                  <a:solidFill>
                    <a:srgbClr val="171717"/>
                  </a:solidFill>
                </a:uFill>
                <a:latin typeface="Times New Roman" pitchFamily="18" charset="0"/>
                <a:cs typeface="Times New Roman" pitchFamily="18" charset="0"/>
              </a:rPr>
              <a:t>actual costs varying  </a:t>
            </a:r>
            <a:r>
              <a:rPr sz="3200" u="heavy" dirty="0">
                <a:solidFill>
                  <a:srgbClr val="171717"/>
                </a:solidFill>
                <a:uFill>
                  <a:solidFill>
                    <a:srgbClr val="171717"/>
                  </a:solidFill>
                </a:uFill>
                <a:latin typeface="Times New Roman" pitchFamily="18" charset="0"/>
                <a:cs typeface="Times New Roman" pitchFamily="18" charset="0"/>
              </a:rPr>
              <a:t>from the </a:t>
            </a:r>
            <a:r>
              <a:rPr sz="3200" u="heavy" spc="-10" dirty="0">
                <a:solidFill>
                  <a:srgbClr val="171717"/>
                </a:solidFill>
                <a:uFill>
                  <a:solidFill>
                    <a:srgbClr val="171717"/>
                  </a:solidFill>
                </a:uFill>
                <a:latin typeface="Times New Roman" pitchFamily="18" charset="0"/>
                <a:cs typeface="Times New Roman" pitchFamily="18" charset="0"/>
              </a:rPr>
              <a:t>budget </a:t>
            </a:r>
            <a:r>
              <a:rPr sz="3200" u="heavy" dirty="0">
                <a:solidFill>
                  <a:srgbClr val="171717"/>
                </a:solidFill>
                <a:uFill>
                  <a:solidFill>
                    <a:srgbClr val="171717"/>
                  </a:solidFill>
                </a:uFill>
                <a:latin typeface="Times New Roman" pitchFamily="18" charset="0"/>
                <a:cs typeface="Times New Roman" pitchFamily="18" charset="0"/>
              </a:rPr>
              <a:t>cost</a:t>
            </a:r>
            <a:r>
              <a:rPr sz="3200" dirty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-5" dirty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r>
              <a:rPr sz="3200" dirty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fixation </a:t>
            </a:r>
            <a:r>
              <a:rPr sz="3200" spc="-10" dirty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of  </a:t>
            </a:r>
            <a:r>
              <a:rPr sz="3200" spc="-5" dirty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responsibility for </a:t>
            </a:r>
            <a:r>
              <a:rPr sz="3200" dirty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cost</a:t>
            </a:r>
            <a:r>
              <a:rPr sz="3200" spc="-40" dirty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-5" dirty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increase.</a:t>
            </a:r>
            <a:endParaRPr sz="32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/>
          </p:cNvSpPr>
          <p:nvPr/>
        </p:nvSpPr>
        <p:spPr>
          <a:xfrm>
            <a:off x="1828800" y="1066800"/>
            <a:ext cx="4970527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small" spc="0" normalizeH="0" baseline="0" noProof="0" dirty="0" smtClean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omic Sans MS"/>
                <a:ea typeface="+mj-ea"/>
                <a:cs typeface="Comic Sans MS"/>
              </a:rPr>
              <a:t>Cost</a:t>
            </a:r>
            <a:r>
              <a:rPr kumimoji="0" lang="en-US" sz="4400" b="0" i="0" u="none" strike="noStrike" kern="1200" cap="small" spc="-70" normalizeH="0" baseline="0" noProof="0" dirty="0" smtClean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omic Sans MS"/>
                <a:ea typeface="+mj-ea"/>
                <a:cs typeface="Comic Sans MS"/>
              </a:rPr>
              <a:t> </a:t>
            </a:r>
            <a:r>
              <a:rPr kumimoji="0" lang="en-US" sz="4400" b="0" i="0" u="none" strike="noStrike" kern="1200" cap="small" spc="0" normalizeH="0" baseline="0" noProof="0" dirty="0" smtClean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omic Sans MS"/>
                <a:ea typeface="+mj-ea"/>
                <a:cs typeface="Comic Sans MS"/>
              </a:rPr>
              <a:t>control:</a:t>
            </a:r>
            <a:endParaRPr kumimoji="0" lang="en-US" sz="4400" b="0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omic Sans MS"/>
              <a:ea typeface="+mj-ea"/>
              <a:cs typeface="Comic Sans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3400" y="2362200"/>
            <a:ext cx="7391400" cy="247567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4965" lvl="0" indent="-342900" algn="just">
              <a:spcBef>
                <a:spcPts val="105"/>
              </a:spcBef>
              <a:buFontTx/>
              <a:buChar char="•"/>
              <a:tabLst>
                <a:tab pos="354965" algn="l"/>
                <a:tab pos="355600" algn="l"/>
                <a:tab pos="1467485" algn="l"/>
                <a:tab pos="3703954" algn="l"/>
                <a:tab pos="4274185" algn="l"/>
              </a:tabLst>
            </a:pPr>
            <a:r>
              <a:rPr sz="3200" dirty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Cost</a:t>
            </a:r>
            <a:r>
              <a:rPr sz="320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sz="3200" spc="-5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accounting</a:t>
            </a:r>
            <a:r>
              <a:rPr lang="en-US" sz="3200" spc="-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-5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sz="3200" spc="-5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sz="3200" spc="-5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utilization</a:t>
            </a:r>
            <a:r>
              <a:rPr lang="en-US" sz="3200" spc="-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spc="-1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32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f c</a:t>
            </a:r>
            <a:r>
              <a:rPr lang="en-US" sz="3200" spc="-15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3200" dirty="0" smtClean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st </a:t>
            </a:r>
            <a:r>
              <a:rPr lang="en-US" sz="3200" spc="-5" dirty="0" smtClean="0">
                <a:latin typeface="Times New Roman" pitchFamily="18" charset="0"/>
                <a:cs typeface="Times New Roman" pitchFamily="18" charset="0"/>
              </a:rPr>
              <a:t>information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3200" spc="-5" dirty="0" smtClean="0">
                <a:latin typeface="Times New Roman" pitchFamily="18" charset="0"/>
                <a:cs typeface="Times New Roman" pitchFamily="18" charset="0"/>
              </a:rPr>
              <a:t>exercising control. It  involves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3200" spc="-5" dirty="0" smtClean="0">
                <a:latin typeface="Times New Roman" pitchFamily="18" charset="0"/>
                <a:cs typeface="Times New Roman" pitchFamily="18" charset="0"/>
              </a:rPr>
              <a:t>detailed examination of each 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cost </a:t>
            </a:r>
            <a:r>
              <a:rPr lang="en-US" sz="3200" spc="-5" dirty="0" smtClean="0">
                <a:latin typeface="Times New Roman" pitchFamily="18" charset="0"/>
                <a:cs typeface="Times New Roman" pitchFamily="18" charset="0"/>
              </a:rPr>
              <a:t>in the light of benefit derived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from  the incurrence </a:t>
            </a:r>
            <a:r>
              <a:rPr lang="en-US" sz="3200" spc="-5" dirty="0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sz="3200" spc="-7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cost.</a:t>
            </a:r>
            <a:endParaRPr sz="32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/>
          </p:cNvSpPr>
          <p:nvPr/>
        </p:nvSpPr>
        <p:spPr>
          <a:xfrm>
            <a:off x="3028950" y="423418"/>
            <a:ext cx="339344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small" spc="0" normalizeH="0" baseline="0" noProof="0" dirty="0" smtClean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omic Sans MS"/>
                <a:ea typeface="+mj-ea"/>
                <a:cs typeface="Comic Sans MS"/>
              </a:rPr>
              <a:t>Cost</a:t>
            </a:r>
            <a:r>
              <a:rPr kumimoji="0" lang="en-US" sz="4400" b="0" i="0" u="none" strike="noStrike" kern="1200" cap="small" spc="-50" normalizeH="0" baseline="0" noProof="0" dirty="0" smtClean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omic Sans MS"/>
                <a:ea typeface="+mj-ea"/>
                <a:cs typeface="Comic Sans MS"/>
              </a:rPr>
              <a:t> </a:t>
            </a:r>
            <a:r>
              <a:rPr kumimoji="0" lang="en-US" sz="4400" b="0" i="0" u="none" strike="noStrike" kern="1200" cap="small" spc="-10" normalizeH="0" baseline="0" noProof="0" dirty="0" smtClean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omic Sans MS"/>
                <a:ea typeface="+mj-ea"/>
                <a:cs typeface="Comic Sans MS"/>
              </a:rPr>
              <a:t>report:</a:t>
            </a:r>
            <a:endParaRPr kumimoji="0" lang="en-US" sz="4400" b="0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omic Sans MS"/>
              <a:ea typeface="+mj-ea"/>
              <a:cs typeface="Comic Sans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7200" y="2057400"/>
            <a:ext cx="8077200" cy="29681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4965" marR="5080" indent="-342900" algn="just">
              <a:lnSpc>
                <a:spcPct val="100000"/>
              </a:lnSpc>
              <a:spcBef>
                <a:spcPts val="105"/>
              </a:spcBef>
              <a:buChar char="•"/>
              <a:tabLst>
                <a:tab pos="355600" algn="l"/>
              </a:tabLst>
            </a:pPr>
            <a:r>
              <a:rPr sz="3200" dirty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3200" spc="-5" dirty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ultimate function of cost accounting  is presentation of reports. These reports  </a:t>
            </a:r>
            <a:r>
              <a:rPr sz="3200" dirty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are </a:t>
            </a:r>
            <a:r>
              <a:rPr sz="3200" spc="-5" dirty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primarily </a:t>
            </a:r>
            <a:r>
              <a:rPr sz="3200" dirty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for use </a:t>
            </a:r>
            <a:r>
              <a:rPr sz="3200" spc="-5" dirty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by </a:t>
            </a:r>
            <a:r>
              <a:rPr sz="3200" dirty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the  </a:t>
            </a:r>
            <a:r>
              <a:rPr sz="3200" spc="-5" dirty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management at different levels. Cost  reports from </a:t>
            </a:r>
            <a:r>
              <a:rPr sz="3200" dirty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3200" spc="-5" dirty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basis </a:t>
            </a:r>
            <a:r>
              <a:rPr sz="3200" spc="-10" dirty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for </a:t>
            </a:r>
            <a:r>
              <a:rPr sz="3200" spc="-5" dirty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planning </a:t>
            </a:r>
            <a:r>
              <a:rPr sz="3200" spc="-10" dirty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and  </a:t>
            </a:r>
            <a:r>
              <a:rPr sz="3200" spc="-5" dirty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control, performance appraisal </a:t>
            </a:r>
            <a:r>
              <a:rPr sz="3200" spc="-10" dirty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and  </a:t>
            </a:r>
            <a:r>
              <a:rPr sz="3200" spc="-5" dirty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managerial </a:t>
            </a:r>
            <a:r>
              <a:rPr sz="3200" dirty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decision</a:t>
            </a:r>
            <a:r>
              <a:rPr sz="3200" spc="-35" dirty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-5" dirty="0">
                <a:solidFill>
                  <a:srgbClr val="171717"/>
                </a:solidFill>
                <a:latin typeface="Times New Roman" pitchFamily="18" charset="0"/>
                <a:cs typeface="Times New Roman" pitchFamily="18" charset="0"/>
              </a:rPr>
              <a:t>making.</a:t>
            </a:r>
            <a:endParaRPr sz="32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2362200"/>
            <a:ext cx="6172200" cy="1894362"/>
          </a:xfrm>
        </p:spPr>
        <p:txBody>
          <a:bodyPr>
            <a:normAutofit/>
          </a:bodyPr>
          <a:lstStyle/>
          <a:p>
            <a:pPr algn="ctr"/>
            <a:r>
              <a:rPr lang="en-US" sz="4500" cap="none" dirty="0" smtClean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Thank You</a:t>
            </a:r>
            <a:endParaRPr lang="en-US" sz="4500" cap="none" dirty="0">
              <a:ln w="12700">
                <a:solidFill>
                  <a:srgbClr val="FF0000"/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762000"/>
            <a:ext cx="7467600" cy="86177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5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INTRODUCTION</a:t>
            </a:r>
            <a:r>
              <a:rPr lang="en-US" sz="4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000" dirty="0" smtClean="0"/>
              <a:t> </a:t>
            </a:r>
            <a:endParaRPr lang="en-US" sz="3000" dirty="0"/>
          </a:p>
        </p:txBody>
      </p:sp>
      <p:sp>
        <p:nvSpPr>
          <p:cNvPr id="4" name="object 4"/>
          <p:cNvSpPr/>
          <p:nvPr/>
        </p:nvSpPr>
        <p:spPr>
          <a:xfrm>
            <a:off x="533400" y="1905000"/>
            <a:ext cx="7543800" cy="4114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 txBox="1"/>
          <p:nvPr/>
        </p:nvSpPr>
        <p:spPr>
          <a:xfrm>
            <a:off x="304800" y="762000"/>
            <a:ext cx="8088376" cy="51167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 algn="just">
              <a:lnSpc>
                <a:spcPct val="100000"/>
              </a:lnSpc>
              <a:spcBef>
                <a:spcPts val="100"/>
              </a:spcBef>
              <a:buChar char="•"/>
              <a:tabLst>
                <a:tab pos="355600" algn="l"/>
              </a:tabLst>
            </a:pPr>
            <a:r>
              <a:rPr sz="3200" dirty="0">
                <a:solidFill>
                  <a:srgbClr val="090904"/>
                </a:solidFill>
                <a:latin typeface="Times New Roman" pitchFamily="18" charset="0"/>
                <a:cs typeface="Times New Roman" pitchFamily="18" charset="0"/>
              </a:rPr>
              <a:t>Cost </a:t>
            </a:r>
            <a:r>
              <a:rPr sz="3200" spc="-5" dirty="0">
                <a:solidFill>
                  <a:srgbClr val="090904"/>
                </a:solidFill>
                <a:latin typeface="Times New Roman" pitchFamily="18" charset="0"/>
                <a:cs typeface="Times New Roman" pitchFamily="18" charset="0"/>
              </a:rPr>
              <a:t>accounting </a:t>
            </a:r>
            <a:r>
              <a:rPr sz="3200" dirty="0">
                <a:solidFill>
                  <a:srgbClr val="090904"/>
                </a:solidFill>
                <a:latin typeface="Times New Roman" pitchFamily="18" charset="0"/>
                <a:cs typeface="Times New Roman" pitchFamily="18" charset="0"/>
              </a:rPr>
              <a:t>is </a:t>
            </a:r>
            <a:r>
              <a:rPr sz="3200" spc="-5" dirty="0">
                <a:solidFill>
                  <a:srgbClr val="090904"/>
                </a:solidFill>
                <a:latin typeface="Times New Roman" pitchFamily="18" charset="0"/>
                <a:cs typeface="Times New Roman" pitchFamily="18" charset="0"/>
              </a:rPr>
              <a:t>a process </a:t>
            </a:r>
            <a:r>
              <a:rPr sz="3200" dirty="0">
                <a:solidFill>
                  <a:srgbClr val="090904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sz="3200" spc="-5" dirty="0">
                <a:solidFill>
                  <a:srgbClr val="090904"/>
                </a:solidFill>
                <a:latin typeface="Times New Roman" pitchFamily="18" charset="0"/>
                <a:cs typeface="Times New Roman" pitchFamily="18" charset="0"/>
              </a:rPr>
              <a:t>collecting,  recording, classifying, analyzing, summarizing,  allocating and evaluating various alternative  </a:t>
            </a:r>
            <a:r>
              <a:rPr sz="3200" dirty="0">
                <a:solidFill>
                  <a:srgbClr val="090904"/>
                </a:solidFill>
                <a:latin typeface="Times New Roman" pitchFamily="18" charset="0"/>
                <a:cs typeface="Times New Roman" pitchFamily="18" charset="0"/>
              </a:rPr>
              <a:t>courses </a:t>
            </a:r>
            <a:r>
              <a:rPr sz="3200" spc="-5" dirty="0">
                <a:solidFill>
                  <a:srgbClr val="090904"/>
                </a:solidFill>
                <a:latin typeface="Times New Roman" pitchFamily="18" charset="0"/>
                <a:cs typeface="Times New Roman" pitchFamily="18" charset="0"/>
              </a:rPr>
              <a:t>of action </a:t>
            </a:r>
            <a:r>
              <a:rPr sz="3200" dirty="0">
                <a:solidFill>
                  <a:srgbClr val="090904"/>
                </a:solidFill>
                <a:latin typeface="Times New Roman" pitchFamily="18" charset="0"/>
                <a:cs typeface="Times New Roman" pitchFamily="18" charset="0"/>
              </a:rPr>
              <a:t>&amp; </a:t>
            </a:r>
            <a:r>
              <a:rPr sz="3200" spc="-5" dirty="0">
                <a:solidFill>
                  <a:srgbClr val="090904"/>
                </a:solidFill>
                <a:latin typeface="Times New Roman" pitchFamily="18" charset="0"/>
                <a:cs typeface="Times New Roman" pitchFamily="18" charset="0"/>
              </a:rPr>
              <a:t>control of</a:t>
            </a:r>
            <a:r>
              <a:rPr sz="3200" spc="-30" dirty="0">
                <a:solidFill>
                  <a:srgbClr val="09090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-5" dirty="0">
                <a:solidFill>
                  <a:srgbClr val="090904"/>
                </a:solidFill>
                <a:latin typeface="Times New Roman" pitchFamily="18" charset="0"/>
                <a:cs typeface="Times New Roman" pitchFamily="18" charset="0"/>
              </a:rPr>
              <a:t>costs.</a:t>
            </a:r>
            <a:endParaRPr sz="3200">
              <a:latin typeface="Times New Roman" pitchFamily="18" charset="0"/>
              <a:cs typeface="Times New Roman" pitchFamily="18" charset="0"/>
            </a:endParaRPr>
          </a:p>
          <a:p>
            <a:pPr marL="354965" marR="5715" indent="-342900" algn="just">
              <a:lnSpc>
                <a:spcPct val="100000"/>
              </a:lnSpc>
              <a:spcBef>
                <a:spcPts val="720"/>
              </a:spcBef>
              <a:buClr>
                <a:srgbClr val="090904"/>
              </a:buClr>
              <a:buFont typeface="Arial"/>
              <a:buChar char="•"/>
              <a:tabLst>
                <a:tab pos="462915" algn="l"/>
              </a:tabLst>
            </a:pPr>
            <a:r>
              <a:rPr sz="32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sz="3200" spc="-10" dirty="0">
                <a:solidFill>
                  <a:srgbClr val="090904"/>
                </a:solidFill>
                <a:latin typeface="Times New Roman" pitchFamily="18" charset="0"/>
                <a:cs typeface="Times New Roman" pitchFamily="18" charset="0"/>
              </a:rPr>
              <a:t>Its </a:t>
            </a:r>
            <a:r>
              <a:rPr sz="3200" spc="-5" dirty="0">
                <a:solidFill>
                  <a:srgbClr val="090904"/>
                </a:solidFill>
                <a:latin typeface="Times New Roman" pitchFamily="18" charset="0"/>
                <a:cs typeface="Times New Roman" pitchFamily="18" charset="0"/>
              </a:rPr>
              <a:t>goal </a:t>
            </a:r>
            <a:r>
              <a:rPr sz="3200" dirty="0">
                <a:solidFill>
                  <a:srgbClr val="090904"/>
                </a:solidFill>
                <a:latin typeface="Times New Roman" pitchFamily="18" charset="0"/>
                <a:cs typeface="Times New Roman" pitchFamily="18" charset="0"/>
              </a:rPr>
              <a:t>is </a:t>
            </a:r>
            <a:r>
              <a:rPr sz="3200" spc="-5" dirty="0">
                <a:solidFill>
                  <a:srgbClr val="090904"/>
                </a:solidFill>
                <a:latin typeface="Times New Roman" pitchFamily="18" charset="0"/>
                <a:cs typeface="Times New Roman" pitchFamily="18" charset="0"/>
              </a:rPr>
              <a:t>to advise </a:t>
            </a:r>
            <a:r>
              <a:rPr sz="3200" dirty="0">
                <a:solidFill>
                  <a:srgbClr val="090904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3200" spc="-5" dirty="0">
                <a:solidFill>
                  <a:srgbClr val="090904"/>
                </a:solidFill>
                <a:latin typeface="Times New Roman" pitchFamily="18" charset="0"/>
                <a:cs typeface="Times New Roman" pitchFamily="18" charset="0"/>
              </a:rPr>
              <a:t>management on </a:t>
            </a:r>
            <a:r>
              <a:rPr sz="3200" dirty="0">
                <a:solidFill>
                  <a:srgbClr val="090904"/>
                </a:solidFill>
                <a:latin typeface="Times New Roman" pitchFamily="18" charset="0"/>
                <a:cs typeface="Times New Roman" pitchFamily="18" charset="0"/>
              </a:rPr>
              <a:t>the  most </a:t>
            </a:r>
            <a:r>
              <a:rPr sz="3200" spc="-5" dirty="0">
                <a:solidFill>
                  <a:srgbClr val="090904"/>
                </a:solidFill>
                <a:latin typeface="Times New Roman" pitchFamily="18" charset="0"/>
                <a:cs typeface="Times New Roman" pitchFamily="18" charset="0"/>
              </a:rPr>
              <a:t>appropriate course </a:t>
            </a:r>
            <a:r>
              <a:rPr sz="3200" dirty="0">
                <a:solidFill>
                  <a:srgbClr val="090904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sz="3200" spc="-5" dirty="0">
                <a:solidFill>
                  <a:srgbClr val="090904"/>
                </a:solidFill>
                <a:latin typeface="Times New Roman" pitchFamily="18" charset="0"/>
                <a:cs typeface="Times New Roman" pitchFamily="18" charset="0"/>
              </a:rPr>
              <a:t>action based on </a:t>
            </a:r>
            <a:r>
              <a:rPr sz="3200" dirty="0">
                <a:solidFill>
                  <a:srgbClr val="090904"/>
                </a:solidFill>
                <a:latin typeface="Times New Roman" pitchFamily="18" charset="0"/>
                <a:cs typeface="Times New Roman" pitchFamily="18" charset="0"/>
              </a:rPr>
              <a:t>the  cost </a:t>
            </a:r>
            <a:r>
              <a:rPr sz="3200" spc="-5" dirty="0">
                <a:solidFill>
                  <a:srgbClr val="090904"/>
                </a:solidFill>
                <a:latin typeface="Times New Roman" pitchFamily="18" charset="0"/>
                <a:cs typeface="Times New Roman" pitchFamily="18" charset="0"/>
              </a:rPr>
              <a:t>efficiency and</a:t>
            </a:r>
            <a:r>
              <a:rPr sz="3200" spc="-30" dirty="0">
                <a:solidFill>
                  <a:srgbClr val="09090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-5" dirty="0">
                <a:solidFill>
                  <a:srgbClr val="090904"/>
                </a:solidFill>
                <a:latin typeface="Times New Roman" pitchFamily="18" charset="0"/>
                <a:cs typeface="Times New Roman" pitchFamily="18" charset="0"/>
              </a:rPr>
              <a:t>capability.</a:t>
            </a:r>
            <a:endParaRPr sz="3200">
              <a:latin typeface="Times New Roman" pitchFamily="18" charset="0"/>
              <a:cs typeface="Times New Roman" pitchFamily="18" charset="0"/>
            </a:endParaRPr>
          </a:p>
          <a:p>
            <a:pPr marL="354965" marR="5715" indent="-342900" algn="just">
              <a:lnSpc>
                <a:spcPct val="100000"/>
              </a:lnSpc>
              <a:spcBef>
                <a:spcPts val="725"/>
              </a:spcBef>
              <a:buClr>
                <a:srgbClr val="090904"/>
              </a:buClr>
              <a:buFont typeface="Arial"/>
              <a:buChar char="•"/>
              <a:tabLst>
                <a:tab pos="461645" algn="l"/>
              </a:tabLst>
            </a:pPr>
            <a:r>
              <a:rPr sz="32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sz="3200" dirty="0">
                <a:solidFill>
                  <a:srgbClr val="090904"/>
                </a:solidFill>
                <a:latin typeface="Times New Roman" pitchFamily="18" charset="0"/>
                <a:cs typeface="Times New Roman" pitchFamily="18" charset="0"/>
              </a:rPr>
              <a:t>Cost </a:t>
            </a:r>
            <a:r>
              <a:rPr sz="3200" spc="-5" dirty="0">
                <a:solidFill>
                  <a:srgbClr val="090904"/>
                </a:solidFill>
                <a:latin typeface="Times New Roman" pitchFamily="18" charset="0"/>
                <a:cs typeface="Times New Roman" pitchFamily="18" charset="0"/>
              </a:rPr>
              <a:t>accounting provides </a:t>
            </a:r>
            <a:r>
              <a:rPr sz="3200" dirty="0">
                <a:solidFill>
                  <a:srgbClr val="090904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3200" spc="-5" dirty="0">
                <a:solidFill>
                  <a:srgbClr val="090904"/>
                </a:solidFill>
                <a:latin typeface="Times New Roman" pitchFamily="18" charset="0"/>
                <a:cs typeface="Times New Roman" pitchFamily="18" charset="0"/>
              </a:rPr>
              <a:t>detailed </a:t>
            </a:r>
            <a:r>
              <a:rPr sz="3200" dirty="0">
                <a:solidFill>
                  <a:srgbClr val="090904"/>
                </a:solidFill>
                <a:latin typeface="Times New Roman" pitchFamily="18" charset="0"/>
                <a:cs typeface="Times New Roman" pitchFamily="18" charset="0"/>
              </a:rPr>
              <a:t>cost  </a:t>
            </a:r>
            <a:r>
              <a:rPr sz="3200" spc="-5" dirty="0">
                <a:solidFill>
                  <a:srgbClr val="090904"/>
                </a:solidFill>
                <a:latin typeface="Times New Roman" pitchFamily="18" charset="0"/>
                <a:cs typeface="Times New Roman" pitchFamily="18" charset="0"/>
              </a:rPr>
              <a:t>information </a:t>
            </a:r>
            <a:r>
              <a:rPr sz="3200" dirty="0">
                <a:solidFill>
                  <a:srgbClr val="090904"/>
                </a:solidFill>
                <a:latin typeface="Times New Roman" pitchFamily="18" charset="0"/>
                <a:cs typeface="Times New Roman" pitchFamily="18" charset="0"/>
              </a:rPr>
              <a:t>that </a:t>
            </a:r>
            <a:r>
              <a:rPr sz="3200" spc="-5" dirty="0">
                <a:solidFill>
                  <a:srgbClr val="090904"/>
                </a:solidFill>
                <a:latin typeface="Times New Roman" pitchFamily="18" charset="0"/>
                <a:cs typeface="Times New Roman" pitchFamily="18" charset="0"/>
              </a:rPr>
              <a:t>management needs to control  current operations and plan </a:t>
            </a:r>
            <a:r>
              <a:rPr sz="3200" dirty="0">
                <a:solidFill>
                  <a:srgbClr val="090904"/>
                </a:solidFill>
                <a:latin typeface="Times New Roman" pitchFamily="18" charset="0"/>
                <a:cs typeface="Times New Roman" pitchFamily="18" charset="0"/>
              </a:rPr>
              <a:t>for the</a:t>
            </a:r>
            <a:r>
              <a:rPr sz="3200" spc="-50" dirty="0">
                <a:solidFill>
                  <a:srgbClr val="09090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-5" dirty="0">
                <a:solidFill>
                  <a:srgbClr val="090904"/>
                </a:solidFill>
                <a:latin typeface="Times New Roman" pitchFamily="18" charset="0"/>
                <a:cs typeface="Times New Roman" pitchFamily="18" charset="0"/>
              </a:rPr>
              <a:t>future.</a:t>
            </a:r>
            <a:endParaRPr sz="32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81200" y="1828800"/>
            <a:ext cx="4800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OBJECTIVES </a:t>
            </a:r>
            <a:endParaRPr lang="en-US" sz="5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3"/>
          <p:cNvGrpSpPr/>
          <p:nvPr/>
        </p:nvGrpSpPr>
        <p:grpSpPr>
          <a:xfrm>
            <a:off x="381000" y="304800"/>
            <a:ext cx="8077200" cy="5943600"/>
            <a:chOff x="0" y="0"/>
            <a:chExt cx="9144000" cy="6858000"/>
          </a:xfrm>
        </p:grpSpPr>
        <p:sp>
          <p:nvSpPr>
            <p:cNvPr id="3" name="object 4"/>
            <p:cNvSpPr/>
            <p:nvPr/>
          </p:nvSpPr>
          <p:spPr>
            <a:xfrm>
              <a:off x="0" y="0"/>
              <a:ext cx="3771900" cy="22860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5"/>
            <p:cNvSpPr/>
            <p:nvPr/>
          </p:nvSpPr>
          <p:spPr>
            <a:xfrm>
              <a:off x="4285488" y="3357371"/>
              <a:ext cx="4858511" cy="278587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6"/>
            <p:cNvSpPr/>
            <p:nvPr/>
          </p:nvSpPr>
          <p:spPr>
            <a:xfrm>
              <a:off x="0" y="2214371"/>
              <a:ext cx="4287012" cy="4643626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2"/>
          <p:cNvSpPr txBox="1"/>
          <p:nvPr/>
        </p:nvSpPr>
        <p:spPr>
          <a:xfrm>
            <a:off x="4495801" y="307086"/>
            <a:ext cx="4114800" cy="29674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5600" algn="l"/>
              </a:tabLst>
            </a:pPr>
            <a:r>
              <a:rPr sz="3200" spc="-5" dirty="0">
                <a:latin typeface="Times New Roman" pitchFamily="18" charset="0"/>
                <a:cs typeface="Times New Roman" pitchFamily="18" charset="0"/>
              </a:rPr>
              <a:t>To control </a:t>
            </a:r>
            <a:r>
              <a:rPr sz="3200" dirty="0">
                <a:latin typeface="Times New Roman" pitchFamily="18" charset="0"/>
                <a:cs typeface="Times New Roman" pitchFamily="18" charset="0"/>
              </a:rPr>
              <a:t>cost </a:t>
            </a:r>
            <a:r>
              <a:rPr sz="3200" spc="-5" dirty="0">
                <a:latin typeface="Times New Roman" pitchFamily="18" charset="0"/>
                <a:cs typeface="Times New Roman" pitchFamily="18" charset="0"/>
              </a:rPr>
              <a:t>by </a:t>
            </a:r>
            <a:r>
              <a:rPr sz="3200" spc="-10" dirty="0">
                <a:latin typeface="Times New Roman" pitchFamily="18" charset="0"/>
                <a:cs typeface="Times New Roman" pitchFamily="18" charset="0"/>
              </a:rPr>
              <a:t>using  </a:t>
            </a:r>
            <a:r>
              <a:rPr sz="3200" spc="-5" dirty="0">
                <a:latin typeface="Times New Roman" pitchFamily="18" charset="0"/>
                <a:cs typeface="Times New Roman" pitchFamily="18" charset="0"/>
              </a:rPr>
              <a:t>various techniques such  as budgetary control,  standard costing </a:t>
            </a:r>
            <a:r>
              <a:rPr sz="3200" spc="-10" dirty="0">
                <a:latin typeface="Times New Roman" pitchFamily="18" charset="0"/>
                <a:cs typeface="Times New Roman" pitchFamily="18" charset="0"/>
              </a:rPr>
              <a:t>and  </a:t>
            </a:r>
            <a:r>
              <a:rPr sz="3200" spc="-5" dirty="0">
                <a:latin typeface="Times New Roman" pitchFamily="18" charset="0"/>
                <a:cs typeface="Times New Roman" pitchFamily="18" charset="0"/>
              </a:rPr>
              <a:t>inventory</a:t>
            </a:r>
            <a:r>
              <a:rPr sz="3200" spc="-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-5" dirty="0">
                <a:latin typeface="Times New Roman" pitchFamily="18" charset="0"/>
                <a:cs typeface="Times New Roman" pitchFamily="18" charset="0"/>
              </a:rPr>
              <a:t>control.</a:t>
            </a:r>
            <a:endParaRPr sz="32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5"/>
          <p:cNvSpPr/>
          <p:nvPr/>
        </p:nvSpPr>
        <p:spPr>
          <a:xfrm>
            <a:off x="5715000" y="4724400"/>
            <a:ext cx="2362200" cy="1676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TextBox 1"/>
          <p:cNvSpPr txBox="1"/>
          <p:nvPr/>
        </p:nvSpPr>
        <p:spPr>
          <a:xfrm>
            <a:off x="228600" y="381000"/>
            <a:ext cx="5867400" cy="5927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74650" indent="-343535">
              <a:lnSpc>
                <a:spcPts val="3540"/>
              </a:lnSpc>
              <a:buChar char="•"/>
              <a:tabLst>
                <a:tab pos="374015" algn="l"/>
                <a:tab pos="375285" algn="l"/>
                <a:tab pos="1217295" algn="l"/>
              </a:tabLst>
            </a:pPr>
            <a:r>
              <a:rPr lang="en-US" sz="3600" spc="-5" dirty="0" smtClean="0">
                <a:latin typeface="Times New Roman" pitchFamily="18" charset="0"/>
                <a:cs typeface="Times New Roman" pitchFamily="18" charset="0"/>
              </a:rPr>
              <a:t>To provide information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for d</a:t>
            </a:r>
            <a:r>
              <a:rPr lang="en-US" sz="3600" spc="-10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cision making </a:t>
            </a:r>
            <a:r>
              <a:rPr lang="en-US" sz="3600" spc="-1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3600" spc="-5" dirty="0" smtClean="0">
                <a:latin typeface="Times New Roman" pitchFamily="18" charset="0"/>
                <a:cs typeface="Times New Roman" pitchFamily="18" charset="0"/>
              </a:rPr>
              <a:t>planning to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3600" spc="-2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rmu</a:t>
            </a:r>
            <a:r>
              <a:rPr lang="en-US" sz="3600" spc="-15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ate </a:t>
            </a:r>
            <a:r>
              <a:rPr lang="en-US" sz="3600" spc="-5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operative</a:t>
            </a:r>
            <a:r>
              <a:rPr lang="en-US" sz="3600" spc="-3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spc="-5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procedures.</a:t>
            </a:r>
          </a:p>
          <a:p>
            <a:pPr marL="374650" indent="-343535">
              <a:lnSpc>
                <a:spcPts val="3540"/>
              </a:lnSpc>
              <a:buChar char="•"/>
              <a:tabLst>
                <a:tab pos="374015" algn="l"/>
                <a:tab pos="375285" algn="l"/>
                <a:tab pos="1217295" algn="l"/>
              </a:tabLst>
            </a:pPr>
            <a:endParaRPr lang="en-US" sz="3600" spc="-5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74650" indent="-343535">
              <a:lnSpc>
                <a:spcPts val="3540"/>
              </a:lnSpc>
              <a:tabLst>
                <a:tab pos="374015" algn="l"/>
                <a:tab pos="375285" algn="l"/>
                <a:tab pos="1217295" algn="l"/>
              </a:tabLst>
            </a:pPr>
            <a:endParaRPr lang="en-US" sz="3600" spc="-5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74650" indent="-343535">
              <a:lnSpc>
                <a:spcPts val="3540"/>
              </a:lnSpc>
              <a:buFontTx/>
              <a:buChar char="•"/>
              <a:tabLst>
                <a:tab pos="374015" algn="l"/>
                <a:tab pos="375285" algn="l"/>
                <a:tab pos="1217295" algn="l"/>
              </a:tabLst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3600" spc="-5" dirty="0" smtClean="0">
                <a:latin typeface="Times New Roman" pitchFamily="18" charset="0"/>
                <a:cs typeface="Times New Roman" pitchFamily="18" charset="0"/>
              </a:rPr>
              <a:t>help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3600" spc="-5" dirty="0" smtClean="0">
                <a:latin typeface="Times New Roman" pitchFamily="18" charset="0"/>
                <a:cs typeface="Times New Roman" pitchFamily="18" charset="0"/>
              </a:rPr>
              <a:t>directing and</a:t>
            </a:r>
            <a:r>
              <a:rPr lang="en-US" sz="3600" spc="-5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spc="-5" dirty="0" smtClean="0">
                <a:latin typeface="Times New Roman" pitchFamily="18" charset="0"/>
                <a:cs typeface="Times New Roman" pitchFamily="18" charset="0"/>
              </a:rPr>
              <a:t>controlling  operations.</a:t>
            </a:r>
          </a:p>
          <a:p>
            <a:pPr marL="374650" indent="-343535">
              <a:lnSpc>
                <a:spcPts val="3540"/>
              </a:lnSpc>
              <a:tabLst>
                <a:tab pos="374015" algn="l"/>
                <a:tab pos="375285" algn="l"/>
                <a:tab pos="1217295" algn="l"/>
              </a:tabLst>
            </a:pPr>
            <a:endParaRPr lang="en-US" sz="3600" spc="-5" dirty="0" smtClean="0">
              <a:latin typeface="Times New Roman" pitchFamily="18" charset="0"/>
              <a:cs typeface="Times New Roman" pitchFamily="18" charset="0"/>
            </a:endParaRPr>
          </a:p>
          <a:p>
            <a:pPr marL="374650" indent="-343535">
              <a:lnSpc>
                <a:spcPts val="3540"/>
              </a:lnSpc>
              <a:tabLst>
                <a:tab pos="374015" algn="l"/>
                <a:tab pos="375285" algn="l"/>
                <a:tab pos="1217295" algn="l"/>
              </a:tabLst>
            </a:pPr>
            <a:endParaRPr lang="en-US" sz="3600" spc="-5" dirty="0" smtClean="0">
              <a:latin typeface="Times New Roman" pitchFamily="18" charset="0"/>
              <a:cs typeface="Times New Roman" pitchFamily="18" charset="0"/>
            </a:endParaRPr>
          </a:p>
          <a:p>
            <a:pPr marL="374650" indent="-343535">
              <a:lnSpc>
                <a:spcPts val="3540"/>
              </a:lnSpc>
              <a:buFontTx/>
              <a:buChar char="•"/>
              <a:tabLst>
                <a:tab pos="374015" algn="l"/>
                <a:tab pos="375285" algn="l"/>
                <a:tab pos="1217295" algn="l"/>
              </a:tabLst>
            </a:pPr>
            <a:endParaRPr lang="en-US" sz="3600" spc="-5" dirty="0" smtClean="0">
              <a:latin typeface="Times New Roman" pitchFamily="18" charset="0"/>
              <a:cs typeface="Times New Roman" pitchFamily="18" charset="0"/>
            </a:endParaRPr>
          </a:p>
          <a:p>
            <a:pPr marL="374650" indent="-343535">
              <a:lnSpc>
                <a:spcPts val="3540"/>
              </a:lnSpc>
              <a:buFontTx/>
              <a:buChar char="•"/>
              <a:tabLst>
                <a:tab pos="374015" algn="l"/>
                <a:tab pos="375285" algn="l"/>
                <a:tab pos="1217295" algn="l"/>
              </a:tabLst>
            </a:pPr>
            <a:r>
              <a:rPr lang="en-US" sz="3600" spc="-5" dirty="0" smtClean="0">
                <a:latin typeface="Times New Roman" pitchFamily="18" charset="0"/>
                <a:cs typeface="Times New Roman" pitchFamily="18" charset="0"/>
              </a:rPr>
              <a:t>To 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asc</a:t>
            </a:r>
            <a:r>
              <a:rPr lang="en-US" sz="3600" spc="-10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rta</a:t>
            </a:r>
            <a:r>
              <a:rPr lang="en-US" sz="3600" spc="-25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n  costing  </a:t>
            </a:r>
            <a:r>
              <a:rPr lang="en-US" sz="3600" spc="-5" dirty="0" smtClean="0">
                <a:latin typeface="Times New Roman" pitchFamily="18" charset="0"/>
                <a:cs typeface="Times New Roman" pitchFamily="18" charset="0"/>
              </a:rPr>
              <a:t>profit.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374650" indent="-343535">
              <a:lnSpc>
                <a:spcPts val="3540"/>
              </a:lnSpc>
              <a:buChar char="•"/>
              <a:tabLst>
                <a:tab pos="374015" algn="l"/>
                <a:tab pos="375285" algn="l"/>
                <a:tab pos="1217295" algn="l"/>
              </a:tabLst>
            </a:pPr>
            <a:endParaRPr lang="en-US" dirty="0" smtClean="0">
              <a:latin typeface="Arial"/>
              <a:cs typeface="Arial"/>
            </a:endParaRPr>
          </a:p>
        </p:txBody>
      </p:sp>
      <p:sp>
        <p:nvSpPr>
          <p:cNvPr id="3" name="object 2"/>
          <p:cNvSpPr/>
          <p:nvPr/>
        </p:nvSpPr>
        <p:spPr>
          <a:xfrm>
            <a:off x="6096001" y="304800"/>
            <a:ext cx="2438400" cy="1676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4"/>
          <p:cNvSpPr/>
          <p:nvPr/>
        </p:nvSpPr>
        <p:spPr>
          <a:xfrm>
            <a:off x="5943600" y="2133600"/>
            <a:ext cx="2667000" cy="225247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2"/>
          <p:cNvGrpSpPr/>
          <p:nvPr/>
        </p:nvGrpSpPr>
        <p:grpSpPr>
          <a:xfrm>
            <a:off x="-381000" y="533400"/>
            <a:ext cx="9144000" cy="6628765"/>
            <a:chOff x="0" y="228599"/>
            <a:chExt cx="9144000" cy="6628765"/>
          </a:xfrm>
        </p:grpSpPr>
        <p:sp>
          <p:nvSpPr>
            <p:cNvPr id="4" name="object 3"/>
            <p:cNvSpPr/>
            <p:nvPr/>
          </p:nvSpPr>
          <p:spPr>
            <a:xfrm>
              <a:off x="864108" y="1363980"/>
              <a:ext cx="3898391" cy="404164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4"/>
            <p:cNvSpPr/>
            <p:nvPr/>
          </p:nvSpPr>
          <p:spPr>
            <a:xfrm>
              <a:off x="928116" y="1427988"/>
              <a:ext cx="3715512" cy="385876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5"/>
            <p:cNvSpPr/>
            <p:nvPr/>
          </p:nvSpPr>
          <p:spPr>
            <a:xfrm>
              <a:off x="909066" y="1408938"/>
              <a:ext cx="3754120" cy="3896995"/>
            </a:xfrm>
            <a:custGeom>
              <a:avLst/>
              <a:gdLst/>
              <a:ahLst/>
              <a:cxnLst/>
              <a:rect l="l" t="t" r="r" b="b"/>
              <a:pathLst>
                <a:path w="3754120" h="3896995">
                  <a:moveTo>
                    <a:pt x="0" y="3896867"/>
                  </a:moveTo>
                  <a:lnTo>
                    <a:pt x="3753612" y="3896867"/>
                  </a:lnTo>
                  <a:lnTo>
                    <a:pt x="3753612" y="0"/>
                  </a:lnTo>
                  <a:lnTo>
                    <a:pt x="0" y="0"/>
                  </a:lnTo>
                  <a:lnTo>
                    <a:pt x="0" y="3896867"/>
                  </a:lnTo>
                  <a:close/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6"/>
            <p:cNvSpPr/>
            <p:nvPr/>
          </p:nvSpPr>
          <p:spPr>
            <a:xfrm>
              <a:off x="4864608" y="1363980"/>
              <a:ext cx="3898391" cy="4113276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7"/>
            <p:cNvSpPr/>
            <p:nvPr/>
          </p:nvSpPr>
          <p:spPr>
            <a:xfrm>
              <a:off x="4928615" y="1427988"/>
              <a:ext cx="3715512" cy="3930396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8"/>
            <p:cNvSpPr/>
            <p:nvPr/>
          </p:nvSpPr>
          <p:spPr>
            <a:xfrm>
              <a:off x="4909565" y="1408938"/>
              <a:ext cx="3754120" cy="3968750"/>
            </a:xfrm>
            <a:custGeom>
              <a:avLst/>
              <a:gdLst/>
              <a:ahLst/>
              <a:cxnLst/>
              <a:rect l="l" t="t" r="r" b="b"/>
              <a:pathLst>
                <a:path w="3754120" h="3968750">
                  <a:moveTo>
                    <a:pt x="0" y="3968496"/>
                  </a:moveTo>
                  <a:lnTo>
                    <a:pt x="3753612" y="3968496"/>
                  </a:lnTo>
                  <a:lnTo>
                    <a:pt x="3753612" y="0"/>
                  </a:lnTo>
                  <a:lnTo>
                    <a:pt x="0" y="0"/>
                  </a:lnTo>
                  <a:lnTo>
                    <a:pt x="0" y="3968496"/>
                  </a:lnTo>
                  <a:close/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9"/>
          <p:cNvSpPr txBox="1"/>
          <p:nvPr/>
        </p:nvSpPr>
        <p:spPr>
          <a:xfrm>
            <a:off x="627075" y="540513"/>
            <a:ext cx="7616190" cy="10013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3535">
              <a:lnSpc>
                <a:spcPct val="100000"/>
              </a:lnSpc>
              <a:spcBef>
                <a:spcPts val="100"/>
              </a:spcBef>
              <a:buChar char="•"/>
              <a:tabLst>
                <a:tab pos="355600" algn="l"/>
                <a:tab pos="356235" algn="l"/>
                <a:tab pos="1564005" algn="l"/>
                <a:tab pos="3830320" algn="l"/>
                <a:tab pos="4903470" algn="l"/>
                <a:tab pos="7038975" algn="l"/>
              </a:tabLst>
            </a:pPr>
            <a:r>
              <a:rPr sz="3200" spc="-5" dirty="0">
                <a:latin typeface="Arial"/>
                <a:cs typeface="Arial"/>
              </a:rPr>
              <a:t>T</a:t>
            </a:r>
            <a:r>
              <a:rPr sz="3200" dirty="0">
                <a:latin typeface="Arial"/>
                <a:cs typeface="Arial"/>
              </a:rPr>
              <a:t>o	</a:t>
            </a:r>
            <a:r>
              <a:rPr sz="3200" spc="-20" dirty="0">
                <a:latin typeface="Arial"/>
                <a:cs typeface="Arial"/>
              </a:rPr>
              <a:t>m</a:t>
            </a:r>
            <a:r>
              <a:rPr sz="3200" dirty="0">
                <a:latin typeface="Arial"/>
                <a:cs typeface="Arial"/>
              </a:rPr>
              <a:t>ot</a:t>
            </a:r>
            <a:r>
              <a:rPr sz="3200" spc="-15" dirty="0">
                <a:latin typeface="Arial"/>
                <a:cs typeface="Arial"/>
              </a:rPr>
              <a:t>i</a:t>
            </a:r>
            <a:r>
              <a:rPr sz="3200" dirty="0">
                <a:latin typeface="Arial"/>
                <a:cs typeface="Arial"/>
              </a:rPr>
              <a:t>vate	</a:t>
            </a:r>
            <a:r>
              <a:rPr sz="3200" spc="-5" dirty="0">
                <a:latin typeface="Arial"/>
                <a:cs typeface="Arial"/>
              </a:rPr>
              <a:t>t</a:t>
            </a:r>
            <a:r>
              <a:rPr sz="3200" dirty="0">
                <a:latin typeface="Arial"/>
                <a:cs typeface="Arial"/>
              </a:rPr>
              <a:t>o	achi</a:t>
            </a:r>
            <a:r>
              <a:rPr sz="3200" spc="-15" dirty="0">
                <a:latin typeface="Arial"/>
                <a:cs typeface="Arial"/>
              </a:rPr>
              <a:t>e</a:t>
            </a:r>
            <a:r>
              <a:rPr sz="3200" dirty="0">
                <a:latin typeface="Arial"/>
                <a:cs typeface="Arial"/>
              </a:rPr>
              <a:t>ve	</a:t>
            </a:r>
            <a:r>
              <a:rPr sz="3200" spc="-20" dirty="0">
                <a:latin typeface="Arial"/>
                <a:cs typeface="Arial"/>
              </a:rPr>
              <a:t>t</a:t>
            </a:r>
            <a:r>
              <a:rPr sz="3200" dirty="0">
                <a:latin typeface="Arial"/>
                <a:cs typeface="Arial"/>
              </a:rPr>
              <a:t>he  </a:t>
            </a:r>
            <a:r>
              <a:rPr sz="3200" spc="-5" dirty="0">
                <a:latin typeface="Arial"/>
                <a:cs typeface="Arial"/>
              </a:rPr>
              <a:t>organization’s</a:t>
            </a:r>
            <a:r>
              <a:rPr sz="3200" spc="-2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goals.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953000" y="990600"/>
            <a:ext cx="3758183" cy="443331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28600" y="1676400"/>
            <a:ext cx="4038600" cy="278345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</a:tabLst>
            </a:pPr>
            <a:r>
              <a:rPr sz="3600" dirty="0">
                <a:latin typeface="Times New Roman" pitchFamily="18" charset="0"/>
                <a:cs typeface="Times New Roman" pitchFamily="18" charset="0"/>
              </a:rPr>
              <a:t>To </a:t>
            </a:r>
            <a:r>
              <a:rPr sz="3600" spc="-5" dirty="0">
                <a:latin typeface="Times New Roman" pitchFamily="18" charset="0"/>
                <a:cs typeface="Times New Roman" pitchFamily="18" charset="0"/>
              </a:rPr>
              <a:t>measures  </a:t>
            </a:r>
            <a:r>
              <a:rPr sz="3600" dirty="0">
                <a:latin typeface="Times New Roman" pitchFamily="18" charset="0"/>
                <a:cs typeface="Times New Roman" pitchFamily="18" charset="0"/>
              </a:rPr>
              <a:t>the  </a:t>
            </a:r>
            <a:r>
              <a:rPr sz="3600" spc="-5" dirty="0">
                <a:latin typeface="Times New Roman" pitchFamily="18" charset="0"/>
                <a:cs typeface="Times New Roman" pitchFamily="18" charset="0"/>
              </a:rPr>
              <a:t>performance </a:t>
            </a:r>
            <a:r>
              <a:rPr sz="3600" dirty="0">
                <a:latin typeface="Times New Roman" pitchFamily="18" charset="0"/>
                <a:cs typeface="Times New Roman" pitchFamily="18" charset="0"/>
              </a:rPr>
              <a:t>of  </a:t>
            </a:r>
            <a:r>
              <a:rPr sz="3600" spc="-5" dirty="0">
                <a:latin typeface="Times New Roman" pitchFamily="18" charset="0"/>
                <a:cs typeface="Times New Roman" pitchFamily="18" charset="0"/>
              </a:rPr>
              <a:t>managers and  </a:t>
            </a:r>
            <a:r>
              <a:rPr sz="3600" dirty="0">
                <a:latin typeface="Times New Roman" pitchFamily="18" charset="0"/>
                <a:cs typeface="Times New Roman" pitchFamily="18" charset="0"/>
              </a:rPr>
              <a:t>sub </a:t>
            </a:r>
            <a:r>
              <a:rPr sz="3600" spc="-5" dirty="0">
                <a:latin typeface="Times New Roman" pitchFamily="18" charset="0"/>
                <a:cs typeface="Times New Roman" pitchFamily="18" charset="0"/>
              </a:rPr>
              <a:t>units</a:t>
            </a:r>
            <a:r>
              <a:rPr sz="3600" spc="-7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600" spc="-5" dirty="0">
                <a:latin typeface="Times New Roman" pitchFamily="18" charset="0"/>
                <a:cs typeface="Times New Roman" pitchFamily="18" charset="0"/>
              </a:rPr>
              <a:t>within  </a:t>
            </a:r>
            <a:r>
              <a:rPr sz="3600" dirty="0">
                <a:latin typeface="Times New Roman" pitchFamily="18" charset="0"/>
                <a:cs typeface="Times New Roman" pitchFamily="18" charset="0"/>
              </a:rPr>
              <a:t>the  </a:t>
            </a:r>
            <a:r>
              <a:rPr sz="3600" spc="-5" dirty="0">
                <a:latin typeface="Times New Roman" pitchFamily="18" charset="0"/>
                <a:cs typeface="Times New Roman" pitchFamily="18" charset="0"/>
              </a:rPr>
              <a:t>organization.</a:t>
            </a:r>
            <a:endParaRPr sz="36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200" y="3124200"/>
            <a:ext cx="7216140" cy="264261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81000" y="685800"/>
            <a:ext cx="7924800" cy="167545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Char char="•"/>
              <a:tabLst>
                <a:tab pos="355600" algn="l"/>
              </a:tabLst>
            </a:pPr>
            <a:r>
              <a:rPr sz="3600" spc="-5" dirty="0">
                <a:latin typeface="Times New Roman" pitchFamily="18" charset="0"/>
                <a:cs typeface="Times New Roman" pitchFamily="18" charset="0"/>
              </a:rPr>
              <a:t>To provide immediate information  regarding stock of </a:t>
            </a:r>
            <a:r>
              <a:rPr sz="3600" dirty="0">
                <a:latin typeface="Times New Roman" pitchFamily="18" charset="0"/>
                <a:cs typeface="Times New Roman" pitchFamily="18" charset="0"/>
              </a:rPr>
              <a:t>raw </a:t>
            </a:r>
            <a:r>
              <a:rPr sz="3600" spc="-5" dirty="0">
                <a:latin typeface="Times New Roman" pitchFamily="18" charset="0"/>
                <a:cs typeface="Times New Roman" pitchFamily="18" charset="0"/>
              </a:rPr>
              <a:t>material</a:t>
            </a:r>
            <a:r>
              <a:rPr sz="3600" spc="-5">
                <a:latin typeface="Times New Roman" pitchFamily="18" charset="0"/>
                <a:cs typeface="Times New Roman" pitchFamily="18" charset="0"/>
              </a:rPr>
              <a:t>, </a:t>
            </a:r>
            <a:r>
              <a:rPr sz="3600" smtClean="0">
                <a:latin typeface="Times New Roman" pitchFamily="18" charset="0"/>
                <a:cs typeface="Times New Roman" pitchFamily="18" charset="0"/>
              </a:rPr>
              <a:t>semi</a:t>
            </a:r>
            <a:r>
              <a:rPr sz="3600" spc="-5" smtClean="0">
                <a:latin typeface="Times New Roman" pitchFamily="18" charset="0"/>
                <a:cs typeface="Times New Roman" pitchFamily="18" charset="0"/>
              </a:rPr>
              <a:t>finished </a:t>
            </a:r>
            <a:r>
              <a:rPr sz="3600" spc="-5" dirty="0">
                <a:latin typeface="Times New Roman" pitchFamily="18" charset="0"/>
                <a:cs typeface="Times New Roman" pitchFamily="18" charset="0"/>
              </a:rPr>
              <a:t>and finished</a:t>
            </a:r>
            <a:r>
              <a:rPr sz="3600" spc="-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600" spc="-5" dirty="0">
                <a:latin typeface="Times New Roman" pitchFamily="18" charset="0"/>
                <a:cs typeface="Times New Roman" pitchFamily="18" charset="0"/>
              </a:rPr>
              <a:t>goods.</a:t>
            </a:r>
            <a:endParaRPr sz="36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32</TotalTime>
  <Words>261</Words>
  <Application>Microsoft Office PowerPoint</Application>
  <PresentationFormat>On-screen Show (4:3)</PresentationFormat>
  <Paragraphs>36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Flow</vt:lpstr>
      <vt:lpstr>COST  ACCOUNTING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Thank You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COST  ACCOUNTING</dc:title>
  <dc:creator>DNRpc</dc:creator>
  <cp:lastModifiedBy>DNRpc</cp:lastModifiedBy>
  <cp:revision>23</cp:revision>
  <dcterms:created xsi:type="dcterms:W3CDTF">2006-08-16T00:00:00Z</dcterms:created>
  <dcterms:modified xsi:type="dcterms:W3CDTF">2020-07-04T06:19:01Z</dcterms:modified>
</cp:coreProperties>
</file>