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67"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B1A74AE-DA0D-4CFE-90D3-6745DEAB056C}" type="datetimeFigureOut">
              <a:rPr lang="en-US" smtClean="0"/>
              <a:pPr/>
              <a:t>6/22/2024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D4ADA79-E091-45D5-BC84-480D702607F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txBox="1">
            <a:spLocks noGrp="1" noChangeArrowheads="1"/>
          </p:cNvSpPr>
          <p:nvPr/>
        </p:nvSpPr>
        <p:spPr bwMode="auto">
          <a:xfrm>
            <a:off x="3887133" y="8688049"/>
            <a:ext cx="2970868" cy="455951"/>
          </a:xfrm>
          <a:prstGeom prst="rect">
            <a:avLst/>
          </a:prstGeom>
          <a:noFill/>
          <a:ln w="9525">
            <a:noFill/>
            <a:miter lim="800000"/>
            <a:headEnd/>
            <a:tailEnd/>
          </a:ln>
        </p:spPr>
        <p:txBody>
          <a:bodyPr wrap="none" lIns="91429" tIns="45715" rIns="91429" bIns="45715" anchor="b"/>
          <a:lstStyle/>
          <a:p>
            <a:pPr algn="r" defTabSz="912879"/>
            <a:fld id="{CC434148-16AC-4863-AE98-4B7911AD8ECF}" type="slidenum">
              <a:rPr lang="en-US" sz="1200"/>
              <a:pPr algn="r" defTabSz="912879"/>
              <a:t>6</a:t>
            </a:fld>
            <a:endParaRPr lang="en-US" sz="1200" dirty="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endParaRPr lang="en-US" smtClean="0">
              <a:latin typeface="Times New Roman" pitchFamily="18" charset="0"/>
              <a:ea typeface="ＭＳ Ｐゴシック"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txBox="1">
            <a:spLocks noGrp="1" noChangeArrowheads="1"/>
          </p:cNvSpPr>
          <p:nvPr/>
        </p:nvSpPr>
        <p:spPr bwMode="auto">
          <a:xfrm>
            <a:off x="3887133" y="8688049"/>
            <a:ext cx="2970868" cy="455951"/>
          </a:xfrm>
          <a:prstGeom prst="rect">
            <a:avLst/>
          </a:prstGeom>
          <a:noFill/>
          <a:ln w="9525">
            <a:noFill/>
            <a:miter lim="800000"/>
            <a:headEnd/>
            <a:tailEnd/>
          </a:ln>
        </p:spPr>
        <p:txBody>
          <a:bodyPr wrap="none" lIns="91429" tIns="45715" rIns="91429" bIns="45715" anchor="b"/>
          <a:lstStyle/>
          <a:p>
            <a:pPr algn="r" defTabSz="912879"/>
            <a:fld id="{B9EFE188-7A2D-49D0-B72B-FBBA1E37106F}" type="slidenum">
              <a:rPr lang="en-US" sz="1200"/>
              <a:pPr algn="r" defTabSz="912879"/>
              <a:t>7</a:t>
            </a:fld>
            <a:endParaRPr lang="en-US" sz="1200" dirty="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endParaRPr lang="en-US" smtClean="0">
              <a:latin typeface="Times New Roman" pitchFamily="18" charset="0"/>
              <a:ea typeface="ＭＳ Ｐゴシック"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6/22/2024</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6/22/2024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6/22/2024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6/22/2024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6/22/2024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6/22/2024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6/22/2024</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791200"/>
          </a:xfrm>
        </p:spPr>
        <p:txBody>
          <a:bodyPr>
            <a:normAutofit/>
          </a:bodyPr>
          <a:lstStyle/>
          <a:p>
            <a:pPr algn="ctr">
              <a:buNone/>
            </a:pPr>
            <a:r>
              <a:rPr lang="en-US" sz="3600" dirty="0" smtClean="0">
                <a:solidFill>
                  <a:srgbClr val="0070C0"/>
                </a:solidFill>
              </a:rPr>
              <a:t>DATABASE MANAGEMENT SYSTEM</a:t>
            </a:r>
          </a:p>
          <a:p>
            <a:pPr algn="ctr">
              <a:buNone/>
            </a:pPr>
            <a:r>
              <a:rPr lang="en-US" sz="3600" dirty="0" smtClean="0">
                <a:solidFill>
                  <a:srgbClr val="0070C0"/>
                </a:solidFill>
              </a:rPr>
              <a:t>OVERVIEW</a:t>
            </a:r>
          </a:p>
          <a:p>
            <a:pPr algn="ctr">
              <a:buNone/>
            </a:pPr>
            <a:endParaRPr lang="en-US" sz="3600" dirty="0" smtClean="0">
              <a:solidFill>
                <a:srgbClr val="0070C0"/>
              </a:solidFill>
            </a:endParaRPr>
          </a:p>
          <a:p>
            <a:pPr algn="ctr">
              <a:buNone/>
            </a:pPr>
            <a:endParaRPr lang="en-US" sz="3600" dirty="0" smtClean="0">
              <a:solidFill>
                <a:srgbClr val="0070C0"/>
              </a:solidFill>
            </a:endParaRPr>
          </a:p>
          <a:p>
            <a:pPr algn="ctr">
              <a:buNone/>
            </a:pPr>
            <a:endParaRPr lang="en-US" sz="3600" dirty="0" smtClean="0">
              <a:solidFill>
                <a:srgbClr val="0070C0"/>
              </a:solidFill>
            </a:endParaRPr>
          </a:p>
          <a:p>
            <a:pPr algn="ctr">
              <a:buNone/>
            </a:pPr>
            <a:r>
              <a:rPr lang="en-US" sz="2400" dirty="0" smtClean="0">
                <a:solidFill>
                  <a:srgbClr val="0070C0"/>
                </a:solidFill>
              </a:rPr>
              <a:t>         R.RADHA RANI</a:t>
            </a:r>
          </a:p>
          <a:p>
            <a:pPr algn="ctr">
              <a:buNone/>
            </a:pPr>
            <a:r>
              <a:rPr lang="en-US" sz="2400" dirty="0" smtClean="0">
                <a:solidFill>
                  <a:srgbClr val="0070C0"/>
                </a:solidFill>
              </a:rPr>
              <a:t>                   LECTURER IN COMMERCE</a:t>
            </a:r>
          </a:p>
          <a:p>
            <a:pPr algn="ctr">
              <a:buNone/>
            </a:pPr>
            <a:r>
              <a:rPr lang="en-US" sz="2400" dirty="0" smtClean="0">
                <a:solidFill>
                  <a:srgbClr val="0070C0"/>
                </a:solidFill>
              </a:rPr>
              <a:t>   D.N.R.COLLEGE</a:t>
            </a:r>
          </a:p>
          <a:p>
            <a:pPr algn="ctr">
              <a:buNone/>
            </a:pPr>
            <a:r>
              <a:rPr lang="en-US" sz="2400" dirty="0" smtClean="0">
                <a:solidFill>
                  <a:srgbClr val="0070C0"/>
                </a:solidFill>
              </a:rPr>
              <a:t>    BHIMAVARAM</a:t>
            </a:r>
            <a:endParaRPr lang="en-US" sz="2400" dirty="0">
              <a:solidFill>
                <a:srgbClr val="0070C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330F25E-2300-471B-91F4-CE442DCB178F}"/>
              </a:ext>
            </a:extLst>
          </p:cNvPr>
          <p:cNvSpPr>
            <a:spLocks noGrp="1"/>
          </p:cNvSpPr>
          <p:nvPr>
            <p:ph type="title"/>
          </p:nvPr>
        </p:nvSpPr>
        <p:spPr/>
        <p:txBody>
          <a:bodyPr/>
          <a:lstStyle/>
          <a:p>
            <a:r>
              <a:rPr lang="en-US" dirty="0"/>
              <a:t>File System Issues</a:t>
            </a:r>
          </a:p>
        </p:txBody>
      </p:sp>
      <p:sp>
        <p:nvSpPr>
          <p:cNvPr id="3" name="Content Placeholder 2">
            <a:extLst>
              <a:ext uri="{FF2B5EF4-FFF2-40B4-BE49-F238E27FC236}">
                <a16:creationId xmlns:a16="http://schemas.microsoft.com/office/drawing/2014/main" xmlns="" id="{D8871374-B59B-4C15-A015-E03CE26863B2}"/>
              </a:ext>
            </a:extLst>
          </p:cNvPr>
          <p:cNvSpPr>
            <a:spLocks noGrp="1"/>
          </p:cNvSpPr>
          <p:nvPr>
            <p:ph idx="1"/>
          </p:nvPr>
        </p:nvSpPr>
        <p:spPr/>
        <p:txBody>
          <a:bodyPr>
            <a:noAutofit/>
          </a:bodyPr>
          <a:lstStyle/>
          <a:p>
            <a:r>
              <a:rPr lang="en-US" sz="1800" b="1" dirty="0"/>
              <a:t>Redundancy of data: </a:t>
            </a:r>
            <a:r>
              <a:rPr lang="en-US" sz="1800" dirty="0"/>
              <a:t>Data is said to be redundant if same data is copied at many places. If a student wants to change Phone number, he has to get it updated at various sections. Similarly, old records must be deleted from all sections representing that student.</a:t>
            </a:r>
          </a:p>
          <a:p>
            <a:pPr fontAlgn="base"/>
            <a:r>
              <a:rPr lang="en-US" sz="1800" b="1" dirty="0"/>
              <a:t>Inconsistency of Data: </a:t>
            </a:r>
            <a:r>
              <a:rPr lang="en-US" sz="1800" dirty="0"/>
              <a:t>Data is said to be inconsistent if multiple copies of same data does not match with each other. If Phone number is different in Accounts Section and Academics Section, it will be inconsistent. Inconsistency may be because of typing errors or not updating all copies of same data.</a:t>
            </a:r>
          </a:p>
          <a:p>
            <a:pPr fontAlgn="base"/>
            <a:r>
              <a:rPr lang="en-US" sz="1800" b="1" dirty="0"/>
              <a:t>Difficult Data Access:</a:t>
            </a:r>
            <a:r>
              <a:rPr lang="en-US" sz="1800" dirty="0"/>
              <a:t> A user should know the exact location of file to access data, so the process is very cumbersome and tedious. If user wants to search student hostel allotment number of a student from 10000 unsorted students’ records, how difficult it can be.</a:t>
            </a:r>
          </a:p>
          <a:p>
            <a:pPr fontAlgn="base"/>
            <a:r>
              <a:rPr lang="en-US" sz="1800" b="1" dirty="0"/>
              <a:t>Unauthorized Access:</a:t>
            </a:r>
            <a:r>
              <a:rPr lang="en-US" sz="1800" dirty="0"/>
              <a:t> File System may lead to unauthorized access to data. If a student gets access to file having his marks, he can change it in unauthorized way.</a:t>
            </a:r>
          </a:p>
          <a:p>
            <a:pPr fontAlgn="base"/>
            <a:r>
              <a:rPr lang="en-US" sz="1800" b="1" dirty="0"/>
              <a:t>No Concurrent Access: </a:t>
            </a:r>
            <a:r>
              <a:rPr lang="en-US" sz="1800" dirty="0"/>
              <a:t>The access of same data by multiple users at same time is known as concurrency. File system does not allow concurrency as data can be accessed by only one user at a time.</a:t>
            </a:r>
          </a:p>
          <a:p>
            <a:pPr fontAlgn="base"/>
            <a:r>
              <a:rPr lang="en-US" sz="1800" b="1" dirty="0"/>
              <a:t>No Backup and Recovery:</a:t>
            </a:r>
            <a:r>
              <a:rPr lang="en-US" sz="1800" dirty="0"/>
              <a:t> File system does not incorporate any backup and recovery of data if a file is lost or corrupted.</a:t>
            </a:r>
          </a:p>
          <a:p>
            <a:pPr fontAlgn="base"/>
            <a:endParaRPr lang="en-US" sz="1800" dirty="0"/>
          </a:p>
          <a:p>
            <a:r>
              <a:rPr lang="en-US" sz="1800" dirty="0"/>
              <a:t/>
            </a:r>
            <a:br>
              <a:rPr lang="en-US" sz="1800" dirty="0"/>
            </a:br>
            <a:endParaRPr lang="en-US" sz="1800" dirty="0"/>
          </a:p>
        </p:txBody>
      </p:sp>
    </p:spTree>
    <p:extLst>
      <p:ext uri="{BB962C8B-B14F-4D97-AF65-F5344CB8AC3E}">
        <p14:creationId xmlns:p14="http://schemas.microsoft.com/office/powerpoint/2010/main" xmlns="" val="33843310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xmlns="" id="{D1F5D78B-0F05-4080-B11C-653525B686AE}"/>
              </a:ext>
            </a:extLst>
          </p:cNvPr>
          <p:cNvSpPr>
            <a:spLocks noGrp="1" noChangeArrowheads="1"/>
          </p:cNvSpPr>
          <p:nvPr>
            <p:ph type="title"/>
          </p:nvPr>
        </p:nvSpPr>
        <p:spPr>
          <a:xfrm>
            <a:off x="304800" y="609600"/>
            <a:ext cx="8462962" cy="609600"/>
          </a:xfrm>
        </p:spPr>
        <p:txBody>
          <a:bodyPr>
            <a:normAutofit fontScale="90000"/>
          </a:bodyPr>
          <a:lstStyle/>
          <a:p>
            <a:pPr algn="l">
              <a:defRPr/>
            </a:pPr>
            <a:r>
              <a:rPr lang="en-US" dirty="0">
                <a:solidFill>
                  <a:schemeClr val="accent6">
                    <a:lumMod val="75000"/>
                  </a:schemeClr>
                </a:solidFill>
                <a:latin typeface="Arial" panose="020B0604020202020204" pitchFamily="34" charset="0"/>
                <a:cs typeface="Arial" panose="020B0604020202020204" pitchFamily="34" charset="0"/>
              </a:rPr>
              <a:t>What is a DBMS?</a:t>
            </a:r>
          </a:p>
        </p:txBody>
      </p:sp>
      <p:sp>
        <p:nvSpPr>
          <p:cNvPr id="5123" name="Rectangle 3">
            <a:extLst>
              <a:ext uri="{FF2B5EF4-FFF2-40B4-BE49-F238E27FC236}">
                <a16:creationId xmlns:a16="http://schemas.microsoft.com/office/drawing/2014/main" xmlns="" id="{E08A08F5-A91F-4BDB-933B-F6F61062557B}"/>
              </a:ext>
            </a:extLst>
          </p:cNvPr>
          <p:cNvSpPr>
            <a:spLocks noGrp="1" noChangeArrowheads="1"/>
          </p:cNvSpPr>
          <p:nvPr>
            <p:ph idx="1"/>
          </p:nvPr>
        </p:nvSpPr>
        <p:spPr>
          <a:xfrm>
            <a:off x="0" y="1295400"/>
            <a:ext cx="9143999" cy="4572000"/>
          </a:xfrm>
        </p:spPr>
        <p:txBody>
          <a:bodyPr>
            <a:noAutofit/>
          </a:bodyPr>
          <a:lstStyle/>
          <a:p>
            <a:pPr algn="just">
              <a:lnSpc>
                <a:spcPct val="90000"/>
              </a:lnSpc>
              <a:spcBef>
                <a:spcPts val="1800"/>
              </a:spcBef>
              <a:buClr>
                <a:srgbClr val="FF0000"/>
              </a:buClr>
              <a:buFont typeface="Arial" panose="020B0604020202020204" pitchFamily="34" charset="0"/>
              <a:buChar char="•"/>
            </a:pPr>
            <a:r>
              <a:rPr lang="en-US" altLang="en-US" dirty="0">
                <a:cs typeface="Arial" panose="020B0604020202020204" pitchFamily="34" charset="0"/>
              </a:rPr>
              <a:t>Collection of interrelated data – manual or computerized or online</a:t>
            </a:r>
          </a:p>
          <a:p>
            <a:pPr algn="just">
              <a:lnSpc>
                <a:spcPct val="90000"/>
              </a:lnSpc>
              <a:spcBef>
                <a:spcPts val="1800"/>
              </a:spcBef>
              <a:buClr>
                <a:srgbClr val="FF0000"/>
              </a:buClr>
              <a:buFont typeface="Arial" panose="020B0604020202020204" pitchFamily="34" charset="0"/>
              <a:buChar char="•"/>
            </a:pPr>
            <a:r>
              <a:rPr lang="en-US" altLang="en-US" dirty="0">
                <a:cs typeface="Arial" panose="020B0604020202020204" pitchFamily="34" charset="0"/>
              </a:rPr>
              <a:t>Set of programs to access the data </a:t>
            </a:r>
          </a:p>
          <a:p>
            <a:pPr algn="just">
              <a:lnSpc>
                <a:spcPct val="90000"/>
              </a:lnSpc>
              <a:spcBef>
                <a:spcPts val="1800"/>
              </a:spcBef>
              <a:buClr>
                <a:srgbClr val="FF0000"/>
              </a:buClr>
              <a:buFont typeface="Arial" panose="020B0604020202020204" pitchFamily="34" charset="0"/>
              <a:buChar char="•"/>
            </a:pPr>
            <a:r>
              <a:rPr lang="en-US" altLang="en-US" dirty="0">
                <a:cs typeface="Arial" panose="020B0604020202020204" pitchFamily="34" charset="0"/>
              </a:rPr>
              <a:t>DBMS provides an environment that is both </a:t>
            </a:r>
            <a:r>
              <a:rPr lang="en-US" altLang="en-US" i="1" dirty="0">
                <a:cs typeface="Arial" panose="020B0604020202020204" pitchFamily="34" charset="0"/>
              </a:rPr>
              <a:t>convenient</a:t>
            </a:r>
            <a:r>
              <a:rPr lang="en-US" altLang="en-US" dirty="0">
                <a:cs typeface="Arial" panose="020B0604020202020204" pitchFamily="34" charset="0"/>
              </a:rPr>
              <a:t> and </a:t>
            </a:r>
            <a:r>
              <a:rPr lang="en-US" altLang="en-US" i="1" dirty="0">
                <a:cs typeface="Arial" panose="020B0604020202020204" pitchFamily="34" charset="0"/>
              </a:rPr>
              <a:t>efficient</a:t>
            </a:r>
            <a:r>
              <a:rPr lang="en-US" altLang="en-US" dirty="0">
                <a:cs typeface="Arial" panose="020B0604020202020204" pitchFamily="34" charset="0"/>
              </a:rPr>
              <a:t> to use.</a:t>
            </a:r>
          </a:p>
          <a:p>
            <a:pPr algn="just">
              <a:lnSpc>
                <a:spcPct val="90000"/>
              </a:lnSpc>
              <a:spcBef>
                <a:spcPts val="1800"/>
              </a:spcBef>
              <a:buClr>
                <a:srgbClr val="FF0000"/>
              </a:buClr>
              <a:buFont typeface="Arial" panose="020B0604020202020204" pitchFamily="34" charset="0"/>
              <a:buChar char="•"/>
            </a:pPr>
            <a:endParaRPr lang="en-US" altLang="en-US" dirty="0">
              <a:cs typeface="Arial" panose="020B0604020202020204" pitchFamily="34" charset="0"/>
            </a:endParaRPr>
          </a:p>
        </p:txBody>
      </p:sp>
      <p:sp>
        <p:nvSpPr>
          <p:cNvPr id="5" name="Slide Number Placeholder 4">
            <a:extLst>
              <a:ext uri="{FF2B5EF4-FFF2-40B4-BE49-F238E27FC236}">
                <a16:creationId xmlns:a16="http://schemas.microsoft.com/office/drawing/2014/main" xmlns="" id="{87FA0835-C7FC-49ED-A91D-078BD063559A}"/>
              </a:ext>
            </a:extLst>
          </p:cNvPr>
          <p:cNvSpPr>
            <a:spLocks noGrp="1"/>
          </p:cNvSpPr>
          <p:nvPr>
            <p:ph type="sldNum" sz="quarter" idx="12"/>
          </p:nvPr>
        </p:nvSpPr>
        <p:spPr/>
        <p:txBody>
          <a:bodyPr/>
          <a:lstStyle/>
          <a:p>
            <a:fld id="{6D4AB8A0-256C-4B96-988E-43E51EA7086C}" type="slidenum">
              <a:rPr lang="en-US" smtClean="0"/>
              <a:pPr/>
              <a:t>2</a:t>
            </a:fld>
            <a:endParaRPr lang="en-US"/>
          </a:p>
        </p:txBody>
      </p:sp>
    </p:spTree>
    <p:extLst>
      <p:ext uri="{BB962C8B-B14F-4D97-AF65-F5344CB8AC3E}">
        <p14:creationId xmlns:p14="http://schemas.microsoft.com/office/powerpoint/2010/main" xmlns="" val="4729738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xmlns="" id="{D1F5D78B-0F05-4080-B11C-653525B686AE}"/>
              </a:ext>
            </a:extLst>
          </p:cNvPr>
          <p:cNvSpPr>
            <a:spLocks noGrp="1" noChangeArrowheads="1"/>
          </p:cNvSpPr>
          <p:nvPr>
            <p:ph type="title"/>
          </p:nvPr>
        </p:nvSpPr>
        <p:spPr>
          <a:xfrm>
            <a:off x="304800" y="381000"/>
            <a:ext cx="8462962" cy="609600"/>
          </a:xfrm>
        </p:spPr>
        <p:txBody>
          <a:bodyPr>
            <a:noAutofit/>
          </a:bodyPr>
          <a:lstStyle/>
          <a:p>
            <a:pPr algn="l">
              <a:defRPr/>
            </a:pPr>
            <a:r>
              <a:rPr lang="en-US" altLang="en-US" sz="4000" dirty="0">
                <a:solidFill>
                  <a:schemeClr val="accent6">
                    <a:lumMod val="75000"/>
                  </a:schemeClr>
                </a:solidFill>
                <a:latin typeface="Arial" panose="020B0604020202020204" pitchFamily="34" charset="0"/>
                <a:cs typeface="Arial" panose="020B0604020202020204" pitchFamily="34" charset="0"/>
              </a:rPr>
              <a:t>Applications Areas of</a:t>
            </a:r>
            <a:r>
              <a:rPr lang="en-US" sz="4000" dirty="0">
                <a:solidFill>
                  <a:schemeClr val="accent6">
                    <a:lumMod val="75000"/>
                  </a:schemeClr>
                </a:solidFill>
                <a:latin typeface="Arial" panose="020B0604020202020204" pitchFamily="34" charset="0"/>
                <a:cs typeface="Arial" panose="020B0604020202020204" pitchFamily="34" charset="0"/>
              </a:rPr>
              <a:t> DBMS?</a:t>
            </a:r>
          </a:p>
        </p:txBody>
      </p:sp>
      <p:sp>
        <p:nvSpPr>
          <p:cNvPr id="5123" name="Rectangle 3">
            <a:extLst>
              <a:ext uri="{FF2B5EF4-FFF2-40B4-BE49-F238E27FC236}">
                <a16:creationId xmlns:a16="http://schemas.microsoft.com/office/drawing/2014/main" xmlns="" id="{E08A08F5-A91F-4BDB-933B-F6F61062557B}"/>
              </a:ext>
            </a:extLst>
          </p:cNvPr>
          <p:cNvSpPr>
            <a:spLocks noGrp="1" noChangeArrowheads="1"/>
          </p:cNvSpPr>
          <p:nvPr>
            <p:ph idx="1"/>
          </p:nvPr>
        </p:nvSpPr>
        <p:spPr>
          <a:xfrm>
            <a:off x="0" y="1905000"/>
            <a:ext cx="9143999" cy="4495800"/>
          </a:xfrm>
        </p:spPr>
        <p:txBody>
          <a:bodyPr>
            <a:noAutofit/>
          </a:bodyPr>
          <a:lstStyle/>
          <a:p>
            <a:pPr marL="0" indent="0">
              <a:lnSpc>
                <a:spcPct val="90000"/>
              </a:lnSpc>
              <a:spcBef>
                <a:spcPts val="1800"/>
              </a:spcBef>
              <a:buClr>
                <a:srgbClr val="FF0000"/>
              </a:buClr>
              <a:buNone/>
            </a:pPr>
            <a:endParaRPr lang="en-US" altLang="en-US" sz="2400" dirty="0">
              <a:solidFill>
                <a:schemeClr val="accent6">
                  <a:lumMod val="75000"/>
                </a:schemeClr>
              </a:solidFill>
              <a:latin typeface="Arial" panose="020B0604020202020204" pitchFamily="34" charset="0"/>
              <a:cs typeface="Arial" panose="020B0604020202020204" pitchFamily="34" charset="0"/>
            </a:endParaRPr>
          </a:p>
          <a:p>
            <a:pPr lvl="1">
              <a:lnSpc>
                <a:spcPct val="90000"/>
              </a:lnSpc>
              <a:spcBef>
                <a:spcPts val="1800"/>
              </a:spcBef>
              <a:buClr>
                <a:srgbClr val="FF0000"/>
              </a:buClr>
              <a:buFont typeface="Wingdings" panose="05000000000000000000" pitchFamily="2" charset="2"/>
              <a:buChar char="ü"/>
            </a:pPr>
            <a:r>
              <a:rPr lang="en-US" altLang="en-US" sz="2400" dirty="0">
                <a:latin typeface="Arial" panose="020B0604020202020204" pitchFamily="34" charset="0"/>
                <a:cs typeface="Arial" panose="020B0604020202020204" pitchFamily="34" charset="0"/>
              </a:rPr>
              <a:t>Banking: all transactions</a:t>
            </a:r>
          </a:p>
          <a:p>
            <a:pPr lvl="1">
              <a:lnSpc>
                <a:spcPct val="90000"/>
              </a:lnSpc>
              <a:spcBef>
                <a:spcPts val="1800"/>
              </a:spcBef>
              <a:buClr>
                <a:srgbClr val="FF0000"/>
              </a:buClr>
              <a:buFont typeface="Wingdings" panose="05000000000000000000" pitchFamily="2" charset="2"/>
              <a:buChar char="ü"/>
            </a:pPr>
            <a:r>
              <a:rPr lang="en-US" altLang="en-US" sz="2400" dirty="0">
                <a:latin typeface="Arial" panose="020B0604020202020204" pitchFamily="34" charset="0"/>
                <a:cs typeface="Arial" panose="020B0604020202020204" pitchFamily="34" charset="0"/>
              </a:rPr>
              <a:t>Airlines: reservations, schedules</a:t>
            </a:r>
          </a:p>
          <a:p>
            <a:pPr lvl="1">
              <a:lnSpc>
                <a:spcPct val="90000"/>
              </a:lnSpc>
              <a:spcBef>
                <a:spcPts val="1800"/>
              </a:spcBef>
              <a:buClr>
                <a:srgbClr val="FF0000"/>
              </a:buClr>
              <a:buFont typeface="Wingdings" panose="05000000000000000000" pitchFamily="2" charset="2"/>
              <a:buChar char="ü"/>
            </a:pPr>
            <a:r>
              <a:rPr lang="en-US" altLang="en-US" sz="2400" dirty="0">
                <a:latin typeface="Arial" panose="020B0604020202020204" pitchFamily="34" charset="0"/>
                <a:cs typeface="Arial" panose="020B0604020202020204" pitchFamily="34" charset="0"/>
              </a:rPr>
              <a:t>Universities:  registration, grades</a:t>
            </a:r>
          </a:p>
          <a:p>
            <a:pPr lvl="1">
              <a:lnSpc>
                <a:spcPct val="90000"/>
              </a:lnSpc>
              <a:spcBef>
                <a:spcPts val="1800"/>
              </a:spcBef>
              <a:buClr>
                <a:srgbClr val="FF0000"/>
              </a:buClr>
              <a:buFont typeface="Wingdings" panose="05000000000000000000" pitchFamily="2" charset="2"/>
              <a:buChar char="ü"/>
            </a:pPr>
            <a:r>
              <a:rPr lang="en-US" altLang="en-US" sz="2400" dirty="0">
                <a:latin typeface="Arial" panose="020B0604020202020204" pitchFamily="34" charset="0"/>
                <a:cs typeface="Arial" panose="020B0604020202020204" pitchFamily="34" charset="0"/>
              </a:rPr>
              <a:t>Sales: customers, products, purchases</a:t>
            </a:r>
          </a:p>
          <a:p>
            <a:pPr lvl="1">
              <a:lnSpc>
                <a:spcPct val="90000"/>
              </a:lnSpc>
              <a:spcBef>
                <a:spcPts val="1800"/>
              </a:spcBef>
              <a:buClr>
                <a:srgbClr val="FF0000"/>
              </a:buClr>
              <a:buFont typeface="Wingdings" panose="05000000000000000000" pitchFamily="2" charset="2"/>
              <a:buChar char="ü"/>
            </a:pPr>
            <a:r>
              <a:rPr lang="en-US" altLang="en-US" sz="2400" dirty="0">
                <a:latin typeface="Arial" panose="020B0604020202020204" pitchFamily="34" charset="0"/>
                <a:cs typeface="Arial" panose="020B0604020202020204" pitchFamily="34" charset="0"/>
              </a:rPr>
              <a:t>Manufacturing: production, inventory, orders, supply chain</a:t>
            </a:r>
          </a:p>
          <a:p>
            <a:pPr lvl="1">
              <a:lnSpc>
                <a:spcPct val="90000"/>
              </a:lnSpc>
              <a:spcBef>
                <a:spcPts val="1800"/>
              </a:spcBef>
              <a:buClr>
                <a:srgbClr val="FF0000"/>
              </a:buClr>
              <a:buFont typeface="Wingdings" panose="05000000000000000000" pitchFamily="2" charset="2"/>
              <a:buChar char="ü"/>
            </a:pPr>
            <a:r>
              <a:rPr lang="en-US" altLang="en-US" sz="2400" dirty="0">
                <a:latin typeface="Arial" panose="020B0604020202020204" pitchFamily="34" charset="0"/>
                <a:cs typeface="Arial" panose="020B0604020202020204" pitchFamily="34" charset="0"/>
              </a:rPr>
              <a:t>Human resources:  employee records, salaries, tax </a:t>
            </a:r>
            <a:r>
              <a:rPr lang="en-US" altLang="en-US" sz="2400" dirty="0" smtClean="0">
                <a:latin typeface="Arial" panose="020B0604020202020204" pitchFamily="34" charset="0"/>
                <a:cs typeface="Arial" panose="020B0604020202020204" pitchFamily="34" charset="0"/>
              </a:rPr>
              <a:t>deductions</a:t>
            </a:r>
            <a:endParaRPr lang="en-US" altLang="en-US" sz="3600" b="1" dirty="0">
              <a:solidFill>
                <a:srgbClr val="FF0000"/>
              </a:solidFill>
              <a:latin typeface="Ink Free" panose="03080402000500000000" pitchFamily="66" charset="0"/>
              <a:cs typeface="Arial" panose="020B0604020202020204" pitchFamily="34" charset="0"/>
            </a:endParaRPr>
          </a:p>
        </p:txBody>
      </p:sp>
      <p:sp>
        <p:nvSpPr>
          <p:cNvPr id="5" name="Slide Number Placeholder 4">
            <a:extLst>
              <a:ext uri="{FF2B5EF4-FFF2-40B4-BE49-F238E27FC236}">
                <a16:creationId xmlns:a16="http://schemas.microsoft.com/office/drawing/2014/main" xmlns="" id="{BDE7345E-B2CF-461C-A795-D67617C05928}"/>
              </a:ext>
            </a:extLst>
          </p:cNvPr>
          <p:cNvSpPr>
            <a:spLocks noGrp="1"/>
          </p:cNvSpPr>
          <p:nvPr>
            <p:ph type="sldNum" sz="quarter" idx="12"/>
          </p:nvPr>
        </p:nvSpPr>
        <p:spPr/>
        <p:txBody>
          <a:bodyPr/>
          <a:lstStyle/>
          <a:p>
            <a:fld id="{6D4AB8A0-256C-4B96-988E-43E51EA7086C}"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a:extLst>
              <a:ext uri="{FF2B5EF4-FFF2-40B4-BE49-F238E27FC236}">
                <a16:creationId xmlns:a16="http://schemas.microsoft.com/office/drawing/2014/main" xmlns="" id="{D280DF92-6A4F-4989-86CE-FC23093A2B5F}"/>
              </a:ext>
            </a:extLst>
          </p:cNvPr>
          <p:cNvSpPr>
            <a:spLocks noGrp="1" noChangeArrowheads="1"/>
          </p:cNvSpPr>
          <p:nvPr>
            <p:ph idx="1"/>
          </p:nvPr>
        </p:nvSpPr>
        <p:spPr>
          <a:xfrm>
            <a:off x="76200" y="228600"/>
            <a:ext cx="9067800" cy="5773737"/>
          </a:xfrm>
        </p:spPr>
        <p:txBody>
          <a:bodyPr>
            <a:normAutofit lnSpcReduction="10000"/>
          </a:bodyPr>
          <a:lstStyle/>
          <a:p>
            <a:pPr>
              <a:buClr>
                <a:srgbClr val="FF0000"/>
              </a:buClr>
              <a:buFont typeface="Arial" panose="020B0604020202020204" pitchFamily="34" charset="0"/>
              <a:buChar char="•"/>
            </a:pPr>
            <a:endParaRPr lang="en-US" altLang="en-US" sz="2800" dirty="0">
              <a:latin typeface="Arial" panose="020B0604020202020204" pitchFamily="34" charset="0"/>
              <a:cs typeface="Arial" panose="020B0604020202020204" pitchFamily="34" charset="0"/>
            </a:endParaRPr>
          </a:p>
          <a:p>
            <a:pPr lvl="1">
              <a:buClr>
                <a:srgbClr val="FF0000"/>
              </a:buClr>
              <a:buFont typeface="Arial" panose="020B0604020202020204" pitchFamily="34" charset="0"/>
              <a:buChar char="•"/>
            </a:pPr>
            <a:r>
              <a:rPr lang="en-US" altLang="en-US" dirty="0">
                <a:latin typeface="Arial" panose="020B0604020202020204" pitchFamily="34" charset="0"/>
                <a:cs typeface="Arial" panose="020B0604020202020204" pitchFamily="34" charset="0"/>
              </a:rPr>
              <a:t>To avoid data redundancy and inconsistency</a:t>
            </a:r>
          </a:p>
          <a:p>
            <a:pPr lvl="2">
              <a:buClr>
                <a:srgbClr val="FF0000"/>
              </a:buClr>
              <a:buFont typeface="Wingdings" panose="05000000000000000000" pitchFamily="2" charset="2"/>
              <a:buChar char="ü"/>
            </a:pPr>
            <a:r>
              <a:rPr lang="en-US" altLang="en-US" sz="2800" dirty="0">
                <a:latin typeface="Arial" panose="020B0604020202020204" pitchFamily="34" charset="0"/>
                <a:cs typeface="Arial" panose="020B0604020202020204" pitchFamily="34" charset="0"/>
              </a:rPr>
              <a:t>Multiple file formats, duplication of information in different files</a:t>
            </a:r>
          </a:p>
          <a:p>
            <a:pPr lvl="1">
              <a:buClr>
                <a:srgbClr val="FF0000"/>
              </a:buClr>
              <a:buFont typeface="Arial" panose="020B0604020202020204" pitchFamily="34" charset="0"/>
              <a:buChar char="•"/>
            </a:pPr>
            <a:r>
              <a:rPr lang="en-US" altLang="en-US" dirty="0">
                <a:latin typeface="Arial" panose="020B0604020202020204" pitchFamily="34" charset="0"/>
                <a:cs typeface="Arial" panose="020B0604020202020204" pitchFamily="34" charset="0"/>
              </a:rPr>
              <a:t>To avoid difficulty in accessing data </a:t>
            </a:r>
          </a:p>
          <a:p>
            <a:pPr lvl="2">
              <a:buClr>
                <a:srgbClr val="FF0000"/>
              </a:buClr>
              <a:buFont typeface="Wingdings" panose="05000000000000000000" pitchFamily="2" charset="2"/>
              <a:buChar char="ü"/>
            </a:pPr>
            <a:r>
              <a:rPr lang="en-US" altLang="en-US" sz="2800" dirty="0">
                <a:latin typeface="Arial" panose="020B0604020202020204" pitchFamily="34" charset="0"/>
                <a:cs typeface="Arial" panose="020B0604020202020204" pitchFamily="34" charset="0"/>
              </a:rPr>
              <a:t>Need to write a new program to carry out each new task</a:t>
            </a:r>
          </a:p>
          <a:p>
            <a:pPr lvl="1">
              <a:buClr>
                <a:srgbClr val="FF0000"/>
              </a:buClr>
              <a:buFont typeface="Arial" panose="020B0604020202020204" pitchFamily="34" charset="0"/>
              <a:buChar char="•"/>
            </a:pPr>
            <a:r>
              <a:rPr lang="en-US" altLang="en-US" dirty="0">
                <a:latin typeface="Arial" panose="020B0604020202020204" pitchFamily="34" charset="0"/>
                <a:cs typeface="Arial" panose="020B0604020202020204" pitchFamily="34" charset="0"/>
              </a:rPr>
              <a:t>To deal with data isolation — multiple files and formats</a:t>
            </a:r>
          </a:p>
          <a:p>
            <a:pPr lvl="1">
              <a:buClr>
                <a:srgbClr val="FF0000"/>
              </a:buClr>
              <a:buFont typeface="Arial" panose="020B0604020202020204" pitchFamily="34" charset="0"/>
              <a:buChar char="•"/>
            </a:pPr>
            <a:r>
              <a:rPr lang="en-US" altLang="en-US" dirty="0">
                <a:latin typeface="Arial" panose="020B0604020202020204" pitchFamily="34" charset="0"/>
                <a:cs typeface="Arial" panose="020B0604020202020204" pitchFamily="34" charset="0"/>
              </a:rPr>
              <a:t>To deal with integrity problems</a:t>
            </a:r>
          </a:p>
          <a:p>
            <a:pPr lvl="2">
              <a:buClr>
                <a:srgbClr val="FF0000"/>
              </a:buClr>
              <a:buFont typeface="Wingdings" panose="05000000000000000000" pitchFamily="2" charset="2"/>
              <a:buChar char="ü"/>
            </a:pPr>
            <a:r>
              <a:rPr lang="en-US" altLang="en-US" sz="2800" dirty="0">
                <a:latin typeface="Arial" panose="020B0604020202020204" pitchFamily="34" charset="0"/>
                <a:cs typeface="Arial" panose="020B0604020202020204" pitchFamily="34" charset="0"/>
              </a:rPr>
              <a:t>Integrity constraints  (e.g. account balance &gt; 0) become part of program code</a:t>
            </a:r>
          </a:p>
          <a:p>
            <a:pPr lvl="2">
              <a:buClr>
                <a:srgbClr val="FF0000"/>
              </a:buClr>
              <a:buFont typeface="Wingdings" panose="05000000000000000000" pitchFamily="2" charset="2"/>
              <a:buChar char="ü"/>
            </a:pPr>
            <a:r>
              <a:rPr lang="en-US" altLang="en-US" sz="2800" dirty="0">
                <a:latin typeface="Arial" panose="020B0604020202020204" pitchFamily="34" charset="0"/>
                <a:cs typeface="Arial" panose="020B0604020202020204" pitchFamily="34" charset="0"/>
              </a:rPr>
              <a:t>Easy to add new constraints or change existing ones</a:t>
            </a:r>
          </a:p>
        </p:txBody>
      </p:sp>
      <p:sp>
        <p:nvSpPr>
          <p:cNvPr id="3" name="Slide Number Placeholder 2">
            <a:extLst>
              <a:ext uri="{FF2B5EF4-FFF2-40B4-BE49-F238E27FC236}">
                <a16:creationId xmlns:a16="http://schemas.microsoft.com/office/drawing/2014/main" xmlns="" id="{4BD42B80-A0CF-4649-9AAD-0BD5CF28CAB7}"/>
              </a:ext>
            </a:extLst>
          </p:cNvPr>
          <p:cNvSpPr>
            <a:spLocks noGrp="1"/>
          </p:cNvSpPr>
          <p:nvPr>
            <p:ph type="sldNum" sz="quarter" idx="12"/>
          </p:nvPr>
        </p:nvSpPr>
        <p:spPr/>
        <p:txBody>
          <a:bodyPr/>
          <a:lstStyle/>
          <a:p>
            <a:fld id="{6D4AB8A0-256C-4B96-988E-43E51EA7086C}" type="slidenum">
              <a:rPr lang="en-US" smtClean="0"/>
              <a:pPr/>
              <a:t>4</a:t>
            </a:fld>
            <a:endParaRPr lang="en-US"/>
          </a:p>
        </p:txBody>
      </p:sp>
      <p:sp>
        <p:nvSpPr>
          <p:cNvPr id="4" name="Rectangle 2">
            <a:extLst>
              <a:ext uri="{FF2B5EF4-FFF2-40B4-BE49-F238E27FC236}">
                <a16:creationId xmlns:a16="http://schemas.microsoft.com/office/drawing/2014/main" xmlns="" id="{4567A9A0-DA8E-4513-ADFF-73EE5F98783B}"/>
              </a:ext>
            </a:extLst>
          </p:cNvPr>
          <p:cNvSpPr txBox="1">
            <a:spLocks noChangeArrowheads="1"/>
          </p:cNvSpPr>
          <p:nvPr/>
        </p:nvSpPr>
        <p:spPr bwMode="auto">
          <a:xfrm>
            <a:off x="304800" y="0"/>
            <a:ext cx="8462962" cy="609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noAutofit/>
          </a:bodyPr>
          <a:lst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pitchFamily="1" charset="0"/>
              </a:defRPr>
            </a:lvl2pPr>
            <a:lvl3pPr algn="ctr" rtl="0" fontAlgn="base">
              <a:spcBef>
                <a:spcPct val="0"/>
              </a:spcBef>
              <a:spcAft>
                <a:spcPct val="0"/>
              </a:spcAft>
              <a:defRPr sz="4400">
                <a:solidFill>
                  <a:schemeClr val="tx2"/>
                </a:solidFill>
                <a:latin typeface="Times New Roman" pitchFamily="1" charset="0"/>
              </a:defRPr>
            </a:lvl3pPr>
            <a:lvl4pPr algn="ctr" rtl="0" fontAlgn="base">
              <a:spcBef>
                <a:spcPct val="0"/>
              </a:spcBef>
              <a:spcAft>
                <a:spcPct val="0"/>
              </a:spcAft>
              <a:defRPr sz="4400">
                <a:solidFill>
                  <a:schemeClr val="tx2"/>
                </a:solidFill>
                <a:latin typeface="Times New Roman" pitchFamily="1" charset="0"/>
              </a:defRPr>
            </a:lvl4pPr>
            <a:lvl5pPr algn="ctr" rtl="0" fontAlgn="base">
              <a:spcBef>
                <a:spcPct val="0"/>
              </a:spcBef>
              <a:spcAft>
                <a:spcPct val="0"/>
              </a:spcAft>
              <a:defRPr sz="4400">
                <a:solidFill>
                  <a:schemeClr val="tx2"/>
                </a:solidFill>
                <a:latin typeface="Times New Roman" pitchFamily="1" charset="0"/>
              </a:defRPr>
            </a:lvl5pPr>
            <a:lvl6pPr marL="457200" algn="ctr" rtl="0" fontAlgn="base">
              <a:spcBef>
                <a:spcPct val="0"/>
              </a:spcBef>
              <a:spcAft>
                <a:spcPct val="0"/>
              </a:spcAft>
              <a:defRPr sz="4400">
                <a:solidFill>
                  <a:schemeClr val="tx2"/>
                </a:solidFill>
                <a:latin typeface="Times New Roman" pitchFamily="1" charset="0"/>
              </a:defRPr>
            </a:lvl6pPr>
            <a:lvl7pPr marL="914400" algn="ctr" rtl="0" fontAlgn="base">
              <a:spcBef>
                <a:spcPct val="0"/>
              </a:spcBef>
              <a:spcAft>
                <a:spcPct val="0"/>
              </a:spcAft>
              <a:defRPr sz="4400">
                <a:solidFill>
                  <a:schemeClr val="tx2"/>
                </a:solidFill>
                <a:latin typeface="Times New Roman" pitchFamily="1" charset="0"/>
              </a:defRPr>
            </a:lvl7pPr>
            <a:lvl8pPr marL="1371600" algn="ctr" rtl="0" fontAlgn="base">
              <a:spcBef>
                <a:spcPct val="0"/>
              </a:spcBef>
              <a:spcAft>
                <a:spcPct val="0"/>
              </a:spcAft>
              <a:defRPr sz="4400">
                <a:solidFill>
                  <a:schemeClr val="tx2"/>
                </a:solidFill>
                <a:latin typeface="Times New Roman" pitchFamily="1" charset="0"/>
              </a:defRPr>
            </a:lvl8pPr>
            <a:lvl9pPr marL="1828800" algn="ctr" rtl="0" fontAlgn="base">
              <a:spcBef>
                <a:spcPct val="0"/>
              </a:spcBef>
              <a:spcAft>
                <a:spcPct val="0"/>
              </a:spcAft>
              <a:defRPr sz="4400">
                <a:solidFill>
                  <a:schemeClr val="tx2"/>
                </a:solidFill>
                <a:latin typeface="Times New Roman" pitchFamily="1" charset="0"/>
              </a:defRPr>
            </a:lvl9pPr>
          </a:lstStyle>
          <a:p>
            <a:pPr>
              <a:defRPr/>
            </a:pPr>
            <a:r>
              <a:rPr lang="en-US" sz="4000" kern="0" dirty="0">
                <a:solidFill>
                  <a:schemeClr val="accent6">
                    <a:lumMod val="75000"/>
                  </a:schemeClr>
                </a:solidFill>
                <a:latin typeface="Arial" panose="020B0604020202020204" pitchFamily="34" charset="0"/>
                <a:cs typeface="Arial" panose="020B0604020202020204" pitchFamily="34" charset="0"/>
              </a:rPr>
              <a:t>Why do we use DBMS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7">
            <a:extLst>
              <a:ext uri="{FF2B5EF4-FFF2-40B4-BE49-F238E27FC236}">
                <a16:creationId xmlns:a16="http://schemas.microsoft.com/office/drawing/2014/main" xmlns="" id="{5993F562-67E7-4160-BB75-A1EDBE3A37E6}"/>
              </a:ext>
            </a:extLst>
          </p:cNvPr>
          <p:cNvSpPr>
            <a:spLocks noGrp="1" noChangeArrowheads="1"/>
          </p:cNvSpPr>
          <p:nvPr>
            <p:ph idx="1"/>
          </p:nvPr>
        </p:nvSpPr>
        <p:spPr>
          <a:xfrm>
            <a:off x="0" y="685801"/>
            <a:ext cx="9144000" cy="5305424"/>
          </a:xfrm>
        </p:spPr>
        <p:txBody>
          <a:bodyPr/>
          <a:lstStyle/>
          <a:p>
            <a:pPr marL="457200" indent="-457200">
              <a:buClr>
                <a:srgbClr val="FF0000"/>
              </a:buClr>
              <a:buFont typeface="+mj-lt"/>
              <a:buAutoNum type="arabicPeriod"/>
            </a:pPr>
            <a:r>
              <a:rPr lang="en-US" altLang="en-US" sz="2400" dirty="0">
                <a:latin typeface="Arial" panose="020B0604020202020204" pitchFamily="34" charset="0"/>
                <a:cs typeface="Arial" panose="020B0604020202020204" pitchFamily="34" charset="0"/>
              </a:rPr>
              <a:t>Atomicity of updates</a:t>
            </a:r>
          </a:p>
          <a:p>
            <a:pPr lvl="1">
              <a:buClr>
                <a:srgbClr val="FF0000"/>
              </a:buClr>
              <a:buFont typeface="Arial" panose="020B0604020202020204" pitchFamily="34" charset="0"/>
              <a:buChar char="•"/>
            </a:pPr>
            <a:r>
              <a:rPr lang="en-US" altLang="en-US" sz="2200" dirty="0">
                <a:latin typeface="Arial" panose="020B0604020202020204" pitchFamily="34" charset="0"/>
                <a:cs typeface="Arial" panose="020B0604020202020204" pitchFamily="34" charset="0"/>
              </a:rPr>
              <a:t>Failures may leave database in an inconsistent state with partial updates carried out</a:t>
            </a:r>
          </a:p>
          <a:p>
            <a:pPr lvl="1">
              <a:buClr>
                <a:srgbClr val="FF0000"/>
              </a:buClr>
              <a:buFont typeface="Arial" panose="020B0604020202020204" pitchFamily="34" charset="0"/>
              <a:buChar char="•"/>
            </a:pPr>
            <a:r>
              <a:rPr lang="en-US" altLang="en-US" sz="2200" dirty="0">
                <a:latin typeface="Arial" panose="020B0604020202020204" pitchFamily="34" charset="0"/>
                <a:cs typeface="Arial" panose="020B0604020202020204" pitchFamily="34" charset="0"/>
              </a:rPr>
              <a:t>E.g. transfer of funds from one account to another should either complete or not happen at all</a:t>
            </a:r>
          </a:p>
          <a:p>
            <a:pPr marL="457200" indent="-457200">
              <a:buClr>
                <a:srgbClr val="FF0000"/>
              </a:buClr>
              <a:buFont typeface="+mj-lt"/>
              <a:buAutoNum type="arabicPeriod"/>
            </a:pPr>
            <a:r>
              <a:rPr lang="en-US" altLang="en-US" sz="2400" dirty="0">
                <a:latin typeface="Arial" panose="020B0604020202020204" pitchFamily="34" charset="0"/>
                <a:cs typeface="Arial" panose="020B0604020202020204" pitchFamily="34" charset="0"/>
              </a:rPr>
              <a:t>Concurrent access by multiple users</a:t>
            </a:r>
          </a:p>
          <a:p>
            <a:pPr lvl="1">
              <a:buClr>
                <a:srgbClr val="FF0000"/>
              </a:buClr>
              <a:buFont typeface="Arial" panose="020B0604020202020204" pitchFamily="34" charset="0"/>
              <a:buChar char="•"/>
            </a:pPr>
            <a:r>
              <a:rPr lang="en-US" altLang="en-US" sz="2200" dirty="0">
                <a:latin typeface="Arial" panose="020B0604020202020204" pitchFamily="34" charset="0"/>
                <a:cs typeface="Arial" panose="020B0604020202020204" pitchFamily="34" charset="0"/>
              </a:rPr>
              <a:t>Concurrent accessed needed for performance</a:t>
            </a:r>
          </a:p>
          <a:p>
            <a:pPr lvl="1">
              <a:buClr>
                <a:srgbClr val="FF0000"/>
              </a:buClr>
              <a:buFont typeface="Arial" panose="020B0604020202020204" pitchFamily="34" charset="0"/>
              <a:buChar char="•"/>
            </a:pPr>
            <a:r>
              <a:rPr lang="en-US" altLang="en-US" sz="2200" dirty="0">
                <a:latin typeface="Arial" panose="020B0604020202020204" pitchFamily="34" charset="0"/>
                <a:cs typeface="Arial" panose="020B0604020202020204" pitchFamily="34" charset="0"/>
              </a:rPr>
              <a:t>Uncontrolled concurrent accesses can lead to inconsistencies</a:t>
            </a:r>
          </a:p>
          <a:p>
            <a:pPr lvl="2">
              <a:buClr>
                <a:srgbClr val="FF0000"/>
              </a:buClr>
              <a:buFont typeface="Courier New" panose="02070309020205020404" pitchFamily="49" charset="0"/>
              <a:buChar char="o"/>
            </a:pPr>
            <a:r>
              <a:rPr lang="en-US" altLang="en-US" sz="2200" dirty="0">
                <a:latin typeface="Arial" panose="020B0604020202020204" pitchFamily="34" charset="0"/>
                <a:cs typeface="Arial" panose="020B0604020202020204" pitchFamily="34" charset="0"/>
              </a:rPr>
              <a:t>E.g. two people reading a balance and updating it at the same time</a:t>
            </a:r>
          </a:p>
          <a:p>
            <a:pPr marL="457200" indent="-457200">
              <a:buClr>
                <a:srgbClr val="FF0000"/>
              </a:buClr>
              <a:buFont typeface="+mj-lt"/>
              <a:buAutoNum type="arabicPeriod"/>
            </a:pPr>
            <a:r>
              <a:rPr lang="en-US" altLang="en-US" sz="2400" dirty="0">
                <a:latin typeface="Arial" panose="020B0604020202020204" pitchFamily="34" charset="0"/>
                <a:ea typeface="+mn-ea"/>
                <a:cs typeface="Arial" panose="020B0604020202020204" pitchFamily="34" charset="0"/>
              </a:rPr>
              <a:t>Security problems</a:t>
            </a:r>
          </a:p>
        </p:txBody>
      </p:sp>
      <p:sp>
        <p:nvSpPr>
          <p:cNvPr id="3" name="Slide Number Placeholder 2">
            <a:extLst>
              <a:ext uri="{FF2B5EF4-FFF2-40B4-BE49-F238E27FC236}">
                <a16:creationId xmlns:a16="http://schemas.microsoft.com/office/drawing/2014/main" xmlns="" id="{9824BEFD-CBE0-44A3-B97D-1133BB4B4850}"/>
              </a:ext>
            </a:extLst>
          </p:cNvPr>
          <p:cNvSpPr>
            <a:spLocks noGrp="1"/>
          </p:cNvSpPr>
          <p:nvPr>
            <p:ph type="sldNum" sz="quarter" idx="12"/>
          </p:nvPr>
        </p:nvSpPr>
        <p:spPr/>
        <p:txBody>
          <a:bodyPr/>
          <a:lstStyle/>
          <a:p>
            <a:fld id="{6D4AB8A0-256C-4B96-988E-43E51EA7086C}" type="slidenum">
              <a:rPr lang="en-US" smtClean="0"/>
              <a:pPr/>
              <a:t>5</a:t>
            </a:fld>
            <a:endParaRPr lang="en-US"/>
          </a:p>
        </p:txBody>
      </p:sp>
      <p:sp>
        <p:nvSpPr>
          <p:cNvPr id="6" name="Rectangle 2">
            <a:extLst>
              <a:ext uri="{FF2B5EF4-FFF2-40B4-BE49-F238E27FC236}">
                <a16:creationId xmlns:a16="http://schemas.microsoft.com/office/drawing/2014/main" xmlns="" id="{A44A6F5D-C4A4-467A-B989-F04542593F42}"/>
              </a:ext>
            </a:extLst>
          </p:cNvPr>
          <p:cNvSpPr txBox="1">
            <a:spLocks noChangeArrowheads="1"/>
          </p:cNvSpPr>
          <p:nvPr/>
        </p:nvSpPr>
        <p:spPr bwMode="auto">
          <a:xfrm>
            <a:off x="304800" y="0"/>
            <a:ext cx="8462962" cy="609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noAutofit/>
          </a:bodyPr>
          <a:lst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pitchFamily="1" charset="0"/>
              </a:defRPr>
            </a:lvl2pPr>
            <a:lvl3pPr algn="ctr" rtl="0" fontAlgn="base">
              <a:spcBef>
                <a:spcPct val="0"/>
              </a:spcBef>
              <a:spcAft>
                <a:spcPct val="0"/>
              </a:spcAft>
              <a:defRPr sz="4400">
                <a:solidFill>
                  <a:schemeClr val="tx2"/>
                </a:solidFill>
                <a:latin typeface="Times New Roman" pitchFamily="1" charset="0"/>
              </a:defRPr>
            </a:lvl3pPr>
            <a:lvl4pPr algn="ctr" rtl="0" fontAlgn="base">
              <a:spcBef>
                <a:spcPct val="0"/>
              </a:spcBef>
              <a:spcAft>
                <a:spcPct val="0"/>
              </a:spcAft>
              <a:defRPr sz="4400">
                <a:solidFill>
                  <a:schemeClr val="tx2"/>
                </a:solidFill>
                <a:latin typeface="Times New Roman" pitchFamily="1" charset="0"/>
              </a:defRPr>
            </a:lvl4pPr>
            <a:lvl5pPr algn="ctr" rtl="0" fontAlgn="base">
              <a:spcBef>
                <a:spcPct val="0"/>
              </a:spcBef>
              <a:spcAft>
                <a:spcPct val="0"/>
              </a:spcAft>
              <a:defRPr sz="4400">
                <a:solidFill>
                  <a:schemeClr val="tx2"/>
                </a:solidFill>
                <a:latin typeface="Times New Roman" pitchFamily="1" charset="0"/>
              </a:defRPr>
            </a:lvl5pPr>
            <a:lvl6pPr marL="457200" algn="ctr" rtl="0" fontAlgn="base">
              <a:spcBef>
                <a:spcPct val="0"/>
              </a:spcBef>
              <a:spcAft>
                <a:spcPct val="0"/>
              </a:spcAft>
              <a:defRPr sz="4400">
                <a:solidFill>
                  <a:schemeClr val="tx2"/>
                </a:solidFill>
                <a:latin typeface="Times New Roman" pitchFamily="1" charset="0"/>
              </a:defRPr>
            </a:lvl6pPr>
            <a:lvl7pPr marL="914400" algn="ctr" rtl="0" fontAlgn="base">
              <a:spcBef>
                <a:spcPct val="0"/>
              </a:spcBef>
              <a:spcAft>
                <a:spcPct val="0"/>
              </a:spcAft>
              <a:defRPr sz="4400">
                <a:solidFill>
                  <a:schemeClr val="tx2"/>
                </a:solidFill>
                <a:latin typeface="Times New Roman" pitchFamily="1" charset="0"/>
              </a:defRPr>
            </a:lvl7pPr>
            <a:lvl8pPr marL="1371600" algn="ctr" rtl="0" fontAlgn="base">
              <a:spcBef>
                <a:spcPct val="0"/>
              </a:spcBef>
              <a:spcAft>
                <a:spcPct val="0"/>
              </a:spcAft>
              <a:defRPr sz="4400">
                <a:solidFill>
                  <a:schemeClr val="tx2"/>
                </a:solidFill>
                <a:latin typeface="Times New Roman" pitchFamily="1" charset="0"/>
              </a:defRPr>
            </a:lvl8pPr>
            <a:lvl9pPr marL="1828800" algn="ctr" rtl="0" fontAlgn="base">
              <a:spcBef>
                <a:spcPct val="0"/>
              </a:spcBef>
              <a:spcAft>
                <a:spcPct val="0"/>
              </a:spcAft>
              <a:defRPr sz="4400">
                <a:solidFill>
                  <a:schemeClr val="tx2"/>
                </a:solidFill>
                <a:latin typeface="Times New Roman" pitchFamily="1" charset="0"/>
              </a:defRPr>
            </a:lvl9pPr>
          </a:lstStyle>
          <a:p>
            <a:pPr>
              <a:defRPr/>
            </a:pPr>
            <a:r>
              <a:rPr lang="en-US" sz="4000" kern="0" dirty="0">
                <a:solidFill>
                  <a:schemeClr val="accent6">
                    <a:lumMod val="75000"/>
                  </a:schemeClr>
                </a:solidFill>
                <a:latin typeface="Arial" panose="020B0604020202020204" pitchFamily="34" charset="0"/>
                <a:cs typeface="Arial" panose="020B0604020202020204" pitchFamily="34" charset="0"/>
              </a:rPr>
              <a:t>Why do we use DBMS (contd..)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idx="4294967295"/>
          </p:nvPr>
        </p:nvSpPr>
        <p:spPr>
          <a:xfrm>
            <a:off x="1066800" y="28575"/>
            <a:ext cx="8077200" cy="609600"/>
          </a:xfrm>
          <a:noFill/>
        </p:spPr>
        <p:txBody>
          <a:bodyPr/>
          <a:lstStyle/>
          <a:p>
            <a:r>
              <a:rPr lang="en-US" sz="2800" dirty="0" smtClean="0">
                <a:effectLst/>
                <a:ea typeface="ＭＳ Ｐゴシック" pitchFamily="34" charset="-128"/>
              </a:rPr>
              <a:t>Drawbacks of using file systems to store data</a:t>
            </a:r>
          </a:p>
        </p:txBody>
      </p:sp>
      <p:sp>
        <p:nvSpPr>
          <p:cNvPr id="8195" name="Rectangle 3"/>
          <p:cNvSpPr>
            <a:spLocks noGrp="1" noChangeArrowheads="1"/>
          </p:cNvSpPr>
          <p:nvPr>
            <p:ph type="body" idx="4294967295"/>
          </p:nvPr>
        </p:nvSpPr>
        <p:spPr>
          <a:xfrm>
            <a:off x="1563688" y="782638"/>
            <a:ext cx="7580312" cy="5468937"/>
          </a:xfrm>
        </p:spPr>
        <p:txBody>
          <a:bodyPr>
            <a:normAutofit fontScale="92500"/>
          </a:bodyPr>
          <a:lstStyle/>
          <a:p>
            <a:pPr>
              <a:buFont typeface="Monotype Sorts" charset="2"/>
              <a:buNone/>
            </a:pPr>
            <a:endParaRPr lang="en-US" smtClean="0">
              <a:ea typeface="ＭＳ Ｐゴシック" pitchFamily="34" charset="-128"/>
            </a:endParaRPr>
          </a:p>
          <a:p>
            <a:r>
              <a:rPr lang="en-US" smtClean="0">
                <a:ea typeface="ＭＳ Ｐゴシック" pitchFamily="34" charset="-128"/>
              </a:rPr>
              <a:t>Data redundancy and inconsistency</a:t>
            </a:r>
          </a:p>
          <a:p>
            <a:pPr lvl="1"/>
            <a:r>
              <a:rPr lang="en-US" smtClean="0">
                <a:ea typeface="ＭＳ Ｐゴシック" pitchFamily="34" charset="-128"/>
              </a:rPr>
              <a:t>Multiple file formats, duplication of information in different files</a:t>
            </a:r>
          </a:p>
          <a:p>
            <a:r>
              <a:rPr lang="en-US" smtClean="0">
                <a:ea typeface="ＭＳ Ｐゴシック" pitchFamily="34" charset="-128"/>
              </a:rPr>
              <a:t>Difficulty in accessing data </a:t>
            </a:r>
          </a:p>
          <a:p>
            <a:pPr lvl="1"/>
            <a:r>
              <a:rPr lang="en-US" smtClean="0">
                <a:ea typeface="ＭＳ Ｐゴシック" pitchFamily="34" charset="-128"/>
              </a:rPr>
              <a:t>Need to write a new program to carry out each new task</a:t>
            </a:r>
          </a:p>
          <a:p>
            <a:r>
              <a:rPr lang="en-US" smtClean="0">
                <a:ea typeface="ＭＳ Ｐゴシック" pitchFamily="34" charset="-128"/>
              </a:rPr>
              <a:t>Data isolation </a:t>
            </a:r>
          </a:p>
          <a:p>
            <a:pPr lvl="1"/>
            <a:r>
              <a:rPr lang="en-US" smtClean="0">
                <a:ea typeface="ＭＳ Ｐゴシック" pitchFamily="34" charset="-128"/>
              </a:rPr>
              <a:t>Multiple files and formats</a:t>
            </a:r>
          </a:p>
          <a:p>
            <a:r>
              <a:rPr lang="en-US" smtClean="0">
                <a:ea typeface="ＭＳ Ｐゴシック" pitchFamily="34" charset="-128"/>
              </a:rPr>
              <a:t>Integrity problems</a:t>
            </a:r>
          </a:p>
          <a:p>
            <a:pPr lvl="1"/>
            <a:r>
              <a:rPr lang="en-US" smtClean="0">
                <a:ea typeface="ＭＳ Ｐゴシック" pitchFamily="34" charset="-128"/>
              </a:rPr>
              <a:t>Integrity constraints  (e.g., account balance &gt; 0) become “buried” in program code rather than being stated explicitly</a:t>
            </a:r>
          </a:p>
          <a:p>
            <a:pPr lvl="1"/>
            <a:r>
              <a:rPr lang="en-US" smtClean="0">
                <a:ea typeface="ＭＳ Ｐゴシック" pitchFamily="34" charset="-128"/>
              </a:rPr>
              <a:t>Hard to add new constraints or change existing ones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idx="4294967295"/>
          </p:nvPr>
        </p:nvSpPr>
        <p:spPr>
          <a:xfrm>
            <a:off x="1066800" y="76200"/>
            <a:ext cx="8077200" cy="609600"/>
          </a:xfrm>
          <a:noFill/>
        </p:spPr>
        <p:txBody>
          <a:bodyPr/>
          <a:lstStyle/>
          <a:p>
            <a:r>
              <a:rPr lang="en-US" sz="2400" smtClean="0">
                <a:effectLst/>
                <a:ea typeface="ＭＳ Ｐゴシック" pitchFamily="34" charset="-128"/>
              </a:rPr>
              <a:t>Drawbacks of using file systems to store data (Cont.)</a:t>
            </a:r>
          </a:p>
        </p:txBody>
      </p:sp>
      <p:sp>
        <p:nvSpPr>
          <p:cNvPr id="9219" name="Rectangle 3"/>
          <p:cNvSpPr>
            <a:spLocks noGrp="1" noChangeArrowheads="1"/>
          </p:cNvSpPr>
          <p:nvPr>
            <p:ph type="body" idx="4294967295"/>
          </p:nvPr>
        </p:nvSpPr>
        <p:spPr>
          <a:xfrm>
            <a:off x="0" y="819150"/>
            <a:ext cx="7616825" cy="4876800"/>
          </a:xfrm>
        </p:spPr>
        <p:txBody>
          <a:bodyPr>
            <a:normAutofit fontScale="70000" lnSpcReduction="20000"/>
          </a:bodyPr>
          <a:lstStyle/>
          <a:p>
            <a:pPr>
              <a:buFont typeface="Monotype Sorts" charset="2"/>
              <a:buNone/>
            </a:pPr>
            <a:endParaRPr lang="en-US" sz="1600" smtClean="0">
              <a:ea typeface="ＭＳ Ｐゴシック" pitchFamily="34" charset="-128"/>
            </a:endParaRPr>
          </a:p>
          <a:p>
            <a:r>
              <a:rPr lang="en-US" smtClean="0">
                <a:ea typeface="ＭＳ Ｐゴシック" pitchFamily="34" charset="-128"/>
              </a:rPr>
              <a:t>Atomicity of updates</a:t>
            </a:r>
          </a:p>
          <a:p>
            <a:pPr lvl="1"/>
            <a:r>
              <a:rPr lang="en-US" smtClean="0">
                <a:ea typeface="ＭＳ Ｐゴシック" pitchFamily="34" charset="-128"/>
              </a:rPr>
              <a:t>Failures may leave database in an inconsistent state with partial updates carried out</a:t>
            </a:r>
          </a:p>
          <a:p>
            <a:pPr lvl="1"/>
            <a:r>
              <a:rPr lang="en-US" smtClean="0">
                <a:ea typeface="ＭＳ Ｐゴシック" pitchFamily="34" charset="-128"/>
              </a:rPr>
              <a:t>Example: Transfer of funds from one account to another should either complete or not happen at all</a:t>
            </a:r>
          </a:p>
          <a:p>
            <a:r>
              <a:rPr lang="en-US" smtClean="0">
                <a:ea typeface="ＭＳ Ｐゴシック" pitchFamily="34" charset="-128"/>
              </a:rPr>
              <a:t>Concurrent access by multiple users</a:t>
            </a:r>
          </a:p>
          <a:p>
            <a:pPr lvl="1"/>
            <a:r>
              <a:rPr lang="en-US" smtClean="0">
                <a:ea typeface="ＭＳ Ｐゴシック" pitchFamily="34" charset="-128"/>
              </a:rPr>
              <a:t>Concurrent access needed for performance</a:t>
            </a:r>
          </a:p>
          <a:p>
            <a:pPr lvl="1"/>
            <a:r>
              <a:rPr lang="en-US" smtClean="0">
                <a:ea typeface="ＭＳ Ｐゴシック" pitchFamily="34" charset="-128"/>
              </a:rPr>
              <a:t>Uncontrolled concurrent accesses can lead to inconsistencies</a:t>
            </a:r>
          </a:p>
          <a:p>
            <a:pPr lvl="2"/>
            <a:r>
              <a:rPr lang="en-US" smtClean="0">
                <a:ea typeface="ＭＳ Ｐゴシック" pitchFamily="34" charset="-128"/>
              </a:rPr>
              <a:t>Example: Two people reading a balance (say 100) and updating it by withdrawing money (say 50 each) at the same time</a:t>
            </a:r>
          </a:p>
          <a:p>
            <a:r>
              <a:rPr lang="en-US" smtClean="0">
                <a:ea typeface="ＭＳ Ｐゴシック" pitchFamily="34" charset="-128"/>
              </a:rPr>
              <a:t>Security problems</a:t>
            </a:r>
          </a:p>
          <a:p>
            <a:pPr lvl="1"/>
            <a:r>
              <a:rPr lang="en-US" smtClean="0">
                <a:ea typeface="ＭＳ Ｐゴシック" pitchFamily="34" charset="-128"/>
              </a:rPr>
              <a:t>Hard to provide user access to some, but not all, data</a:t>
            </a:r>
          </a:p>
          <a:p>
            <a:pPr>
              <a:buFont typeface="Monotype Sorts" charset="2"/>
              <a:buNone/>
            </a:pPr>
            <a:endParaRPr lang="en-US" sz="1600" smtClean="0">
              <a:ea typeface="ＭＳ Ｐゴシック" pitchFamily="34" charset="-128"/>
            </a:endParaRPr>
          </a:p>
          <a:p>
            <a:pPr>
              <a:buFont typeface="Monotype Sorts" charset="2"/>
              <a:buNone/>
            </a:pPr>
            <a:r>
              <a:rPr lang="en-US" b="1" smtClean="0">
                <a:solidFill>
                  <a:srgbClr val="FF0000"/>
                </a:solidFill>
                <a:ea typeface="ＭＳ Ｐゴシック" pitchFamily="34" charset="-128"/>
              </a:rPr>
              <a:t>Database systems offer solutions to all the above problems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28FED46-E192-4B5F-BF73-340DC2BFC306}"/>
              </a:ext>
            </a:extLst>
          </p:cNvPr>
          <p:cNvSpPr>
            <a:spLocks noGrp="1"/>
          </p:cNvSpPr>
          <p:nvPr>
            <p:ph type="title"/>
          </p:nvPr>
        </p:nvSpPr>
        <p:spPr/>
        <p:txBody>
          <a:bodyPr/>
          <a:lstStyle/>
          <a:p>
            <a:r>
              <a:rPr lang="en-US" dirty="0"/>
              <a:t>File System Vs Database System</a:t>
            </a:r>
          </a:p>
        </p:txBody>
      </p:sp>
      <p:sp>
        <p:nvSpPr>
          <p:cNvPr id="3" name="Text Placeholder 2">
            <a:extLst>
              <a:ext uri="{FF2B5EF4-FFF2-40B4-BE49-F238E27FC236}">
                <a16:creationId xmlns:a16="http://schemas.microsoft.com/office/drawing/2014/main" xmlns="" id="{217012F6-430C-474B-9247-E4379B536212}"/>
              </a:ext>
            </a:extLst>
          </p:cNvPr>
          <p:cNvSpPr>
            <a:spLocks noGrp="1"/>
          </p:cNvSpPr>
          <p:nvPr>
            <p:ph type="body" idx="1"/>
          </p:nvPr>
        </p:nvSpPr>
        <p:spPr/>
        <p:txBody>
          <a:bodyPr/>
          <a:lstStyle/>
          <a:p>
            <a:r>
              <a:rPr lang="en-US" dirty="0"/>
              <a:t>File System	</a:t>
            </a:r>
          </a:p>
        </p:txBody>
      </p:sp>
      <p:sp>
        <p:nvSpPr>
          <p:cNvPr id="5" name="Text Placeholder 4">
            <a:extLst>
              <a:ext uri="{FF2B5EF4-FFF2-40B4-BE49-F238E27FC236}">
                <a16:creationId xmlns:a16="http://schemas.microsoft.com/office/drawing/2014/main" xmlns="" id="{6C923CC8-F812-42E2-9049-1D9FC5AB02F9}"/>
              </a:ext>
            </a:extLst>
          </p:cNvPr>
          <p:cNvSpPr>
            <a:spLocks noGrp="1"/>
          </p:cNvSpPr>
          <p:nvPr>
            <p:ph type="body" sz="half" idx="3"/>
          </p:nvPr>
        </p:nvSpPr>
        <p:spPr/>
        <p:txBody>
          <a:bodyPr/>
          <a:lstStyle/>
          <a:p>
            <a:r>
              <a:rPr lang="en-US" dirty="0"/>
              <a:t>Database System</a:t>
            </a:r>
          </a:p>
        </p:txBody>
      </p:sp>
      <p:pic>
        <p:nvPicPr>
          <p:cNvPr id="4" name="Picture 3">
            <a:extLst>
              <a:ext uri="{FF2B5EF4-FFF2-40B4-BE49-F238E27FC236}">
                <a16:creationId xmlns:a16="http://schemas.microsoft.com/office/drawing/2014/main" xmlns="" id="{4A5041E4-49B1-4CA7-BCFB-DAFD5E7CAF8D}"/>
              </a:ext>
            </a:extLst>
          </p:cNvPr>
          <p:cNvPicPr>
            <a:picLocks noChangeAspect="1"/>
          </p:cNvPicPr>
          <p:nvPr/>
        </p:nvPicPr>
        <p:blipFill>
          <a:blip r:embed="rId2"/>
          <a:stretch>
            <a:fillRect/>
          </a:stretch>
        </p:blipFill>
        <p:spPr>
          <a:xfrm>
            <a:off x="1454578" y="2809876"/>
            <a:ext cx="6394022" cy="3590924"/>
          </a:xfrm>
          <a:prstGeom prst="rect">
            <a:avLst/>
          </a:prstGeom>
        </p:spPr>
      </p:pic>
    </p:spTree>
    <p:extLst>
      <p:ext uri="{BB962C8B-B14F-4D97-AF65-F5344CB8AC3E}">
        <p14:creationId xmlns:p14="http://schemas.microsoft.com/office/powerpoint/2010/main" xmlns="" val="39271185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28FED46-E192-4B5F-BF73-340DC2BFC306}"/>
              </a:ext>
            </a:extLst>
          </p:cNvPr>
          <p:cNvSpPr>
            <a:spLocks noGrp="1"/>
          </p:cNvSpPr>
          <p:nvPr>
            <p:ph type="title"/>
          </p:nvPr>
        </p:nvSpPr>
        <p:spPr/>
        <p:txBody>
          <a:bodyPr>
            <a:normAutofit fontScale="90000"/>
          </a:bodyPr>
          <a:lstStyle/>
          <a:p>
            <a:r>
              <a:rPr lang="en-US" dirty="0"/>
              <a:t>File System Vs Database System </a:t>
            </a:r>
            <a:r>
              <a:rPr lang="en-US" dirty="0" err="1"/>
              <a:t>Cont</a:t>
            </a:r>
            <a:r>
              <a:rPr lang="en-US" dirty="0"/>
              <a:t>…</a:t>
            </a:r>
          </a:p>
        </p:txBody>
      </p:sp>
      <p:sp>
        <p:nvSpPr>
          <p:cNvPr id="3" name="Text Placeholder 2">
            <a:extLst>
              <a:ext uri="{FF2B5EF4-FFF2-40B4-BE49-F238E27FC236}">
                <a16:creationId xmlns:a16="http://schemas.microsoft.com/office/drawing/2014/main" xmlns="" id="{217012F6-430C-474B-9247-E4379B536212}"/>
              </a:ext>
            </a:extLst>
          </p:cNvPr>
          <p:cNvSpPr>
            <a:spLocks noGrp="1"/>
          </p:cNvSpPr>
          <p:nvPr>
            <p:ph type="body" idx="1"/>
          </p:nvPr>
        </p:nvSpPr>
        <p:spPr/>
        <p:txBody>
          <a:bodyPr/>
          <a:lstStyle/>
          <a:p>
            <a:r>
              <a:rPr lang="en-US" dirty="0"/>
              <a:t>File System	</a:t>
            </a:r>
          </a:p>
        </p:txBody>
      </p:sp>
      <p:sp>
        <p:nvSpPr>
          <p:cNvPr id="5" name="Text Placeholder 4">
            <a:extLst>
              <a:ext uri="{FF2B5EF4-FFF2-40B4-BE49-F238E27FC236}">
                <a16:creationId xmlns:a16="http://schemas.microsoft.com/office/drawing/2014/main" xmlns="" id="{6C923CC8-F812-42E2-9049-1D9FC5AB02F9}"/>
              </a:ext>
            </a:extLst>
          </p:cNvPr>
          <p:cNvSpPr>
            <a:spLocks noGrp="1"/>
          </p:cNvSpPr>
          <p:nvPr>
            <p:ph type="body" sz="half" idx="3"/>
          </p:nvPr>
        </p:nvSpPr>
        <p:spPr/>
        <p:txBody>
          <a:bodyPr/>
          <a:lstStyle/>
          <a:p>
            <a:r>
              <a:rPr lang="en-US" dirty="0"/>
              <a:t>Database System</a:t>
            </a:r>
          </a:p>
        </p:txBody>
      </p:sp>
      <p:pic>
        <p:nvPicPr>
          <p:cNvPr id="7" name="Picture 6">
            <a:extLst>
              <a:ext uri="{FF2B5EF4-FFF2-40B4-BE49-F238E27FC236}">
                <a16:creationId xmlns:a16="http://schemas.microsoft.com/office/drawing/2014/main" xmlns="" id="{736B0FBE-02F2-40CF-A903-53325A44BD5E}"/>
              </a:ext>
            </a:extLst>
          </p:cNvPr>
          <p:cNvPicPr>
            <a:picLocks noChangeAspect="1"/>
          </p:cNvPicPr>
          <p:nvPr/>
        </p:nvPicPr>
        <p:blipFill>
          <a:blip r:embed="rId2"/>
          <a:stretch>
            <a:fillRect/>
          </a:stretch>
        </p:blipFill>
        <p:spPr>
          <a:xfrm>
            <a:off x="1586556" y="3635375"/>
            <a:ext cx="3407569" cy="2857500"/>
          </a:xfrm>
          <a:prstGeom prst="rect">
            <a:avLst/>
          </a:prstGeom>
        </p:spPr>
      </p:pic>
    </p:spTree>
    <p:extLst>
      <p:ext uri="{BB962C8B-B14F-4D97-AF65-F5344CB8AC3E}">
        <p14:creationId xmlns:p14="http://schemas.microsoft.com/office/powerpoint/2010/main" xmlns="" val="233453669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TotalTime>
  <Words>523</Words>
  <Application>Microsoft Office PowerPoint</Application>
  <PresentationFormat>On-screen Show (4:3)</PresentationFormat>
  <Paragraphs>85</Paragraphs>
  <Slides>10</Slides>
  <Notes>2</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Flow</vt:lpstr>
      <vt:lpstr>Slide 1</vt:lpstr>
      <vt:lpstr>What is a DBMS?</vt:lpstr>
      <vt:lpstr>Applications Areas of DBMS?</vt:lpstr>
      <vt:lpstr>Slide 4</vt:lpstr>
      <vt:lpstr>Slide 5</vt:lpstr>
      <vt:lpstr>Drawbacks of using file systems to store data</vt:lpstr>
      <vt:lpstr>Drawbacks of using file systems to store data (Cont.)</vt:lpstr>
      <vt:lpstr>File System Vs Database System</vt:lpstr>
      <vt:lpstr>File System Vs Database System Cont…</vt:lpstr>
      <vt:lpstr>File System Issues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COMMERCE</dc:creator>
  <cp:lastModifiedBy>DNRpc</cp:lastModifiedBy>
  <cp:revision>4</cp:revision>
  <dcterms:created xsi:type="dcterms:W3CDTF">2006-08-16T00:00:00Z</dcterms:created>
  <dcterms:modified xsi:type="dcterms:W3CDTF">2024-06-22T10:41:45Z</dcterms:modified>
</cp:coreProperties>
</file>