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528C2B8-D5C2-4D7D-A138-EEA2FD584ECC}" type="datetimeFigureOut">
              <a:rPr lang="en-US" smtClean="0"/>
              <a:pPr/>
              <a:t>6/19/2024</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2FD2581-3ADB-4BDB-8D11-583292CC5A26}"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8C2B8-D5C2-4D7D-A138-EEA2FD584ECC}"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FD2581-3ADB-4BDB-8D11-583292CC5A26}"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2FD2581-3ADB-4BDB-8D11-583292CC5A26}"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8C2B8-D5C2-4D7D-A138-EEA2FD584ECC}"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28C2B8-D5C2-4D7D-A138-EEA2FD584ECC}"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A2FD2581-3ADB-4BDB-8D11-583292CC5A26}"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1528C2B8-D5C2-4D7D-A138-EEA2FD584ECC}" type="datetimeFigureOut">
              <a:rPr lang="en-US" smtClean="0"/>
              <a:pPr/>
              <a:t>6/19/2024</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2FD2581-3ADB-4BDB-8D11-583292CC5A26}"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528C2B8-D5C2-4D7D-A138-EEA2FD584ECC}" type="datetimeFigureOut">
              <a:rPr lang="en-US" smtClean="0"/>
              <a:pPr/>
              <a:t>6/19/2024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2FD2581-3ADB-4BDB-8D11-583292CC5A26}"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528C2B8-D5C2-4D7D-A138-EEA2FD584ECC}" type="datetimeFigureOut">
              <a:rPr lang="en-US" smtClean="0"/>
              <a:pPr/>
              <a:t>6/19/2024</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2FD2581-3ADB-4BDB-8D11-583292CC5A26}"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28C2B8-D5C2-4D7D-A138-EEA2FD584ECC}" type="datetimeFigureOut">
              <a:rPr lang="en-US" smtClean="0"/>
              <a:pPr/>
              <a:t>6/19/2024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A2FD2581-3ADB-4BDB-8D11-583292CC5A2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528C2B8-D5C2-4D7D-A138-EEA2FD584ECC}" type="datetimeFigureOut">
              <a:rPr lang="en-US" smtClean="0"/>
              <a:pPr/>
              <a:t>6/19/2024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2FD2581-3ADB-4BDB-8D11-583292CC5A2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2FD2581-3ADB-4BDB-8D11-583292CC5A26}"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528C2B8-D5C2-4D7D-A138-EEA2FD584ECC}" type="datetimeFigureOut">
              <a:rPr lang="en-US" smtClean="0"/>
              <a:pPr/>
              <a:t>6/19/2024</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2FD2581-3ADB-4BDB-8D11-583292CC5A26}"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528C2B8-D5C2-4D7D-A138-EEA2FD584ECC}" type="datetimeFigureOut">
              <a:rPr lang="en-US" smtClean="0"/>
              <a:pPr/>
              <a:t>6/19/2024</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528C2B8-D5C2-4D7D-A138-EEA2FD584ECC}" type="datetimeFigureOut">
              <a:rPr lang="en-US" smtClean="0"/>
              <a:pPr/>
              <a:t>6/19/2024</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2FD2581-3ADB-4BDB-8D11-583292CC5A26}"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2428868"/>
            <a:ext cx="7772400" cy="1714512"/>
          </a:xfrm>
        </p:spPr>
        <p:txBody>
          <a:bodyPr>
            <a:normAutofit/>
          </a:bodyPr>
          <a:lstStyle/>
          <a:p>
            <a:pPr algn="ctr"/>
            <a:r>
              <a:rPr lang="en-US" sz="7200" b="1" dirty="0" smtClean="0">
                <a:latin typeface="Calibri" pitchFamily="34" charset="0"/>
              </a:rPr>
              <a:t>KEYS IN DBMS</a:t>
            </a:r>
            <a:endParaRPr lang="en-IN" sz="7200" b="1" dirty="0">
              <a:latin typeface="Calibri" pitchFamily="34" charset="0"/>
            </a:endParaRPr>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828836"/>
            <a:ext cx="4572000" cy="1015663"/>
          </a:xfrm>
          <a:prstGeom prst="rect">
            <a:avLst/>
          </a:prstGeom>
        </p:spPr>
        <p:txBody>
          <a:bodyPr>
            <a:spAutoFit/>
          </a:bodyPr>
          <a:lstStyle/>
          <a:p>
            <a:pPr algn="ctr"/>
            <a:r>
              <a:rPr lang="en-US" sz="6000" b="1" dirty="0" smtClean="0">
                <a:latin typeface="Cambria" pitchFamily="18" charset="0"/>
              </a:rPr>
              <a:t>THANK YOU</a:t>
            </a:r>
            <a:endParaRPr lang="en-IN" sz="6000" b="1" dirty="0">
              <a:latin typeface="Cambria" pitchFamily="18" charset="0"/>
            </a:endParaRPr>
          </a:p>
        </p:txBody>
      </p:sp>
    </p:spTree>
  </p:cSld>
  <p:clrMapOvr>
    <a:masterClrMapping/>
  </p:clrMapOvr>
  <p:transition spd="slow">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642918"/>
            <a:ext cx="7858180" cy="3244030"/>
          </a:xfrm>
          <a:prstGeom prst="rect">
            <a:avLst/>
          </a:prstGeom>
        </p:spPr>
        <p:txBody>
          <a:bodyPr wrap="square">
            <a:spAutoFit/>
          </a:bodyPr>
          <a:lstStyle/>
          <a:p>
            <a:pPr>
              <a:lnSpc>
                <a:spcPct val="150000"/>
              </a:lnSpc>
              <a:buFont typeface="Wingdings" pitchFamily="2" charset="2"/>
              <a:buChar char="§"/>
            </a:pPr>
            <a:r>
              <a:rPr lang="en-IN" sz="2800" dirty="0">
                <a:latin typeface="Cambria" pitchFamily="18" charset="0"/>
              </a:rPr>
              <a:t>Keys play an important role in the relational database.</a:t>
            </a:r>
          </a:p>
          <a:p>
            <a:pPr>
              <a:lnSpc>
                <a:spcPct val="150000"/>
              </a:lnSpc>
              <a:buFont typeface="Wingdings" pitchFamily="2" charset="2"/>
              <a:buChar char="§"/>
            </a:pPr>
            <a:r>
              <a:rPr lang="en-IN" sz="2800" dirty="0">
                <a:latin typeface="Cambria" pitchFamily="18" charset="0"/>
              </a:rPr>
              <a:t>It is used to uniquely identify any record or row of data from the table. It is also used to establish and identify relationships between tables.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ypes of Keys in DBMS"/>
          <p:cNvPicPr>
            <a:picLocks noChangeAspect="1" noChangeArrowheads="1"/>
          </p:cNvPicPr>
          <p:nvPr/>
        </p:nvPicPr>
        <p:blipFill>
          <a:blip r:embed="rId2"/>
          <a:srcRect/>
          <a:stretch>
            <a:fillRect/>
          </a:stretch>
        </p:blipFill>
        <p:spPr bwMode="auto">
          <a:xfrm>
            <a:off x="428596" y="857232"/>
            <a:ext cx="8286808" cy="550072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572560" cy="4154984"/>
          </a:xfrm>
          <a:prstGeom prst="rect">
            <a:avLst/>
          </a:prstGeom>
        </p:spPr>
        <p:txBody>
          <a:bodyPr wrap="square">
            <a:spAutoFit/>
          </a:bodyPr>
          <a:lstStyle/>
          <a:p>
            <a:r>
              <a:rPr lang="en-IN" b="1" dirty="0"/>
              <a:t> </a:t>
            </a:r>
            <a:r>
              <a:rPr lang="en-IN" sz="2400" b="1" dirty="0">
                <a:solidFill>
                  <a:srgbClr val="FFC000"/>
                </a:solidFill>
                <a:latin typeface="Cambria" pitchFamily="18" charset="0"/>
              </a:rPr>
              <a:t>Primary </a:t>
            </a:r>
            <a:r>
              <a:rPr lang="en-IN" sz="2400" b="1" dirty="0" smtClean="0">
                <a:solidFill>
                  <a:srgbClr val="FFC000"/>
                </a:solidFill>
                <a:latin typeface="Cambria" pitchFamily="18" charset="0"/>
              </a:rPr>
              <a:t>key:</a:t>
            </a:r>
            <a:endParaRPr lang="en-IN" sz="2400" b="1" dirty="0">
              <a:solidFill>
                <a:srgbClr val="FFC000"/>
              </a:solidFill>
              <a:latin typeface="Cambria" pitchFamily="18" charset="0"/>
            </a:endParaRPr>
          </a:p>
          <a:p>
            <a:r>
              <a:rPr lang="en-IN" sz="2400" dirty="0">
                <a:latin typeface="Cambria" pitchFamily="18" charset="0"/>
              </a:rPr>
              <a:t>It is the first key used to identify one and only one instance of an entity uniquely. An entity can contain multiple keys, as we saw in the PERSON table. The key which is most suitable from those lists becomes a primary key.</a:t>
            </a:r>
          </a:p>
          <a:p>
            <a:r>
              <a:rPr lang="en-IN" sz="2400" dirty="0">
                <a:latin typeface="Cambria" pitchFamily="18" charset="0"/>
              </a:rPr>
              <a:t>In the EMPLOYEE table, ID can be the primary key since it is unique for each employee. In the EMPLOYEE table, we can even select License_Number and </a:t>
            </a:r>
            <a:r>
              <a:rPr lang="en-IN" sz="2400" dirty="0" smtClean="0">
                <a:latin typeface="Cambria" pitchFamily="18" charset="0"/>
              </a:rPr>
              <a:t>Passport Number </a:t>
            </a:r>
            <a:r>
              <a:rPr lang="en-IN" sz="2400" dirty="0">
                <a:latin typeface="Cambria" pitchFamily="18" charset="0"/>
              </a:rPr>
              <a:t>as primary keys since they are also unique.</a:t>
            </a:r>
          </a:p>
          <a:p>
            <a:r>
              <a:rPr lang="en-IN" sz="2400" dirty="0" smtClean="0">
                <a:latin typeface="Cambria" pitchFamily="18" charset="0"/>
              </a:rPr>
              <a:t/>
            </a:r>
            <a:br>
              <a:rPr lang="en-IN" sz="2400" dirty="0" smtClean="0">
                <a:latin typeface="Cambria" pitchFamily="18" charset="0"/>
              </a:rPr>
            </a:br>
            <a:endParaRPr lang="en-IN" sz="2400" dirty="0">
              <a:latin typeface="Cambria" pitchFamily="18" charset="0"/>
            </a:endParaRPr>
          </a:p>
        </p:txBody>
      </p:sp>
      <p:pic>
        <p:nvPicPr>
          <p:cNvPr id="1026" name="Picture 2" descr="DBMS Keys"/>
          <p:cNvPicPr>
            <a:picLocks noChangeAspect="1" noChangeArrowheads="1"/>
          </p:cNvPicPr>
          <p:nvPr/>
        </p:nvPicPr>
        <p:blipFill>
          <a:blip r:embed="rId2"/>
          <a:srcRect/>
          <a:stretch>
            <a:fillRect/>
          </a:stretch>
        </p:blipFill>
        <p:spPr bwMode="auto">
          <a:xfrm>
            <a:off x="1643042" y="3714752"/>
            <a:ext cx="6143668" cy="264320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429684" cy="3231654"/>
          </a:xfrm>
          <a:prstGeom prst="rect">
            <a:avLst/>
          </a:prstGeom>
        </p:spPr>
        <p:txBody>
          <a:bodyPr wrap="square">
            <a:spAutoFit/>
          </a:bodyPr>
          <a:lstStyle/>
          <a:p>
            <a:r>
              <a:rPr lang="en-IN" sz="2400" b="1" dirty="0">
                <a:solidFill>
                  <a:srgbClr val="FFC000"/>
                </a:solidFill>
                <a:latin typeface="Cambria" pitchFamily="18" charset="0"/>
              </a:rPr>
              <a:t>2. Candidate key</a:t>
            </a:r>
          </a:p>
          <a:p>
            <a:r>
              <a:rPr lang="en-IN" sz="2400" dirty="0">
                <a:latin typeface="Cambria" pitchFamily="18" charset="0"/>
              </a:rPr>
              <a:t>A candidate key is an attribute or set of attributes that can uniquely identify a </a:t>
            </a:r>
            <a:r>
              <a:rPr lang="en-IN" sz="2400" dirty="0" err="1">
                <a:latin typeface="Cambria" pitchFamily="18" charset="0"/>
              </a:rPr>
              <a:t>tuple</a:t>
            </a:r>
            <a:r>
              <a:rPr lang="en-IN" sz="2400" dirty="0">
                <a:latin typeface="Cambria" pitchFamily="18" charset="0"/>
              </a:rPr>
              <a:t>.</a:t>
            </a:r>
          </a:p>
          <a:p>
            <a:r>
              <a:rPr lang="en-IN" sz="2400" b="1" dirty="0" smtClean="0">
                <a:latin typeface="Cambria" pitchFamily="18" charset="0"/>
              </a:rPr>
              <a:t>For </a:t>
            </a:r>
            <a:r>
              <a:rPr lang="en-IN" sz="2400" b="1" dirty="0">
                <a:latin typeface="Cambria" pitchFamily="18" charset="0"/>
              </a:rPr>
              <a:t>example:</a:t>
            </a:r>
            <a:r>
              <a:rPr lang="en-IN" sz="2400" dirty="0">
                <a:latin typeface="Cambria" pitchFamily="18" charset="0"/>
              </a:rPr>
              <a:t> In the EMPLOYEE table, id is best suited for the primary key. The rest of the attributes, like SSN, </a:t>
            </a:r>
            <a:r>
              <a:rPr lang="en-IN" sz="2400" dirty="0" err="1">
                <a:latin typeface="Cambria" pitchFamily="18" charset="0"/>
              </a:rPr>
              <a:t>Passport_Number</a:t>
            </a:r>
            <a:r>
              <a:rPr lang="en-IN" sz="2400" dirty="0">
                <a:latin typeface="Cambria" pitchFamily="18" charset="0"/>
              </a:rPr>
              <a:t>, License_Number, etc., are considered a candidate key.</a:t>
            </a:r>
          </a:p>
          <a:p>
            <a:r>
              <a:rPr lang="en-IN" dirty="0" smtClean="0"/>
              <a:t/>
            </a:r>
            <a:br>
              <a:rPr lang="en-IN" dirty="0" smtClean="0"/>
            </a:br>
            <a:endParaRPr lang="en-IN" dirty="0"/>
          </a:p>
        </p:txBody>
      </p:sp>
      <p:pic>
        <p:nvPicPr>
          <p:cNvPr id="17410" name="Picture 2" descr="DBMS Keys"/>
          <p:cNvPicPr>
            <a:picLocks noChangeAspect="1" noChangeArrowheads="1"/>
          </p:cNvPicPr>
          <p:nvPr/>
        </p:nvPicPr>
        <p:blipFill>
          <a:blip r:embed="rId2"/>
          <a:srcRect/>
          <a:stretch>
            <a:fillRect/>
          </a:stretch>
        </p:blipFill>
        <p:spPr bwMode="auto">
          <a:xfrm>
            <a:off x="1285852" y="3071810"/>
            <a:ext cx="5643602" cy="350046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785794"/>
            <a:ext cx="8143932" cy="1200329"/>
          </a:xfrm>
          <a:prstGeom prst="rect">
            <a:avLst/>
          </a:prstGeom>
        </p:spPr>
        <p:txBody>
          <a:bodyPr wrap="square">
            <a:spAutoFit/>
          </a:bodyPr>
          <a:lstStyle/>
          <a:p>
            <a:r>
              <a:rPr lang="en-IN" sz="2400" dirty="0">
                <a:solidFill>
                  <a:srgbClr val="FFC000"/>
                </a:solidFill>
                <a:latin typeface="Cambria" pitchFamily="18" charset="0"/>
              </a:rPr>
              <a:t>3. Super Key</a:t>
            </a:r>
          </a:p>
          <a:p>
            <a:r>
              <a:rPr lang="en-IN" sz="2400" dirty="0">
                <a:latin typeface="Cambria" pitchFamily="18" charset="0"/>
              </a:rPr>
              <a:t>Super key is an attribute set that can uniquely identify a </a:t>
            </a:r>
            <a:r>
              <a:rPr lang="en-IN" sz="2400" dirty="0" err="1">
                <a:latin typeface="Cambria" pitchFamily="18" charset="0"/>
              </a:rPr>
              <a:t>tuple</a:t>
            </a:r>
            <a:r>
              <a:rPr lang="en-IN" sz="2400" dirty="0">
                <a:latin typeface="Cambria" pitchFamily="18" charset="0"/>
              </a:rPr>
              <a:t>. A super key is a superset of a candidate key.</a:t>
            </a:r>
          </a:p>
        </p:txBody>
      </p:sp>
      <p:pic>
        <p:nvPicPr>
          <p:cNvPr id="18434" name="Picture 2" descr="DBMS Keys"/>
          <p:cNvPicPr>
            <a:picLocks noChangeAspect="1" noChangeArrowheads="1"/>
          </p:cNvPicPr>
          <p:nvPr/>
        </p:nvPicPr>
        <p:blipFill>
          <a:blip r:embed="rId2"/>
          <a:srcRect/>
          <a:stretch>
            <a:fillRect/>
          </a:stretch>
        </p:blipFill>
        <p:spPr bwMode="auto">
          <a:xfrm>
            <a:off x="785786" y="2483125"/>
            <a:ext cx="6286543" cy="366051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85728"/>
            <a:ext cx="4957890" cy="461665"/>
          </a:xfrm>
          <a:prstGeom prst="rect">
            <a:avLst/>
          </a:prstGeom>
        </p:spPr>
        <p:txBody>
          <a:bodyPr wrap="square">
            <a:spAutoFit/>
          </a:bodyPr>
          <a:lstStyle/>
          <a:p>
            <a:r>
              <a:rPr lang="en-IN" sz="2400" dirty="0" smtClean="0">
                <a:latin typeface="Cambria" pitchFamily="18" charset="0"/>
              </a:rPr>
              <a:t>4. Foreign key</a:t>
            </a:r>
            <a:endParaRPr lang="en-IN" sz="2400" dirty="0">
              <a:latin typeface="Cambria" pitchFamily="18" charset="0"/>
            </a:endParaRPr>
          </a:p>
        </p:txBody>
      </p:sp>
      <p:sp>
        <p:nvSpPr>
          <p:cNvPr id="3" name="Rectangle 2"/>
          <p:cNvSpPr/>
          <p:nvPr/>
        </p:nvSpPr>
        <p:spPr>
          <a:xfrm>
            <a:off x="357158" y="857232"/>
            <a:ext cx="8286808" cy="4154984"/>
          </a:xfrm>
          <a:prstGeom prst="rect">
            <a:avLst/>
          </a:prstGeom>
        </p:spPr>
        <p:txBody>
          <a:bodyPr wrap="square">
            <a:spAutoFit/>
          </a:bodyPr>
          <a:lstStyle/>
          <a:p>
            <a:pPr>
              <a:buFont typeface="Arial" pitchFamily="34" charset="0"/>
              <a:buChar char="•"/>
            </a:pPr>
            <a:r>
              <a:rPr lang="en-IN" sz="2400" dirty="0" smtClean="0">
                <a:latin typeface="Cambria" pitchFamily="18" charset="0"/>
              </a:rPr>
              <a:t>Foreign keys are the column of the table used to point to the </a:t>
            </a:r>
            <a:r>
              <a:rPr lang="en-IN" sz="2400" dirty="0" smtClean="0">
                <a:latin typeface="Cambria" pitchFamily="18" charset="0"/>
              </a:rPr>
              <a:t> primary </a:t>
            </a:r>
            <a:r>
              <a:rPr lang="en-IN" sz="2400" dirty="0" smtClean="0">
                <a:latin typeface="Cambria" pitchFamily="18" charset="0"/>
              </a:rPr>
              <a:t>key of another table.</a:t>
            </a:r>
          </a:p>
          <a:p>
            <a:pPr>
              <a:buFont typeface="Arial" pitchFamily="34" charset="0"/>
              <a:buChar char="•"/>
            </a:pPr>
            <a:r>
              <a:rPr lang="en-IN" sz="2400" dirty="0" smtClean="0">
                <a:latin typeface="Cambria" pitchFamily="18" charset="0"/>
              </a:rPr>
              <a:t>Every employee works in a specific department in a company, and employee and department are two different entities. So we can't store the department's information in the employee table. That's why we link these two tables through the primary key of one table.</a:t>
            </a:r>
          </a:p>
          <a:p>
            <a:pPr>
              <a:buFont typeface="Arial" pitchFamily="34" charset="0"/>
              <a:buChar char="•"/>
            </a:pPr>
            <a:r>
              <a:rPr lang="en-IN" sz="2400" dirty="0" smtClean="0">
                <a:latin typeface="Cambria" pitchFamily="18" charset="0"/>
              </a:rPr>
              <a:t>We add the primary key of the DEPARTMENT table, Department_Id, as a new attribute in the EMPLOYEE table.</a:t>
            </a:r>
          </a:p>
          <a:p>
            <a:pPr>
              <a:buFont typeface="Arial" pitchFamily="34" charset="0"/>
              <a:buChar char="•"/>
            </a:pPr>
            <a:r>
              <a:rPr lang="en-IN" sz="2400" dirty="0" smtClean="0">
                <a:latin typeface="Cambria" pitchFamily="18" charset="0"/>
              </a:rPr>
              <a:t>In the EMPLOYEE table, Department_Id is the foreign key, and both the tables are related.</a:t>
            </a:r>
            <a:endParaRPr lang="en-IN" sz="2400" dirty="0">
              <a:latin typeface="Cambri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BMS Keys"/>
          <p:cNvPicPr>
            <a:picLocks noChangeAspect="1" noChangeArrowheads="1"/>
          </p:cNvPicPr>
          <p:nvPr/>
        </p:nvPicPr>
        <p:blipFill>
          <a:blip r:embed="rId2"/>
          <a:srcRect/>
          <a:stretch>
            <a:fillRect/>
          </a:stretch>
        </p:blipFill>
        <p:spPr bwMode="auto">
          <a:xfrm>
            <a:off x="1500166" y="428604"/>
            <a:ext cx="6143667" cy="2357454"/>
          </a:xfrm>
          <a:prstGeom prst="rect">
            <a:avLst/>
          </a:prstGeom>
          <a:noFill/>
        </p:spPr>
      </p:pic>
      <p:sp>
        <p:nvSpPr>
          <p:cNvPr id="3" name="Rectangle 2"/>
          <p:cNvSpPr/>
          <p:nvPr/>
        </p:nvSpPr>
        <p:spPr>
          <a:xfrm>
            <a:off x="500034" y="2928934"/>
            <a:ext cx="4964197" cy="461665"/>
          </a:xfrm>
          <a:prstGeom prst="rect">
            <a:avLst/>
          </a:prstGeom>
        </p:spPr>
        <p:txBody>
          <a:bodyPr wrap="square">
            <a:spAutoFit/>
          </a:bodyPr>
          <a:lstStyle/>
          <a:p>
            <a:r>
              <a:rPr lang="en-IN" sz="2400" dirty="0" smtClean="0">
                <a:latin typeface="Cambria" pitchFamily="18" charset="0"/>
              </a:rPr>
              <a:t>5. Alternate key</a:t>
            </a:r>
            <a:endParaRPr lang="en-IN" sz="2400" dirty="0">
              <a:latin typeface="Cambria" pitchFamily="18" charset="0"/>
            </a:endParaRPr>
          </a:p>
        </p:txBody>
      </p:sp>
      <p:sp>
        <p:nvSpPr>
          <p:cNvPr id="5" name="Rectangle 4"/>
          <p:cNvSpPr/>
          <p:nvPr/>
        </p:nvSpPr>
        <p:spPr>
          <a:xfrm>
            <a:off x="428596" y="3429000"/>
            <a:ext cx="7572428" cy="2677656"/>
          </a:xfrm>
          <a:prstGeom prst="rect">
            <a:avLst/>
          </a:prstGeom>
        </p:spPr>
        <p:txBody>
          <a:bodyPr wrap="square">
            <a:spAutoFit/>
          </a:bodyPr>
          <a:lstStyle/>
          <a:p>
            <a:r>
              <a:rPr lang="en-IN" sz="2400" dirty="0" smtClean="0">
                <a:latin typeface="Cambria" pitchFamily="18" charset="0"/>
              </a:rPr>
              <a:t>There may be one or more attributes or a combination of attributes that uniquely identify each </a:t>
            </a:r>
            <a:r>
              <a:rPr lang="en-IN" sz="2400" dirty="0" err="1" smtClean="0">
                <a:latin typeface="Cambria" pitchFamily="18" charset="0"/>
              </a:rPr>
              <a:t>tuple</a:t>
            </a:r>
            <a:r>
              <a:rPr lang="en-IN" sz="2400" dirty="0" smtClean="0">
                <a:latin typeface="Cambria" pitchFamily="18" charset="0"/>
              </a:rPr>
              <a:t> in a relation. These attributes or combinations of the attributes are called the candidate keys. One key is chosen as the primary key from these candidate keys, and the remaining candidate key, if it exists, is termed the alternate key</a:t>
            </a:r>
            <a:r>
              <a:rPr lang="en-IN" dirty="0" smtClean="0"/>
              <a:t>.</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DBMS Keys"/>
          <p:cNvPicPr>
            <a:picLocks noChangeAspect="1" noChangeArrowheads="1"/>
          </p:cNvPicPr>
          <p:nvPr/>
        </p:nvPicPr>
        <p:blipFill>
          <a:blip r:embed="rId2"/>
          <a:srcRect/>
          <a:stretch>
            <a:fillRect/>
          </a:stretch>
        </p:blipFill>
        <p:spPr bwMode="auto">
          <a:xfrm>
            <a:off x="1357290" y="857232"/>
            <a:ext cx="6572296" cy="392909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TotalTime>
  <Words>271</Words>
  <Application>Microsoft Office PowerPoint</Application>
  <PresentationFormat>On-screen Show (4:3)</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Slide 1</vt:lpstr>
      <vt:lpstr>Slide 2</vt:lpstr>
      <vt:lpstr>Slide 3</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DNR STUDENT</dc:creator>
  <cp:lastModifiedBy>DNR STUDENT</cp:lastModifiedBy>
  <cp:revision>3</cp:revision>
  <dcterms:created xsi:type="dcterms:W3CDTF">2024-06-18T10:39:59Z</dcterms:created>
  <dcterms:modified xsi:type="dcterms:W3CDTF">2024-06-19T06:30:26Z</dcterms:modified>
</cp:coreProperties>
</file>