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F2C369B-F7EE-40FC-9447-EC0D051BE8A9}" type="datetimeFigureOut">
              <a:rPr lang="en-US" smtClean="0"/>
              <a:pPr/>
              <a:t>6/15/2024</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F808BCA-BFF4-4433-A93E-292AA4B4F91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C369B-F7EE-40FC-9447-EC0D051BE8A9}" type="datetimeFigureOut">
              <a:rPr lang="en-US" smtClean="0"/>
              <a:pPr/>
              <a:t>6/15/2024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F808BCA-BFF4-4433-A93E-292AA4B4F91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F2C369B-F7EE-40FC-9447-EC0D051BE8A9}" type="datetimeFigureOut">
              <a:rPr lang="en-US" smtClean="0"/>
              <a:pPr/>
              <a:t>6/15/2024</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F808BCA-BFF4-4433-A93E-292AA4B4F91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C369B-F7EE-40FC-9447-EC0D051BE8A9}" type="datetimeFigureOut">
              <a:rPr lang="en-US" smtClean="0"/>
              <a:pPr/>
              <a:t>6/15/2024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F808BCA-BFF4-4433-A93E-292AA4B4F91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F2C369B-F7EE-40FC-9447-EC0D051BE8A9}" type="datetimeFigureOut">
              <a:rPr lang="en-US" smtClean="0"/>
              <a:pPr/>
              <a:t>6/15/2024</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F808BCA-BFF4-4433-A93E-292AA4B4F91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2C369B-F7EE-40FC-9447-EC0D051BE8A9}" type="datetimeFigureOut">
              <a:rPr lang="en-US" smtClean="0"/>
              <a:pPr/>
              <a:t>6/15/2024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F808BCA-BFF4-4433-A93E-292AA4B4F91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F2C369B-F7EE-40FC-9447-EC0D051BE8A9}" type="datetimeFigureOut">
              <a:rPr lang="en-US" smtClean="0"/>
              <a:pPr/>
              <a:t>6/15/2024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8F808BCA-BFF4-4433-A93E-292AA4B4F91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F2C369B-F7EE-40FC-9447-EC0D051BE8A9}" type="datetimeFigureOut">
              <a:rPr lang="en-US" smtClean="0"/>
              <a:pPr/>
              <a:t>6/15/2024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8F808BCA-BFF4-4433-A93E-292AA4B4F91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F2C369B-F7EE-40FC-9447-EC0D051BE8A9}" type="datetimeFigureOut">
              <a:rPr lang="en-US" smtClean="0"/>
              <a:pPr/>
              <a:t>6/15/2024</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8F808BCA-BFF4-4433-A93E-292AA4B4F91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2C369B-F7EE-40FC-9447-EC0D051BE8A9}" type="datetimeFigureOut">
              <a:rPr lang="en-US" smtClean="0"/>
              <a:pPr/>
              <a:t>6/15/2024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F808BCA-BFF4-4433-A93E-292AA4B4F91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CF2C369B-F7EE-40FC-9447-EC0D051BE8A9}" type="datetimeFigureOut">
              <a:rPr lang="en-US" smtClean="0"/>
              <a:pPr/>
              <a:t>6/15/2024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F808BCA-BFF4-4433-A93E-292AA4B4F91F}"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F2C369B-F7EE-40FC-9447-EC0D051BE8A9}" type="datetimeFigureOut">
              <a:rPr lang="en-US" smtClean="0"/>
              <a:pPr/>
              <a:t>6/15/2024</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F808BCA-BFF4-4433-A93E-292AA4B4F91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488" y="533400"/>
            <a:ext cx="5614780" cy="3181352"/>
          </a:xfrm>
        </p:spPr>
        <p:txBody>
          <a:bodyPr/>
          <a:lstStyle/>
          <a:p>
            <a:r>
              <a:rPr lang="en-US" sz="6000" dirty="0" smtClean="0">
                <a:latin typeface="Cambria" pitchFamily="18" charset="0"/>
              </a:rPr>
              <a:t>INHERITANCE</a:t>
            </a:r>
            <a:endParaRPr lang="en-IN" sz="6000" dirty="0">
              <a:latin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28934"/>
            <a:ext cx="7239000" cy="3526802"/>
          </a:xfrm>
        </p:spPr>
        <p:txBody>
          <a:bodyPr>
            <a:normAutofit/>
          </a:bodyPr>
          <a:lstStyle/>
          <a:p>
            <a:pPr algn="ctr"/>
            <a:r>
              <a:rPr lang="en-US" sz="5400" dirty="0" smtClean="0">
                <a:latin typeface="Cambria" pitchFamily="18" charset="0"/>
              </a:rPr>
              <a:t>THANK YOU</a:t>
            </a:r>
            <a:endParaRPr lang="en-IN" sz="5400" dirty="0">
              <a:latin typeface="Cambr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643050"/>
            <a:ext cx="7429552" cy="4549835"/>
          </a:xfrm>
          <a:prstGeom prst="rect">
            <a:avLst/>
          </a:prstGeom>
        </p:spPr>
        <p:txBody>
          <a:bodyPr wrap="square">
            <a:spAutoFit/>
          </a:bodyPr>
          <a:lstStyle/>
          <a:p>
            <a:pPr>
              <a:lnSpc>
                <a:spcPct val="150000"/>
              </a:lnSpc>
            </a:pPr>
            <a:r>
              <a:rPr lang="en-IN" sz="2800" b="1" u="sng" dirty="0" smtClean="0">
                <a:solidFill>
                  <a:srgbClr val="002060"/>
                </a:solidFill>
                <a:latin typeface="Calibri" pitchFamily="34" charset="0"/>
              </a:rPr>
              <a:t>Inheritance:</a:t>
            </a:r>
            <a:r>
              <a:rPr lang="en-IN" sz="2800" dirty="0">
                <a:latin typeface="Calibri" pitchFamily="34" charset="0"/>
              </a:rPr>
              <a:t> is a mechanism of driving a new class from an existing class. The existing (old) class is known as base class or super class or parent class. The new class is known as a derived class or sub class or child class. It allows us to use the properties and </a:t>
            </a:r>
            <a:r>
              <a:rPr lang="en-IN" sz="2800" dirty="0" smtClean="0">
                <a:latin typeface="Calibri" pitchFamily="34" charset="0"/>
              </a:rPr>
              <a:t>behaviour </a:t>
            </a:r>
            <a:r>
              <a:rPr lang="en-IN" sz="2800" dirty="0">
                <a:latin typeface="Calibri" pitchFamily="34" charset="0"/>
              </a:rPr>
              <a:t>of one class (parent) in another class (child).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ypes of Inheritance in Java"/>
          <p:cNvPicPr>
            <a:picLocks noChangeAspect="1" noChangeArrowheads="1"/>
          </p:cNvPicPr>
          <p:nvPr/>
        </p:nvPicPr>
        <p:blipFill>
          <a:blip r:embed="rId2"/>
          <a:srcRect/>
          <a:stretch>
            <a:fillRect/>
          </a:stretch>
        </p:blipFill>
        <p:spPr bwMode="auto">
          <a:xfrm>
            <a:off x="1428728" y="857232"/>
            <a:ext cx="5643601" cy="55007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85786" y="571480"/>
            <a:ext cx="6072214" cy="3046988"/>
          </a:xfrm>
          <a:prstGeom prst="rect">
            <a:avLst/>
          </a:prstGeom>
        </p:spPr>
        <p:txBody>
          <a:bodyPr wrap="square">
            <a:spAutoFit/>
          </a:bodyPr>
          <a:lstStyle/>
          <a:p>
            <a:r>
              <a:rPr lang="en-IN" sz="2400" b="1" dirty="0">
                <a:latin typeface="Cambria" pitchFamily="18" charset="0"/>
              </a:rPr>
              <a:t>Types of </a:t>
            </a:r>
            <a:r>
              <a:rPr lang="en-IN" sz="2400" b="1" dirty="0" smtClean="0">
                <a:latin typeface="Cambria" pitchFamily="18" charset="0"/>
              </a:rPr>
              <a:t>Inheritance</a:t>
            </a:r>
          </a:p>
          <a:p>
            <a:endParaRPr lang="en-IN" sz="2400" b="1" dirty="0">
              <a:latin typeface="Cambria" pitchFamily="18" charset="0"/>
            </a:endParaRPr>
          </a:p>
          <a:p>
            <a:pPr>
              <a:lnSpc>
                <a:spcPct val="150000"/>
              </a:lnSpc>
              <a:buFont typeface="Wingdings" pitchFamily="2" charset="2"/>
              <a:buChar char="§"/>
            </a:pPr>
            <a:r>
              <a:rPr lang="en-IN" sz="2400" dirty="0" smtClean="0">
                <a:latin typeface="Cambria" pitchFamily="18" charset="0"/>
              </a:rPr>
              <a:t>Single </a:t>
            </a:r>
            <a:r>
              <a:rPr lang="en-IN" sz="2400" dirty="0">
                <a:latin typeface="Cambria" pitchFamily="18" charset="0"/>
              </a:rPr>
              <a:t>Inheritance</a:t>
            </a:r>
          </a:p>
          <a:p>
            <a:pPr>
              <a:lnSpc>
                <a:spcPct val="150000"/>
              </a:lnSpc>
              <a:buFont typeface="Wingdings" pitchFamily="2" charset="2"/>
              <a:buChar char="§"/>
            </a:pPr>
            <a:r>
              <a:rPr lang="en-IN" sz="2400" dirty="0" smtClean="0">
                <a:latin typeface="Cambria" pitchFamily="18" charset="0"/>
              </a:rPr>
              <a:t> Multi-level </a:t>
            </a:r>
            <a:r>
              <a:rPr lang="en-IN" sz="2400" dirty="0">
                <a:latin typeface="Cambria" pitchFamily="18" charset="0"/>
              </a:rPr>
              <a:t>Inheritance</a:t>
            </a:r>
          </a:p>
          <a:p>
            <a:pPr>
              <a:lnSpc>
                <a:spcPct val="150000"/>
              </a:lnSpc>
              <a:buFont typeface="Wingdings" pitchFamily="2" charset="2"/>
              <a:buChar char="§"/>
            </a:pPr>
            <a:r>
              <a:rPr lang="en-IN" sz="2400" dirty="0" smtClean="0">
                <a:latin typeface="Cambria" pitchFamily="18" charset="0"/>
              </a:rPr>
              <a:t> Hierarchical </a:t>
            </a:r>
            <a:r>
              <a:rPr lang="en-IN" sz="2400" dirty="0">
                <a:latin typeface="Cambria" pitchFamily="18" charset="0"/>
              </a:rPr>
              <a:t>Inheritance</a:t>
            </a:r>
          </a:p>
          <a:p>
            <a:pPr>
              <a:lnSpc>
                <a:spcPct val="150000"/>
              </a:lnSpc>
              <a:buFont typeface="Wingdings" pitchFamily="2" charset="2"/>
              <a:buChar char="§"/>
            </a:pPr>
            <a:r>
              <a:rPr lang="en-IN" sz="2400" dirty="0" smtClean="0">
                <a:latin typeface="Cambria" pitchFamily="18" charset="0"/>
              </a:rPr>
              <a:t> Hybrid </a:t>
            </a:r>
            <a:r>
              <a:rPr lang="en-IN" sz="2400" dirty="0">
                <a:latin typeface="Cambria" pitchFamily="18" charset="0"/>
              </a:rPr>
              <a:t>Inheritance</a:t>
            </a:r>
          </a:p>
        </p:txBody>
      </p:sp>
      <p:pic>
        <p:nvPicPr>
          <p:cNvPr id="2052" name="Picture 4" descr="Types of Inheritance in Java"/>
          <p:cNvPicPr>
            <a:picLocks noChangeAspect="1" noChangeArrowheads="1"/>
          </p:cNvPicPr>
          <p:nvPr/>
        </p:nvPicPr>
        <p:blipFill>
          <a:blip r:embed="rId2"/>
          <a:srcRect/>
          <a:stretch>
            <a:fillRect/>
          </a:stretch>
        </p:blipFill>
        <p:spPr bwMode="auto">
          <a:xfrm>
            <a:off x="1214414" y="3786190"/>
            <a:ext cx="5715039" cy="242889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8072462" cy="341632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610B4B"/>
              </a:solidFill>
              <a:effectLst/>
              <a:latin typeface="Cambria"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10B4B"/>
                </a:solidFill>
                <a:effectLst/>
                <a:latin typeface="Cambria" pitchFamily="18" charset="0"/>
                <a:cs typeface="Arial" pitchFamily="34" charset="0"/>
              </a:rPr>
              <a:t>Single Inheritance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latin typeface="Cambria" pitchFamily="18" charset="0"/>
                <a:cs typeface="Arial" pitchFamily="34" charset="0"/>
              </a:rPr>
              <a:t>In single inheritance, a sub-class is derived from only one super class. It inherits the properties and behavior of a single-parent class. Sometimes it is also known as </a:t>
            </a:r>
            <a:r>
              <a:rPr kumimoji="0" lang="en-US" sz="2400" b="1" i="0" u="none" strike="noStrike" cap="none" normalizeH="0" baseline="0" dirty="0" smtClean="0">
                <a:ln>
                  <a:noFill/>
                </a:ln>
                <a:solidFill>
                  <a:srgbClr val="333333"/>
                </a:solidFill>
                <a:effectLst/>
                <a:latin typeface="Cambria" pitchFamily="18" charset="0"/>
                <a:cs typeface="Arial" pitchFamily="34" charset="0"/>
              </a:rPr>
              <a:t>simple inheritance</a:t>
            </a:r>
            <a:r>
              <a:rPr kumimoji="0" lang="en-US" sz="2400" b="0" i="0" u="none" strike="noStrike" cap="none" normalizeH="0" baseline="0" dirty="0" smtClean="0">
                <a:ln>
                  <a:noFill/>
                </a:ln>
                <a:solidFill>
                  <a:srgbClr val="333333"/>
                </a:solidFill>
                <a:effectLst/>
                <a:latin typeface="Cambria" pitchFamily="18" charset="0"/>
                <a:cs typeface="Arial" pitchFamily="34" charset="0"/>
              </a:rPr>
              <a:t>.</a:t>
            </a:r>
            <a:endParaRPr kumimoji="0" lang="en-US" sz="2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mbria" pitchFamily="18" charset="0"/>
                <a:cs typeface="Arial" pitchFamily="34" charset="0"/>
              </a:rPr>
              <a:t>  </a:t>
            </a:r>
            <a:r>
              <a:rPr kumimoji="0" lang="en-US" sz="2400" b="0" i="0" u="none" strike="noStrike" cap="none" normalizeH="0" baseline="0" dirty="0" smtClean="0">
                <a:ln>
                  <a:noFill/>
                </a:ln>
                <a:solidFill>
                  <a:srgbClr val="333333"/>
                </a:solidFill>
                <a:effectLst/>
                <a:latin typeface="Cambria" pitchFamily="18" charset="0"/>
                <a:cs typeface="Arial" pitchFamily="34" charset="0"/>
              </a:rPr>
              <a:t>In the below figure, Employee is a parent class and Executive is a child class. The Executive class inherits all the properties of the Employee class.</a:t>
            </a:r>
            <a:endParaRPr kumimoji="0" lang="en-US" sz="2400" b="0" i="0" u="none" strike="noStrike" cap="none" normalizeH="0" baseline="0" dirty="0" smtClean="0">
              <a:ln>
                <a:noFill/>
              </a:ln>
              <a:solidFill>
                <a:schemeClr val="tx1"/>
              </a:solidFill>
              <a:effectLst/>
              <a:latin typeface="Cambria" pitchFamily="18" charset="0"/>
              <a:cs typeface="Arial" pitchFamily="34" charset="0"/>
            </a:endParaRPr>
          </a:p>
        </p:txBody>
      </p:sp>
      <p:pic>
        <p:nvPicPr>
          <p:cNvPr id="1026" name="Picture 2" descr="Types of Inheritance in Java"/>
          <p:cNvPicPr>
            <a:picLocks noChangeAspect="1" noChangeArrowheads="1"/>
          </p:cNvPicPr>
          <p:nvPr/>
        </p:nvPicPr>
        <p:blipFill>
          <a:blip r:embed="rId2"/>
          <a:srcRect/>
          <a:stretch>
            <a:fillRect/>
          </a:stretch>
        </p:blipFill>
        <p:spPr bwMode="auto">
          <a:xfrm>
            <a:off x="1571604" y="3429000"/>
            <a:ext cx="4929222" cy="307183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434" name="Picture 2" descr="Types of Inheritance in Java"/>
          <p:cNvPicPr>
            <a:picLocks noChangeAspect="1" noChangeArrowheads="1"/>
          </p:cNvPicPr>
          <p:nvPr/>
        </p:nvPicPr>
        <p:blipFill>
          <a:blip r:embed="rId2"/>
          <a:srcRect/>
          <a:stretch>
            <a:fillRect/>
          </a:stretch>
        </p:blipFill>
        <p:spPr bwMode="auto">
          <a:xfrm>
            <a:off x="1785918" y="4143380"/>
            <a:ext cx="4429156" cy="2357454"/>
          </a:xfrm>
          <a:prstGeom prst="rect">
            <a:avLst/>
          </a:prstGeom>
          <a:noFill/>
        </p:spPr>
      </p:pic>
      <p:sp>
        <p:nvSpPr>
          <p:cNvPr id="6" name="Rectangle 5"/>
          <p:cNvSpPr/>
          <p:nvPr/>
        </p:nvSpPr>
        <p:spPr>
          <a:xfrm>
            <a:off x="428596" y="428604"/>
            <a:ext cx="7500990" cy="3416320"/>
          </a:xfrm>
          <a:prstGeom prst="rect">
            <a:avLst/>
          </a:prstGeom>
        </p:spPr>
        <p:txBody>
          <a:bodyPr wrap="square">
            <a:spAutoFit/>
          </a:bodyPr>
          <a:lstStyle/>
          <a:p>
            <a:endParaRPr lang="en-IN" dirty="0" smtClean="0"/>
          </a:p>
          <a:p>
            <a:endParaRPr lang="en-IN" dirty="0"/>
          </a:p>
          <a:p>
            <a:pPr>
              <a:lnSpc>
                <a:spcPct val="150000"/>
              </a:lnSpc>
            </a:pPr>
            <a:r>
              <a:rPr lang="en-IN" sz="2000" dirty="0" smtClean="0">
                <a:latin typeface="Cambria" pitchFamily="18" charset="0"/>
              </a:rPr>
              <a:t>In</a:t>
            </a:r>
            <a:r>
              <a:rPr lang="en-IN" sz="2000" dirty="0">
                <a:latin typeface="Cambria" pitchFamily="18" charset="0"/>
              </a:rPr>
              <a:t> </a:t>
            </a:r>
            <a:r>
              <a:rPr lang="en-IN" sz="2000" b="1" dirty="0">
                <a:latin typeface="Cambria" pitchFamily="18" charset="0"/>
              </a:rPr>
              <a:t>multi-level inheritance</a:t>
            </a:r>
            <a:r>
              <a:rPr lang="en-IN" sz="2000" dirty="0">
                <a:latin typeface="Cambria" pitchFamily="18" charset="0"/>
              </a:rPr>
              <a:t>, a class is derived from a class which is also derived from another class is called multi-level inheritance. In simple words, we can say that a class that has more than one parent class is called multi-level inheritance. Note that the classes must be at different levels. Hence, there exists a single base class and single derived class but multiple intermediate base classes.</a:t>
            </a:r>
          </a:p>
        </p:txBody>
      </p:sp>
      <p:sp>
        <p:nvSpPr>
          <p:cNvPr id="7" name="Rectangle 6"/>
          <p:cNvSpPr/>
          <p:nvPr/>
        </p:nvSpPr>
        <p:spPr>
          <a:xfrm>
            <a:off x="428596" y="571480"/>
            <a:ext cx="5410738" cy="461665"/>
          </a:xfrm>
          <a:prstGeom prst="rect">
            <a:avLst/>
          </a:prstGeom>
        </p:spPr>
        <p:txBody>
          <a:bodyPr wrap="square">
            <a:spAutoFit/>
          </a:bodyPr>
          <a:lstStyle/>
          <a:p>
            <a:r>
              <a:rPr lang="en-IN" sz="2400" b="1" dirty="0">
                <a:latin typeface="Cambria" pitchFamily="18" charset="0"/>
              </a:rPr>
              <a:t>Multi-level Inheritance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9458" name="Picture 2" descr="Types of Inheritance in Java"/>
          <p:cNvPicPr>
            <a:picLocks noChangeAspect="1" noChangeArrowheads="1"/>
          </p:cNvPicPr>
          <p:nvPr/>
        </p:nvPicPr>
        <p:blipFill>
          <a:blip r:embed="rId2"/>
          <a:srcRect/>
          <a:stretch>
            <a:fillRect/>
          </a:stretch>
        </p:blipFill>
        <p:spPr bwMode="auto">
          <a:xfrm>
            <a:off x="2357422" y="2428868"/>
            <a:ext cx="4000528" cy="3714776"/>
          </a:xfrm>
          <a:prstGeom prst="rect">
            <a:avLst/>
          </a:prstGeom>
          <a:noFill/>
        </p:spPr>
      </p:pic>
      <p:sp>
        <p:nvSpPr>
          <p:cNvPr id="6" name="Rectangle 5"/>
          <p:cNvSpPr/>
          <p:nvPr/>
        </p:nvSpPr>
        <p:spPr>
          <a:xfrm>
            <a:off x="714348" y="571480"/>
            <a:ext cx="6929486" cy="1569660"/>
          </a:xfrm>
          <a:prstGeom prst="rect">
            <a:avLst/>
          </a:prstGeom>
        </p:spPr>
        <p:txBody>
          <a:bodyPr wrap="square">
            <a:spAutoFit/>
          </a:bodyPr>
          <a:lstStyle/>
          <a:p>
            <a:r>
              <a:rPr lang="en-IN" sz="2400" b="1" dirty="0">
                <a:latin typeface="Cambria" pitchFamily="18" charset="0"/>
              </a:rPr>
              <a:t>Hierarchical Inheritance</a:t>
            </a:r>
          </a:p>
          <a:p>
            <a:pPr>
              <a:lnSpc>
                <a:spcPct val="150000"/>
              </a:lnSpc>
            </a:pPr>
            <a:r>
              <a:rPr lang="en-IN" sz="2400" dirty="0">
                <a:latin typeface="Cambria" pitchFamily="18" charset="0"/>
              </a:rPr>
              <a:t>If a number of classes are derived from a single base class, it is called </a:t>
            </a:r>
            <a:r>
              <a:rPr lang="en-IN" sz="2400" b="1" dirty="0">
                <a:latin typeface="Cambria" pitchFamily="18" charset="0"/>
              </a:rPr>
              <a:t>hierarchical inheritance</a:t>
            </a:r>
            <a:r>
              <a:rPr lang="en-IN" sz="2400" dirty="0">
                <a:latin typeface="Cambria" pitchFamily="18"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714356"/>
            <a:ext cx="5126903" cy="461665"/>
          </a:xfrm>
          <a:prstGeom prst="rect">
            <a:avLst/>
          </a:prstGeom>
        </p:spPr>
        <p:txBody>
          <a:bodyPr wrap="square">
            <a:spAutoFit/>
          </a:bodyPr>
          <a:lstStyle/>
          <a:p>
            <a:r>
              <a:rPr lang="en-IN" sz="2400" b="1" dirty="0">
                <a:latin typeface="Cambria" pitchFamily="18" charset="0"/>
              </a:rPr>
              <a:t>Hybrid </a:t>
            </a:r>
            <a:r>
              <a:rPr lang="en-IN" sz="2400" b="1" dirty="0" smtClean="0">
                <a:latin typeface="Cambria" pitchFamily="18" charset="0"/>
              </a:rPr>
              <a:t>Inheritance:</a:t>
            </a:r>
            <a:endParaRPr lang="en-IN" sz="2400" b="1" dirty="0">
              <a:latin typeface="Cambria" pitchFamily="18" charset="0"/>
            </a:endParaRPr>
          </a:p>
        </p:txBody>
      </p:sp>
      <p:pic>
        <p:nvPicPr>
          <p:cNvPr id="20482" name="Picture 2" descr="Types of Inheritance in Java"/>
          <p:cNvPicPr>
            <a:picLocks noChangeAspect="1" noChangeArrowheads="1"/>
          </p:cNvPicPr>
          <p:nvPr/>
        </p:nvPicPr>
        <p:blipFill>
          <a:blip r:embed="rId2"/>
          <a:srcRect/>
          <a:stretch>
            <a:fillRect/>
          </a:stretch>
        </p:blipFill>
        <p:spPr bwMode="auto">
          <a:xfrm>
            <a:off x="1571604" y="1428736"/>
            <a:ext cx="5214974" cy="478634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1214422"/>
            <a:ext cx="7358114" cy="4455772"/>
          </a:xfrm>
          <a:prstGeom prst="rect">
            <a:avLst/>
          </a:prstGeom>
        </p:spPr>
        <p:txBody>
          <a:bodyPr wrap="square">
            <a:spAutoFit/>
          </a:bodyPr>
          <a:lstStyle/>
          <a:p>
            <a:pPr>
              <a:lnSpc>
                <a:spcPct val="150000"/>
              </a:lnSpc>
            </a:pPr>
            <a:r>
              <a:rPr lang="en-IN" sz="2400" dirty="0">
                <a:latin typeface="Cambria" pitchFamily="18" charset="0"/>
              </a:rPr>
              <a:t>In the above figure, GrandFather is a super class. The Father class inherits the properties of the GrandFather class. Since Father and GrandFather represents single inheritance. Further, the Father class is inherited by the Son and Daughter class. Thus, the Father becomes the parent class for Son and Daughter. These classes represent the hierarchical inheritance. Combinedly, it denotes the hybrid inheritance</a:t>
            </a:r>
            <a:r>
              <a:rPr lang="en-IN" dirty="0"/>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25</TotalTime>
  <Words>148</Words>
  <Application>Microsoft Office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INHERITANCE</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INHERITANCE</dc:title>
  <dc:creator>DNR STUDENT</dc:creator>
  <cp:lastModifiedBy>DNR STUDENT</cp:lastModifiedBy>
  <cp:revision>13</cp:revision>
  <dcterms:created xsi:type="dcterms:W3CDTF">2024-06-15T05:13:32Z</dcterms:created>
  <dcterms:modified xsi:type="dcterms:W3CDTF">2024-06-15T10:30:12Z</dcterms:modified>
</cp:coreProperties>
</file>