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37382E1-7036-4A82-B31B-96FA67C27558}" type="datetimeFigureOut">
              <a:rPr lang="en-US" smtClean="0"/>
              <a:pPr/>
              <a:t>6/18/2024</a:t>
            </a:fld>
            <a:endParaRPr lang="en-IN"/>
          </a:p>
        </p:txBody>
      </p:sp>
      <p:sp>
        <p:nvSpPr>
          <p:cNvPr id="17" name="Footer Placeholder 16"/>
          <p:cNvSpPr>
            <a:spLocks noGrp="1"/>
          </p:cNvSpPr>
          <p:nvPr>
            <p:ph type="ftr" sz="quarter" idx="11"/>
          </p:nvPr>
        </p:nvSpPr>
        <p:spPr/>
        <p:txBody>
          <a:bodyPr/>
          <a:lstStyle/>
          <a:p>
            <a:endParaRPr lang="en-IN"/>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951DA21-C63E-410A-9E3D-AD510A3E1A7C}" type="slidenum">
              <a:rPr lang="en-IN" smtClean="0"/>
              <a:pPr/>
              <a:t>‹#›</a:t>
            </a:fld>
            <a:endParaRPr lang="en-IN"/>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7382E1-7036-4A82-B31B-96FA67C27558}" type="datetimeFigureOut">
              <a:rPr lang="en-US" smtClean="0"/>
              <a:pPr/>
              <a:t>6/18/2024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51DA21-C63E-410A-9E3D-AD510A3E1A7C}"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951DA21-C63E-410A-9E3D-AD510A3E1A7C}" type="slidenum">
              <a:rPr lang="en-IN" smtClean="0"/>
              <a:pPr/>
              <a:t>‹#›</a:t>
            </a:fld>
            <a:endParaRPr lang="en-IN"/>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7382E1-7036-4A82-B31B-96FA67C27558}" type="datetimeFigureOut">
              <a:rPr lang="en-US" smtClean="0"/>
              <a:pPr/>
              <a:t>6/18/2024</a:t>
            </a:fld>
            <a:endParaRPr lang="en-IN"/>
          </a:p>
        </p:txBody>
      </p:sp>
      <p:sp>
        <p:nvSpPr>
          <p:cNvPr id="5" name="Footer Placeholder 4"/>
          <p:cNvSpPr>
            <a:spLocks noGrp="1"/>
          </p:cNvSpPr>
          <p:nvPr>
            <p:ph type="ftr" sz="quarter" idx="11"/>
          </p:nvPr>
        </p:nvSpPr>
        <p:spPr/>
        <p:txBody>
          <a:bodyPr/>
          <a:lstStyle/>
          <a:p>
            <a:endParaRPr lang="en-IN"/>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37382E1-7036-4A82-B31B-96FA67C27558}" type="datetimeFigureOut">
              <a:rPr lang="en-US" smtClean="0"/>
              <a:pPr/>
              <a:t>6/18/2024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4361688" y="1026372"/>
            <a:ext cx="457200" cy="441325"/>
          </a:xfrm>
        </p:spPr>
        <p:txBody>
          <a:bodyPr/>
          <a:lstStyle/>
          <a:p>
            <a:fld id="{B951DA21-C63E-410A-9E3D-AD510A3E1A7C}" type="slidenum">
              <a:rPr lang="en-IN" smtClean="0"/>
              <a:pPr/>
              <a:t>‹#›</a:t>
            </a:fld>
            <a:endParaRPr lang="en-IN"/>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737382E1-7036-4A82-B31B-96FA67C27558}" type="datetimeFigureOut">
              <a:rPr lang="en-US" smtClean="0"/>
              <a:pPr/>
              <a:t>6/18/2024</a:t>
            </a:fld>
            <a:endParaRPr lang="en-IN"/>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951DA21-C63E-410A-9E3D-AD510A3E1A7C}" type="slidenum">
              <a:rPr lang="en-IN" smtClean="0"/>
              <a:pPr/>
              <a:t>‹#›</a:t>
            </a:fld>
            <a:endParaRPr lang="en-IN"/>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37382E1-7036-4A82-B31B-96FA67C27558}" type="datetimeFigureOut">
              <a:rPr lang="en-US" smtClean="0"/>
              <a:pPr/>
              <a:t>6/18/2024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951DA21-C63E-410A-9E3D-AD510A3E1A7C}" type="slidenum">
              <a:rPr lang="en-IN" smtClean="0"/>
              <a:pPr/>
              <a:t>‹#›</a:t>
            </a:fld>
            <a:endParaRPr lang="en-IN"/>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37382E1-7036-4A82-B31B-96FA67C27558}" type="datetimeFigureOut">
              <a:rPr lang="en-US" smtClean="0"/>
              <a:pPr/>
              <a:t>6/18/2024</a:t>
            </a:fld>
            <a:endParaRPr lang="en-IN"/>
          </a:p>
        </p:txBody>
      </p:sp>
      <p:sp>
        <p:nvSpPr>
          <p:cNvPr id="8" name="Footer Placeholder 7"/>
          <p:cNvSpPr>
            <a:spLocks noGrp="1"/>
          </p:cNvSpPr>
          <p:nvPr>
            <p:ph type="ftr" sz="quarter" idx="11"/>
          </p:nvPr>
        </p:nvSpPr>
        <p:spPr>
          <a:xfrm>
            <a:off x="304800" y="6409944"/>
            <a:ext cx="3581400" cy="365760"/>
          </a:xfrm>
        </p:spPr>
        <p:txBody>
          <a:bodyPr/>
          <a:lstStyle/>
          <a:p>
            <a:endParaRPr lang="en-IN"/>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951DA21-C63E-410A-9E3D-AD510A3E1A7C}" type="slidenum">
              <a:rPr lang="en-IN" smtClean="0"/>
              <a:pPr/>
              <a:t>‹#›</a:t>
            </a:fld>
            <a:endParaRPr lang="en-IN"/>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37382E1-7036-4A82-B31B-96FA67C27558}" type="datetimeFigureOut">
              <a:rPr lang="en-US" smtClean="0"/>
              <a:pPr/>
              <a:t>6/18/2024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a:xfrm>
            <a:off x="4343400" y="1036020"/>
            <a:ext cx="457200" cy="441325"/>
          </a:xfrm>
        </p:spPr>
        <p:txBody>
          <a:bodyPr/>
          <a:lstStyle/>
          <a:p>
            <a:fld id="{B951DA21-C63E-410A-9E3D-AD510A3E1A7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37382E1-7036-4A82-B31B-96FA67C27558}" type="datetimeFigureOut">
              <a:rPr lang="en-US" smtClean="0"/>
              <a:pPr/>
              <a:t>6/18/2024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951DA21-C63E-410A-9E3D-AD510A3E1A7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951DA21-C63E-410A-9E3D-AD510A3E1A7C}" type="slidenum">
              <a:rPr lang="en-IN" smtClean="0"/>
              <a:pPr/>
              <a:t>‹#›</a:t>
            </a:fld>
            <a:endParaRPr lang="en-IN"/>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37382E1-7036-4A82-B31B-96FA67C27558}" type="datetimeFigureOut">
              <a:rPr lang="en-US" smtClean="0"/>
              <a:pPr/>
              <a:t>6/18/2024</a:t>
            </a:fld>
            <a:endParaRPr lang="en-IN"/>
          </a:p>
        </p:txBody>
      </p:sp>
      <p:sp>
        <p:nvSpPr>
          <p:cNvPr id="6" name="Footer Placeholder 5"/>
          <p:cNvSpPr>
            <a:spLocks noGrp="1"/>
          </p:cNvSpPr>
          <p:nvPr>
            <p:ph type="ftr" sz="quarter" idx="11"/>
          </p:nvPr>
        </p:nvSpPr>
        <p:spPr>
          <a:xfrm>
            <a:off x="301752" y="6410848"/>
            <a:ext cx="3383280" cy="365760"/>
          </a:xfrm>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951DA21-C63E-410A-9E3D-AD510A3E1A7C}" type="slidenum">
              <a:rPr lang="en-IN" smtClean="0"/>
              <a:pPr/>
              <a:t>‹#›</a:t>
            </a:fld>
            <a:endParaRPr lang="en-IN"/>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37382E1-7036-4A82-B31B-96FA67C27558}" type="datetimeFigureOut">
              <a:rPr lang="en-US" smtClean="0"/>
              <a:pPr/>
              <a:t>6/18/2024</a:t>
            </a:fld>
            <a:endParaRPr lang="en-IN"/>
          </a:p>
        </p:txBody>
      </p:sp>
      <p:sp>
        <p:nvSpPr>
          <p:cNvPr id="6" name="Footer Placeholder 5"/>
          <p:cNvSpPr>
            <a:spLocks noGrp="1"/>
          </p:cNvSpPr>
          <p:nvPr>
            <p:ph type="ftr" sz="quarter" idx="11"/>
          </p:nvPr>
        </p:nvSpPr>
        <p:spPr>
          <a:xfrm>
            <a:off x="301752" y="6410848"/>
            <a:ext cx="3584448" cy="365760"/>
          </a:xfrm>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37382E1-7036-4A82-B31B-96FA67C27558}" type="datetimeFigureOut">
              <a:rPr lang="en-US" smtClean="0"/>
              <a:pPr/>
              <a:t>6/18/2024</a:t>
            </a:fld>
            <a:endParaRPr lang="en-IN"/>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IN"/>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951DA21-C63E-410A-9E3D-AD510A3E1A7C}" type="slidenum">
              <a:rPr lang="en-IN" smtClean="0"/>
              <a:pPr/>
              <a:t>‹#›</a:t>
            </a:fld>
            <a:endParaRPr lang="en-IN"/>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3600" dirty="0" smtClean="0">
                <a:solidFill>
                  <a:schemeClr val="accent5">
                    <a:lumMod val="50000"/>
                  </a:schemeClr>
                </a:solidFill>
                <a:latin typeface="Times New Roman" pitchFamily="18" charset="0"/>
                <a:cs typeface="Times New Roman" pitchFamily="18" charset="0"/>
              </a:rPr>
              <a:t>PAGE REPLACEMENT ALGORITHMS</a:t>
            </a:r>
            <a:endParaRPr lang="en-IN" sz="3600" dirty="0">
              <a:solidFill>
                <a:schemeClr val="accent5">
                  <a:lumMod val="50000"/>
                </a:schemeClr>
              </a:solidFill>
              <a:latin typeface="Times New Roman" pitchFamily="18" charset="0"/>
              <a:cs typeface="Times New Roman" pitchFamily="18" charset="0"/>
            </a:endParaRPr>
          </a:p>
        </p:txBody>
      </p:sp>
      <p:sp>
        <p:nvSpPr>
          <p:cNvPr id="2" name="Title 1"/>
          <p:cNvSpPr>
            <a:spLocks noGrp="1"/>
          </p:cNvSpPr>
          <p:nvPr>
            <p:ph type="ctrTitle"/>
          </p:nvPr>
        </p:nvSpPr>
        <p:spPr/>
        <p:txBody>
          <a:bodyPr/>
          <a:lstStyle/>
          <a:p>
            <a:r>
              <a:rPr lang="en-IN" sz="4800" dirty="0" smtClean="0">
                <a:latin typeface="Times New Roman" pitchFamily="18" charset="0"/>
                <a:cs typeface="Times New Roman" pitchFamily="18" charset="0"/>
              </a:rPr>
              <a:t>OPERATING SYSTEM</a:t>
            </a:r>
            <a:r>
              <a:rPr lang="en-IN" dirty="0" smtClean="0"/>
              <a:t/>
            </a:r>
            <a:br>
              <a:rPr lang="en-IN" dirty="0" smtClean="0"/>
            </a:br>
            <a:endParaRPr lang="en-IN" dirty="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chemeClr val="accent5">
                    <a:lumMod val="50000"/>
                  </a:schemeClr>
                </a:solidFill>
                <a:latin typeface="Times New Roman" pitchFamily="18" charset="0"/>
                <a:cs typeface="Times New Roman" pitchFamily="18" charset="0"/>
              </a:rPr>
              <a:t>DEFINITION</a:t>
            </a:r>
            <a:endParaRPr lang="en-IN" b="1" dirty="0">
              <a:solidFill>
                <a:schemeClr val="accent5">
                  <a:lumMod val="50000"/>
                </a:schemeClr>
              </a:solidFill>
            </a:endParaRPr>
          </a:p>
        </p:txBody>
      </p:sp>
      <p:sp>
        <p:nvSpPr>
          <p:cNvPr id="3" name="Content Placeholder 2"/>
          <p:cNvSpPr>
            <a:spLocks noGrp="1"/>
          </p:cNvSpPr>
          <p:nvPr>
            <p:ph sz="quarter" idx="1"/>
          </p:nvPr>
        </p:nvSpPr>
        <p:spPr/>
        <p:txBody>
          <a:bodyPr/>
          <a:lstStyle/>
          <a:p>
            <a:pPr marL="69850">
              <a:lnSpc>
                <a:spcPct val="150000"/>
              </a:lnSpc>
              <a:spcBef>
                <a:spcPts val="665"/>
              </a:spcBef>
              <a:spcAft>
                <a:spcPts val="0"/>
              </a:spcAft>
            </a:pPr>
            <a:r>
              <a:rPr lang="en-US" sz="2800" dirty="0" smtClean="0">
                <a:solidFill>
                  <a:srgbClr val="273139"/>
                </a:solidFill>
                <a:latin typeface="Times New Roman" pitchFamily="18" charset="0"/>
                <a:ea typeface="Times New Roman"/>
                <a:cs typeface="Times New Roman" pitchFamily="18" charset="0"/>
              </a:rPr>
              <a:t>It is basically a memory error, and it occurs when the current programs attempt to access the memory</a:t>
            </a:r>
            <a:r>
              <a:rPr lang="en-US" sz="2800" spc="-5" dirty="0" smtClean="0">
                <a:solidFill>
                  <a:srgbClr val="273139"/>
                </a:solidFill>
                <a:latin typeface="Times New Roman" pitchFamily="18" charset="0"/>
                <a:ea typeface="Times New Roman"/>
                <a:cs typeface="Times New Roman" pitchFamily="18" charset="0"/>
              </a:rPr>
              <a:t> </a:t>
            </a:r>
            <a:r>
              <a:rPr lang="en-US" sz="2800" dirty="0" smtClean="0">
                <a:solidFill>
                  <a:srgbClr val="273139"/>
                </a:solidFill>
                <a:latin typeface="Times New Roman" pitchFamily="18" charset="0"/>
                <a:ea typeface="Times New Roman"/>
                <a:cs typeface="Times New Roman" pitchFamily="18" charset="0"/>
              </a:rPr>
              <a:t>page for mapping into virtual address space, but</a:t>
            </a:r>
            <a:r>
              <a:rPr lang="en-US" sz="2800" spc="145" dirty="0" smtClean="0">
                <a:solidFill>
                  <a:srgbClr val="273139"/>
                </a:solidFill>
                <a:latin typeface="Times New Roman" pitchFamily="18" charset="0"/>
                <a:ea typeface="Times New Roman"/>
                <a:cs typeface="Times New Roman" pitchFamily="18" charset="0"/>
              </a:rPr>
              <a:t> </a:t>
            </a:r>
            <a:r>
              <a:rPr lang="en-US" sz="2800" dirty="0" smtClean="0">
                <a:solidFill>
                  <a:srgbClr val="273139"/>
                </a:solidFill>
                <a:latin typeface="Times New Roman" pitchFamily="18" charset="0"/>
                <a:ea typeface="Times New Roman"/>
                <a:cs typeface="Times New Roman" pitchFamily="18" charset="0"/>
              </a:rPr>
              <a:t>it is unable to load into the physical memory then this is referred to as Page fault.</a:t>
            </a:r>
          </a:p>
          <a:p>
            <a:pPr marL="69850">
              <a:lnSpc>
                <a:spcPct val="150000"/>
              </a:lnSpc>
              <a:spcBef>
                <a:spcPts val="665"/>
              </a:spcBef>
              <a:spcAft>
                <a:spcPts val="0"/>
              </a:spcAft>
              <a:buNone/>
            </a:pPr>
            <a:endParaRPr lang="en-IN" sz="2800" dirty="0" smtClean="0">
              <a:latin typeface="Times New Roman" pitchFamily="18" charset="0"/>
              <a:ea typeface="Times New Roman"/>
              <a:cs typeface="Times New Roman" pitchFamily="18" charset="0"/>
            </a:endParaRPr>
          </a:p>
          <a:p>
            <a:endParaRPr lang="en-IN" dirty="0"/>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1.jpeg" descr="C:\Users\DNR STUDENT\Desktop\1.png"/>
          <p:cNvPicPr/>
          <p:nvPr/>
        </p:nvPicPr>
        <p:blipFill>
          <a:blip r:embed="rId2" cstate="print"/>
          <a:stretch>
            <a:fillRect/>
          </a:stretch>
        </p:blipFill>
        <p:spPr>
          <a:xfrm>
            <a:off x="285720" y="428604"/>
            <a:ext cx="8429684" cy="4500594"/>
          </a:xfrm>
          <a:prstGeom prst="rect">
            <a:avLst/>
          </a:prstGeom>
        </p:spPr>
      </p:pic>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TYPES OF ALGORITHMS</a:t>
            </a:r>
            <a:r>
              <a:rPr lang="en-US" sz="3200" dirty="0" smtClean="0">
                <a:solidFill>
                  <a:schemeClr val="accent5">
                    <a:lumMod val="50000"/>
                  </a:schemeClr>
                </a:solidFill>
                <a:latin typeface="Times New Roman" pitchFamily="18" charset="0"/>
                <a:cs typeface="Times New Roman" pitchFamily="18" charset="0"/>
              </a:rPr>
              <a:t> </a:t>
            </a:r>
            <a:endParaRPr lang="en-IN" dirty="0">
              <a:latin typeface="Times New Roman" pitchFamily="18" charset="0"/>
              <a:cs typeface="Times New Roman" pitchFamily="18" charset="0"/>
            </a:endParaRPr>
          </a:p>
        </p:txBody>
      </p:sp>
      <p:sp>
        <p:nvSpPr>
          <p:cNvPr id="4" name="Rectangle 3"/>
          <p:cNvSpPr/>
          <p:nvPr/>
        </p:nvSpPr>
        <p:spPr>
          <a:xfrm>
            <a:off x="357158" y="1571612"/>
            <a:ext cx="8572560" cy="3554819"/>
          </a:xfrm>
          <a:prstGeom prst="rect">
            <a:avLst/>
          </a:prstGeom>
        </p:spPr>
        <p:txBody>
          <a:bodyPr wrap="square">
            <a:spAutoFit/>
          </a:bodyPr>
          <a:lstStyle/>
          <a:p>
            <a:pPr marL="342900" indent="-342900">
              <a:lnSpc>
                <a:spcPct val="150000"/>
              </a:lnSpc>
              <a:buFont typeface="+mj-lt"/>
              <a:buAutoNum type="arabicPeriod"/>
            </a:pPr>
            <a:r>
              <a:rPr lang="en-US" sz="2000" b="1" dirty="0">
                <a:latin typeface="Times New Roman" pitchFamily="18" charset="0"/>
                <a:cs typeface="Times New Roman" pitchFamily="18" charset="0"/>
              </a:rPr>
              <a:t>FIFO Page Replacement </a:t>
            </a:r>
            <a:r>
              <a:rPr lang="en-US" sz="2000" b="1" dirty="0" smtClean="0">
                <a:latin typeface="Times New Roman" pitchFamily="18" charset="0"/>
                <a:cs typeface="Times New Roman" pitchFamily="18" charset="0"/>
              </a:rPr>
              <a:t>Algorithm:</a:t>
            </a:r>
            <a:r>
              <a:rPr lang="en-US" sz="2000" dirty="0">
                <a:latin typeface="Times New Roman" pitchFamily="18" charset="0"/>
                <a:cs typeface="Times New Roman" pitchFamily="18" charset="0"/>
              </a:rPr>
              <a:t> It is a very simple way of Page replacement and is referred to as First in First Out. This algorithm mainly replaces the oldest page that has been present in the main memory for the longest time</a:t>
            </a:r>
            <a:r>
              <a:rPr lang="en-US" sz="2000" dirty="0" smtClean="0">
                <a:latin typeface="Times New Roman" pitchFamily="18" charset="0"/>
                <a:cs typeface="Times New Roman" pitchFamily="18" charset="0"/>
              </a:rPr>
              <a:t>.</a:t>
            </a:r>
          </a:p>
          <a:p>
            <a:pPr marL="342900" indent="-342900">
              <a:lnSpc>
                <a:spcPct val="150000"/>
              </a:lnSpc>
            </a:pPr>
            <a:r>
              <a:rPr lang="en-US" sz="2000" b="1" dirty="0">
                <a:latin typeface="Times New Roman" pitchFamily="18" charset="0"/>
                <a:cs typeface="Times New Roman" pitchFamily="18" charset="0"/>
              </a:rPr>
              <a:t>Example 1: </a:t>
            </a:r>
            <a:r>
              <a:rPr lang="en-US" sz="2000" dirty="0">
                <a:latin typeface="Times New Roman" pitchFamily="18" charset="0"/>
                <a:cs typeface="Times New Roman" pitchFamily="18" charset="0"/>
              </a:rPr>
              <a:t>Consider page reference string 1, 3, 0, 3, 5, 6, 3 with 3 page frames. Find the number of page faults</a:t>
            </a:r>
            <a:r>
              <a:rPr lang="en-US" dirty="0">
                <a:latin typeface="Times New Roman" pitchFamily="18" charset="0"/>
                <a:cs typeface="Times New Roman" pitchFamily="18" charset="0"/>
              </a:rPr>
              <a:t>.</a:t>
            </a:r>
            <a:endParaRPr lang="en-IN" dirty="0">
              <a:latin typeface="Times New Roman" pitchFamily="18" charset="0"/>
              <a:cs typeface="Times New Roman" pitchFamily="18" charset="0"/>
            </a:endParaRPr>
          </a:p>
          <a:p>
            <a:pPr marL="342900" indent="-342900">
              <a:lnSpc>
                <a:spcPct val="150000"/>
              </a:lnSpc>
            </a:pPr>
            <a:endParaRPr lang="en-IN" dirty="0"/>
          </a:p>
          <a:p>
            <a:pPr marL="342900" lvl="0" indent="-342900">
              <a:buFont typeface="+mj-lt"/>
              <a:buAutoNum type="arabicPeriod"/>
            </a:pPr>
            <a:endParaRPr lang="en-IN" b="1" dirty="0"/>
          </a:p>
        </p:txBody>
      </p:sp>
      <p:pic>
        <p:nvPicPr>
          <p:cNvPr id="5" name="image2.png" descr="Lightbox"/>
          <p:cNvPicPr/>
          <p:nvPr/>
        </p:nvPicPr>
        <p:blipFill>
          <a:blip r:embed="rId2" cstate="print"/>
          <a:stretch>
            <a:fillRect/>
          </a:stretch>
        </p:blipFill>
        <p:spPr>
          <a:xfrm>
            <a:off x="1643042" y="4429132"/>
            <a:ext cx="5786478" cy="1785950"/>
          </a:xfrm>
          <a:prstGeom prst="rect">
            <a:avLst/>
          </a:prstGeom>
        </p:spPr>
      </p:pic>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8858280" cy="4324261"/>
          </a:xfrm>
          <a:prstGeom prst="rect">
            <a:avLst/>
          </a:prstGeom>
          <a:noFill/>
          <a:ln w="9525">
            <a:noFill/>
            <a:miter lim="800000"/>
            <a:headEnd/>
            <a:tailEnd/>
          </a:ln>
          <a:effectLst/>
        </p:spPr>
        <p:txBody>
          <a:bodyPr vert="horz" wrap="square" lIns="341205"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rgbClr val="202429"/>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000" b="1" dirty="0">
              <a:solidFill>
                <a:srgbClr val="202429"/>
              </a:solidFill>
              <a:latin typeface="Times New Roman" pitchFamily="18" charset="0"/>
              <a:ea typeface="Times New Roman" pitchFamily="18" charset="0"/>
              <a:cs typeface="Times New Roman" pitchFamily="18" charset="0"/>
            </a:endParaRPr>
          </a:p>
          <a:p>
            <a:pPr fontAlgn="base">
              <a:lnSpc>
                <a:spcPct val="150000"/>
              </a:lnSpc>
              <a:spcBef>
                <a:spcPct val="0"/>
              </a:spcBef>
              <a:spcAft>
                <a:spcPct val="0"/>
              </a:spcAft>
            </a:pPr>
            <a:r>
              <a:rPr kumimoji="0" lang="en-US" sz="2000" b="1" i="0" u="none" strike="noStrike" cap="none" normalizeH="0" baseline="0" dirty="0" smtClean="0">
                <a:ln>
                  <a:noFill/>
                </a:ln>
                <a:solidFill>
                  <a:srgbClr val="202429"/>
                </a:solidFill>
                <a:effectLst/>
                <a:latin typeface="Times New Roman" pitchFamily="18" charset="0"/>
                <a:ea typeface="Times New Roman" pitchFamily="18" charset="0"/>
                <a:cs typeface="Times New Roman" pitchFamily="18" charset="0"/>
              </a:rPr>
              <a:t>2. LRU Page Replacement Algorithm in OS:</a:t>
            </a:r>
            <a:r>
              <a:rPr lang="en-US" sz="2000" dirty="0">
                <a:latin typeface="Times New Roman" pitchFamily="18" charset="0"/>
                <a:cs typeface="Times New Roman" pitchFamily="18" charset="0"/>
              </a:rPr>
              <a:t> This algorithm stands for "Least recent used" and this algorithm helps the Operating system to search those pages that are used over a short duration of time frame</a:t>
            </a:r>
            <a:r>
              <a:rPr lang="en-US" sz="2000" dirty="0" smtClean="0">
                <a:latin typeface="Times New Roman" pitchFamily="18" charset="0"/>
                <a:cs typeface="Times New Roman" pitchFamily="18" charset="0"/>
              </a:rPr>
              <a:t>.</a:t>
            </a:r>
          </a:p>
          <a:p>
            <a:pPr fontAlgn="base">
              <a:lnSpc>
                <a:spcPct val="150000"/>
              </a:lnSpc>
              <a:spcBef>
                <a:spcPct val="0"/>
              </a:spcBef>
              <a:spcAft>
                <a:spcPct val="0"/>
              </a:spcAft>
            </a:pPr>
            <a:r>
              <a:rPr lang="en-IN" sz="2000" b="1" dirty="0" smtClean="0">
                <a:latin typeface="Times New Roman" pitchFamily="18" charset="0"/>
                <a:cs typeface="Times New Roman" pitchFamily="18" charset="0"/>
              </a:rPr>
              <a:t>Example-3: </a:t>
            </a:r>
            <a:r>
              <a:rPr lang="en-IN" sz="2000" dirty="0" smtClean="0">
                <a:latin typeface="Times New Roman" pitchFamily="18" charset="0"/>
                <a:cs typeface="Times New Roman" pitchFamily="18" charset="0"/>
              </a:rPr>
              <a:t>Consider the page reference string 7, 0, 1, 2, 0, 3, 0, 4, 2, 3, 0, 3, 2, 3 with 4 page frames. Find number of page faults.</a:t>
            </a:r>
          </a:p>
          <a:p>
            <a:pPr fontAlgn="base">
              <a:lnSpc>
                <a:spcPct val="150000"/>
              </a:lnSpc>
              <a:spcBef>
                <a:spcPct val="0"/>
              </a:spcBef>
              <a:spcAft>
                <a:spcPct val="0"/>
              </a:spcAft>
            </a:pPr>
            <a:endParaRPr lang="en-IN" sz="2000" dirty="0" smtClean="0">
              <a:latin typeface="Times New Roman" pitchFamily="18" charset="0"/>
              <a:cs typeface="Times New Roman" pitchFamily="18" charset="0"/>
            </a:endParaRPr>
          </a:p>
          <a:p>
            <a:pPr fontAlgn="base">
              <a:lnSpc>
                <a:spcPct val="150000"/>
              </a:lnSpc>
              <a:spcBef>
                <a:spcPct val="0"/>
              </a:spcBef>
              <a:spcAft>
                <a:spcPct val="0"/>
              </a:spcAft>
            </a:pPr>
            <a:endParaRPr lang="en-IN" sz="2000" dirty="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image4.png" descr="Lightbox"/>
          <p:cNvPicPr/>
          <p:nvPr/>
        </p:nvPicPr>
        <p:blipFill>
          <a:blip r:embed="rId2" cstate="print"/>
          <a:stretch>
            <a:fillRect/>
          </a:stretch>
        </p:blipFill>
        <p:spPr>
          <a:xfrm>
            <a:off x="785786" y="3143248"/>
            <a:ext cx="7429552" cy="2204589"/>
          </a:xfrm>
          <a:prstGeom prst="rect">
            <a:avLst/>
          </a:prstGeom>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357166"/>
            <a:ext cx="9144000" cy="3862596"/>
          </a:xfrm>
          <a:prstGeom prst="rect">
            <a:avLst/>
          </a:prstGeom>
          <a:noFill/>
          <a:ln w="9525">
            <a:noFill/>
            <a:miter lim="800000"/>
            <a:headEnd/>
            <a:tailEnd/>
          </a:ln>
          <a:effectLst/>
        </p:spPr>
        <p:txBody>
          <a:bodyPr vert="horz" wrap="square" lIns="288834" tIns="45720" rIns="91440" bIns="0" numCol="1" anchor="ctr" anchorCtr="0" compatLnSpc="1">
            <a:prstTxWarp prst="textNoShape">
              <a:avLst/>
            </a:prstTxWarp>
            <a:spAutoFit/>
          </a:bodyPr>
          <a:lstStyle/>
          <a:p>
            <a:pPr fontAlgn="base">
              <a:lnSpc>
                <a:spcPct val="150000"/>
              </a:lnSpc>
              <a:spcBef>
                <a:spcPct val="0"/>
              </a:spcBef>
              <a:spcAft>
                <a:spcPct val="0"/>
              </a:spcAft>
            </a:pPr>
            <a:r>
              <a:rPr kumimoji="0" lang="en-US" sz="2000" b="1" i="0" u="none" strike="noStrike" cap="none" normalizeH="0" baseline="0" dirty="0" smtClean="0">
                <a:ln>
                  <a:noFill/>
                </a:ln>
                <a:solidFill>
                  <a:srgbClr val="202429"/>
                </a:solidFill>
                <a:effectLst/>
                <a:latin typeface="Times New Roman" pitchFamily="18" charset="0"/>
                <a:ea typeface="Times New Roman" pitchFamily="18" charset="0"/>
                <a:cs typeface="Times New Roman" pitchFamily="18" charset="0"/>
              </a:rPr>
              <a:t>3.Optimal Page Replacement Algorithm: </a:t>
            </a:r>
            <a:r>
              <a:rPr lang="en-US" sz="2000" dirty="0">
                <a:latin typeface="Times New Roman" pitchFamily="18" charset="0"/>
                <a:cs typeface="Times New Roman" pitchFamily="18" charset="0"/>
              </a:rPr>
              <a:t>This algorithm mainly replaces the page that will not be used for the longest time in the future. The practical implementation of this algorithm is not possible</a:t>
            </a:r>
            <a:r>
              <a:rPr lang="en-US" sz="2000" dirty="0" smtClean="0">
                <a:latin typeface="Times New Roman" pitchFamily="18" charset="0"/>
                <a:cs typeface="Times New Roman" pitchFamily="18" charset="0"/>
              </a:rPr>
              <a:t>.</a:t>
            </a:r>
          </a:p>
          <a:p>
            <a:pPr fontAlgn="base">
              <a:lnSpc>
                <a:spcPct val="150000"/>
              </a:lnSpc>
              <a:spcBef>
                <a:spcPct val="0"/>
              </a:spcBef>
              <a:spcAft>
                <a:spcPct val="0"/>
              </a:spcAft>
            </a:pPr>
            <a:r>
              <a:rPr lang="en-IN" sz="2000" b="1" dirty="0" smtClean="0">
                <a:latin typeface="Times New Roman" pitchFamily="18" charset="0"/>
                <a:cs typeface="Times New Roman" pitchFamily="18" charset="0"/>
              </a:rPr>
              <a:t>4.Random Page Replacement Algorithm: </a:t>
            </a:r>
            <a:r>
              <a:rPr lang="en-IN" sz="2000" dirty="0" smtClean="0">
                <a:latin typeface="Times New Roman" pitchFamily="18" charset="0"/>
                <a:cs typeface="Times New Roman" pitchFamily="18" charset="0"/>
              </a:rPr>
              <a:t>As indicated from the name this algorithm replaces the page randomly. This Algorithm can work like any other page replacement algorithm that is LIFO, FIFO, Optimal, and LRU.</a:t>
            </a:r>
          </a:p>
          <a:p>
            <a:pPr fontAlgn="base">
              <a:lnSpc>
                <a:spcPct val="150000"/>
              </a:lnSpc>
              <a:spcBef>
                <a:spcPct val="0"/>
              </a:spcBef>
              <a:spcAft>
                <a:spcPct val="0"/>
              </a:spcAft>
            </a:pPr>
            <a:endParaRPr lang="en-IN" sz="2000" dirty="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1643050"/>
            <a:ext cx="9144000" cy="1723549"/>
          </a:xfrm>
          <a:prstGeom prst="rect">
            <a:avLst/>
          </a:prstGeom>
          <a:noFill/>
          <a:ln w="9525">
            <a:noFill/>
            <a:miter lim="800000"/>
            <a:headEnd/>
            <a:tailEnd/>
          </a:ln>
          <a:effectLst/>
        </p:spPr>
        <p:txBody>
          <a:bodyPr vert="horz" wrap="square" lIns="341205"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US" sz="1200" b="1" dirty="0">
              <a:solidFill>
                <a:srgbClr val="202429"/>
              </a:solidFill>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rgbClr val="202429"/>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b="1" dirty="0">
              <a:solidFill>
                <a:srgbClr val="202429"/>
              </a:solidFill>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rgbClr val="202429"/>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b="1" dirty="0">
              <a:solidFill>
                <a:srgbClr val="202429"/>
              </a:solidFill>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rgbClr val="202429"/>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202429"/>
                </a:solidFill>
                <a:effectLst/>
                <a:latin typeface="Times New Roman" pitchFamily="18" charset="0"/>
                <a:ea typeface="Times New Roman" pitchFamily="18" charset="0"/>
                <a:cs typeface="Times New Roman" pitchFamily="18" charset="0"/>
              </a:rPr>
              <a:t>THANK</a:t>
            </a:r>
            <a:r>
              <a:rPr kumimoji="0" lang="en-US" sz="4000" b="1" i="0" u="none" strike="noStrike" cap="none" normalizeH="0" dirty="0" smtClean="0">
                <a:ln>
                  <a:noFill/>
                </a:ln>
                <a:solidFill>
                  <a:srgbClr val="202429"/>
                </a:solidFill>
                <a:effectLst/>
                <a:latin typeface="Times New Roman" pitchFamily="18" charset="0"/>
                <a:ea typeface="Times New Roman" pitchFamily="18" charset="0"/>
                <a:cs typeface="Times New Roman" pitchFamily="18" charset="0"/>
              </a:rPr>
              <a:t>  YOU </a:t>
            </a:r>
            <a:endParaRPr kumimoji="0" lang="en-US" sz="4000" b="1" i="0" u="none" strike="noStrike" cap="none" normalizeH="0" baseline="0" dirty="0" smtClean="0">
              <a:ln>
                <a:noFill/>
              </a:ln>
              <a:solidFill>
                <a:srgbClr val="202429"/>
              </a:solidFill>
              <a:effectLst/>
              <a:latin typeface="Times New Roman" pitchFamily="18" charset="0"/>
              <a:ea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23</TotalTime>
  <Words>290</Words>
  <Application>Microsoft Office PowerPoint</Application>
  <PresentationFormat>On-screen Show (4:3)</PresentationFormat>
  <Paragraphs>23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Civic</vt:lpstr>
      <vt:lpstr>OPERATING SYSTEM </vt:lpstr>
      <vt:lpstr>DEFINITION</vt:lpstr>
      <vt:lpstr>Slide 3</vt:lpstr>
      <vt:lpstr>TYPES OF ALGORITHMS </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dc:title>
  <dc:creator>System 13</dc:creator>
  <cp:lastModifiedBy>System 13</cp:lastModifiedBy>
  <cp:revision>14</cp:revision>
  <dcterms:created xsi:type="dcterms:W3CDTF">2024-06-18T09:31:51Z</dcterms:created>
  <dcterms:modified xsi:type="dcterms:W3CDTF">2024-06-18T10:39:48Z</dcterms:modified>
</cp:coreProperties>
</file>