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DFA0D0E-08A4-45A5-A6EE-3AF6D0860C87}" type="datetimeFigureOut">
              <a:rPr lang="en-US" smtClean="0"/>
              <a:pPr/>
              <a:t>6/18/2024</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E1269B1-1856-4612-9AF1-D75DF88C223C}"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FA0D0E-08A4-45A5-A6EE-3AF6D0860C87}"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1269B1-1856-4612-9AF1-D75DF88C223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FA0D0E-08A4-45A5-A6EE-3AF6D0860C87}"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1269B1-1856-4612-9AF1-D75DF88C223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DFA0D0E-08A4-45A5-A6EE-3AF6D0860C87}" type="datetimeFigureOut">
              <a:rPr lang="en-US" smtClean="0"/>
              <a:pPr/>
              <a:t>6/18/2024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1269B1-1856-4612-9AF1-D75DF88C223C}"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FA0D0E-08A4-45A5-A6EE-3AF6D0860C87}" type="datetimeFigureOut">
              <a:rPr lang="en-US" smtClean="0"/>
              <a:pPr/>
              <a:t>6/18/2024</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E1269B1-1856-4612-9AF1-D75DF88C223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DFA0D0E-08A4-45A5-A6EE-3AF6D0860C87}" type="datetimeFigureOut">
              <a:rPr lang="en-US" smtClean="0"/>
              <a:pPr/>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E1269B1-1856-4612-9AF1-D75DF88C223C}"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DFA0D0E-08A4-45A5-A6EE-3AF6D0860C87}" type="datetimeFigureOut">
              <a:rPr lang="en-US" smtClean="0"/>
              <a:pPr/>
              <a:t>6/18/2024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E1269B1-1856-4612-9AF1-D75DF88C223C}"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FA0D0E-08A4-45A5-A6EE-3AF6D0860C87}" type="datetimeFigureOut">
              <a:rPr lang="en-US" smtClean="0"/>
              <a:pPr/>
              <a:t>6/18/2024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E1269B1-1856-4612-9AF1-D75DF88C223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0D0E-08A4-45A5-A6EE-3AF6D0860C87}" type="datetimeFigureOut">
              <a:rPr lang="en-US" smtClean="0"/>
              <a:pPr/>
              <a:t>6/18/2024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E1269B1-1856-4612-9AF1-D75DF88C223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FA0D0E-08A4-45A5-A6EE-3AF6D0860C87}" type="datetimeFigureOut">
              <a:rPr lang="en-US" smtClean="0"/>
              <a:pPr/>
              <a:t>6/18/2024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E1269B1-1856-4612-9AF1-D75DF88C223C}"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FA0D0E-08A4-45A5-A6EE-3AF6D0860C87}" type="datetimeFigureOut">
              <a:rPr lang="en-US" smtClean="0"/>
              <a:pPr/>
              <a:t>6/18/2024</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7E1269B1-1856-4612-9AF1-D75DF88C223C}"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DFA0D0E-08A4-45A5-A6EE-3AF6D0860C87}" type="datetimeFigureOut">
              <a:rPr lang="en-US" smtClean="0"/>
              <a:pPr/>
              <a:t>6/18/2024</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E1269B1-1856-4612-9AF1-D75DF88C223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1.bp.blogspot.com/-qmUX2GdRnWU/X1EAW0Ad61I/AAAAAAAABFg/nC6T901p9q0AwzNtFn8N-OR4yk2bOmQ6ACLcBGAsYHQ/s960/ezgif.com-gif-maker+(2).webp"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7205690" cy="1600200"/>
          </a:xfrm>
        </p:spPr>
        <p:txBody>
          <a:bodyPr/>
          <a:lstStyle/>
          <a:p>
            <a:r>
              <a:rPr lang="en-US" b="1" dirty="0" smtClean="0">
                <a:solidFill>
                  <a:schemeClr val="accent6">
                    <a:lumMod val="75000"/>
                  </a:schemeClr>
                </a:solidFill>
              </a:rPr>
              <a:t>                                      ANDROID ARCHITECTURE </a:t>
            </a:r>
            <a:endParaRPr lang="en-IN" dirty="0">
              <a:solidFill>
                <a:schemeClr val="accent6">
                  <a:lumMod val="75000"/>
                </a:schemeClr>
              </a:solidFill>
            </a:endParaRPr>
          </a:p>
        </p:txBody>
      </p:sp>
      <p:sp>
        <p:nvSpPr>
          <p:cNvPr id="2" name="Title 1"/>
          <p:cNvSpPr>
            <a:spLocks noGrp="1"/>
          </p:cNvSpPr>
          <p:nvPr>
            <p:ph type="ctrTitle"/>
          </p:nvPr>
        </p:nvSpPr>
        <p:spPr/>
        <p:txBody>
          <a:bodyPr>
            <a:normAutofit fontScale="90000"/>
          </a:bodyPr>
          <a:lstStyle/>
          <a:p>
            <a:r>
              <a:rPr smtClean="0">
                <a:latin typeface="Times New Roman" pitchFamily="18" charset="0"/>
                <a:cs typeface="Times New Roman" pitchFamily="18" charset="0"/>
              </a:rPr>
              <a:t/>
            </a:r>
            <a:br>
              <a:rPr smtClean="0">
                <a:latin typeface="Times New Roman" pitchFamily="18" charset="0"/>
                <a:cs typeface="Times New Roman" pitchFamily="18" charset="0"/>
              </a:rPr>
            </a:br>
            <a:r>
              <a:rPr smtClean="0">
                <a:latin typeface="Times New Roman" pitchFamily="18" charset="0"/>
                <a:cs typeface="Times New Roman" pitchFamily="18" charset="0"/>
              </a:rPr>
              <a:t>OPERATING SYSTEM</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endParaRPr lang="en-IN" dirty="0"/>
          </a:p>
        </p:txBody>
      </p:sp>
    </p:spTree>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latin typeface="Times New Roman" pitchFamily="18" charset="0"/>
                <a:cs typeface="Times New Roman" pitchFamily="18" charset="0"/>
              </a:rPr>
              <a:t>DEFINITION</a:t>
            </a:r>
            <a:endParaRPr lang="en-IN" dirty="0">
              <a:solidFill>
                <a:schemeClr val="accent6">
                  <a:lumMod val="75000"/>
                </a:schemeClr>
              </a:solidFill>
            </a:endParaRPr>
          </a:p>
        </p:txBody>
      </p:sp>
      <p:sp>
        <p:nvSpPr>
          <p:cNvPr id="3" name="Content Placeholder 2"/>
          <p:cNvSpPr>
            <a:spLocks noGrp="1"/>
          </p:cNvSpPr>
          <p:nvPr>
            <p:ph sz="quarter" idx="1"/>
          </p:nvPr>
        </p:nvSpPr>
        <p:spPr>
          <a:xfrm>
            <a:off x="428596" y="1500174"/>
            <a:ext cx="8429684" cy="4519626"/>
          </a:xfrm>
        </p:spPr>
        <p:txBody>
          <a:bodyPr>
            <a:normAutofit lnSpcReduction="10000"/>
          </a:bodyPr>
          <a:lstStyle/>
          <a:p>
            <a:pPr>
              <a:lnSpc>
                <a:spcPct val="150000"/>
              </a:lnSpc>
            </a:pPr>
            <a:r>
              <a:rPr lang="en-IN" sz="2400" dirty="0" smtClean="0">
                <a:latin typeface="Times New Roman" pitchFamily="18" charset="0"/>
                <a:cs typeface="Times New Roman" pitchFamily="18" charset="0"/>
              </a:rPr>
              <a:t>Android architecture contains a different number of components to support any Android device’s needs.</a:t>
            </a:r>
          </a:p>
          <a:p>
            <a:pPr>
              <a:lnSpc>
                <a:spcPct val="150000"/>
              </a:lnSpc>
            </a:pPr>
            <a:r>
              <a:rPr lang="en-IN" sz="2400" dirty="0" smtClean="0">
                <a:latin typeface="Times New Roman" pitchFamily="18" charset="0"/>
                <a:cs typeface="Times New Roman" pitchFamily="18" charset="0"/>
              </a:rPr>
              <a:t>Android software contains an open-source Linux Kernel having a collection of a number </a:t>
            </a:r>
          </a:p>
          <a:p>
            <a:pPr>
              <a:lnSpc>
                <a:spcPct val="150000"/>
              </a:lnSpc>
            </a:pPr>
            <a:r>
              <a:rPr lang="en-IN" sz="2400" dirty="0" smtClean="0">
                <a:latin typeface="Times New Roman" pitchFamily="18" charset="0"/>
                <a:cs typeface="Times New Roman" pitchFamily="18" charset="0"/>
              </a:rPr>
              <a:t>Among all the components Linux Kernel provides the main functionality of operating system functions to smart phones and </a:t>
            </a:r>
            <a:r>
              <a:rPr lang="en-IN" sz="2400" dirty="0" err="1" smtClean="0">
                <a:latin typeface="Times New Roman" pitchFamily="18" charset="0"/>
                <a:cs typeface="Times New Roman" pitchFamily="18" charset="0"/>
              </a:rPr>
              <a:t>Dalvik</a:t>
            </a:r>
            <a:r>
              <a:rPr lang="en-IN" sz="2400" dirty="0" smtClean="0">
                <a:latin typeface="Times New Roman" pitchFamily="18" charset="0"/>
                <a:cs typeface="Times New Roman" pitchFamily="18" charset="0"/>
              </a:rPr>
              <a:t> Virtual Machine (DVM) provide a platform for running an Android application.</a:t>
            </a:r>
            <a:endParaRPr lang="en-IN" sz="2400" dirty="0">
              <a:latin typeface="Times New Roman" pitchFamily="18" charset="0"/>
              <a:cs typeface="Times New Roman" pitchFamily="18" charset="0"/>
            </a:endParaRPr>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28596" y="1571612"/>
            <a:ext cx="8215370" cy="3877985"/>
          </a:xfrm>
          <a:prstGeom prst="rect">
            <a:avLst/>
          </a:prstGeom>
        </p:spPr>
        <p:txBody>
          <a:bodyPr wrap="square">
            <a:spAutoFit/>
          </a:bodyPr>
          <a:lstStyle/>
          <a:p>
            <a:pPr fontAlgn="base"/>
            <a:endParaRPr lang="en-IN" dirty="0" smtClean="0"/>
          </a:p>
          <a:p>
            <a:pPr fontAlgn="base"/>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main components of Android architecture are the following</a:t>
            </a:r>
            <a:r>
              <a:rPr lang="en-IN" sz="2400" dirty="0" smtClean="0">
                <a:latin typeface="Times New Roman" pitchFamily="18" charset="0"/>
                <a:cs typeface="Times New Roman" pitchFamily="18" charset="0"/>
              </a:rPr>
              <a:t>:-</a:t>
            </a:r>
          </a:p>
          <a:p>
            <a:pPr fontAlgn="base"/>
            <a:endParaRPr lang="en-IN" sz="2400" dirty="0">
              <a:latin typeface="Times New Roman" pitchFamily="18" charset="0"/>
              <a:cs typeface="Times New Roman" pitchFamily="18" charset="0"/>
            </a:endParaRPr>
          </a:p>
          <a:p>
            <a:pPr marL="342900" indent="-342900" fontAlgn="base">
              <a:lnSpc>
                <a:spcPct val="150000"/>
              </a:lnSpc>
              <a:buFont typeface="Arial" pitchFamily="34" charset="0"/>
              <a:buChar char="•"/>
            </a:pPr>
            <a:r>
              <a:rPr lang="en-IN" sz="2400" dirty="0">
                <a:latin typeface="Times New Roman" pitchFamily="18" charset="0"/>
                <a:cs typeface="Times New Roman" pitchFamily="18" charset="0"/>
              </a:rPr>
              <a:t>Applications</a:t>
            </a:r>
          </a:p>
          <a:p>
            <a:pPr marL="342900" indent="-342900" fontAlgn="base">
              <a:lnSpc>
                <a:spcPct val="150000"/>
              </a:lnSpc>
              <a:buFont typeface="Arial" pitchFamily="34" charset="0"/>
              <a:buChar char="•"/>
            </a:pPr>
            <a:r>
              <a:rPr lang="en-IN" sz="2400" dirty="0">
                <a:latin typeface="Times New Roman" pitchFamily="18" charset="0"/>
                <a:cs typeface="Times New Roman" pitchFamily="18" charset="0"/>
              </a:rPr>
              <a:t>Application </a:t>
            </a:r>
            <a:r>
              <a:rPr lang="en-IN" sz="2400" dirty="0" smtClean="0">
                <a:latin typeface="Times New Roman" pitchFamily="18" charset="0"/>
                <a:cs typeface="Times New Roman" pitchFamily="18" charset="0"/>
              </a:rPr>
              <a:t>Framework</a:t>
            </a:r>
            <a:endParaRPr lang="en-IN" sz="2400" dirty="0">
              <a:latin typeface="Times New Roman" pitchFamily="18" charset="0"/>
              <a:cs typeface="Times New Roman" pitchFamily="18" charset="0"/>
            </a:endParaRPr>
          </a:p>
          <a:p>
            <a:pPr marL="342900" indent="-342900" fontAlgn="base">
              <a:lnSpc>
                <a:spcPct val="150000"/>
              </a:lnSpc>
              <a:buFont typeface="Arial" pitchFamily="34" charset="0"/>
              <a:buChar char="•"/>
            </a:pPr>
            <a:r>
              <a:rPr lang="en-IN" sz="2400" dirty="0">
                <a:latin typeface="Times New Roman" pitchFamily="18" charset="0"/>
                <a:cs typeface="Times New Roman" pitchFamily="18" charset="0"/>
              </a:rPr>
              <a:t>Android Runtime</a:t>
            </a:r>
          </a:p>
          <a:p>
            <a:pPr marL="342900" indent="-342900" fontAlgn="base">
              <a:lnSpc>
                <a:spcPct val="150000"/>
              </a:lnSpc>
              <a:buFont typeface="Arial" pitchFamily="34" charset="0"/>
              <a:buChar char="•"/>
            </a:pPr>
            <a:r>
              <a:rPr lang="en-IN" sz="2400" dirty="0" smtClean="0">
                <a:latin typeface="Times New Roman" pitchFamily="18" charset="0"/>
                <a:cs typeface="Times New Roman" pitchFamily="18" charset="0"/>
              </a:rPr>
              <a:t>Native Libraries</a:t>
            </a:r>
            <a:endParaRPr lang="en-IN" sz="2400" dirty="0">
              <a:latin typeface="Times New Roman" pitchFamily="18" charset="0"/>
              <a:cs typeface="Times New Roman" pitchFamily="18" charset="0"/>
            </a:endParaRPr>
          </a:p>
          <a:p>
            <a:pPr marL="342900" indent="-342900" fontAlgn="base">
              <a:lnSpc>
                <a:spcPct val="150000"/>
              </a:lnSpc>
              <a:buFont typeface="Arial" pitchFamily="34" charset="0"/>
              <a:buChar char="•"/>
            </a:pPr>
            <a:r>
              <a:rPr lang="en-IN" sz="2400" dirty="0">
                <a:latin typeface="Times New Roman" pitchFamily="18" charset="0"/>
                <a:cs typeface="Times New Roman" pitchFamily="18" charset="0"/>
              </a:rPr>
              <a:t>Linux Kernel</a:t>
            </a:r>
          </a:p>
        </p:txBody>
      </p:sp>
      <p:sp>
        <p:nvSpPr>
          <p:cNvPr id="4" name="Title 3"/>
          <p:cNvSpPr>
            <a:spLocks noGrp="1"/>
          </p:cNvSpPr>
          <p:nvPr>
            <p:ph type="title"/>
          </p:nvPr>
        </p:nvSpPr>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
            </a:r>
            <a:br>
              <a:rPr lang="en-IN" b="1" dirty="0" smtClean="0"/>
            </a:br>
            <a:r>
              <a:rPr lang="en-IN" b="1" dirty="0" smtClean="0">
                <a:solidFill>
                  <a:schemeClr val="accent6">
                    <a:lumMod val="75000"/>
                  </a:schemeClr>
                </a:solidFill>
                <a:latin typeface="Times New Roman" pitchFamily="18" charset="0"/>
                <a:cs typeface="Times New Roman" pitchFamily="18" charset="0"/>
              </a:rPr>
              <a:t>Components of Android Architecture</a:t>
            </a:r>
            <a:endParaRPr lang="en-IN" dirty="0"/>
          </a:p>
        </p:txBody>
      </p:sp>
    </p:spTree>
  </p:cSld>
  <p:clrMapOvr>
    <a:masterClrMapping/>
  </p:clrMapOvr>
  <p:transition>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droid Architecture  diagram">
            <a:hlinkClick r:id="rId2"/>
          </p:cNvPr>
          <p:cNvPicPr/>
          <p:nvPr/>
        </p:nvPicPr>
        <p:blipFill>
          <a:blip r:embed="rId3"/>
          <a:srcRect/>
          <a:stretch>
            <a:fillRect/>
          </a:stretch>
        </p:blipFill>
        <p:spPr bwMode="auto">
          <a:xfrm>
            <a:off x="571472" y="500043"/>
            <a:ext cx="7715303" cy="472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85720" y="428605"/>
            <a:ext cx="8501122" cy="59554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buFont typeface="Arial" pitchFamily="34" charset="0"/>
              <a:buChar char="•"/>
            </a:pPr>
            <a:r>
              <a:rPr lang="en-IN" sz="2000" b="1" dirty="0">
                <a:latin typeface="Times New Roman" pitchFamily="18" charset="0"/>
                <a:cs typeface="Times New Roman" pitchFamily="18" charset="0"/>
              </a:rPr>
              <a:t>Applications</a:t>
            </a:r>
            <a:r>
              <a:rPr lang="en-IN" sz="2000" b="1" dirty="0" smtClean="0">
                <a:latin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top of the Android framework, there are applications. All applications such as home, contact, settings, games, gallery, browsers are using the android framework that uses android runtime and libraries. Android runtime and native libraries are using the Linux kernel</a:t>
            </a:r>
          </a:p>
          <a:p>
            <a:pPr algn="just" fontAlgn="base">
              <a:lnSpc>
                <a:spcPct val="150000"/>
              </a:lnSpc>
              <a:spcBef>
                <a:spcPct val="0"/>
              </a:spcBef>
              <a:spcAft>
                <a:spcPct val="0"/>
              </a:spcAft>
              <a:buFont typeface="Arial" pitchFamily="34" charset="0"/>
              <a:buChar char="•"/>
            </a:pPr>
            <a:r>
              <a:rPr kumimoji="0" lang="en-I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Application framework:</a:t>
            </a:r>
            <a:r>
              <a:rPr kumimoji="0" lang="en-IN"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I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the top of Native libraries and android runtime, there is an Android framework. Android framework includes Android APIs such as UI (User Interface), telephony, resources, locations, Content Providers(data), and package managers. It provides a lot of classes and interfaces for android application development.</a:t>
            </a:r>
          </a:p>
          <a:p>
            <a:pPr algn="just" fontAlgn="base">
              <a:lnSpc>
                <a:spcPct val="150000"/>
              </a:lnSpc>
              <a:spcBef>
                <a:spcPct val="0"/>
              </a:spcBef>
              <a:spcAft>
                <a:spcPct val="0"/>
              </a:spcAft>
              <a:buFont typeface="Arial" pitchFamily="34" charset="0"/>
              <a:buChar char="•"/>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IN"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Android runtime:</a:t>
            </a:r>
            <a:r>
              <a:rPr kumimoji="0" lang="en-IN"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I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the android runtime, there are core libraries and DVM(</a:t>
            </a:r>
            <a:r>
              <a:rPr kumimoji="0" lang="en-IN"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Dalvik</a:t>
            </a:r>
            <a:r>
              <a:rPr kumimoji="0" lang="en-I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Virtual Machine) which is responsible for run android applications. DVM is like JVM but it is optimized for mobile devices. It consumes less memory and provides fast performance.</a:t>
            </a:r>
          </a:p>
          <a:p>
            <a:pPr algn="just" fontAlgn="base">
              <a:lnSpc>
                <a:spcPct val="150000"/>
              </a:lnSpc>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algn="just" fontAlgn="base">
              <a:lnSpc>
                <a:spcPct val="150000"/>
              </a:lnSpc>
              <a:spcBef>
                <a:spcPct val="0"/>
              </a:spcBef>
              <a:spcAft>
                <a:spcPct val="0"/>
              </a:spcAft>
              <a:buFont typeface="Arial" pitchFamily="34" charset="0"/>
              <a:buChar char="•"/>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57158" y="642918"/>
            <a:ext cx="8072494"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Linux Kernel:</a:t>
            </a:r>
            <a:r>
              <a:rPr lang="en-US" dirty="0">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Linux Kernel is the core of the android operating system architecture that exists at the root of android architecture. It is responsible for device drivers, power management, memory management, device management, and resource management.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Native Libraries: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the top of the Linux kernel, there are Native libraries such as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WebKit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OpenGL,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FreeType</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SQLite</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Media, C runtime library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libs</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etc. The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WebKit</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library is responsible for browser support, </a:t>
            </a:r>
            <a:r>
              <a:rPr kumimoji="0" lang="en-US"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SQLite</a:t>
            </a: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for database, Free Type for font support, Media for playing and recording audio and video formats.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357290" y="2643182"/>
            <a:ext cx="7143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               </a:t>
            </a: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THANK</a:t>
            </a:r>
            <a:r>
              <a:rPr kumimoji="0" lang="en-US" sz="3600" b="1" i="0" u="none" strike="noStrike" cap="none" normalizeH="0" dirty="0" smtClean="0">
                <a:ln>
                  <a:noFill/>
                </a:ln>
                <a:solidFill>
                  <a:schemeClr val="tx1"/>
                </a:solidFill>
                <a:effectLst/>
                <a:latin typeface="Times New Roman" pitchFamily="18" charset="0"/>
                <a:cs typeface="Times New Roman" pitchFamily="18" charset="0"/>
              </a:rPr>
              <a:t> YOU</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TotalTime>
  <Words>242</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 OPERATING SYSTEM </vt:lpstr>
      <vt:lpstr>DEFINITION</vt:lpstr>
      <vt:lpstr>   Components of Android Architecture</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creator>System 13</dc:creator>
  <cp:lastModifiedBy>System 13</cp:lastModifiedBy>
  <cp:revision>5</cp:revision>
  <dcterms:created xsi:type="dcterms:W3CDTF">2024-06-18T09:53:40Z</dcterms:created>
  <dcterms:modified xsi:type="dcterms:W3CDTF">2024-06-18T10:41:44Z</dcterms:modified>
</cp:coreProperties>
</file>