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3" r:id="rId1"/>
  </p:sldMasterIdLst>
  <p:notesMasterIdLst>
    <p:notesMasterId r:id="rId10"/>
  </p:notesMasterIdLst>
  <p:sldIdLst>
    <p:sldId id="265" r:id="rId2"/>
    <p:sldId id="257" r:id="rId3"/>
    <p:sldId id="258" r:id="rId4"/>
    <p:sldId id="259" r:id="rId5"/>
    <p:sldId id="260" r:id="rId6"/>
    <p:sldId id="261" r:id="rId7"/>
    <p:sldId id="262" r:id="rId8"/>
    <p:sldId id="263" r:id="rId9"/>
  </p:sldIdLst>
  <p:sldSz cx="14630400" cy="8229600"/>
  <p:notesSz cx="8229600" cy="1463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02" d="100"/>
          <a:sy n="102" d="100"/>
        </p:scale>
        <p:origin x="138" y="1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8467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p:spPr>
        <p:txBody>
          <a:bodyPr anchor="b"/>
          <a:lstStyle>
            <a:lvl1pPr algn="ctr">
              <a:defRPr sz="7200"/>
            </a:lvl1pPr>
          </a:lstStyle>
          <a:p>
            <a:r>
              <a:rPr lang="en-US"/>
              <a:t>Click to edit Master title style</a:t>
            </a:r>
            <a:endParaRPr lang="en-US" dirty="0"/>
          </a:p>
        </p:txBody>
      </p:sp>
      <p:sp>
        <p:nvSpPr>
          <p:cNvPr id="3" name="Subtitle 2"/>
          <p:cNvSpPr>
            <a:spLocks noGrp="1"/>
          </p:cNvSpPr>
          <p:nvPr>
            <p:ph type="subTitle" idx="1"/>
          </p:nvPr>
        </p:nvSpPr>
        <p:spPr>
          <a:xfrm>
            <a:off x="1828800" y="4322446"/>
            <a:ext cx="10972800" cy="1986914"/>
          </a:xfr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F01D027-9832-4631-86C2-27E2ECA38C30}" type="datetimeFigureOut">
              <a:rPr lang="en-IN" smtClean="0"/>
              <a:t>27-06-2024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5F38F02-1368-4C30-A0BC-22250284379F}" type="slidenum">
              <a:rPr lang="en-IN" smtClean="0"/>
              <a:t>‹#›</a:t>
            </a:fld>
            <a:endParaRPr lang="en-IN"/>
          </a:p>
        </p:txBody>
      </p:sp>
    </p:spTree>
    <p:extLst>
      <p:ext uri="{BB962C8B-B14F-4D97-AF65-F5344CB8AC3E}">
        <p14:creationId xmlns:p14="http://schemas.microsoft.com/office/powerpoint/2010/main" val="128627494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01D027-9832-4631-86C2-27E2ECA38C30}" type="datetimeFigureOut">
              <a:rPr lang="en-IN" smtClean="0"/>
              <a:t>27-06-2024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5F38F02-1368-4C30-A0BC-22250284379F}" type="slidenum">
              <a:rPr lang="en-IN" smtClean="0"/>
              <a:t>‹#›</a:t>
            </a:fld>
            <a:endParaRPr lang="en-IN"/>
          </a:p>
        </p:txBody>
      </p:sp>
    </p:spTree>
    <p:extLst>
      <p:ext uri="{BB962C8B-B14F-4D97-AF65-F5344CB8AC3E}">
        <p14:creationId xmlns:p14="http://schemas.microsoft.com/office/powerpoint/2010/main" val="3953954194"/>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01D027-9832-4631-86C2-27E2ECA38C30}" type="datetimeFigureOut">
              <a:rPr lang="en-IN" smtClean="0"/>
              <a:t>27-06-2024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5F38F02-1368-4C30-A0BC-22250284379F}" type="slidenum">
              <a:rPr lang="en-IN" smtClean="0"/>
              <a:t>‹#›</a:t>
            </a:fld>
            <a:endParaRPr lang="en-IN"/>
          </a:p>
        </p:txBody>
      </p:sp>
    </p:spTree>
    <p:extLst>
      <p:ext uri="{BB962C8B-B14F-4D97-AF65-F5344CB8AC3E}">
        <p14:creationId xmlns:p14="http://schemas.microsoft.com/office/powerpoint/2010/main" val="152486499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6621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01D027-9832-4631-86C2-27E2ECA38C30}" type="datetimeFigureOut">
              <a:rPr lang="en-IN" smtClean="0"/>
              <a:t>27-06-2024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5F38F02-1368-4C30-A0BC-22250284379F}" type="slidenum">
              <a:rPr lang="en-IN" smtClean="0"/>
              <a:t>‹#›</a:t>
            </a:fld>
            <a:endParaRPr lang="en-IN"/>
          </a:p>
        </p:txBody>
      </p:sp>
    </p:spTree>
    <p:extLst>
      <p:ext uri="{BB962C8B-B14F-4D97-AF65-F5344CB8AC3E}">
        <p14:creationId xmlns:p14="http://schemas.microsoft.com/office/powerpoint/2010/main" val="134769924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98220" y="2051686"/>
            <a:ext cx="12618720" cy="3423284"/>
          </a:xfrm>
        </p:spPr>
        <p:txBody>
          <a:bodyPr anchor="b"/>
          <a:lstStyle>
            <a:lvl1pPr>
              <a:defRPr sz="7200"/>
            </a:lvl1pPr>
          </a:lstStyle>
          <a:p>
            <a:r>
              <a:rPr lang="en-US"/>
              <a:t>Click to edit Master title style</a:t>
            </a:r>
            <a:endParaRPr lang="en-US" dirty="0"/>
          </a:p>
        </p:txBody>
      </p:sp>
      <p:sp>
        <p:nvSpPr>
          <p:cNvPr id="3" name="Text Placeholder 2"/>
          <p:cNvSpPr>
            <a:spLocks noGrp="1"/>
          </p:cNvSpPr>
          <p:nvPr>
            <p:ph type="body" idx="1"/>
          </p:nvPr>
        </p:nvSpPr>
        <p:spPr>
          <a:xfrm>
            <a:off x="998220" y="5507356"/>
            <a:ext cx="12618720" cy="1800224"/>
          </a:xfrm>
        </p:spPr>
        <p:txBody>
          <a:bodyPr/>
          <a:lstStyle>
            <a:lvl1pPr marL="0" indent="0">
              <a:buNone/>
              <a:defRPr sz="2880">
                <a:solidFill>
                  <a:schemeClr val="tx1">
                    <a:tint val="75000"/>
                  </a:schemeClr>
                </a:solidFill>
              </a:defRPr>
            </a:lvl1pPr>
            <a:lvl2pPr marL="548640" indent="0">
              <a:buNone/>
              <a:defRPr sz="2400">
                <a:solidFill>
                  <a:schemeClr val="tx1">
                    <a:tint val="75000"/>
                  </a:schemeClr>
                </a:solidFill>
              </a:defRPr>
            </a:lvl2pPr>
            <a:lvl3pPr marL="1097280" indent="0">
              <a:buNone/>
              <a:defRPr sz="2160">
                <a:solidFill>
                  <a:schemeClr val="tx1">
                    <a:tint val="75000"/>
                  </a:schemeClr>
                </a:solidFill>
              </a:defRPr>
            </a:lvl3pPr>
            <a:lvl4pPr marL="1645920" indent="0">
              <a:buNone/>
              <a:defRPr sz="1920">
                <a:solidFill>
                  <a:schemeClr val="tx1">
                    <a:tint val="75000"/>
                  </a:schemeClr>
                </a:solidFill>
              </a:defRPr>
            </a:lvl4pPr>
            <a:lvl5pPr marL="2194560" indent="0">
              <a:buNone/>
              <a:defRPr sz="1920">
                <a:solidFill>
                  <a:schemeClr val="tx1">
                    <a:tint val="75000"/>
                  </a:schemeClr>
                </a:solidFill>
              </a:defRPr>
            </a:lvl5pPr>
            <a:lvl6pPr marL="2743200" indent="0">
              <a:buNone/>
              <a:defRPr sz="1920">
                <a:solidFill>
                  <a:schemeClr val="tx1">
                    <a:tint val="75000"/>
                  </a:schemeClr>
                </a:solidFill>
              </a:defRPr>
            </a:lvl6pPr>
            <a:lvl7pPr marL="3291840" indent="0">
              <a:buNone/>
              <a:defRPr sz="1920">
                <a:solidFill>
                  <a:schemeClr val="tx1">
                    <a:tint val="75000"/>
                  </a:schemeClr>
                </a:solidFill>
              </a:defRPr>
            </a:lvl7pPr>
            <a:lvl8pPr marL="3840480" indent="0">
              <a:buNone/>
              <a:defRPr sz="1920">
                <a:solidFill>
                  <a:schemeClr val="tx1">
                    <a:tint val="75000"/>
                  </a:schemeClr>
                </a:solidFill>
              </a:defRPr>
            </a:lvl8pPr>
            <a:lvl9pPr marL="4389120" indent="0">
              <a:buNone/>
              <a:defRPr sz="19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01D027-9832-4631-86C2-27E2ECA38C30}" type="datetimeFigureOut">
              <a:rPr lang="en-IN" smtClean="0"/>
              <a:t>27-06-2024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5F38F02-1368-4C30-A0BC-22250284379F}" type="slidenum">
              <a:rPr lang="en-IN" smtClean="0"/>
              <a:t>‹#›</a:t>
            </a:fld>
            <a:endParaRPr lang="en-IN"/>
          </a:p>
        </p:txBody>
      </p:sp>
    </p:spTree>
    <p:extLst>
      <p:ext uri="{BB962C8B-B14F-4D97-AF65-F5344CB8AC3E}">
        <p14:creationId xmlns:p14="http://schemas.microsoft.com/office/powerpoint/2010/main" val="3815765491"/>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058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406640" y="2190750"/>
            <a:ext cx="6217920"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01D027-9832-4631-86C2-27E2ECA38C30}" type="datetimeFigureOut">
              <a:rPr lang="en-IN" smtClean="0"/>
              <a:t>27-06-2024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5F38F02-1368-4C30-A0BC-22250284379F}" type="slidenum">
              <a:rPr lang="en-IN" smtClean="0"/>
              <a:t>‹#›</a:t>
            </a:fld>
            <a:endParaRPr lang="en-IN"/>
          </a:p>
        </p:txBody>
      </p:sp>
    </p:spTree>
    <p:extLst>
      <p:ext uri="{BB962C8B-B14F-4D97-AF65-F5344CB8AC3E}">
        <p14:creationId xmlns:p14="http://schemas.microsoft.com/office/powerpoint/2010/main" val="415271300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07746" y="2017396"/>
            <a:ext cx="6189344"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1007746" y="3006090"/>
            <a:ext cx="6189344"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406640" y="2017396"/>
            <a:ext cx="6219826" cy="988694"/>
          </a:xfrm>
        </p:spPr>
        <p:txBody>
          <a:bodyPr anchor="b"/>
          <a:lstStyle>
            <a:lvl1pPr marL="0" indent="0">
              <a:buNone/>
              <a:defRPr sz="2880" b="1"/>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6" name="Content Placeholder 5"/>
          <p:cNvSpPr>
            <a:spLocks noGrp="1"/>
          </p:cNvSpPr>
          <p:nvPr>
            <p:ph sz="quarter" idx="4"/>
          </p:nvPr>
        </p:nvSpPr>
        <p:spPr>
          <a:xfrm>
            <a:off x="7406640" y="3006090"/>
            <a:ext cx="6219826"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01D027-9832-4631-86C2-27E2ECA38C30}" type="datetimeFigureOut">
              <a:rPr lang="en-IN" smtClean="0"/>
              <a:t>27-06-2024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5F38F02-1368-4C30-A0BC-22250284379F}" type="slidenum">
              <a:rPr lang="en-IN" smtClean="0"/>
              <a:t>‹#›</a:t>
            </a:fld>
            <a:endParaRPr lang="en-IN"/>
          </a:p>
        </p:txBody>
      </p:sp>
    </p:spTree>
    <p:extLst>
      <p:ext uri="{BB962C8B-B14F-4D97-AF65-F5344CB8AC3E}">
        <p14:creationId xmlns:p14="http://schemas.microsoft.com/office/powerpoint/2010/main" val="140810407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01D027-9832-4631-86C2-27E2ECA38C30}" type="datetimeFigureOut">
              <a:rPr lang="en-IN" smtClean="0"/>
              <a:t>27-06-2024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5F38F02-1368-4C30-A0BC-22250284379F}" type="slidenum">
              <a:rPr lang="en-IN" smtClean="0"/>
              <a:t>‹#›</a:t>
            </a:fld>
            <a:endParaRPr lang="en-IN"/>
          </a:p>
        </p:txBody>
      </p:sp>
    </p:spTree>
    <p:extLst>
      <p:ext uri="{BB962C8B-B14F-4D97-AF65-F5344CB8AC3E}">
        <p14:creationId xmlns:p14="http://schemas.microsoft.com/office/powerpoint/2010/main" val="1079005758"/>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01D027-9832-4631-86C2-27E2ECA38C30}" type="datetimeFigureOut">
              <a:rPr lang="en-IN" smtClean="0"/>
              <a:t>27-06-2024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5F38F02-1368-4C30-A0BC-22250284379F}" type="slidenum">
              <a:rPr lang="en-IN" smtClean="0"/>
              <a:t>‹#›</a:t>
            </a:fld>
            <a:endParaRPr lang="en-IN"/>
          </a:p>
        </p:txBody>
      </p:sp>
    </p:spTree>
    <p:extLst>
      <p:ext uri="{BB962C8B-B14F-4D97-AF65-F5344CB8AC3E}">
        <p14:creationId xmlns:p14="http://schemas.microsoft.com/office/powerpoint/2010/main" val="109295999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en-US" dirty="0"/>
          </a:p>
        </p:txBody>
      </p:sp>
      <p:sp>
        <p:nvSpPr>
          <p:cNvPr id="3" name="Content Placeholder 2"/>
          <p:cNvSpPr>
            <a:spLocks noGrp="1"/>
          </p:cNvSpPr>
          <p:nvPr>
            <p:ph idx="1"/>
          </p:nvPr>
        </p:nvSpPr>
        <p:spPr>
          <a:xfrm>
            <a:off x="6219826" y="1184911"/>
            <a:ext cx="7406640" cy="5848350"/>
          </a:xfrm>
        </p:spPr>
        <p:txBody>
          <a:bodyPr/>
          <a:lstStyle>
            <a:lvl1pPr>
              <a:defRPr sz="3840"/>
            </a:lvl1pPr>
            <a:lvl2pPr>
              <a:defRPr sz="3360"/>
            </a:lvl2pPr>
            <a:lvl3pPr>
              <a:defRPr sz="288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F01D027-9832-4631-86C2-27E2ECA38C30}" type="datetimeFigureOut">
              <a:rPr lang="en-IN" smtClean="0"/>
              <a:t>27-06-2024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5F38F02-1368-4C30-A0BC-22250284379F}" type="slidenum">
              <a:rPr lang="en-IN" smtClean="0"/>
              <a:t>‹#›</a:t>
            </a:fld>
            <a:endParaRPr lang="en-IN"/>
          </a:p>
        </p:txBody>
      </p:sp>
    </p:spTree>
    <p:extLst>
      <p:ext uri="{BB962C8B-B14F-4D97-AF65-F5344CB8AC3E}">
        <p14:creationId xmlns:p14="http://schemas.microsoft.com/office/powerpoint/2010/main" val="269013080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19826" y="1184911"/>
            <a:ext cx="740664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007746" y="2468880"/>
            <a:ext cx="4718684" cy="4573906"/>
          </a:xfrm>
        </p:spPr>
        <p:txBody>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F01D027-9832-4631-86C2-27E2ECA38C30}" type="datetimeFigureOut">
              <a:rPr lang="en-IN" smtClean="0"/>
              <a:t>27-06-2024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5F38F02-1368-4C30-A0BC-22250284379F}" type="slidenum">
              <a:rPr lang="en-IN" smtClean="0"/>
              <a:t>‹#›</a:t>
            </a:fld>
            <a:endParaRPr lang="en-IN"/>
          </a:p>
        </p:txBody>
      </p:sp>
    </p:spTree>
    <p:extLst>
      <p:ext uri="{BB962C8B-B14F-4D97-AF65-F5344CB8AC3E}">
        <p14:creationId xmlns:p14="http://schemas.microsoft.com/office/powerpoint/2010/main" val="2442472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05840" y="2190750"/>
            <a:ext cx="12618720" cy="52216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solidFill>
                  <a:schemeClr val="tx1">
                    <a:tint val="75000"/>
                  </a:schemeClr>
                </a:solidFill>
              </a:defRPr>
            </a:lvl1pPr>
          </a:lstStyle>
          <a:p>
            <a:fld id="{4F01D027-9832-4631-86C2-27E2ECA38C30}" type="datetimeFigureOut">
              <a:rPr lang="en-IN" smtClean="0"/>
              <a:t>27-06-2024</a:t>
            </a:fld>
            <a:endParaRPr lang="en-IN"/>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solidFill>
                  <a:schemeClr val="tx1">
                    <a:tint val="75000"/>
                  </a:schemeClr>
                </a:solidFill>
              </a:defRPr>
            </a:lvl1pPr>
          </a:lstStyle>
          <a:p>
            <a:fld id="{B5F38F02-1368-4C30-A0BC-22250284379F}" type="slidenum">
              <a:rPr lang="en-IN" smtClean="0"/>
              <a:t>‹#›</a:t>
            </a:fld>
            <a:endParaRPr lang="en-IN"/>
          </a:p>
        </p:txBody>
      </p:sp>
    </p:spTree>
    <p:extLst>
      <p:ext uri="{BB962C8B-B14F-4D97-AF65-F5344CB8AC3E}">
        <p14:creationId xmlns:p14="http://schemas.microsoft.com/office/powerpoint/2010/main" val="425874889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sldNum="0" hdr="0" ft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515938" y="0"/>
            <a:ext cx="15146338" cy="8299741"/>
          </a:xfrm>
          <a:prstGeom prst="rect">
            <a:avLst/>
          </a:prstGeom>
          <a:solidFill>
            <a:srgbClr val="FFFDE6"/>
          </a:solidFill>
          <a:ln/>
        </p:spPr>
      </p:sp>
      <p:sp>
        <p:nvSpPr>
          <p:cNvPr id="6" name="Text 2"/>
          <p:cNvSpPr/>
          <p:nvPr/>
        </p:nvSpPr>
        <p:spPr>
          <a:xfrm>
            <a:off x="4185658" y="2332046"/>
            <a:ext cx="10124387" cy="1157008"/>
          </a:xfrm>
          <a:prstGeom prst="rect">
            <a:avLst/>
          </a:prstGeom>
          <a:noFill/>
          <a:ln/>
        </p:spPr>
        <p:txBody>
          <a:bodyPr wrap="square" rtlCol="0" anchor="t"/>
          <a:lstStyle/>
          <a:p>
            <a:pPr marL="0" indent="0">
              <a:lnSpc>
                <a:spcPts val="8384"/>
              </a:lnSpc>
              <a:buNone/>
            </a:pPr>
            <a:r>
              <a:rPr lang="en-US" sz="5400" b="1" dirty="0">
                <a:solidFill>
                  <a:srgbClr val="233939"/>
                </a:solidFill>
                <a:latin typeface="Times New Roman" panose="02020603050405020304" pitchFamily="18" charset="0"/>
                <a:ea typeface="Syne" pitchFamily="34" charset="-122"/>
                <a:cs typeface="Times New Roman" panose="02020603050405020304" pitchFamily="18" charset="0"/>
              </a:rPr>
              <a:t>Title:-Demand and Consumption</a:t>
            </a:r>
          </a:p>
          <a:p>
            <a:pPr marL="0" indent="0">
              <a:lnSpc>
                <a:spcPts val="8384"/>
              </a:lnSpc>
              <a:buNone/>
            </a:pPr>
            <a:endParaRPr lang="en-US" sz="5400" dirty="0">
              <a:latin typeface="Times New Roman" panose="02020603050405020304" pitchFamily="18" charset="0"/>
              <a:cs typeface="Times New Roman" panose="02020603050405020304" pitchFamily="18" charset="0"/>
            </a:endParaRPr>
          </a:p>
        </p:txBody>
      </p:sp>
      <p:sp>
        <p:nvSpPr>
          <p:cNvPr id="7" name="Text 3"/>
          <p:cNvSpPr/>
          <p:nvPr/>
        </p:nvSpPr>
        <p:spPr>
          <a:xfrm>
            <a:off x="6745367" y="3938707"/>
            <a:ext cx="7020997" cy="1580198"/>
          </a:xfrm>
          <a:prstGeom prst="rect">
            <a:avLst/>
          </a:prstGeom>
          <a:noFill/>
          <a:ln/>
        </p:spPr>
        <p:txBody>
          <a:bodyPr wrap="square" rtlCol="0" anchor="t"/>
          <a:lstStyle/>
          <a:p>
            <a:pPr marL="342900" indent="-342900" algn="l">
              <a:lnSpc>
                <a:spcPts val="3110"/>
              </a:lnSpc>
              <a:buSzPct val="100000"/>
              <a:buChar char="•"/>
            </a:pPr>
            <a:endParaRPr lang="en-US" sz="1944" dirty="0"/>
          </a:p>
        </p:txBody>
      </p:sp>
      <p:sp>
        <p:nvSpPr>
          <p:cNvPr id="10" name="Text 2">
            <a:extLst>
              <a:ext uri="{FF2B5EF4-FFF2-40B4-BE49-F238E27FC236}">
                <a16:creationId xmlns:a16="http://schemas.microsoft.com/office/drawing/2014/main" id="{B8F07089-69CA-8691-C369-11AB65EB0504}"/>
              </a:ext>
            </a:extLst>
          </p:cNvPr>
          <p:cNvSpPr/>
          <p:nvPr/>
        </p:nvSpPr>
        <p:spPr>
          <a:xfrm>
            <a:off x="4729341" y="4044659"/>
            <a:ext cx="7601234" cy="1760551"/>
          </a:xfrm>
          <a:prstGeom prst="rect">
            <a:avLst/>
          </a:prstGeom>
          <a:noFill/>
          <a:ln/>
        </p:spPr>
        <p:txBody>
          <a:bodyPr wrap="square" rtlCol="0" anchor="t"/>
          <a:lstStyle/>
          <a:p>
            <a:pPr marL="0" indent="0" algn="ctr">
              <a:buNone/>
            </a:pPr>
            <a:r>
              <a:rPr lang="en-US" sz="3600" b="1" i="1" dirty="0">
                <a:solidFill>
                  <a:srgbClr val="FF0000"/>
                </a:solidFill>
                <a:latin typeface="Cambria" panose="02040503050406030204" pitchFamily="18" charset="0"/>
                <a:ea typeface="Cambria" panose="02040503050406030204" pitchFamily="18" charset="0"/>
              </a:rPr>
              <a:t>Presented by:-</a:t>
            </a:r>
          </a:p>
          <a:p>
            <a:pPr marL="0" indent="0" algn="ctr">
              <a:buNone/>
            </a:pPr>
            <a:r>
              <a:rPr lang="en-US" sz="3600" b="1" dirty="0">
                <a:solidFill>
                  <a:srgbClr val="0070C0"/>
                </a:solidFill>
                <a:latin typeface="Cambria" panose="02040503050406030204" pitchFamily="18" charset="0"/>
                <a:ea typeface="Cambria" panose="02040503050406030204" pitchFamily="18" charset="0"/>
              </a:rPr>
              <a:t>Sri . G. Milton </a:t>
            </a:r>
          </a:p>
          <a:p>
            <a:pPr marL="0" indent="0" algn="ctr">
              <a:buNone/>
            </a:pPr>
            <a:r>
              <a:rPr lang="en-US" sz="3600" b="1" dirty="0">
                <a:solidFill>
                  <a:srgbClr val="0070C0"/>
                </a:solidFill>
                <a:latin typeface="Cambria" panose="02040503050406030204" pitchFamily="18" charset="0"/>
                <a:ea typeface="Cambria" panose="02040503050406030204" pitchFamily="18" charset="0"/>
              </a:rPr>
              <a:t>Lecturer</a:t>
            </a:r>
          </a:p>
          <a:p>
            <a:pPr marL="0" indent="0" algn="ctr">
              <a:buNone/>
            </a:pPr>
            <a:r>
              <a:rPr lang="en-US" sz="3600" b="1" dirty="0">
                <a:solidFill>
                  <a:srgbClr val="FF0000"/>
                </a:solidFill>
                <a:latin typeface="Cambria" panose="02040503050406030204" pitchFamily="18" charset="0"/>
                <a:ea typeface="Cambria" panose="02040503050406030204" pitchFamily="18" charset="0"/>
              </a:rPr>
              <a:t>Department of Economics (U.G)</a:t>
            </a:r>
          </a:p>
        </p:txBody>
      </p:sp>
      <p:sp>
        <p:nvSpPr>
          <p:cNvPr id="12" name="Text 2">
            <a:extLst>
              <a:ext uri="{FF2B5EF4-FFF2-40B4-BE49-F238E27FC236}">
                <a16:creationId xmlns:a16="http://schemas.microsoft.com/office/drawing/2014/main" id="{9666ECE0-7940-D637-02CB-EB1BB8329481}"/>
              </a:ext>
            </a:extLst>
          </p:cNvPr>
          <p:cNvSpPr/>
          <p:nvPr/>
        </p:nvSpPr>
        <p:spPr>
          <a:xfrm>
            <a:off x="5060737" y="3379858"/>
            <a:ext cx="8374231" cy="2329917"/>
          </a:xfrm>
          <a:prstGeom prst="rect">
            <a:avLst/>
          </a:prstGeom>
          <a:noFill/>
          <a:ln/>
        </p:spPr>
        <p:txBody>
          <a:bodyPr wrap="square" rtlCol="0" anchor="t"/>
          <a:lstStyle/>
          <a:p>
            <a:pPr marL="0" indent="0">
              <a:lnSpc>
                <a:spcPts val="8384"/>
              </a:lnSpc>
              <a:buNone/>
            </a:pPr>
            <a:endParaRPr lang="en-US" sz="5400" dirty="0">
              <a:latin typeface="Times New Roman" panose="02020603050405020304" pitchFamily="18" charset="0"/>
              <a:cs typeface="Times New Roman" panose="02020603050405020304" pitchFamily="18" charset="0"/>
            </a:endParaRPr>
          </a:p>
        </p:txBody>
      </p:sp>
      <p:pic>
        <p:nvPicPr>
          <p:cNvPr id="2050" name="Picture 1">
            <a:extLst>
              <a:ext uri="{FF2B5EF4-FFF2-40B4-BE49-F238E27FC236}">
                <a16:creationId xmlns:a16="http://schemas.microsoft.com/office/drawing/2014/main" id="{9ED53C1B-3290-02A4-CF11-4DCA100DB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855" y="2781635"/>
            <a:ext cx="914401" cy="914400"/>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3">
            <a:extLst>
              <a:ext uri="{FF2B5EF4-FFF2-40B4-BE49-F238E27FC236}">
                <a16:creationId xmlns:a16="http://schemas.microsoft.com/office/drawing/2014/main" id="{B7D052C8-8BF4-8A90-BA0F-A69732812914}"/>
              </a:ext>
            </a:extLst>
          </p:cNvPr>
          <p:cNvSpPr>
            <a:spLocks noChangeArrowheads="1"/>
          </p:cNvSpPr>
          <p:nvPr/>
        </p:nvSpPr>
        <p:spPr bwMode="auto">
          <a:xfrm>
            <a:off x="-951392" y="2173622"/>
            <a:ext cx="146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IN"/>
          </a:p>
        </p:txBody>
      </p:sp>
      <p:sp>
        <p:nvSpPr>
          <p:cNvPr id="15" name="Rectangle 4">
            <a:extLst>
              <a:ext uri="{FF2B5EF4-FFF2-40B4-BE49-F238E27FC236}">
                <a16:creationId xmlns:a16="http://schemas.microsoft.com/office/drawing/2014/main" id="{BAC6CD12-0707-EF92-DFB5-3EF0D0E71890}"/>
              </a:ext>
            </a:extLst>
          </p:cNvPr>
          <p:cNvSpPr>
            <a:spLocks noChangeArrowheads="1"/>
          </p:cNvSpPr>
          <p:nvPr/>
        </p:nvSpPr>
        <p:spPr bwMode="auto">
          <a:xfrm>
            <a:off x="3305886" y="351153"/>
            <a:ext cx="11522029"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400" b="1" i="0" u="none" strike="noStrike" cap="none" normalizeH="0" baseline="0" dirty="0">
                <a:ln>
                  <a:noFill/>
                </a:ln>
                <a:solidFill>
                  <a:srgbClr val="3333FF"/>
                </a:solidFill>
                <a:effectLst/>
                <a:latin typeface="Segoe UI" panose="020B0502040204020203" pitchFamily="34" charset="0"/>
                <a:ea typeface="Times New Roman" panose="02020603050405020304" pitchFamily="18" charset="0"/>
                <a:cs typeface="Segoe UI" panose="020B0502040204020203" pitchFamily="34" charset="0"/>
              </a:rPr>
              <a:t>DANTULURI NARAYANA RAJU COLLEGE (Autonomous)</a:t>
            </a:r>
            <a:endParaRPr kumimoji="0" lang="en-US" altLang="en-US" sz="4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pic>
        <p:nvPicPr>
          <p:cNvPr id="18" name="Picture 17">
            <a:extLst>
              <a:ext uri="{FF2B5EF4-FFF2-40B4-BE49-F238E27FC236}">
                <a16:creationId xmlns:a16="http://schemas.microsoft.com/office/drawing/2014/main" id="{0AEEA71F-7E6E-ED83-93C9-EB2B2CC135ED}"/>
              </a:ext>
            </a:extLst>
          </p:cNvPr>
          <p:cNvPicPr>
            <a:picLocks noChangeAspect="1"/>
          </p:cNvPicPr>
          <p:nvPr/>
        </p:nvPicPr>
        <p:blipFill>
          <a:blip r:embed="rId4"/>
          <a:stretch>
            <a:fillRect/>
          </a:stretch>
        </p:blipFill>
        <p:spPr>
          <a:xfrm>
            <a:off x="-376476" y="1247834"/>
            <a:ext cx="4896401" cy="489640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sp>
        <p:nvSpPr>
          <p:cNvPr id="4" name="Text 2"/>
          <p:cNvSpPr/>
          <p:nvPr/>
        </p:nvSpPr>
        <p:spPr>
          <a:xfrm>
            <a:off x="2551509" y="600075"/>
            <a:ext cx="5411391" cy="544949"/>
          </a:xfrm>
          <a:prstGeom prst="rect">
            <a:avLst/>
          </a:prstGeom>
          <a:noFill/>
          <a:ln/>
        </p:spPr>
        <p:txBody>
          <a:bodyPr wrap="none" rtlCol="0" anchor="t"/>
          <a:lstStyle/>
          <a:p>
            <a:pPr marL="0" indent="0">
              <a:lnSpc>
                <a:spcPts val="4292"/>
              </a:lnSpc>
              <a:buNone/>
            </a:pPr>
            <a:r>
              <a:rPr lang="en-US" sz="3433" dirty="0">
                <a:solidFill>
                  <a:srgbClr val="383838"/>
                </a:solidFill>
                <a:latin typeface="Patrick Hand" pitchFamily="34" charset="0"/>
                <a:ea typeface="Patrick Hand" pitchFamily="34" charset="-122"/>
                <a:cs typeface="Patrick Hand" pitchFamily="34" charset="-120"/>
              </a:rPr>
              <a:t>Demand: Understanding the Basics</a:t>
            </a:r>
            <a:endParaRPr lang="en-US" sz="3433" dirty="0"/>
          </a:p>
        </p:txBody>
      </p:sp>
      <p:sp>
        <p:nvSpPr>
          <p:cNvPr id="5" name="Shape 3"/>
          <p:cNvSpPr/>
          <p:nvPr/>
        </p:nvSpPr>
        <p:spPr>
          <a:xfrm>
            <a:off x="2551509" y="1826300"/>
            <a:ext cx="490538" cy="490538"/>
          </a:xfrm>
          <a:prstGeom prst="roundRect">
            <a:avLst>
              <a:gd name="adj" fmla="val 20000"/>
            </a:avLst>
          </a:prstGeom>
          <a:solidFill>
            <a:srgbClr val="E6E6E6"/>
          </a:solidFill>
          <a:ln w="7620">
            <a:solidFill>
              <a:srgbClr val="CCCCCC"/>
            </a:solidFill>
            <a:prstDash val="solid"/>
          </a:ln>
        </p:spPr>
      </p:sp>
      <p:sp>
        <p:nvSpPr>
          <p:cNvPr id="6" name="Text 4"/>
          <p:cNvSpPr/>
          <p:nvPr/>
        </p:nvSpPr>
        <p:spPr>
          <a:xfrm>
            <a:off x="2749272" y="1940719"/>
            <a:ext cx="95012" cy="261580"/>
          </a:xfrm>
          <a:prstGeom prst="rect">
            <a:avLst/>
          </a:prstGeom>
          <a:noFill/>
          <a:ln/>
        </p:spPr>
        <p:txBody>
          <a:bodyPr wrap="none" rtlCol="0" anchor="t"/>
          <a:lstStyle/>
          <a:p>
            <a:pPr marL="0" indent="0" algn="ctr">
              <a:lnSpc>
                <a:spcPts val="2060"/>
              </a:lnSpc>
              <a:buNone/>
            </a:pPr>
            <a:r>
              <a:rPr lang="en-US" sz="2060" dirty="0">
                <a:solidFill>
                  <a:srgbClr val="383838"/>
                </a:solidFill>
                <a:latin typeface="Patrick Hand" pitchFamily="34" charset="0"/>
                <a:ea typeface="Patrick Hand" pitchFamily="34" charset="-122"/>
                <a:cs typeface="Patrick Hand" pitchFamily="34" charset="-120"/>
              </a:rPr>
              <a:t>1</a:t>
            </a:r>
            <a:endParaRPr lang="en-US" sz="2060" dirty="0"/>
          </a:p>
        </p:txBody>
      </p:sp>
      <p:sp>
        <p:nvSpPr>
          <p:cNvPr id="7" name="Text 5"/>
          <p:cNvSpPr/>
          <p:nvPr/>
        </p:nvSpPr>
        <p:spPr>
          <a:xfrm>
            <a:off x="3260050" y="1826300"/>
            <a:ext cx="2180153" cy="272415"/>
          </a:xfrm>
          <a:prstGeom prst="rect">
            <a:avLst/>
          </a:prstGeom>
          <a:noFill/>
          <a:ln/>
        </p:spPr>
        <p:txBody>
          <a:bodyPr wrap="none" rtlCol="0" anchor="t"/>
          <a:lstStyle/>
          <a:p>
            <a:pPr marL="0" indent="0">
              <a:lnSpc>
                <a:spcPts val="2146"/>
              </a:lnSpc>
              <a:buNone/>
            </a:pPr>
            <a:r>
              <a:rPr lang="en-US" sz="1717" dirty="0">
                <a:solidFill>
                  <a:srgbClr val="383838"/>
                </a:solidFill>
                <a:latin typeface="Patrick Hand" pitchFamily="34" charset="0"/>
                <a:ea typeface="Patrick Hand" pitchFamily="34" charset="-122"/>
                <a:cs typeface="Patrick Hand" pitchFamily="34" charset="-120"/>
              </a:rPr>
              <a:t>What is Demand?</a:t>
            </a:r>
            <a:endParaRPr lang="en-US" sz="1717" dirty="0"/>
          </a:p>
        </p:txBody>
      </p:sp>
      <p:sp>
        <p:nvSpPr>
          <p:cNvPr id="8" name="Text 6"/>
          <p:cNvSpPr/>
          <p:nvPr/>
        </p:nvSpPr>
        <p:spPr>
          <a:xfrm>
            <a:off x="3260050" y="2229445"/>
            <a:ext cx="3946208" cy="1743670"/>
          </a:xfrm>
          <a:prstGeom prst="rect">
            <a:avLst/>
          </a:prstGeom>
          <a:noFill/>
          <a:ln/>
        </p:spPr>
        <p:txBody>
          <a:bodyPr wrap="square" rtlCol="0" anchor="t"/>
          <a:lstStyle/>
          <a:p>
            <a:pPr marL="0" indent="0">
              <a:lnSpc>
                <a:spcPts val="2747"/>
              </a:lnSpc>
              <a:buNone/>
            </a:pPr>
            <a:r>
              <a:rPr lang="en-US" sz="1717" dirty="0">
                <a:solidFill>
                  <a:srgbClr val="383838"/>
                </a:solidFill>
                <a:latin typeface="Patrick Hand" pitchFamily="34" charset="0"/>
                <a:ea typeface="Patrick Hand" pitchFamily="34" charset="-122"/>
                <a:cs typeface="Patrick Hand" pitchFamily="34" charset="-120"/>
              </a:rPr>
              <a:t>In economics, demand refers to the desire and ability of consumers to purchase a specific good or service at a given price and time. It's not simply about wanting something; it's about wanting it enough to be willing to pay for it.</a:t>
            </a:r>
            <a:endParaRPr lang="en-US" sz="1717" dirty="0"/>
          </a:p>
        </p:txBody>
      </p:sp>
      <p:sp>
        <p:nvSpPr>
          <p:cNvPr id="9" name="Shape 7"/>
          <p:cNvSpPr/>
          <p:nvPr/>
        </p:nvSpPr>
        <p:spPr>
          <a:xfrm>
            <a:off x="7424261" y="1826300"/>
            <a:ext cx="490538" cy="490538"/>
          </a:xfrm>
          <a:prstGeom prst="roundRect">
            <a:avLst>
              <a:gd name="adj" fmla="val 20000"/>
            </a:avLst>
          </a:prstGeom>
          <a:solidFill>
            <a:srgbClr val="E6E6E6"/>
          </a:solidFill>
          <a:ln w="7620">
            <a:solidFill>
              <a:srgbClr val="CCCCCC"/>
            </a:solidFill>
            <a:prstDash val="solid"/>
          </a:ln>
        </p:spPr>
      </p:sp>
      <p:sp>
        <p:nvSpPr>
          <p:cNvPr id="10" name="Text 8"/>
          <p:cNvSpPr/>
          <p:nvPr/>
        </p:nvSpPr>
        <p:spPr>
          <a:xfrm>
            <a:off x="7608213" y="1940719"/>
            <a:ext cx="122515" cy="261580"/>
          </a:xfrm>
          <a:prstGeom prst="rect">
            <a:avLst/>
          </a:prstGeom>
          <a:noFill/>
          <a:ln/>
        </p:spPr>
        <p:txBody>
          <a:bodyPr wrap="none" rtlCol="0" anchor="t"/>
          <a:lstStyle/>
          <a:p>
            <a:pPr marL="0" indent="0" algn="ctr">
              <a:lnSpc>
                <a:spcPts val="2060"/>
              </a:lnSpc>
              <a:buNone/>
            </a:pPr>
            <a:r>
              <a:rPr lang="en-US" sz="2060" dirty="0">
                <a:solidFill>
                  <a:srgbClr val="383838"/>
                </a:solidFill>
                <a:latin typeface="Patrick Hand" pitchFamily="34" charset="0"/>
                <a:ea typeface="Patrick Hand" pitchFamily="34" charset="-122"/>
                <a:cs typeface="Patrick Hand" pitchFamily="34" charset="-120"/>
              </a:rPr>
              <a:t>2</a:t>
            </a:r>
            <a:endParaRPr lang="en-US" sz="2060" dirty="0"/>
          </a:p>
        </p:txBody>
      </p:sp>
      <p:sp>
        <p:nvSpPr>
          <p:cNvPr id="11" name="Text 9"/>
          <p:cNvSpPr/>
          <p:nvPr/>
        </p:nvSpPr>
        <p:spPr>
          <a:xfrm>
            <a:off x="8132802" y="1826300"/>
            <a:ext cx="2180153" cy="272415"/>
          </a:xfrm>
          <a:prstGeom prst="rect">
            <a:avLst/>
          </a:prstGeom>
          <a:noFill/>
          <a:ln/>
        </p:spPr>
        <p:txBody>
          <a:bodyPr wrap="none" rtlCol="0" anchor="t"/>
          <a:lstStyle/>
          <a:p>
            <a:pPr marL="0" indent="0">
              <a:lnSpc>
                <a:spcPts val="2146"/>
              </a:lnSpc>
              <a:buNone/>
            </a:pPr>
            <a:r>
              <a:rPr lang="en-US" sz="1717" dirty="0">
                <a:solidFill>
                  <a:srgbClr val="383838"/>
                </a:solidFill>
                <a:latin typeface="Patrick Hand" pitchFamily="34" charset="0"/>
                <a:ea typeface="Patrick Hand" pitchFamily="34" charset="-122"/>
                <a:cs typeface="Patrick Hand" pitchFamily="34" charset="-120"/>
              </a:rPr>
              <a:t>Types of Demand</a:t>
            </a:r>
            <a:endParaRPr lang="en-US" sz="1717" dirty="0"/>
          </a:p>
        </p:txBody>
      </p:sp>
      <p:sp>
        <p:nvSpPr>
          <p:cNvPr id="12" name="Text 10"/>
          <p:cNvSpPr/>
          <p:nvPr/>
        </p:nvSpPr>
        <p:spPr>
          <a:xfrm>
            <a:off x="8132802" y="2229445"/>
            <a:ext cx="3946208" cy="2441138"/>
          </a:xfrm>
          <a:prstGeom prst="rect">
            <a:avLst/>
          </a:prstGeom>
          <a:noFill/>
          <a:ln/>
        </p:spPr>
        <p:txBody>
          <a:bodyPr wrap="square" rtlCol="0" anchor="t"/>
          <a:lstStyle/>
          <a:p>
            <a:pPr marL="0" indent="0">
              <a:lnSpc>
                <a:spcPts val="2747"/>
              </a:lnSpc>
              <a:buNone/>
            </a:pPr>
            <a:r>
              <a:rPr lang="en-US" sz="1717" dirty="0">
                <a:solidFill>
                  <a:srgbClr val="383838"/>
                </a:solidFill>
                <a:latin typeface="Patrick Hand" pitchFamily="34" charset="0"/>
                <a:ea typeface="Patrick Hand" pitchFamily="34" charset="-122"/>
                <a:cs typeface="Patrick Hand" pitchFamily="34" charset="-120"/>
              </a:rPr>
              <a:t>Demand can be categorized into different types: individual demand (demand by a single consumer), market demand (aggregate demand of all consumers), derived demand (demand for a product based on the demand for another product), and joint demand (demand for multiple products that are used together).</a:t>
            </a:r>
            <a:endParaRPr lang="en-US" sz="1717" dirty="0"/>
          </a:p>
        </p:txBody>
      </p:sp>
      <p:sp>
        <p:nvSpPr>
          <p:cNvPr id="13" name="Shape 11"/>
          <p:cNvSpPr/>
          <p:nvPr/>
        </p:nvSpPr>
        <p:spPr>
          <a:xfrm>
            <a:off x="2551509" y="5133856"/>
            <a:ext cx="490538" cy="490538"/>
          </a:xfrm>
          <a:prstGeom prst="roundRect">
            <a:avLst>
              <a:gd name="adj" fmla="val 20000"/>
            </a:avLst>
          </a:prstGeom>
          <a:solidFill>
            <a:srgbClr val="E6E6E6"/>
          </a:solidFill>
          <a:ln w="7620">
            <a:solidFill>
              <a:srgbClr val="CCCCCC"/>
            </a:solidFill>
            <a:prstDash val="solid"/>
          </a:ln>
        </p:spPr>
      </p:sp>
      <p:sp>
        <p:nvSpPr>
          <p:cNvPr id="14" name="Text 12"/>
          <p:cNvSpPr/>
          <p:nvPr/>
        </p:nvSpPr>
        <p:spPr>
          <a:xfrm>
            <a:off x="2738080" y="5248275"/>
            <a:ext cx="117277" cy="261580"/>
          </a:xfrm>
          <a:prstGeom prst="rect">
            <a:avLst/>
          </a:prstGeom>
          <a:noFill/>
          <a:ln/>
        </p:spPr>
        <p:txBody>
          <a:bodyPr wrap="none" rtlCol="0" anchor="t"/>
          <a:lstStyle/>
          <a:p>
            <a:pPr marL="0" indent="0" algn="ctr">
              <a:lnSpc>
                <a:spcPts val="2060"/>
              </a:lnSpc>
              <a:buNone/>
            </a:pPr>
            <a:r>
              <a:rPr lang="en-US" sz="2060" dirty="0">
                <a:solidFill>
                  <a:srgbClr val="383838"/>
                </a:solidFill>
                <a:latin typeface="Patrick Hand" pitchFamily="34" charset="0"/>
                <a:ea typeface="Patrick Hand" pitchFamily="34" charset="-122"/>
                <a:cs typeface="Patrick Hand" pitchFamily="34" charset="-120"/>
              </a:rPr>
              <a:t>3</a:t>
            </a:r>
            <a:endParaRPr lang="en-US" sz="2060" dirty="0"/>
          </a:p>
        </p:txBody>
      </p:sp>
      <p:sp>
        <p:nvSpPr>
          <p:cNvPr id="15" name="Text 13"/>
          <p:cNvSpPr/>
          <p:nvPr/>
        </p:nvSpPr>
        <p:spPr>
          <a:xfrm>
            <a:off x="3260050" y="5133856"/>
            <a:ext cx="2180153" cy="272415"/>
          </a:xfrm>
          <a:prstGeom prst="rect">
            <a:avLst/>
          </a:prstGeom>
          <a:noFill/>
          <a:ln/>
        </p:spPr>
        <p:txBody>
          <a:bodyPr wrap="none" rtlCol="0" anchor="t"/>
          <a:lstStyle/>
          <a:p>
            <a:pPr marL="0" indent="0">
              <a:lnSpc>
                <a:spcPts val="2146"/>
              </a:lnSpc>
              <a:buNone/>
            </a:pPr>
            <a:r>
              <a:rPr lang="en-US" sz="1717" dirty="0">
                <a:solidFill>
                  <a:srgbClr val="383838"/>
                </a:solidFill>
                <a:latin typeface="Patrick Hand" pitchFamily="34" charset="0"/>
                <a:ea typeface="Patrick Hand" pitchFamily="34" charset="-122"/>
                <a:cs typeface="Patrick Hand" pitchFamily="34" charset="-120"/>
              </a:rPr>
              <a:t>Factors Influencing Demand</a:t>
            </a:r>
            <a:endParaRPr lang="en-US" sz="1717" dirty="0"/>
          </a:p>
        </p:txBody>
      </p:sp>
      <p:sp>
        <p:nvSpPr>
          <p:cNvPr id="16" name="Text 14"/>
          <p:cNvSpPr/>
          <p:nvPr/>
        </p:nvSpPr>
        <p:spPr>
          <a:xfrm>
            <a:off x="3260050" y="5537002"/>
            <a:ext cx="3946208" cy="1743670"/>
          </a:xfrm>
          <a:prstGeom prst="rect">
            <a:avLst/>
          </a:prstGeom>
          <a:noFill/>
          <a:ln/>
        </p:spPr>
        <p:txBody>
          <a:bodyPr wrap="square" rtlCol="0" anchor="t"/>
          <a:lstStyle/>
          <a:p>
            <a:pPr marL="0" indent="0">
              <a:lnSpc>
                <a:spcPts val="2747"/>
              </a:lnSpc>
              <a:buNone/>
            </a:pPr>
            <a:r>
              <a:rPr lang="en-US" sz="1717" dirty="0">
                <a:solidFill>
                  <a:srgbClr val="383838"/>
                </a:solidFill>
                <a:latin typeface="Patrick Hand" pitchFamily="34" charset="0"/>
                <a:ea typeface="Patrick Hand" pitchFamily="34" charset="-122"/>
                <a:cs typeface="Patrick Hand" pitchFamily="34" charset="-120"/>
              </a:rPr>
              <a:t>Numerous factors influence consumer demand, including price, income, consumer tastes and preferences, the price of related goods (substitutes and complements), population, advertising, and expectations about future prices.</a:t>
            </a:r>
            <a:endParaRPr lang="en-US" sz="1717" dirty="0"/>
          </a:p>
        </p:txBody>
      </p:sp>
      <p:sp>
        <p:nvSpPr>
          <p:cNvPr id="17" name="Shape 15"/>
          <p:cNvSpPr/>
          <p:nvPr/>
        </p:nvSpPr>
        <p:spPr>
          <a:xfrm>
            <a:off x="7424261" y="5133856"/>
            <a:ext cx="490538" cy="490538"/>
          </a:xfrm>
          <a:prstGeom prst="roundRect">
            <a:avLst>
              <a:gd name="adj" fmla="val 20000"/>
            </a:avLst>
          </a:prstGeom>
          <a:solidFill>
            <a:srgbClr val="E6E6E6"/>
          </a:solidFill>
          <a:ln w="7620">
            <a:solidFill>
              <a:srgbClr val="CCCCCC"/>
            </a:solidFill>
            <a:prstDash val="solid"/>
          </a:ln>
        </p:spPr>
      </p:sp>
      <p:sp>
        <p:nvSpPr>
          <p:cNvPr id="18" name="Text 16"/>
          <p:cNvSpPr/>
          <p:nvPr/>
        </p:nvSpPr>
        <p:spPr>
          <a:xfrm>
            <a:off x="7620476" y="5248275"/>
            <a:ext cx="98108" cy="261580"/>
          </a:xfrm>
          <a:prstGeom prst="rect">
            <a:avLst/>
          </a:prstGeom>
          <a:noFill/>
          <a:ln/>
        </p:spPr>
        <p:txBody>
          <a:bodyPr wrap="none" rtlCol="0" anchor="t"/>
          <a:lstStyle/>
          <a:p>
            <a:pPr marL="0" indent="0" algn="ctr">
              <a:lnSpc>
                <a:spcPts val="2060"/>
              </a:lnSpc>
              <a:buNone/>
            </a:pPr>
            <a:r>
              <a:rPr lang="en-US" sz="2060" dirty="0">
                <a:solidFill>
                  <a:srgbClr val="383838"/>
                </a:solidFill>
                <a:latin typeface="Patrick Hand" pitchFamily="34" charset="0"/>
                <a:ea typeface="Patrick Hand" pitchFamily="34" charset="-122"/>
                <a:cs typeface="Patrick Hand" pitchFamily="34" charset="-120"/>
              </a:rPr>
              <a:t>4</a:t>
            </a:r>
            <a:endParaRPr lang="en-US" sz="2060" dirty="0"/>
          </a:p>
        </p:txBody>
      </p:sp>
      <p:sp>
        <p:nvSpPr>
          <p:cNvPr id="19" name="Text 17"/>
          <p:cNvSpPr/>
          <p:nvPr/>
        </p:nvSpPr>
        <p:spPr>
          <a:xfrm>
            <a:off x="8132802" y="5133856"/>
            <a:ext cx="2180153" cy="272415"/>
          </a:xfrm>
          <a:prstGeom prst="rect">
            <a:avLst/>
          </a:prstGeom>
          <a:noFill/>
          <a:ln/>
        </p:spPr>
        <p:txBody>
          <a:bodyPr wrap="none" rtlCol="0" anchor="t"/>
          <a:lstStyle/>
          <a:p>
            <a:pPr marL="0" indent="0">
              <a:lnSpc>
                <a:spcPts val="2146"/>
              </a:lnSpc>
              <a:buNone/>
            </a:pPr>
            <a:r>
              <a:rPr lang="en-US" sz="1717" dirty="0">
                <a:solidFill>
                  <a:srgbClr val="383838"/>
                </a:solidFill>
                <a:latin typeface="Patrick Hand" pitchFamily="34" charset="0"/>
                <a:ea typeface="Patrick Hand" pitchFamily="34" charset="-122"/>
                <a:cs typeface="Patrick Hand" pitchFamily="34" charset="-120"/>
              </a:rPr>
              <a:t>The Law of Demand</a:t>
            </a:r>
            <a:endParaRPr lang="en-US" sz="1717" dirty="0"/>
          </a:p>
        </p:txBody>
      </p:sp>
      <p:sp>
        <p:nvSpPr>
          <p:cNvPr id="20" name="Text 18"/>
          <p:cNvSpPr/>
          <p:nvPr/>
        </p:nvSpPr>
        <p:spPr>
          <a:xfrm>
            <a:off x="8132802" y="5537002"/>
            <a:ext cx="3946208" cy="2092404"/>
          </a:xfrm>
          <a:prstGeom prst="rect">
            <a:avLst/>
          </a:prstGeom>
          <a:noFill/>
          <a:ln/>
        </p:spPr>
        <p:txBody>
          <a:bodyPr wrap="square" rtlCol="0" anchor="t"/>
          <a:lstStyle/>
          <a:p>
            <a:pPr marL="0" indent="0">
              <a:lnSpc>
                <a:spcPts val="2747"/>
              </a:lnSpc>
              <a:buNone/>
            </a:pPr>
            <a:r>
              <a:rPr lang="en-US" sz="1717" dirty="0">
                <a:solidFill>
                  <a:srgbClr val="383838"/>
                </a:solidFill>
                <a:latin typeface="Patrick Hand" pitchFamily="34" charset="0"/>
                <a:ea typeface="Patrick Hand" pitchFamily="34" charset="-122"/>
                <a:cs typeface="Patrick Hand" pitchFamily="34" charset="-120"/>
              </a:rPr>
              <a:t>The law of demand states that, all other factors being equal, as the price of a good increases, the quantity demanded of that good decreases. This inverse relationship between price and quantity demanded is fundamental to understanding consumer behavior.</a:t>
            </a:r>
            <a:endParaRPr lang="en-US" sz="1717"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sp>
        <p:nvSpPr>
          <p:cNvPr id="4" name="Text 2"/>
          <p:cNvSpPr/>
          <p:nvPr/>
        </p:nvSpPr>
        <p:spPr>
          <a:xfrm>
            <a:off x="2447925" y="612577"/>
            <a:ext cx="7730609" cy="556855"/>
          </a:xfrm>
          <a:prstGeom prst="rect">
            <a:avLst/>
          </a:prstGeom>
          <a:noFill/>
          <a:ln/>
        </p:spPr>
        <p:txBody>
          <a:bodyPr wrap="none" rtlCol="0" anchor="t"/>
          <a:lstStyle/>
          <a:p>
            <a:pPr marL="0" indent="0">
              <a:lnSpc>
                <a:spcPts val="4385"/>
              </a:lnSpc>
              <a:buNone/>
            </a:pPr>
            <a:r>
              <a:rPr lang="en-US" sz="3508" dirty="0">
                <a:solidFill>
                  <a:srgbClr val="383838"/>
                </a:solidFill>
                <a:latin typeface="Patrick Hand" pitchFamily="34" charset="0"/>
                <a:ea typeface="Patrick Hand" pitchFamily="34" charset="-122"/>
                <a:cs typeface="Patrick Hand" pitchFamily="34" charset="-120"/>
              </a:rPr>
              <a:t>Elasticity of Demand: Measuring Responsiveness</a:t>
            </a:r>
            <a:endParaRPr lang="en-US" sz="3508" dirty="0"/>
          </a:p>
        </p:txBody>
      </p:sp>
      <p:sp>
        <p:nvSpPr>
          <p:cNvPr id="5" name="Text 3"/>
          <p:cNvSpPr/>
          <p:nvPr/>
        </p:nvSpPr>
        <p:spPr>
          <a:xfrm>
            <a:off x="2447925" y="1726168"/>
            <a:ext cx="2227540" cy="278368"/>
          </a:xfrm>
          <a:prstGeom prst="rect">
            <a:avLst/>
          </a:prstGeom>
          <a:noFill/>
          <a:ln/>
        </p:spPr>
        <p:txBody>
          <a:bodyPr wrap="none" rtlCol="0" anchor="t"/>
          <a:lstStyle/>
          <a:p>
            <a:pPr marL="0" indent="0">
              <a:lnSpc>
                <a:spcPts val="2192"/>
              </a:lnSpc>
              <a:buNone/>
            </a:pPr>
            <a:r>
              <a:rPr lang="en-US" sz="1754" dirty="0">
                <a:solidFill>
                  <a:srgbClr val="383838"/>
                </a:solidFill>
                <a:latin typeface="Patrick Hand" pitchFamily="34" charset="0"/>
                <a:ea typeface="Patrick Hand" pitchFamily="34" charset="-122"/>
                <a:cs typeface="Patrick Hand" pitchFamily="34" charset="-120"/>
              </a:rPr>
              <a:t>Price Elasticity of Demand</a:t>
            </a:r>
            <a:endParaRPr lang="en-US" sz="1754" dirty="0"/>
          </a:p>
        </p:txBody>
      </p:sp>
      <p:sp>
        <p:nvSpPr>
          <p:cNvPr id="6" name="Text 4"/>
          <p:cNvSpPr/>
          <p:nvPr/>
        </p:nvSpPr>
        <p:spPr>
          <a:xfrm>
            <a:off x="2447925" y="2227183"/>
            <a:ext cx="2882146" cy="2494478"/>
          </a:xfrm>
          <a:prstGeom prst="rect">
            <a:avLst/>
          </a:prstGeom>
          <a:noFill/>
          <a:ln/>
        </p:spPr>
        <p:txBody>
          <a:bodyPr wrap="square" rtlCol="0" anchor="t"/>
          <a:lstStyle/>
          <a:p>
            <a:pPr marL="0" indent="0">
              <a:lnSpc>
                <a:spcPts val="2806"/>
              </a:lnSpc>
              <a:buNone/>
            </a:pPr>
            <a:r>
              <a:rPr lang="en-US" sz="1754" dirty="0">
                <a:solidFill>
                  <a:srgbClr val="383838"/>
                </a:solidFill>
                <a:latin typeface="Patrick Hand" pitchFamily="34" charset="0"/>
                <a:ea typeface="Patrick Hand" pitchFamily="34" charset="-122"/>
                <a:cs typeface="Patrick Hand" pitchFamily="34" charset="-120"/>
              </a:rPr>
              <a:t>Price elasticity of demand measures the responsiveness of quantity demanded to changes in price. It is calculated as the percentage change in quantity demanded divided by the percentage change in price.</a:t>
            </a:r>
            <a:endParaRPr lang="en-US" sz="1754" dirty="0"/>
          </a:p>
        </p:txBody>
      </p:sp>
      <p:sp>
        <p:nvSpPr>
          <p:cNvPr id="7" name="Text 5"/>
          <p:cNvSpPr/>
          <p:nvPr/>
        </p:nvSpPr>
        <p:spPr>
          <a:xfrm>
            <a:off x="2447925" y="4922044"/>
            <a:ext cx="2882146" cy="1781770"/>
          </a:xfrm>
          <a:prstGeom prst="rect">
            <a:avLst/>
          </a:prstGeom>
          <a:noFill/>
          <a:ln/>
        </p:spPr>
        <p:txBody>
          <a:bodyPr wrap="square" rtlCol="0" anchor="t"/>
          <a:lstStyle/>
          <a:p>
            <a:pPr marL="0" indent="0">
              <a:lnSpc>
                <a:spcPts val="2806"/>
              </a:lnSpc>
              <a:buNone/>
            </a:pPr>
            <a:r>
              <a:rPr lang="en-US" sz="1754" dirty="0">
                <a:solidFill>
                  <a:srgbClr val="383838"/>
                </a:solidFill>
                <a:latin typeface="Patrick Hand" pitchFamily="34" charset="0"/>
                <a:ea typeface="Patrick Hand" pitchFamily="34" charset="-122"/>
                <a:cs typeface="Patrick Hand" pitchFamily="34" charset="-120"/>
              </a:rPr>
              <a:t>For example, a product with a high price elasticity of demand would experience a large change in quantity demanded for a small change in price.</a:t>
            </a:r>
            <a:endParaRPr lang="en-US" sz="1754" dirty="0"/>
          </a:p>
        </p:txBody>
      </p:sp>
      <p:sp>
        <p:nvSpPr>
          <p:cNvPr id="8" name="Text 6"/>
          <p:cNvSpPr/>
          <p:nvPr/>
        </p:nvSpPr>
        <p:spPr>
          <a:xfrm>
            <a:off x="5881092" y="1726168"/>
            <a:ext cx="2277070" cy="278368"/>
          </a:xfrm>
          <a:prstGeom prst="rect">
            <a:avLst/>
          </a:prstGeom>
          <a:noFill/>
          <a:ln/>
        </p:spPr>
        <p:txBody>
          <a:bodyPr wrap="none" rtlCol="0" anchor="t"/>
          <a:lstStyle/>
          <a:p>
            <a:pPr marL="0" indent="0">
              <a:lnSpc>
                <a:spcPts val="2192"/>
              </a:lnSpc>
              <a:buNone/>
            </a:pPr>
            <a:r>
              <a:rPr lang="en-US" sz="1754" dirty="0">
                <a:solidFill>
                  <a:srgbClr val="383838"/>
                </a:solidFill>
                <a:latin typeface="Patrick Hand" pitchFamily="34" charset="0"/>
                <a:ea typeface="Patrick Hand" pitchFamily="34" charset="-122"/>
                <a:cs typeface="Patrick Hand" pitchFamily="34" charset="-120"/>
              </a:rPr>
              <a:t>Income Elasticity of Demand</a:t>
            </a:r>
            <a:endParaRPr lang="en-US" sz="1754" dirty="0"/>
          </a:p>
        </p:txBody>
      </p:sp>
      <p:sp>
        <p:nvSpPr>
          <p:cNvPr id="9" name="Text 7"/>
          <p:cNvSpPr/>
          <p:nvPr/>
        </p:nvSpPr>
        <p:spPr>
          <a:xfrm>
            <a:off x="5881092" y="2227183"/>
            <a:ext cx="2882146" cy="2494478"/>
          </a:xfrm>
          <a:prstGeom prst="rect">
            <a:avLst/>
          </a:prstGeom>
          <a:noFill/>
          <a:ln/>
        </p:spPr>
        <p:txBody>
          <a:bodyPr wrap="square" rtlCol="0" anchor="t"/>
          <a:lstStyle/>
          <a:p>
            <a:pPr marL="0" indent="0">
              <a:lnSpc>
                <a:spcPts val="2806"/>
              </a:lnSpc>
              <a:buNone/>
            </a:pPr>
            <a:r>
              <a:rPr lang="en-US" sz="1754" dirty="0">
                <a:solidFill>
                  <a:srgbClr val="383838"/>
                </a:solidFill>
                <a:latin typeface="Patrick Hand" pitchFamily="34" charset="0"/>
                <a:ea typeface="Patrick Hand" pitchFamily="34" charset="-122"/>
                <a:cs typeface="Patrick Hand" pitchFamily="34" charset="-120"/>
              </a:rPr>
              <a:t>Income elasticity of demand measures the responsiveness of quantity demanded to changes in income. It is calculated as the percentage change in quantity demanded divided by the percentage change in income.</a:t>
            </a:r>
            <a:endParaRPr lang="en-US" sz="1754" dirty="0"/>
          </a:p>
        </p:txBody>
      </p:sp>
      <p:sp>
        <p:nvSpPr>
          <p:cNvPr id="10" name="Text 8"/>
          <p:cNvSpPr/>
          <p:nvPr/>
        </p:nvSpPr>
        <p:spPr>
          <a:xfrm>
            <a:off x="5881092" y="4922044"/>
            <a:ext cx="2882146" cy="1425416"/>
          </a:xfrm>
          <a:prstGeom prst="rect">
            <a:avLst/>
          </a:prstGeom>
          <a:noFill/>
          <a:ln/>
        </p:spPr>
        <p:txBody>
          <a:bodyPr wrap="square" rtlCol="0" anchor="t"/>
          <a:lstStyle/>
          <a:p>
            <a:pPr marL="0" indent="0">
              <a:lnSpc>
                <a:spcPts val="2806"/>
              </a:lnSpc>
              <a:buNone/>
            </a:pPr>
            <a:r>
              <a:rPr lang="en-US" sz="1754" dirty="0">
                <a:solidFill>
                  <a:srgbClr val="383838"/>
                </a:solidFill>
                <a:latin typeface="Patrick Hand" pitchFamily="34" charset="0"/>
                <a:ea typeface="Patrick Hand" pitchFamily="34" charset="-122"/>
                <a:cs typeface="Patrick Hand" pitchFamily="34" charset="-120"/>
              </a:rPr>
              <a:t>For example, a product with a high income elasticity of demand would see a significant increase in quantity demanded as income rises.</a:t>
            </a:r>
            <a:endParaRPr lang="en-US" sz="1754" dirty="0"/>
          </a:p>
        </p:txBody>
      </p:sp>
      <p:sp>
        <p:nvSpPr>
          <p:cNvPr id="11" name="Text 9"/>
          <p:cNvSpPr/>
          <p:nvPr/>
        </p:nvSpPr>
        <p:spPr>
          <a:xfrm>
            <a:off x="9314259" y="1726168"/>
            <a:ext cx="2227540" cy="278368"/>
          </a:xfrm>
          <a:prstGeom prst="rect">
            <a:avLst/>
          </a:prstGeom>
          <a:noFill/>
          <a:ln/>
        </p:spPr>
        <p:txBody>
          <a:bodyPr wrap="none" rtlCol="0" anchor="t"/>
          <a:lstStyle/>
          <a:p>
            <a:pPr marL="0" indent="0">
              <a:lnSpc>
                <a:spcPts val="2192"/>
              </a:lnSpc>
              <a:buNone/>
            </a:pPr>
            <a:r>
              <a:rPr lang="en-US" sz="1754" dirty="0">
                <a:solidFill>
                  <a:srgbClr val="383838"/>
                </a:solidFill>
                <a:latin typeface="Patrick Hand" pitchFamily="34" charset="0"/>
                <a:ea typeface="Patrick Hand" pitchFamily="34" charset="-122"/>
                <a:cs typeface="Patrick Hand" pitchFamily="34" charset="-120"/>
              </a:rPr>
              <a:t>Cross Elasticity of Demand</a:t>
            </a:r>
            <a:endParaRPr lang="en-US" sz="1754" dirty="0"/>
          </a:p>
        </p:txBody>
      </p:sp>
      <p:sp>
        <p:nvSpPr>
          <p:cNvPr id="12" name="Text 10"/>
          <p:cNvSpPr/>
          <p:nvPr/>
        </p:nvSpPr>
        <p:spPr>
          <a:xfrm>
            <a:off x="9314259" y="2227183"/>
            <a:ext cx="2882146" cy="3207187"/>
          </a:xfrm>
          <a:prstGeom prst="rect">
            <a:avLst/>
          </a:prstGeom>
          <a:noFill/>
          <a:ln/>
        </p:spPr>
        <p:txBody>
          <a:bodyPr wrap="square" rtlCol="0" anchor="t"/>
          <a:lstStyle/>
          <a:p>
            <a:pPr marL="0" indent="0">
              <a:lnSpc>
                <a:spcPts val="2806"/>
              </a:lnSpc>
              <a:buNone/>
            </a:pPr>
            <a:r>
              <a:rPr lang="en-US" sz="1754" dirty="0">
                <a:solidFill>
                  <a:srgbClr val="383838"/>
                </a:solidFill>
                <a:latin typeface="Patrick Hand" pitchFamily="34" charset="0"/>
                <a:ea typeface="Patrick Hand" pitchFamily="34" charset="-122"/>
                <a:cs typeface="Patrick Hand" pitchFamily="34" charset="-120"/>
              </a:rPr>
              <a:t>Cross elasticity of demand measures the responsiveness of quantity demanded for one good to changes in the price of another good. It is calculated as the percentage change in quantity demanded for one good divided by the percentage change in price of another good.</a:t>
            </a:r>
            <a:endParaRPr lang="en-US" sz="1754" dirty="0"/>
          </a:p>
        </p:txBody>
      </p:sp>
      <p:sp>
        <p:nvSpPr>
          <p:cNvPr id="13" name="Text 11"/>
          <p:cNvSpPr/>
          <p:nvPr/>
        </p:nvSpPr>
        <p:spPr>
          <a:xfrm>
            <a:off x="9314259" y="5634752"/>
            <a:ext cx="2882146" cy="1781770"/>
          </a:xfrm>
          <a:prstGeom prst="rect">
            <a:avLst/>
          </a:prstGeom>
          <a:noFill/>
          <a:ln/>
        </p:spPr>
        <p:txBody>
          <a:bodyPr wrap="square" rtlCol="0" anchor="t"/>
          <a:lstStyle/>
          <a:p>
            <a:pPr marL="0" indent="0">
              <a:lnSpc>
                <a:spcPts val="2806"/>
              </a:lnSpc>
              <a:buNone/>
            </a:pPr>
            <a:r>
              <a:rPr lang="en-US" sz="1754" dirty="0">
                <a:solidFill>
                  <a:srgbClr val="383838"/>
                </a:solidFill>
                <a:latin typeface="Patrick Hand" pitchFamily="34" charset="0"/>
                <a:ea typeface="Patrick Hand" pitchFamily="34" charset="-122"/>
                <a:cs typeface="Patrick Hand" pitchFamily="34" charset="-120"/>
              </a:rPr>
              <a:t>For example, if the price of tea increases, the quantity demanded for coffee may increase, demonstrating a positive cross elasticity.</a:t>
            </a:r>
            <a:endParaRPr lang="en-US" sz="1754"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sp>
        <p:nvSpPr>
          <p:cNvPr id="4" name="Text 2"/>
          <p:cNvSpPr/>
          <p:nvPr/>
        </p:nvSpPr>
        <p:spPr>
          <a:xfrm>
            <a:off x="2009180" y="673894"/>
            <a:ext cx="7278291" cy="606981"/>
          </a:xfrm>
          <a:prstGeom prst="rect">
            <a:avLst/>
          </a:prstGeom>
          <a:noFill/>
          <a:ln/>
        </p:spPr>
        <p:txBody>
          <a:bodyPr wrap="none" rtlCol="0" anchor="t"/>
          <a:lstStyle/>
          <a:p>
            <a:pPr marL="0" indent="0">
              <a:lnSpc>
                <a:spcPts val="4780"/>
              </a:lnSpc>
              <a:buNone/>
            </a:pPr>
            <a:r>
              <a:rPr lang="en-US" sz="3824" dirty="0">
                <a:solidFill>
                  <a:srgbClr val="383838"/>
                </a:solidFill>
                <a:latin typeface="Patrick Hand" pitchFamily="34" charset="0"/>
                <a:ea typeface="Patrick Hand" pitchFamily="34" charset="-122"/>
                <a:cs typeface="Patrick Hand" pitchFamily="34" charset="-120"/>
              </a:rPr>
              <a:t>Utility: Measuring Consumer Satisfaction</a:t>
            </a:r>
            <a:endParaRPr lang="en-US" sz="3824" dirty="0"/>
          </a:p>
        </p:txBody>
      </p:sp>
      <p:sp>
        <p:nvSpPr>
          <p:cNvPr id="5" name="Shape 3"/>
          <p:cNvSpPr/>
          <p:nvPr/>
        </p:nvSpPr>
        <p:spPr>
          <a:xfrm>
            <a:off x="2009180" y="1766530"/>
            <a:ext cx="10612041" cy="4350068"/>
          </a:xfrm>
          <a:prstGeom prst="roundRect">
            <a:avLst>
              <a:gd name="adj" fmla="val 2512"/>
            </a:avLst>
          </a:prstGeom>
          <a:noFill/>
          <a:ln w="7620">
            <a:solidFill>
              <a:srgbClr val="000000">
                <a:alpha val="8000"/>
              </a:srgbClr>
            </a:solidFill>
            <a:prstDash val="solid"/>
          </a:ln>
        </p:spPr>
      </p:sp>
      <p:sp>
        <p:nvSpPr>
          <p:cNvPr id="6" name="Shape 4"/>
          <p:cNvSpPr/>
          <p:nvPr/>
        </p:nvSpPr>
        <p:spPr>
          <a:xfrm>
            <a:off x="2016800" y="1774150"/>
            <a:ext cx="10596801" cy="695087"/>
          </a:xfrm>
          <a:prstGeom prst="rect">
            <a:avLst/>
          </a:prstGeom>
          <a:solidFill>
            <a:srgbClr val="FFFFFF">
              <a:alpha val="4000"/>
            </a:srgbClr>
          </a:solidFill>
          <a:ln/>
        </p:spPr>
      </p:sp>
      <p:sp>
        <p:nvSpPr>
          <p:cNvPr id="7" name="Text 5"/>
          <p:cNvSpPr/>
          <p:nvPr/>
        </p:nvSpPr>
        <p:spPr>
          <a:xfrm>
            <a:off x="2259568" y="1927384"/>
            <a:ext cx="4809053" cy="388620"/>
          </a:xfrm>
          <a:prstGeom prst="rect">
            <a:avLst/>
          </a:prstGeom>
          <a:noFill/>
          <a:ln/>
        </p:spPr>
        <p:txBody>
          <a:bodyPr wrap="none" rtlCol="0" anchor="t"/>
          <a:lstStyle/>
          <a:p>
            <a:pPr marL="0" indent="0">
              <a:lnSpc>
                <a:spcPts val="3059"/>
              </a:lnSpc>
              <a:buNone/>
            </a:pPr>
            <a:r>
              <a:rPr lang="en-US" sz="1912" b="1" dirty="0">
                <a:solidFill>
                  <a:srgbClr val="383838"/>
                </a:solidFill>
                <a:latin typeface="Patrick Hand" pitchFamily="34" charset="0"/>
                <a:ea typeface="Patrick Hand" pitchFamily="34" charset="-122"/>
                <a:cs typeface="Patrick Hand" pitchFamily="34" charset="-120"/>
              </a:rPr>
              <a:t>Type of Utility</a:t>
            </a:r>
            <a:endParaRPr lang="en-US" sz="1912" dirty="0"/>
          </a:p>
        </p:txBody>
      </p:sp>
      <p:sp>
        <p:nvSpPr>
          <p:cNvPr id="8" name="Text 6"/>
          <p:cNvSpPr/>
          <p:nvPr/>
        </p:nvSpPr>
        <p:spPr>
          <a:xfrm>
            <a:off x="7561778" y="1927384"/>
            <a:ext cx="4809053" cy="388620"/>
          </a:xfrm>
          <a:prstGeom prst="rect">
            <a:avLst/>
          </a:prstGeom>
          <a:noFill/>
          <a:ln/>
        </p:spPr>
        <p:txBody>
          <a:bodyPr wrap="none" rtlCol="0" anchor="t"/>
          <a:lstStyle/>
          <a:p>
            <a:pPr marL="0" indent="0">
              <a:lnSpc>
                <a:spcPts val="3059"/>
              </a:lnSpc>
              <a:buNone/>
            </a:pPr>
            <a:r>
              <a:rPr lang="en-US" sz="1912" b="1" dirty="0">
                <a:solidFill>
                  <a:srgbClr val="383838"/>
                </a:solidFill>
                <a:latin typeface="Patrick Hand" pitchFamily="34" charset="0"/>
                <a:ea typeface="Patrick Hand" pitchFamily="34" charset="-122"/>
                <a:cs typeface="Patrick Hand" pitchFamily="34" charset="-120"/>
              </a:rPr>
              <a:t>Description</a:t>
            </a:r>
            <a:endParaRPr lang="en-US" sz="1912" dirty="0"/>
          </a:p>
        </p:txBody>
      </p:sp>
      <p:sp>
        <p:nvSpPr>
          <p:cNvPr id="9" name="Shape 7"/>
          <p:cNvSpPr/>
          <p:nvPr/>
        </p:nvSpPr>
        <p:spPr>
          <a:xfrm>
            <a:off x="2016800" y="2469237"/>
            <a:ext cx="10596801" cy="1083707"/>
          </a:xfrm>
          <a:prstGeom prst="rect">
            <a:avLst/>
          </a:prstGeom>
          <a:solidFill>
            <a:srgbClr val="000000">
              <a:alpha val="4000"/>
            </a:srgbClr>
          </a:solidFill>
          <a:ln/>
        </p:spPr>
      </p:sp>
      <p:sp>
        <p:nvSpPr>
          <p:cNvPr id="10" name="Text 8"/>
          <p:cNvSpPr/>
          <p:nvPr/>
        </p:nvSpPr>
        <p:spPr>
          <a:xfrm>
            <a:off x="2259568" y="2622471"/>
            <a:ext cx="4809053" cy="388620"/>
          </a:xfrm>
          <a:prstGeom prst="rect">
            <a:avLst/>
          </a:prstGeom>
          <a:noFill/>
          <a:ln/>
        </p:spPr>
        <p:txBody>
          <a:bodyPr wrap="none" rtlCol="0" anchor="t"/>
          <a:lstStyle/>
          <a:p>
            <a:pPr marL="0" indent="0">
              <a:lnSpc>
                <a:spcPts val="3059"/>
              </a:lnSpc>
              <a:buNone/>
            </a:pPr>
            <a:r>
              <a:rPr lang="en-US" sz="1912" dirty="0">
                <a:solidFill>
                  <a:srgbClr val="383838"/>
                </a:solidFill>
                <a:latin typeface="Patrick Hand" pitchFamily="34" charset="0"/>
                <a:ea typeface="Patrick Hand" pitchFamily="34" charset="-122"/>
                <a:cs typeface="Patrick Hand" pitchFamily="34" charset="-120"/>
              </a:rPr>
              <a:t>Total Utility</a:t>
            </a:r>
            <a:endParaRPr lang="en-US" sz="1912" dirty="0"/>
          </a:p>
        </p:txBody>
      </p:sp>
      <p:sp>
        <p:nvSpPr>
          <p:cNvPr id="11" name="Text 9"/>
          <p:cNvSpPr/>
          <p:nvPr/>
        </p:nvSpPr>
        <p:spPr>
          <a:xfrm>
            <a:off x="7561778" y="2622471"/>
            <a:ext cx="4809053" cy="777240"/>
          </a:xfrm>
          <a:prstGeom prst="rect">
            <a:avLst/>
          </a:prstGeom>
          <a:noFill/>
          <a:ln/>
        </p:spPr>
        <p:txBody>
          <a:bodyPr wrap="square" rtlCol="0" anchor="t"/>
          <a:lstStyle/>
          <a:p>
            <a:pPr marL="0" indent="0">
              <a:lnSpc>
                <a:spcPts val="3059"/>
              </a:lnSpc>
              <a:buNone/>
            </a:pPr>
            <a:r>
              <a:rPr lang="en-US" sz="1912" dirty="0">
                <a:solidFill>
                  <a:srgbClr val="383838"/>
                </a:solidFill>
                <a:latin typeface="Patrick Hand" pitchFamily="34" charset="0"/>
                <a:ea typeface="Patrick Hand" pitchFamily="34" charset="-122"/>
                <a:cs typeface="Patrick Hand" pitchFamily="34" charset="-120"/>
              </a:rPr>
              <a:t>The total satisfaction a consumer derives from consuming a particular quantity of a good.</a:t>
            </a:r>
            <a:endParaRPr lang="en-US" sz="1912" dirty="0"/>
          </a:p>
        </p:txBody>
      </p:sp>
      <p:sp>
        <p:nvSpPr>
          <p:cNvPr id="12" name="Shape 10"/>
          <p:cNvSpPr/>
          <p:nvPr/>
        </p:nvSpPr>
        <p:spPr>
          <a:xfrm>
            <a:off x="2016800" y="3552944"/>
            <a:ext cx="10596801" cy="1083707"/>
          </a:xfrm>
          <a:prstGeom prst="rect">
            <a:avLst/>
          </a:prstGeom>
          <a:solidFill>
            <a:srgbClr val="FFFFFF">
              <a:alpha val="4000"/>
            </a:srgbClr>
          </a:solidFill>
          <a:ln/>
        </p:spPr>
      </p:sp>
      <p:sp>
        <p:nvSpPr>
          <p:cNvPr id="13" name="Text 11"/>
          <p:cNvSpPr/>
          <p:nvPr/>
        </p:nvSpPr>
        <p:spPr>
          <a:xfrm>
            <a:off x="2259568" y="3706178"/>
            <a:ext cx="4809053" cy="388620"/>
          </a:xfrm>
          <a:prstGeom prst="rect">
            <a:avLst/>
          </a:prstGeom>
          <a:noFill/>
          <a:ln/>
        </p:spPr>
        <p:txBody>
          <a:bodyPr wrap="none" rtlCol="0" anchor="t"/>
          <a:lstStyle/>
          <a:p>
            <a:pPr marL="0" indent="0">
              <a:lnSpc>
                <a:spcPts val="3059"/>
              </a:lnSpc>
              <a:buNone/>
            </a:pPr>
            <a:r>
              <a:rPr lang="en-US" sz="1912" dirty="0">
                <a:solidFill>
                  <a:srgbClr val="383838"/>
                </a:solidFill>
                <a:latin typeface="Patrick Hand" pitchFamily="34" charset="0"/>
                <a:ea typeface="Patrick Hand" pitchFamily="34" charset="-122"/>
                <a:cs typeface="Patrick Hand" pitchFamily="34" charset="-120"/>
              </a:rPr>
              <a:t>Marginal Utility</a:t>
            </a:r>
            <a:endParaRPr lang="en-US" sz="1912" dirty="0"/>
          </a:p>
        </p:txBody>
      </p:sp>
      <p:sp>
        <p:nvSpPr>
          <p:cNvPr id="14" name="Text 12"/>
          <p:cNvSpPr/>
          <p:nvPr/>
        </p:nvSpPr>
        <p:spPr>
          <a:xfrm>
            <a:off x="7561778" y="3706178"/>
            <a:ext cx="4809053" cy="777240"/>
          </a:xfrm>
          <a:prstGeom prst="rect">
            <a:avLst/>
          </a:prstGeom>
          <a:noFill/>
          <a:ln/>
        </p:spPr>
        <p:txBody>
          <a:bodyPr wrap="square" rtlCol="0" anchor="t"/>
          <a:lstStyle/>
          <a:p>
            <a:pPr marL="0" indent="0">
              <a:lnSpc>
                <a:spcPts val="3059"/>
              </a:lnSpc>
              <a:buNone/>
            </a:pPr>
            <a:r>
              <a:rPr lang="en-US" sz="1912" dirty="0">
                <a:solidFill>
                  <a:srgbClr val="383838"/>
                </a:solidFill>
                <a:latin typeface="Patrick Hand" pitchFamily="34" charset="0"/>
                <a:ea typeface="Patrick Hand" pitchFamily="34" charset="-122"/>
                <a:cs typeface="Patrick Hand" pitchFamily="34" charset="-120"/>
              </a:rPr>
              <a:t>The additional satisfaction gained from consuming one more unit of a good.</a:t>
            </a:r>
            <a:endParaRPr lang="en-US" sz="1912" dirty="0"/>
          </a:p>
        </p:txBody>
      </p:sp>
      <p:sp>
        <p:nvSpPr>
          <p:cNvPr id="15" name="Shape 13"/>
          <p:cNvSpPr/>
          <p:nvPr/>
        </p:nvSpPr>
        <p:spPr>
          <a:xfrm>
            <a:off x="2016800" y="4636651"/>
            <a:ext cx="10596801" cy="1472327"/>
          </a:xfrm>
          <a:prstGeom prst="rect">
            <a:avLst/>
          </a:prstGeom>
          <a:solidFill>
            <a:srgbClr val="000000">
              <a:alpha val="4000"/>
            </a:srgbClr>
          </a:solidFill>
          <a:ln/>
        </p:spPr>
      </p:sp>
      <p:sp>
        <p:nvSpPr>
          <p:cNvPr id="16" name="Text 14"/>
          <p:cNvSpPr/>
          <p:nvPr/>
        </p:nvSpPr>
        <p:spPr>
          <a:xfrm>
            <a:off x="2259568" y="4789884"/>
            <a:ext cx="4809053" cy="388620"/>
          </a:xfrm>
          <a:prstGeom prst="rect">
            <a:avLst/>
          </a:prstGeom>
          <a:noFill/>
          <a:ln/>
        </p:spPr>
        <p:txBody>
          <a:bodyPr wrap="none" rtlCol="0" anchor="t"/>
          <a:lstStyle/>
          <a:p>
            <a:pPr marL="0" indent="0">
              <a:lnSpc>
                <a:spcPts val="3059"/>
              </a:lnSpc>
              <a:buNone/>
            </a:pPr>
            <a:r>
              <a:rPr lang="en-US" sz="1912" dirty="0">
                <a:solidFill>
                  <a:srgbClr val="383838"/>
                </a:solidFill>
                <a:latin typeface="Patrick Hand" pitchFamily="34" charset="0"/>
                <a:ea typeface="Patrick Hand" pitchFamily="34" charset="-122"/>
                <a:cs typeface="Patrick Hand" pitchFamily="34" charset="-120"/>
              </a:rPr>
              <a:t>Diminishing Marginal Utility</a:t>
            </a:r>
            <a:endParaRPr lang="en-US" sz="1912" dirty="0"/>
          </a:p>
        </p:txBody>
      </p:sp>
      <p:sp>
        <p:nvSpPr>
          <p:cNvPr id="17" name="Text 15"/>
          <p:cNvSpPr/>
          <p:nvPr/>
        </p:nvSpPr>
        <p:spPr>
          <a:xfrm>
            <a:off x="7561778" y="4789884"/>
            <a:ext cx="4809053" cy="1165860"/>
          </a:xfrm>
          <a:prstGeom prst="rect">
            <a:avLst/>
          </a:prstGeom>
          <a:noFill/>
          <a:ln/>
        </p:spPr>
        <p:txBody>
          <a:bodyPr wrap="square" rtlCol="0" anchor="t"/>
          <a:lstStyle/>
          <a:p>
            <a:pPr marL="0" indent="0">
              <a:lnSpc>
                <a:spcPts val="3059"/>
              </a:lnSpc>
              <a:buNone/>
            </a:pPr>
            <a:r>
              <a:rPr lang="en-US" sz="1912" dirty="0">
                <a:solidFill>
                  <a:srgbClr val="383838"/>
                </a:solidFill>
                <a:latin typeface="Patrick Hand" pitchFamily="34" charset="0"/>
                <a:ea typeface="Patrick Hand" pitchFamily="34" charset="-122"/>
                <a:cs typeface="Patrick Hand" pitchFamily="34" charset="-120"/>
              </a:rPr>
              <a:t>The principle that as a consumer consumes more of a good, the additional satisfaction from each additional unit decreases.</a:t>
            </a:r>
            <a:endParaRPr lang="en-US" sz="1912" dirty="0"/>
          </a:p>
        </p:txBody>
      </p:sp>
      <p:sp>
        <p:nvSpPr>
          <p:cNvPr id="18" name="Text 16"/>
          <p:cNvSpPr/>
          <p:nvPr/>
        </p:nvSpPr>
        <p:spPr>
          <a:xfrm>
            <a:off x="2009180" y="6389727"/>
            <a:ext cx="10612041" cy="1165860"/>
          </a:xfrm>
          <a:prstGeom prst="rect">
            <a:avLst/>
          </a:prstGeom>
          <a:noFill/>
          <a:ln/>
        </p:spPr>
        <p:txBody>
          <a:bodyPr wrap="square" rtlCol="0" anchor="t"/>
          <a:lstStyle/>
          <a:p>
            <a:pPr marL="0" indent="0">
              <a:lnSpc>
                <a:spcPts val="3059"/>
              </a:lnSpc>
              <a:buNone/>
            </a:pPr>
            <a:r>
              <a:rPr lang="en-US" sz="1912" dirty="0">
                <a:solidFill>
                  <a:srgbClr val="383838"/>
                </a:solidFill>
                <a:latin typeface="Patrick Hand" pitchFamily="34" charset="0"/>
                <a:ea typeface="Patrick Hand" pitchFamily="34" charset="-122"/>
                <a:cs typeface="Patrick Hand" pitchFamily="34" charset="-120"/>
              </a:rPr>
              <a:t>The concept of utility is central to understanding consumer choices. Consumers aim to maximize their total utility, given their limited resources. The principle of diminishing marginal utility explains why consumers tend to consume more of a good when its price falls, as the additional satisfaction gained from each additional unit decreases.</a:t>
            </a:r>
            <a:endParaRPr lang="en-US" sz="191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pic>
        <p:nvPicPr>
          <p:cNvPr id="4"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5" name="Text 2"/>
          <p:cNvSpPr/>
          <p:nvPr/>
        </p:nvSpPr>
        <p:spPr>
          <a:xfrm>
            <a:off x="6350437" y="1454706"/>
            <a:ext cx="7415927" cy="1234202"/>
          </a:xfrm>
          <a:prstGeom prst="rect">
            <a:avLst/>
          </a:prstGeom>
          <a:noFill/>
          <a:ln/>
        </p:spPr>
        <p:txBody>
          <a:bodyPr wrap="square" rtlCol="0" anchor="t"/>
          <a:lstStyle/>
          <a:p>
            <a:pPr marL="0" indent="0">
              <a:lnSpc>
                <a:spcPts val="4860"/>
              </a:lnSpc>
              <a:buNone/>
            </a:pPr>
            <a:r>
              <a:rPr lang="en-US" sz="3888" dirty="0">
                <a:solidFill>
                  <a:srgbClr val="383838"/>
                </a:solidFill>
                <a:latin typeface="Patrick Hand" pitchFamily="34" charset="0"/>
                <a:ea typeface="Patrick Hand" pitchFamily="34" charset="-122"/>
                <a:cs typeface="Patrick Hand" pitchFamily="34" charset="-120"/>
              </a:rPr>
              <a:t>Marginal Rate of Substitution: Trade-offs in Consumption</a:t>
            </a:r>
            <a:endParaRPr lang="en-US" sz="3888" dirty="0"/>
          </a:p>
        </p:txBody>
      </p:sp>
      <p:sp>
        <p:nvSpPr>
          <p:cNvPr id="6" name="Text 3"/>
          <p:cNvSpPr/>
          <p:nvPr/>
        </p:nvSpPr>
        <p:spPr>
          <a:xfrm>
            <a:off x="6350437" y="3059192"/>
            <a:ext cx="7415927" cy="1580198"/>
          </a:xfrm>
          <a:prstGeom prst="rect">
            <a:avLst/>
          </a:prstGeom>
          <a:noFill/>
          <a:ln/>
        </p:spPr>
        <p:txBody>
          <a:bodyPr wrap="square" rtlCol="0" anchor="t"/>
          <a:lstStyle/>
          <a:p>
            <a:pPr marL="0" indent="0">
              <a:lnSpc>
                <a:spcPts val="3110"/>
              </a:lnSpc>
              <a:buNone/>
            </a:pPr>
            <a:r>
              <a:rPr lang="en-US" sz="1944" dirty="0">
                <a:solidFill>
                  <a:srgbClr val="383838"/>
                </a:solidFill>
                <a:latin typeface="Patrick Hand" pitchFamily="34" charset="0"/>
                <a:ea typeface="Patrick Hand" pitchFamily="34" charset="-122"/>
                <a:cs typeface="Patrick Hand" pitchFamily="34" charset="-120"/>
              </a:rPr>
              <a:t>The marginal rate of substitution (MRS) measures the rate at which a consumer is willing to give up one good for another while maintaining the same level of utility. This concept is important for understanding how consumers make trade-offs between different goods.</a:t>
            </a:r>
            <a:endParaRPr lang="en-US" sz="1944" dirty="0"/>
          </a:p>
        </p:txBody>
      </p:sp>
      <p:sp>
        <p:nvSpPr>
          <p:cNvPr id="7" name="Text 4"/>
          <p:cNvSpPr/>
          <p:nvPr/>
        </p:nvSpPr>
        <p:spPr>
          <a:xfrm>
            <a:off x="6350437" y="4917043"/>
            <a:ext cx="7415927" cy="790099"/>
          </a:xfrm>
          <a:prstGeom prst="rect">
            <a:avLst/>
          </a:prstGeom>
          <a:noFill/>
          <a:ln/>
        </p:spPr>
        <p:txBody>
          <a:bodyPr wrap="square" rtlCol="0" anchor="t"/>
          <a:lstStyle/>
          <a:p>
            <a:pPr marL="0" indent="0">
              <a:lnSpc>
                <a:spcPts val="3110"/>
              </a:lnSpc>
              <a:buNone/>
            </a:pPr>
            <a:r>
              <a:rPr lang="en-US" sz="1944" dirty="0">
                <a:solidFill>
                  <a:srgbClr val="383838"/>
                </a:solidFill>
                <a:latin typeface="Patrick Hand" pitchFamily="34" charset="0"/>
                <a:ea typeface="Patrick Hand" pitchFamily="34" charset="-122"/>
                <a:cs typeface="Patrick Hand" pitchFamily="34" charset="-120"/>
              </a:rPr>
              <a:t>For example, if a consumer is willing to give up 2 apples for 1 orange, their MRS is 2. This means that they value 2 apples as much as 1 orange.</a:t>
            </a:r>
            <a:endParaRPr lang="en-US" sz="1944" dirty="0"/>
          </a:p>
        </p:txBody>
      </p:sp>
      <p:sp>
        <p:nvSpPr>
          <p:cNvPr id="8" name="Text 5"/>
          <p:cNvSpPr/>
          <p:nvPr/>
        </p:nvSpPr>
        <p:spPr>
          <a:xfrm>
            <a:off x="6350437" y="5984796"/>
            <a:ext cx="7415927" cy="790099"/>
          </a:xfrm>
          <a:prstGeom prst="rect">
            <a:avLst/>
          </a:prstGeom>
          <a:noFill/>
          <a:ln/>
        </p:spPr>
        <p:txBody>
          <a:bodyPr wrap="square" rtlCol="0" anchor="t"/>
          <a:lstStyle/>
          <a:p>
            <a:pPr marL="0" indent="0">
              <a:lnSpc>
                <a:spcPts val="3110"/>
              </a:lnSpc>
              <a:buNone/>
            </a:pPr>
            <a:r>
              <a:rPr lang="en-US" sz="1944" dirty="0">
                <a:solidFill>
                  <a:srgbClr val="383838"/>
                </a:solidFill>
                <a:latin typeface="Patrick Hand" pitchFamily="34" charset="0"/>
                <a:ea typeface="Patrick Hand" pitchFamily="34" charset="-122"/>
                <a:cs typeface="Patrick Hand" pitchFamily="34" charset="-120"/>
              </a:rPr>
              <a:t>The MRS is typically assumed to be decreasing, meaning that consumers are willing to give up less and less of one good for an additional unit of another good.</a:t>
            </a:r>
            <a:endParaRPr lang="en-US" sz="1944"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sp>
        <p:nvSpPr>
          <p:cNvPr id="4" name="Text 2"/>
          <p:cNvSpPr/>
          <p:nvPr/>
        </p:nvSpPr>
        <p:spPr>
          <a:xfrm>
            <a:off x="2168485" y="661630"/>
            <a:ext cx="9018984" cy="588883"/>
          </a:xfrm>
          <a:prstGeom prst="rect">
            <a:avLst/>
          </a:prstGeom>
          <a:noFill/>
          <a:ln/>
        </p:spPr>
        <p:txBody>
          <a:bodyPr wrap="none" rtlCol="0" anchor="t"/>
          <a:lstStyle/>
          <a:p>
            <a:pPr marL="0" indent="0">
              <a:lnSpc>
                <a:spcPts val="4637"/>
              </a:lnSpc>
              <a:buNone/>
            </a:pPr>
            <a:r>
              <a:rPr lang="en-US" sz="3709" dirty="0">
                <a:solidFill>
                  <a:srgbClr val="383838"/>
                </a:solidFill>
                <a:latin typeface="Patrick Hand" pitchFamily="34" charset="0"/>
                <a:ea typeface="Patrick Hand" pitchFamily="34" charset="-122"/>
                <a:cs typeface="Patrick Hand" pitchFamily="34" charset="-120"/>
              </a:rPr>
              <a:t>Indifference Curves: Mapping Consumer Preferences</a:t>
            </a:r>
            <a:endParaRPr lang="en-US" sz="3709" dirty="0"/>
          </a:p>
        </p:txBody>
      </p:sp>
      <p:sp>
        <p:nvSpPr>
          <p:cNvPr id="5" name="Shape 3"/>
          <p:cNvSpPr/>
          <p:nvPr/>
        </p:nvSpPr>
        <p:spPr>
          <a:xfrm>
            <a:off x="2168485" y="1721525"/>
            <a:ext cx="5028962" cy="2805470"/>
          </a:xfrm>
          <a:prstGeom prst="roundRect">
            <a:avLst>
              <a:gd name="adj" fmla="val 3778"/>
            </a:avLst>
          </a:prstGeom>
          <a:solidFill>
            <a:srgbClr val="E6E6E6"/>
          </a:solidFill>
          <a:ln w="7620">
            <a:solidFill>
              <a:srgbClr val="CCCCCC"/>
            </a:solidFill>
            <a:prstDash val="solid"/>
          </a:ln>
        </p:spPr>
      </p:sp>
      <p:sp>
        <p:nvSpPr>
          <p:cNvPr id="6" name="Text 4"/>
          <p:cNvSpPr/>
          <p:nvPr/>
        </p:nvSpPr>
        <p:spPr>
          <a:xfrm>
            <a:off x="2411611" y="1964650"/>
            <a:ext cx="2677001" cy="294323"/>
          </a:xfrm>
          <a:prstGeom prst="rect">
            <a:avLst/>
          </a:prstGeom>
          <a:noFill/>
          <a:ln/>
        </p:spPr>
        <p:txBody>
          <a:bodyPr wrap="none" rtlCol="0" anchor="t"/>
          <a:lstStyle/>
          <a:p>
            <a:pPr marL="0" indent="0">
              <a:lnSpc>
                <a:spcPts val="2318"/>
              </a:lnSpc>
              <a:buNone/>
            </a:pPr>
            <a:r>
              <a:rPr lang="en-US" sz="1855" dirty="0">
                <a:solidFill>
                  <a:srgbClr val="383838"/>
                </a:solidFill>
                <a:latin typeface="Patrick Hand" pitchFamily="34" charset="0"/>
                <a:ea typeface="Patrick Hand" pitchFamily="34" charset="-122"/>
                <a:cs typeface="Patrick Hand" pitchFamily="34" charset="-120"/>
              </a:rPr>
              <a:t>Concept of Indifference Curves</a:t>
            </a:r>
            <a:endParaRPr lang="en-US" sz="1855" dirty="0"/>
          </a:p>
        </p:txBody>
      </p:sp>
      <p:sp>
        <p:nvSpPr>
          <p:cNvPr id="7" name="Text 5"/>
          <p:cNvSpPr/>
          <p:nvPr/>
        </p:nvSpPr>
        <p:spPr>
          <a:xfrm>
            <a:off x="2411611" y="2400300"/>
            <a:ext cx="4542711" cy="1506855"/>
          </a:xfrm>
          <a:prstGeom prst="rect">
            <a:avLst/>
          </a:prstGeom>
          <a:noFill/>
          <a:ln/>
        </p:spPr>
        <p:txBody>
          <a:bodyPr wrap="square" rtlCol="0" anchor="t"/>
          <a:lstStyle/>
          <a:p>
            <a:pPr marL="0" indent="0">
              <a:lnSpc>
                <a:spcPts val="2968"/>
              </a:lnSpc>
              <a:buNone/>
            </a:pPr>
            <a:r>
              <a:rPr lang="en-US" sz="1855" dirty="0">
                <a:solidFill>
                  <a:srgbClr val="383838"/>
                </a:solidFill>
                <a:latin typeface="Patrick Hand" pitchFamily="34" charset="0"/>
                <a:ea typeface="Patrick Hand" pitchFamily="34" charset="-122"/>
                <a:cs typeface="Patrick Hand" pitchFamily="34" charset="-120"/>
              </a:rPr>
              <a:t>An indifference curve represents all the combinations of two goods that provide a consumer with the same level of utility. It is a graphical representation of consumer preferences.</a:t>
            </a:r>
            <a:endParaRPr lang="en-US" sz="1855" dirty="0"/>
          </a:p>
        </p:txBody>
      </p:sp>
      <p:sp>
        <p:nvSpPr>
          <p:cNvPr id="8" name="Shape 6"/>
          <p:cNvSpPr/>
          <p:nvPr/>
        </p:nvSpPr>
        <p:spPr>
          <a:xfrm>
            <a:off x="7432953" y="1721525"/>
            <a:ext cx="5028962" cy="2805470"/>
          </a:xfrm>
          <a:prstGeom prst="roundRect">
            <a:avLst>
              <a:gd name="adj" fmla="val 3778"/>
            </a:avLst>
          </a:prstGeom>
          <a:solidFill>
            <a:srgbClr val="E6E6E6"/>
          </a:solidFill>
          <a:ln w="7620">
            <a:solidFill>
              <a:srgbClr val="CCCCCC"/>
            </a:solidFill>
            <a:prstDash val="solid"/>
          </a:ln>
        </p:spPr>
      </p:sp>
      <p:sp>
        <p:nvSpPr>
          <p:cNvPr id="9" name="Text 7"/>
          <p:cNvSpPr/>
          <p:nvPr/>
        </p:nvSpPr>
        <p:spPr>
          <a:xfrm>
            <a:off x="7676078" y="1964650"/>
            <a:ext cx="2881908" cy="294323"/>
          </a:xfrm>
          <a:prstGeom prst="rect">
            <a:avLst/>
          </a:prstGeom>
          <a:noFill/>
          <a:ln/>
        </p:spPr>
        <p:txBody>
          <a:bodyPr wrap="none" rtlCol="0" anchor="t"/>
          <a:lstStyle/>
          <a:p>
            <a:pPr marL="0" indent="0">
              <a:lnSpc>
                <a:spcPts val="2318"/>
              </a:lnSpc>
              <a:buNone/>
            </a:pPr>
            <a:r>
              <a:rPr lang="en-US" sz="1855" dirty="0">
                <a:solidFill>
                  <a:srgbClr val="383838"/>
                </a:solidFill>
                <a:latin typeface="Patrick Hand" pitchFamily="34" charset="0"/>
                <a:ea typeface="Patrick Hand" pitchFamily="34" charset="-122"/>
                <a:cs typeface="Patrick Hand" pitchFamily="34" charset="-120"/>
              </a:rPr>
              <a:t>Properties of Indifference Curves</a:t>
            </a:r>
            <a:endParaRPr lang="en-US" sz="1855" dirty="0"/>
          </a:p>
        </p:txBody>
      </p:sp>
      <p:sp>
        <p:nvSpPr>
          <p:cNvPr id="10" name="Text 8"/>
          <p:cNvSpPr/>
          <p:nvPr/>
        </p:nvSpPr>
        <p:spPr>
          <a:xfrm>
            <a:off x="7676078" y="2400300"/>
            <a:ext cx="4542711" cy="1883569"/>
          </a:xfrm>
          <a:prstGeom prst="rect">
            <a:avLst/>
          </a:prstGeom>
          <a:noFill/>
          <a:ln/>
        </p:spPr>
        <p:txBody>
          <a:bodyPr wrap="square" rtlCol="0" anchor="t"/>
          <a:lstStyle/>
          <a:p>
            <a:pPr marL="0" indent="0">
              <a:lnSpc>
                <a:spcPts val="2968"/>
              </a:lnSpc>
              <a:buNone/>
            </a:pPr>
            <a:r>
              <a:rPr lang="en-US" sz="1855" dirty="0">
                <a:solidFill>
                  <a:srgbClr val="383838"/>
                </a:solidFill>
                <a:latin typeface="Patrick Hand" pitchFamily="34" charset="0"/>
                <a:ea typeface="Patrick Hand" pitchFamily="34" charset="-122"/>
                <a:cs typeface="Patrick Hand" pitchFamily="34" charset="-120"/>
              </a:rPr>
              <a:t>Indifference curves are downward sloping, convex to the origin, and cannot intersect. They reflect the principle of diminishing MRS, indicating that consumers are willing to trade off less of one good for an additional unit of another.</a:t>
            </a:r>
            <a:endParaRPr lang="en-US" sz="1855" dirty="0"/>
          </a:p>
        </p:txBody>
      </p:sp>
      <p:sp>
        <p:nvSpPr>
          <p:cNvPr id="11" name="Shape 9"/>
          <p:cNvSpPr/>
          <p:nvPr/>
        </p:nvSpPr>
        <p:spPr>
          <a:xfrm>
            <a:off x="2168485" y="4762500"/>
            <a:ext cx="5028962" cy="2805470"/>
          </a:xfrm>
          <a:prstGeom prst="roundRect">
            <a:avLst>
              <a:gd name="adj" fmla="val 3778"/>
            </a:avLst>
          </a:prstGeom>
          <a:solidFill>
            <a:srgbClr val="E6E6E6"/>
          </a:solidFill>
          <a:ln w="7620">
            <a:solidFill>
              <a:srgbClr val="CCCCCC"/>
            </a:solidFill>
            <a:prstDash val="solid"/>
          </a:ln>
        </p:spPr>
      </p:sp>
      <p:sp>
        <p:nvSpPr>
          <p:cNvPr id="12" name="Text 10"/>
          <p:cNvSpPr/>
          <p:nvPr/>
        </p:nvSpPr>
        <p:spPr>
          <a:xfrm>
            <a:off x="2411611" y="5005626"/>
            <a:ext cx="2355413" cy="294323"/>
          </a:xfrm>
          <a:prstGeom prst="rect">
            <a:avLst/>
          </a:prstGeom>
          <a:noFill/>
          <a:ln/>
        </p:spPr>
        <p:txBody>
          <a:bodyPr wrap="none" rtlCol="0" anchor="t"/>
          <a:lstStyle/>
          <a:p>
            <a:pPr marL="0" indent="0">
              <a:lnSpc>
                <a:spcPts val="2318"/>
              </a:lnSpc>
              <a:buNone/>
            </a:pPr>
            <a:r>
              <a:rPr lang="en-US" sz="1855" dirty="0">
                <a:solidFill>
                  <a:srgbClr val="383838"/>
                </a:solidFill>
                <a:latin typeface="Patrick Hand" pitchFamily="34" charset="0"/>
                <a:ea typeface="Patrick Hand" pitchFamily="34" charset="-122"/>
                <a:cs typeface="Patrick Hand" pitchFamily="34" charset="-120"/>
              </a:rPr>
              <a:t>Budget Line</a:t>
            </a:r>
            <a:endParaRPr lang="en-US" sz="1855" dirty="0"/>
          </a:p>
        </p:txBody>
      </p:sp>
      <p:sp>
        <p:nvSpPr>
          <p:cNvPr id="13" name="Text 11"/>
          <p:cNvSpPr/>
          <p:nvPr/>
        </p:nvSpPr>
        <p:spPr>
          <a:xfrm>
            <a:off x="2411611" y="5441275"/>
            <a:ext cx="4542711" cy="1506855"/>
          </a:xfrm>
          <a:prstGeom prst="rect">
            <a:avLst/>
          </a:prstGeom>
          <a:noFill/>
          <a:ln/>
        </p:spPr>
        <p:txBody>
          <a:bodyPr wrap="square" rtlCol="0" anchor="t"/>
          <a:lstStyle/>
          <a:p>
            <a:pPr marL="0" indent="0">
              <a:lnSpc>
                <a:spcPts val="2968"/>
              </a:lnSpc>
              <a:buNone/>
            </a:pPr>
            <a:r>
              <a:rPr lang="en-US" sz="1855" dirty="0">
                <a:solidFill>
                  <a:srgbClr val="383838"/>
                </a:solidFill>
                <a:latin typeface="Patrick Hand" pitchFamily="34" charset="0"/>
                <a:ea typeface="Patrick Hand" pitchFamily="34" charset="-122"/>
                <a:cs typeface="Patrick Hand" pitchFamily="34" charset="-120"/>
              </a:rPr>
              <a:t>The budget line shows all the combinations of two goods that a consumer can afford given their income and the prices of the goods. It is a linear relationship with a slope equal to the relative prices of the goods.</a:t>
            </a:r>
            <a:endParaRPr lang="en-US" sz="1855" dirty="0"/>
          </a:p>
        </p:txBody>
      </p:sp>
      <p:sp>
        <p:nvSpPr>
          <p:cNvPr id="14" name="Shape 12"/>
          <p:cNvSpPr/>
          <p:nvPr/>
        </p:nvSpPr>
        <p:spPr>
          <a:xfrm>
            <a:off x="7432953" y="4762500"/>
            <a:ext cx="5028962" cy="2805470"/>
          </a:xfrm>
          <a:prstGeom prst="roundRect">
            <a:avLst>
              <a:gd name="adj" fmla="val 3778"/>
            </a:avLst>
          </a:prstGeom>
          <a:solidFill>
            <a:srgbClr val="E6E6E6"/>
          </a:solidFill>
          <a:ln w="7620">
            <a:solidFill>
              <a:srgbClr val="CCCCCC"/>
            </a:solidFill>
            <a:prstDash val="solid"/>
          </a:ln>
        </p:spPr>
      </p:sp>
      <p:sp>
        <p:nvSpPr>
          <p:cNvPr id="15" name="Text 13"/>
          <p:cNvSpPr/>
          <p:nvPr/>
        </p:nvSpPr>
        <p:spPr>
          <a:xfrm>
            <a:off x="7676078" y="5005626"/>
            <a:ext cx="2355413" cy="294323"/>
          </a:xfrm>
          <a:prstGeom prst="rect">
            <a:avLst/>
          </a:prstGeom>
          <a:noFill/>
          <a:ln/>
        </p:spPr>
        <p:txBody>
          <a:bodyPr wrap="none" rtlCol="0" anchor="t"/>
          <a:lstStyle/>
          <a:p>
            <a:pPr marL="0" indent="0">
              <a:lnSpc>
                <a:spcPts val="2318"/>
              </a:lnSpc>
              <a:buNone/>
            </a:pPr>
            <a:r>
              <a:rPr lang="en-US" sz="1855" dirty="0">
                <a:solidFill>
                  <a:srgbClr val="383838"/>
                </a:solidFill>
                <a:latin typeface="Patrick Hand" pitchFamily="34" charset="0"/>
                <a:ea typeface="Patrick Hand" pitchFamily="34" charset="-122"/>
                <a:cs typeface="Patrick Hand" pitchFamily="34" charset="-120"/>
              </a:rPr>
              <a:t>Consumer Equilibrium</a:t>
            </a:r>
            <a:endParaRPr lang="en-US" sz="1855" dirty="0"/>
          </a:p>
        </p:txBody>
      </p:sp>
      <p:sp>
        <p:nvSpPr>
          <p:cNvPr id="16" name="Text 14"/>
          <p:cNvSpPr/>
          <p:nvPr/>
        </p:nvSpPr>
        <p:spPr>
          <a:xfrm>
            <a:off x="7676078" y="5441275"/>
            <a:ext cx="4542711" cy="1883569"/>
          </a:xfrm>
          <a:prstGeom prst="rect">
            <a:avLst/>
          </a:prstGeom>
          <a:noFill/>
          <a:ln/>
        </p:spPr>
        <p:txBody>
          <a:bodyPr wrap="square" rtlCol="0" anchor="t"/>
          <a:lstStyle/>
          <a:p>
            <a:pPr marL="0" indent="0">
              <a:lnSpc>
                <a:spcPts val="2968"/>
              </a:lnSpc>
              <a:buNone/>
            </a:pPr>
            <a:r>
              <a:rPr lang="en-US" sz="1855" dirty="0">
                <a:solidFill>
                  <a:srgbClr val="383838"/>
                </a:solidFill>
                <a:latin typeface="Patrick Hand" pitchFamily="34" charset="0"/>
                <a:ea typeface="Patrick Hand" pitchFamily="34" charset="-122"/>
                <a:cs typeface="Patrick Hand" pitchFamily="34" charset="-120"/>
              </a:rPr>
              <a:t>Consumer equilibrium occurs at the point where the budget line is tangent to the highest attainable indifference curve. At this point, the consumer is maximizing their utility given their budget constraint.</a:t>
            </a:r>
            <a:endParaRPr lang="en-US" sz="1855"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sp>
        <p:nvSpPr>
          <p:cNvPr id="4" name="Text 2"/>
          <p:cNvSpPr/>
          <p:nvPr/>
        </p:nvSpPr>
        <p:spPr>
          <a:xfrm>
            <a:off x="2080617" y="659368"/>
            <a:ext cx="7938373" cy="598884"/>
          </a:xfrm>
          <a:prstGeom prst="rect">
            <a:avLst/>
          </a:prstGeom>
          <a:noFill/>
          <a:ln/>
        </p:spPr>
        <p:txBody>
          <a:bodyPr wrap="none" rtlCol="0" anchor="t"/>
          <a:lstStyle/>
          <a:p>
            <a:pPr marL="0" indent="0">
              <a:lnSpc>
                <a:spcPts val="4716"/>
              </a:lnSpc>
              <a:buNone/>
            </a:pPr>
            <a:r>
              <a:rPr lang="en-US" sz="3773" dirty="0">
                <a:solidFill>
                  <a:srgbClr val="383838"/>
                </a:solidFill>
                <a:latin typeface="Patrick Hand" pitchFamily="34" charset="0"/>
                <a:ea typeface="Patrick Hand" pitchFamily="34" charset="-122"/>
                <a:cs typeface="Patrick Hand" pitchFamily="34" charset="-120"/>
              </a:rPr>
              <a:t>Consumer Equilibrium: Finding the Sweet Spot</a:t>
            </a:r>
            <a:endParaRPr lang="en-US" sz="3773" dirty="0"/>
          </a:p>
        </p:txBody>
      </p:sp>
      <p:pic>
        <p:nvPicPr>
          <p:cNvPr id="5" name="Image 0" descr="preencoded.png"/>
          <p:cNvPicPr>
            <a:picLocks noChangeAspect="1"/>
          </p:cNvPicPr>
          <p:nvPr/>
        </p:nvPicPr>
        <p:blipFill>
          <a:blip r:embed="rId3"/>
          <a:stretch>
            <a:fillRect/>
          </a:stretch>
        </p:blipFill>
        <p:spPr>
          <a:xfrm>
            <a:off x="2080617" y="1737360"/>
            <a:ext cx="2617232" cy="958215"/>
          </a:xfrm>
          <a:prstGeom prst="rect">
            <a:avLst/>
          </a:prstGeom>
        </p:spPr>
      </p:pic>
      <p:sp>
        <p:nvSpPr>
          <p:cNvPr id="6" name="Text 3"/>
          <p:cNvSpPr/>
          <p:nvPr/>
        </p:nvSpPr>
        <p:spPr>
          <a:xfrm>
            <a:off x="2320171" y="3054906"/>
            <a:ext cx="2138124" cy="299442"/>
          </a:xfrm>
          <a:prstGeom prst="rect">
            <a:avLst/>
          </a:prstGeom>
          <a:noFill/>
          <a:ln/>
        </p:spPr>
        <p:txBody>
          <a:bodyPr wrap="none" rtlCol="0" anchor="t"/>
          <a:lstStyle/>
          <a:p>
            <a:pPr marL="0" indent="0" algn="l">
              <a:lnSpc>
                <a:spcPts val="2358"/>
              </a:lnSpc>
              <a:buNone/>
            </a:pPr>
            <a:r>
              <a:rPr lang="en-US" sz="1886" dirty="0">
                <a:solidFill>
                  <a:srgbClr val="383838"/>
                </a:solidFill>
                <a:latin typeface="Patrick Hand" pitchFamily="34" charset="0"/>
                <a:ea typeface="Patrick Hand" pitchFamily="34" charset="-122"/>
                <a:cs typeface="Patrick Hand" pitchFamily="34" charset="-120"/>
              </a:rPr>
              <a:t>Budget Constraint</a:t>
            </a:r>
            <a:endParaRPr lang="en-US" sz="1886" dirty="0"/>
          </a:p>
        </p:txBody>
      </p:sp>
      <p:sp>
        <p:nvSpPr>
          <p:cNvPr id="7" name="Text 4"/>
          <p:cNvSpPr/>
          <p:nvPr/>
        </p:nvSpPr>
        <p:spPr>
          <a:xfrm>
            <a:off x="2320171" y="3498056"/>
            <a:ext cx="2138124" cy="2682835"/>
          </a:xfrm>
          <a:prstGeom prst="rect">
            <a:avLst/>
          </a:prstGeom>
          <a:noFill/>
          <a:ln/>
        </p:spPr>
        <p:txBody>
          <a:bodyPr wrap="square" rtlCol="0" anchor="t"/>
          <a:lstStyle/>
          <a:p>
            <a:pPr marL="0" indent="0" algn="l">
              <a:lnSpc>
                <a:spcPts val="3018"/>
              </a:lnSpc>
              <a:buNone/>
            </a:pPr>
            <a:r>
              <a:rPr lang="en-US" sz="1886" dirty="0">
                <a:solidFill>
                  <a:srgbClr val="383838"/>
                </a:solidFill>
                <a:latin typeface="Patrick Hand" pitchFamily="34" charset="0"/>
                <a:ea typeface="Patrick Hand" pitchFamily="34" charset="-122"/>
                <a:cs typeface="Patrick Hand" pitchFamily="34" charset="-120"/>
              </a:rPr>
              <a:t>The consumer's budget constraint determines the feasible combinations of goods they can purchase given their income and the prices of goods.</a:t>
            </a:r>
            <a:endParaRPr lang="en-US" sz="1886" dirty="0"/>
          </a:p>
        </p:txBody>
      </p:sp>
      <p:pic>
        <p:nvPicPr>
          <p:cNvPr id="8" name="Image 1" descr="preencoded.png"/>
          <p:cNvPicPr>
            <a:picLocks noChangeAspect="1"/>
          </p:cNvPicPr>
          <p:nvPr/>
        </p:nvPicPr>
        <p:blipFill>
          <a:blip r:embed="rId4"/>
          <a:stretch>
            <a:fillRect/>
          </a:stretch>
        </p:blipFill>
        <p:spPr>
          <a:xfrm>
            <a:off x="4697849" y="1737360"/>
            <a:ext cx="2617232" cy="958215"/>
          </a:xfrm>
          <a:prstGeom prst="rect">
            <a:avLst/>
          </a:prstGeom>
        </p:spPr>
      </p:pic>
      <p:sp>
        <p:nvSpPr>
          <p:cNvPr id="9" name="Text 5"/>
          <p:cNvSpPr/>
          <p:nvPr/>
        </p:nvSpPr>
        <p:spPr>
          <a:xfrm>
            <a:off x="4937403" y="3054906"/>
            <a:ext cx="2138124" cy="299442"/>
          </a:xfrm>
          <a:prstGeom prst="rect">
            <a:avLst/>
          </a:prstGeom>
          <a:noFill/>
          <a:ln/>
        </p:spPr>
        <p:txBody>
          <a:bodyPr wrap="none" rtlCol="0" anchor="t"/>
          <a:lstStyle/>
          <a:p>
            <a:pPr marL="0" indent="0" algn="l">
              <a:lnSpc>
                <a:spcPts val="2358"/>
              </a:lnSpc>
              <a:buNone/>
            </a:pPr>
            <a:r>
              <a:rPr lang="en-US" sz="1886" dirty="0">
                <a:solidFill>
                  <a:srgbClr val="383838"/>
                </a:solidFill>
                <a:latin typeface="Patrick Hand" pitchFamily="34" charset="0"/>
                <a:ea typeface="Patrick Hand" pitchFamily="34" charset="-122"/>
                <a:cs typeface="Patrick Hand" pitchFamily="34" charset="-120"/>
              </a:rPr>
              <a:t>Indifference Map</a:t>
            </a:r>
            <a:endParaRPr lang="en-US" sz="1886" dirty="0"/>
          </a:p>
        </p:txBody>
      </p:sp>
      <p:sp>
        <p:nvSpPr>
          <p:cNvPr id="10" name="Text 6"/>
          <p:cNvSpPr/>
          <p:nvPr/>
        </p:nvSpPr>
        <p:spPr>
          <a:xfrm>
            <a:off x="4937403" y="3498056"/>
            <a:ext cx="2138124" cy="2682835"/>
          </a:xfrm>
          <a:prstGeom prst="rect">
            <a:avLst/>
          </a:prstGeom>
          <a:noFill/>
          <a:ln/>
        </p:spPr>
        <p:txBody>
          <a:bodyPr wrap="square" rtlCol="0" anchor="t"/>
          <a:lstStyle/>
          <a:p>
            <a:pPr marL="0" indent="0" algn="l">
              <a:lnSpc>
                <a:spcPts val="3018"/>
              </a:lnSpc>
              <a:buNone/>
            </a:pPr>
            <a:r>
              <a:rPr lang="en-US" sz="1886" dirty="0">
                <a:solidFill>
                  <a:srgbClr val="383838"/>
                </a:solidFill>
                <a:latin typeface="Patrick Hand" pitchFamily="34" charset="0"/>
                <a:ea typeface="Patrick Hand" pitchFamily="34" charset="-122"/>
                <a:cs typeface="Patrick Hand" pitchFamily="34" charset="-120"/>
              </a:rPr>
              <a:t>The indifference map is a set of indifference curves that represent the consumer's preferences for different combinations of goods.</a:t>
            </a:r>
            <a:endParaRPr lang="en-US" sz="1886" dirty="0"/>
          </a:p>
        </p:txBody>
      </p:sp>
      <p:pic>
        <p:nvPicPr>
          <p:cNvPr id="11" name="Image 2" descr="preencoded.png"/>
          <p:cNvPicPr>
            <a:picLocks noChangeAspect="1"/>
          </p:cNvPicPr>
          <p:nvPr/>
        </p:nvPicPr>
        <p:blipFill>
          <a:blip r:embed="rId5"/>
          <a:stretch>
            <a:fillRect/>
          </a:stretch>
        </p:blipFill>
        <p:spPr>
          <a:xfrm>
            <a:off x="7315081" y="1737360"/>
            <a:ext cx="2617232" cy="958215"/>
          </a:xfrm>
          <a:prstGeom prst="rect">
            <a:avLst/>
          </a:prstGeom>
        </p:spPr>
      </p:pic>
      <p:sp>
        <p:nvSpPr>
          <p:cNvPr id="12" name="Text 7"/>
          <p:cNvSpPr/>
          <p:nvPr/>
        </p:nvSpPr>
        <p:spPr>
          <a:xfrm>
            <a:off x="7554635" y="3054906"/>
            <a:ext cx="2138124" cy="299442"/>
          </a:xfrm>
          <a:prstGeom prst="rect">
            <a:avLst/>
          </a:prstGeom>
          <a:noFill/>
          <a:ln/>
        </p:spPr>
        <p:txBody>
          <a:bodyPr wrap="none" rtlCol="0" anchor="t"/>
          <a:lstStyle/>
          <a:p>
            <a:pPr marL="0" indent="0" algn="l">
              <a:lnSpc>
                <a:spcPts val="2358"/>
              </a:lnSpc>
              <a:buNone/>
            </a:pPr>
            <a:r>
              <a:rPr lang="en-US" sz="1886" dirty="0">
                <a:solidFill>
                  <a:srgbClr val="383838"/>
                </a:solidFill>
                <a:latin typeface="Patrick Hand" pitchFamily="34" charset="0"/>
                <a:ea typeface="Patrick Hand" pitchFamily="34" charset="-122"/>
                <a:cs typeface="Patrick Hand" pitchFamily="34" charset="-120"/>
              </a:rPr>
              <a:t>Tangency Point</a:t>
            </a:r>
            <a:endParaRPr lang="en-US" sz="1886" dirty="0"/>
          </a:p>
        </p:txBody>
      </p:sp>
      <p:sp>
        <p:nvSpPr>
          <p:cNvPr id="13" name="Text 8"/>
          <p:cNvSpPr/>
          <p:nvPr/>
        </p:nvSpPr>
        <p:spPr>
          <a:xfrm>
            <a:off x="7554635" y="3498056"/>
            <a:ext cx="2138124" cy="3832622"/>
          </a:xfrm>
          <a:prstGeom prst="rect">
            <a:avLst/>
          </a:prstGeom>
          <a:noFill/>
          <a:ln/>
        </p:spPr>
        <p:txBody>
          <a:bodyPr wrap="square" rtlCol="0" anchor="t"/>
          <a:lstStyle/>
          <a:p>
            <a:pPr marL="0" indent="0" algn="l">
              <a:lnSpc>
                <a:spcPts val="3018"/>
              </a:lnSpc>
              <a:buNone/>
            </a:pPr>
            <a:r>
              <a:rPr lang="en-US" sz="1886" dirty="0">
                <a:solidFill>
                  <a:srgbClr val="383838"/>
                </a:solidFill>
                <a:latin typeface="Patrick Hand" pitchFamily="34" charset="0"/>
                <a:ea typeface="Patrick Hand" pitchFamily="34" charset="-122"/>
                <a:cs typeface="Patrick Hand" pitchFamily="34" charset="-120"/>
              </a:rPr>
              <a:t>Consumer equilibrium is reached when the budget line is tangent to the highest attainable indifference curve. At this point, the slope of the indifference curve (MRS) is equal to the slope of the budget line (relative prices).</a:t>
            </a:r>
            <a:endParaRPr lang="en-US" sz="1886" dirty="0"/>
          </a:p>
        </p:txBody>
      </p:sp>
      <p:pic>
        <p:nvPicPr>
          <p:cNvPr id="14" name="Image 3" descr="preencoded.png"/>
          <p:cNvPicPr>
            <a:picLocks noChangeAspect="1"/>
          </p:cNvPicPr>
          <p:nvPr/>
        </p:nvPicPr>
        <p:blipFill>
          <a:blip r:embed="rId6"/>
          <a:stretch>
            <a:fillRect/>
          </a:stretch>
        </p:blipFill>
        <p:spPr>
          <a:xfrm>
            <a:off x="9932313" y="1737360"/>
            <a:ext cx="2617351" cy="958215"/>
          </a:xfrm>
          <a:prstGeom prst="rect">
            <a:avLst/>
          </a:prstGeom>
        </p:spPr>
      </p:pic>
      <p:sp>
        <p:nvSpPr>
          <p:cNvPr id="15" name="Text 9"/>
          <p:cNvSpPr/>
          <p:nvPr/>
        </p:nvSpPr>
        <p:spPr>
          <a:xfrm>
            <a:off x="10171867" y="3054906"/>
            <a:ext cx="2138243" cy="299442"/>
          </a:xfrm>
          <a:prstGeom prst="rect">
            <a:avLst/>
          </a:prstGeom>
          <a:noFill/>
          <a:ln/>
        </p:spPr>
        <p:txBody>
          <a:bodyPr wrap="none" rtlCol="0" anchor="t"/>
          <a:lstStyle/>
          <a:p>
            <a:pPr marL="0" indent="0" algn="l">
              <a:lnSpc>
                <a:spcPts val="2358"/>
              </a:lnSpc>
              <a:buNone/>
            </a:pPr>
            <a:r>
              <a:rPr lang="en-US" sz="1886" dirty="0">
                <a:solidFill>
                  <a:srgbClr val="383838"/>
                </a:solidFill>
                <a:latin typeface="Patrick Hand" pitchFamily="34" charset="0"/>
                <a:ea typeface="Patrick Hand" pitchFamily="34" charset="-122"/>
                <a:cs typeface="Patrick Hand" pitchFamily="34" charset="-120"/>
              </a:rPr>
              <a:t>Maximizing Utility</a:t>
            </a:r>
            <a:endParaRPr lang="en-US" sz="1886" dirty="0"/>
          </a:p>
        </p:txBody>
      </p:sp>
      <p:sp>
        <p:nvSpPr>
          <p:cNvPr id="16" name="Text 10"/>
          <p:cNvSpPr/>
          <p:nvPr/>
        </p:nvSpPr>
        <p:spPr>
          <a:xfrm>
            <a:off x="10171867" y="3498056"/>
            <a:ext cx="2138243" cy="3832622"/>
          </a:xfrm>
          <a:prstGeom prst="rect">
            <a:avLst/>
          </a:prstGeom>
          <a:noFill/>
          <a:ln/>
        </p:spPr>
        <p:txBody>
          <a:bodyPr wrap="square" rtlCol="0" anchor="t"/>
          <a:lstStyle/>
          <a:p>
            <a:pPr marL="0" indent="0" algn="l">
              <a:lnSpc>
                <a:spcPts val="3018"/>
              </a:lnSpc>
              <a:buNone/>
            </a:pPr>
            <a:r>
              <a:rPr lang="en-US" sz="1886" dirty="0">
                <a:solidFill>
                  <a:srgbClr val="383838"/>
                </a:solidFill>
                <a:latin typeface="Patrick Hand" pitchFamily="34" charset="0"/>
                <a:ea typeface="Patrick Hand" pitchFamily="34" charset="-122"/>
                <a:cs typeface="Patrick Hand" pitchFamily="34" charset="-120"/>
              </a:rPr>
              <a:t>The consumer maximizes their utility by choosing the combination of goods that corresponds to the tangency point. This combination provides the highest level of satisfaction given the budget constraint.</a:t>
            </a:r>
            <a:endParaRPr lang="en-US" sz="1886"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9D9D9"/>
          </a:solidFill>
          <a:ln/>
        </p:spPr>
      </p:sp>
      <p:sp>
        <p:nvSpPr>
          <p:cNvPr id="3" name="Shape 1"/>
          <p:cNvSpPr/>
          <p:nvPr/>
        </p:nvSpPr>
        <p:spPr>
          <a:xfrm>
            <a:off x="0" y="0"/>
            <a:ext cx="14630400" cy="8229600"/>
          </a:xfrm>
          <a:prstGeom prst="rect">
            <a:avLst/>
          </a:prstGeom>
          <a:solidFill>
            <a:srgbClr val="F7F7F7"/>
          </a:solidFill>
          <a:ln/>
        </p:spPr>
      </p:sp>
      <p:sp>
        <p:nvSpPr>
          <p:cNvPr id="4" name="Text 2"/>
          <p:cNvSpPr/>
          <p:nvPr/>
        </p:nvSpPr>
        <p:spPr>
          <a:xfrm>
            <a:off x="1920716" y="1315760"/>
            <a:ext cx="8536067" cy="617101"/>
          </a:xfrm>
          <a:prstGeom prst="rect">
            <a:avLst/>
          </a:prstGeom>
          <a:noFill/>
          <a:ln/>
        </p:spPr>
        <p:txBody>
          <a:bodyPr wrap="none" rtlCol="0" anchor="t"/>
          <a:lstStyle/>
          <a:p>
            <a:pPr marL="0" indent="0">
              <a:lnSpc>
                <a:spcPts val="4860"/>
              </a:lnSpc>
              <a:buNone/>
            </a:pPr>
            <a:r>
              <a:rPr lang="en-US" sz="3888" dirty="0">
                <a:solidFill>
                  <a:srgbClr val="383838"/>
                </a:solidFill>
                <a:latin typeface="Patrick Hand" pitchFamily="34" charset="0"/>
                <a:ea typeface="Patrick Hand" pitchFamily="34" charset="-122"/>
                <a:cs typeface="Patrick Hand" pitchFamily="34" charset="-120"/>
              </a:rPr>
              <a:t>Application of Demand and Consumption in India</a:t>
            </a:r>
            <a:endParaRPr lang="en-US" sz="3888" dirty="0"/>
          </a:p>
        </p:txBody>
      </p:sp>
      <p:sp>
        <p:nvSpPr>
          <p:cNvPr id="5" name="Text 3"/>
          <p:cNvSpPr/>
          <p:nvPr/>
        </p:nvSpPr>
        <p:spPr>
          <a:xfrm>
            <a:off x="1920716" y="2426613"/>
            <a:ext cx="10788968" cy="790099"/>
          </a:xfrm>
          <a:prstGeom prst="rect">
            <a:avLst/>
          </a:prstGeom>
          <a:noFill/>
          <a:ln/>
        </p:spPr>
        <p:txBody>
          <a:bodyPr wrap="square" rtlCol="0" anchor="t"/>
          <a:lstStyle/>
          <a:p>
            <a:pPr marL="0" indent="0">
              <a:lnSpc>
                <a:spcPts val="3110"/>
              </a:lnSpc>
              <a:buNone/>
            </a:pPr>
            <a:r>
              <a:rPr lang="en-US" sz="1944" dirty="0">
                <a:solidFill>
                  <a:srgbClr val="383838"/>
                </a:solidFill>
                <a:latin typeface="Patrick Hand" pitchFamily="34" charset="0"/>
                <a:ea typeface="Patrick Hand" pitchFamily="34" charset="-122"/>
                <a:cs typeface="Patrick Hand" pitchFamily="34" charset="-120"/>
              </a:rPr>
              <a:t>Understanding the concepts of demand and consumption is crucial for analyzing the Indian economy. Here are some key applications:</a:t>
            </a:r>
            <a:endParaRPr lang="en-US" sz="1944" dirty="0"/>
          </a:p>
        </p:txBody>
      </p:sp>
      <p:sp>
        <p:nvSpPr>
          <p:cNvPr id="6" name="Text 4"/>
          <p:cNvSpPr/>
          <p:nvPr/>
        </p:nvSpPr>
        <p:spPr>
          <a:xfrm>
            <a:off x="2315647" y="3494365"/>
            <a:ext cx="10394037" cy="790099"/>
          </a:xfrm>
          <a:prstGeom prst="rect">
            <a:avLst/>
          </a:prstGeom>
          <a:noFill/>
          <a:ln/>
        </p:spPr>
        <p:txBody>
          <a:bodyPr wrap="square" rtlCol="0" anchor="t"/>
          <a:lstStyle/>
          <a:p>
            <a:pPr marL="342900" indent="-342900" algn="l">
              <a:lnSpc>
                <a:spcPts val="3110"/>
              </a:lnSpc>
              <a:buSzPct val="100000"/>
              <a:buChar char="•"/>
            </a:pPr>
            <a:r>
              <a:rPr lang="en-US" sz="1944" dirty="0">
                <a:solidFill>
                  <a:srgbClr val="383838"/>
                </a:solidFill>
                <a:latin typeface="Patrick Hand" pitchFamily="34" charset="0"/>
                <a:ea typeface="Patrick Hand" pitchFamily="34" charset="-122"/>
                <a:cs typeface="Patrick Hand" pitchFamily="34" charset="-120"/>
              </a:rPr>
              <a:t>Government Policy: Policies aimed at stimulating demand, such as tax cuts or subsidies, can help boost economic growth in India.</a:t>
            </a:r>
            <a:endParaRPr lang="en-US" sz="1944" dirty="0"/>
          </a:p>
        </p:txBody>
      </p:sp>
      <p:sp>
        <p:nvSpPr>
          <p:cNvPr id="7" name="Text 5"/>
          <p:cNvSpPr/>
          <p:nvPr/>
        </p:nvSpPr>
        <p:spPr>
          <a:xfrm>
            <a:off x="2315647" y="4370784"/>
            <a:ext cx="10394037" cy="790099"/>
          </a:xfrm>
          <a:prstGeom prst="rect">
            <a:avLst/>
          </a:prstGeom>
          <a:noFill/>
          <a:ln/>
        </p:spPr>
        <p:txBody>
          <a:bodyPr wrap="square" rtlCol="0" anchor="t"/>
          <a:lstStyle/>
          <a:p>
            <a:pPr marL="342900" indent="-342900" algn="l">
              <a:lnSpc>
                <a:spcPts val="3110"/>
              </a:lnSpc>
              <a:buSzPct val="100000"/>
              <a:buChar char="•"/>
            </a:pPr>
            <a:r>
              <a:rPr lang="en-US" sz="1944" dirty="0">
                <a:solidFill>
                  <a:srgbClr val="383838"/>
                </a:solidFill>
                <a:latin typeface="Patrick Hand" pitchFamily="34" charset="0"/>
                <a:ea typeface="Patrick Hand" pitchFamily="34" charset="-122"/>
                <a:cs typeface="Patrick Hand" pitchFamily="34" charset="-120"/>
              </a:rPr>
              <a:t>Marketing Strategies: Businesses can use knowledge of demand elasticity to price products and target specific consumer segments in India.</a:t>
            </a:r>
            <a:endParaRPr lang="en-US" sz="1944" dirty="0"/>
          </a:p>
        </p:txBody>
      </p:sp>
      <p:sp>
        <p:nvSpPr>
          <p:cNvPr id="8" name="Text 6"/>
          <p:cNvSpPr/>
          <p:nvPr/>
        </p:nvSpPr>
        <p:spPr>
          <a:xfrm>
            <a:off x="2315647" y="5247203"/>
            <a:ext cx="10394037" cy="790099"/>
          </a:xfrm>
          <a:prstGeom prst="rect">
            <a:avLst/>
          </a:prstGeom>
          <a:noFill/>
          <a:ln/>
        </p:spPr>
        <p:txBody>
          <a:bodyPr wrap="square" rtlCol="0" anchor="t"/>
          <a:lstStyle/>
          <a:p>
            <a:pPr marL="342900" indent="-342900" algn="l">
              <a:lnSpc>
                <a:spcPts val="3110"/>
              </a:lnSpc>
              <a:buSzPct val="100000"/>
              <a:buChar char="•"/>
            </a:pPr>
            <a:r>
              <a:rPr lang="en-US" sz="1944" dirty="0">
                <a:solidFill>
                  <a:srgbClr val="383838"/>
                </a:solidFill>
                <a:latin typeface="Patrick Hand" pitchFamily="34" charset="0"/>
                <a:ea typeface="Patrick Hand" pitchFamily="34" charset="-122"/>
                <a:cs typeface="Patrick Hand" pitchFamily="34" charset="-120"/>
              </a:rPr>
              <a:t>Rural Development: Understanding demand patterns in rural areas can help shape policies aimed at improving livelihoods and reducing poverty.</a:t>
            </a:r>
            <a:endParaRPr lang="en-US" sz="1944" dirty="0"/>
          </a:p>
        </p:txBody>
      </p:sp>
      <p:sp>
        <p:nvSpPr>
          <p:cNvPr id="9" name="Text 7"/>
          <p:cNvSpPr/>
          <p:nvPr/>
        </p:nvSpPr>
        <p:spPr>
          <a:xfrm>
            <a:off x="2315647" y="6123623"/>
            <a:ext cx="10394037" cy="790099"/>
          </a:xfrm>
          <a:prstGeom prst="rect">
            <a:avLst/>
          </a:prstGeom>
          <a:noFill/>
          <a:ln/>
        </p:spPr>
        <p:txBody>
          <a:bodyPr wrap="square" rtlCol="0" anchor="t"/>
          <a:lstStyle/>
          <a:p>
            <a:pPr marL="342900" indent="-342900" algn="l">
              <a:lnSpc>
                <a:spcPts val="3110"/>
              </a:lnSpc>
              <a:buSzPct val="100000"/>
              <a:buChar char="•"/>
            </a:pPr>
            <a:r>
              <a:rPr lang="en-US" sz="1944" dirty="0">
                <a:solidFill>
                  <a:srgbClr val="383838"/>
                </a:solidFill>
                <a:latin typeface="Patrick Hand" pitchFamily="34" charset="0"/>
                <a:ea typeface="Patrick Hand" pitchFamily="34" charset="-122"/>
                <a:cs typeface="Patrick Hand" pitchFamily="34" charset="-120"/>
              </a:rPr>
              <a:t>Agriculture: Analyzing demand for agricultural commodities can help inform pricing strategies and production decisions.</a:t>
            </a:r>
            <a:endParaRPr lang="en-US" sz="1944" dirty="0"/>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TotalTime>
  <Words>1093</Words>
  <Application>Microsoft Office PowerPoint</Application>
  <PresentationFormat>Custom</PresentationFormat>
  <Paragraphs>75</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Calibri Light</vt:lpstr>
      <vt:lpstr>Cambria</vt:lpstr>
      <vt:lpstr>Patrick Hand</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BHARAT RAJU</cp:lastModifiedBy>
  <cp:revision>2</cp:revision>
  <dcterms:created xsi:type="dcterms:W3CDTF">2024-06-27T16:20:10Z</dcterms:created>
  <dcterms:modified xsi:type="dcterms:W3CDTF">2024-06-27T16:25:19Z</dcterms:modified>
</cp:coreProperties>
</file>