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5" r:id="rId3"/>
    <p:sldId id="257"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2" d="100"/>
          <a:sy n="102" d="100"/>
        </p:scale>
        <p:origin x="13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1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30862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261122"/>
            <a:ext cx="14630400" cy="8490722"/>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261122"/>
            <a:ext cx="5486400" cy="8490722"/>
          </a:xfrm>
          <a:prstGeom prst="rect">
            <a:avLst/>
          </a:prstGeom>
        </p:spPr>
      </p:pic>
      <p:sp>
        <p:nvSpPr>
          <p:cNvPr id="6" name="Text 2"/>
          <p:cNvSpPr/>
          <p:nvPr/>
        </p:nvSpPr>
        <p:spPr>
          <a:xfrm>
            <a:off x="6164729" y="3055505"/>
            <a:ext cx="8374231" cy="2329917"/>
          </a:xfrm>
          <a:prstGeom prst="rect">
            <a:avLst/>
          </a:prstGeom>
          <a:noFill/>
          <a:ln/>
        </p:spPr>
        <p:txBody>
          <a:bodyPr wrap="square" rtlCol="0" anchor="t"/>
          <a:lstStyle/>
          <a:p>
            <a:pPr marL="0" indent="0">
              <a:lnSpc>
                <a:spcPts val="8384"/>
              </a:lnSpc>
              <a:buNone/>
            </a:pPr>
            <a:r>
              <a:rPr lang="en-US" sz="5400" b="1" dirty="0">
                <a:solidFill>
                  <a:srgbClr val="233939"/>
                </a:solidFill>
                <a:latin typeface="Times New Roman" panose="02020603050405020304" pitchFamily="18" charset="0"/>
                <a:ea typeface="Syne" pitchFamily="34" charset="-122"/>
                <a:cs typeface="Times New Roman" panose="02020603050405020304" pitchFamily="18" charset="0"/>
              </a:rPr>
              <a:t>Introduction to Economics</a:t>
            </a:r>
            <a:endParaRPr lang="en-US" sz="5400" dirty="0">
              <a:latin typeface="Times New Roman" panose="02020603050405020304" pitchFamily="18" charset="0"/>
              <a:cs typeface="Times New Roman" panose="02020603050405020304" pitchFamily="18" charset="0"/>
            </a:endParaRPr>
          </a:p>
        </p:txBody>
      </p:sp>
      <p:sp>
        <p:nvSpPr>
          <p:cNvPr id="7" name="Text 3"/>
          <p:cNvSpPr/>
          <p:nvPr/>
        </p:nvSpPr>
        <p:spPr>
          <a:xfrm>
            <a:off x="6745367" y="3938707"/>
            <a:ext cx="7020997" cy="1580198"/>
          </a:xfrm>
          <a:prstGeom prst="rect">
            <a:avLst/>
          </a:prstGeom>
          <a:noFill/>
          <a:ln/>
        </p:spPr>
        <p:txBody>
          <a:bodyPr wrap="square" rtlCol="0" anchor="t"/>
          <a:lstStyle/>
          <a:p>
            <a:pPr marL="342900" indent="-342900" algn="l">
              <a:lnSpc>
                <a:spcPts val="3110"/>
              </a:lnSpc>
              <a:buSzPct val="100000"/>
              <a:buChar char="•"/>
            </a:pPr>
            <a:endParaRPr lang="en-US" sz="1944" dirty="0"/>
          </a:p>
        </p:txBody>
      </p:sp>
      <p:sp>
        <p:nvSpPr>
          <p:cNvPr id="10" name="Text 2">
            <a:extLst>
              <a:ext uri="{FF2B5EF4-FFF2-40B4-BE49-F238E27FC236}">
                <a16:creationId xmlns:a16="http://schemas.microsoft.com/office/drawing/2014/main" id="{B8F07089-69CA-8691-C369-11AB65EB0504}"/>
              </a:ext>
            </a:extLst>
          </p:cNvPr>
          <p:cNvSpPr/>
          <p:nvPr/>
        </p:nvSpPr>
        <p:spPr>
          <a:xfrm>
            <a:off x="6455248" y="4758761"/>
            <a:ext cx="7601234" cy="1760551"/>
          </a:xfrm>
          <a:prstGeom prst="rect">
            <a:avLst/>
          </a:prstGeom>
          <a:noFill/>
          <a:ln/>
        </p:spPr>
        <p:txBody>
          <a:bodyPr wrap="square" rtlCol="0" anchor="t"/>
          <a:lstStyle/>
          <a:p>
            <a:pPr marL="0" indent="0" algn="ctr">
              <a:buNone/>
            </a:pPr>
            <a:r>
              <a:rPr lang="en-US" sz="3600" b="1" i="1" dirty="0">
                <a:solidFill>
                  <a:srgbClr val="FF0000"/>
                </a:solidFill>
                <a:latin typeface="Cambria" panose="02040503050406030204" pitchFamily="18" charset="0"/>
                <a:ea typeface="Cambria" panose="02040503050406030204" pitchFamily="18" charset="0"/>
              </a:rPr>
              <a:t>Prepared By:-</a:t>
            </a:r>
          </a:p>
          <a:p>
            <a:pPr marL="0" indent="0" algn="ctr">
              <a:buNone/>
            </a:pPr>
            <a:r>
              <a:rPr lang="en-US" sz="3600" b="1" dirty="0">
                <a:solidFill>
                  <a:srgbClr val="0070C0"/>
                </a:solidFill>
                <a:latin typeface="Cambria" panose="02040503050406030204" pitchFamily="18" charset="0"/>
                <a:ea typeface="Cambria" panose="02040503050406030204" pitchFamily="18" charset="0"/>
              </a:rPr>
              <a:t>Sri . G. Milton </a:t>
            </a:r>
          </a:p>
          <a:p>
            <a:pPr marL="0" indent="0" algn="ctr">
              <a:buNone/>
            </a:pPr>
            <a:r>
              <a:rPr lang="en-US" sz="3600" b="1" dirty="0">
                <a:solidFill>
                  <a:srgbClr val="0070C0"/>
                </a:solidFill>
                <a:latin typeface="Cambria" panose="02040503050406030204" pitchFamily="18" charset="0"/>
                <a:ea typeface="Cambria" panose="02040503050406030204" pitchFamily="18" charset="0"/>
              </a:rPr>
              <a:t>Lecturer</a:t>
            </a:r>
          </a:p>
          <a:p>
            <a:pPr marL="0" indent="0" algn="ctr">
              <a:buNone/>
            </a:pPr>
            <a:r>
              <a:rPr lang="en-US" sz="3600" b="1" dirty="0">
                <a:solidFill>
                  <a:srgbClr val="FF0000"/>
                </a:solidFill>
                <a:latin typeface="Cambria" panose="02040503050406030204" pitchFamily="18" charset="0"/>
                <a:ea typeface="Cambria" panose="02040503050406030204" pitchFamily="18" charset="0"/>
              </a:rPr>
              <a:t>Department of Economics (U.G)</a:t>
            </a:r>
          </a:p>
        </p:txBody>
      </p:sp>
      <p:sp>
        <p:nvSpPr>
          <p:cNvPr id="12" name="Text 2">
            <a:extLst>
              <a:ext uri="{FF2B5EF4-FFF2-40B4-BE49-F238E27FC236}">
                <a16:creationId xmlns:a16="http://schemas.microsoft.com/office/drawing/2014/main" id="{9666ECE0-7940-D637-02CB-EB1BB8329481}"/>
              </a:ext>
            </a:extLst>
          </p:cNvPr>
          <p:cNvSpPr/>
          <p:nvPr/>
        </p:nvSpPr>
        <p:spPr>
          <a:xfrm>
            <a:off x="5060737" y="3379858"/>
            <a:ext cx="8374231" cy="2329917"/>
          </a:xfrm>
          <a:prstGeom prst="rect">
            <a:avLst/>
          </a:prstGeom>
          <a:noFill/>
          <a:ln/>
        </p:spPr>
        <p:txBody>
          <a:bodyPr wrap="square" rtlCol="0" anchor="t"/>
          <a:lstStyle/>
          <a:p>
            <a:pPr marL="0" indent="0">
              <a:lnSpc>
                <a:spcPts val="8384"/>
              </a:lnSpc>
              <a:buNone/>
            </a:pPr>
            <a:endParaRPr lang="en-US" sz="5400" dirty="0">
              <a:latin typeface="Times New Roman" panose="02020603050405020304" pitchFamily="18" charset="0"/>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855" y="2781635"/>
            <a:ext cx="914401"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951392" y="2173622"/>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4297386" y="1270002"/>
            <a:ext cx="1152202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3333FF"/>
                </a:solidFill>
                <a:effectLst/>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5"/>
          <a:stretch>
            <a:fillRect/>
          </a:stretch>
        </p:blipFill>
        <p:spPr>
          <a:xfrm>
            <a:off x="238647" y="1292127"/>
            <a:ext cx="4896401" cy="4896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69" y="2353806"/>
            <a:ext cx="4869061" cy="3521988"/>
          </a:xfrm>
          <a:prstGeom prst="rect">
            <a:avLst/>
          </a:prstGeom>
        </p:spPr>
      </p:pic>
      <p:sp>
        <p:nvSpPr>
          <p:cNvPr id="6" name="Text 2"/>
          <p:cNvSpPr/>
          <p:nvPr/>
        </p:nvSpPr>
        <p:spPr>
          <a:xfrm>
            <a:off x="6350437" y="1439108"/>
            <a:ext cx="7415927" cy="2129314"/>
          </a:xfrm>
          <a:prstGeom prst="rect">
            <a:avLst/>
          </a:prstGeom>
          <a:noFill/>
          <a:ln/>
        </p:spPr>
        <p:txBody>
          <a:bodyPr wrap="square" rtlCol="0" anchor="t"/>
          <a:lstStyle/>
          <a:p>
            <a:pPr marL="0" indent="0">
              <a:lnSpc>
                <a:spcPts val="8384"/>
              </a:lnSpc>
              <a:buNone/>
            </a:pPr>
            <a:r>
              <a:rPr lang="en-US" sz="6707" b="1" dirty="0">
                <a:solidFill>
                  <a:srgbClr val="233939"/>
                </a:solidFill>
                <a:latin typeface="Syne" pitchFamily="34" charset="0"/>
                <a:ea typeface="Syne" pitchFamily="34" charset="-122"/>
                <a:cs typeface="Syne" pitchFamily="34" charset="-120"/>
              </a:rPr>
              <a:t>Introduction to Economics</a:t>
            </a:r>
            <a:endParaRPr lang="en-US" sz="6707" dirty="0"/>
          </a:p>
        </p:txBody>
      </p:sp>
      <p:sp>
        <p:nvSpPr>
          <p:cNvPr id="7" name="Text 3"/>
          <p:cNvSpPr/>
          <p:nvPr/>
        </p:nvSpPr>
        <p:spPr>
          <a:xfrm>
            <a:off x="6745367" y="3938707"/>
            <a:ext cx="7020997" cy="1580198"/>
          </a:xfrm>
          <a:prstGeom prst="rect">
            <a:avLst/>
          </a:prstGeom>
          <a:noFill/>
          <a:ln/>
        </p:spPr>
        <p:txBody>
          <a:bodyPr wrap="square" rtlCol="0" anchor="t"/>
          <a:lstStyle/>
          <a:p>
            <a:pPr marL="342900" indent="-342900" algn="l">
              <a:lnSpc>
                <a:spcPts val="3110"/>
              </a:lnSpc>
              <a:buSzPct val="100000"/>
              <a:buChar char="•"/>
            </a:pPr>
            <a:r>
              <a:rPr lang="en-US" sz="1944" dirty="0">
                <a:solidFill>
                  <a:srgbClr val="3B4E4E"/>
                </a:solidFill>
                <a:latin typeface="Overpass" pitchFamily="34" charset="0"/>
                <a:ea typeface="Overpass" pitchFamily="34" charset="-122"/>
                <a:cs typeface="Overpass" pitchFamily="34" charset="-120"/>
              </a:rPr>
              <a:t>Economics is the study of how individuals and societies make choices in the face of scarcity. It's a dynamic field that explores how people interact with each other and with resources to satisfy their needs and wants.</a:t>
            </a:r>
            <a:endParaRPr lang="en-US" sz="1944" dirty="0"/>
          </a:p>
        </p:txBody>
      </p:sp>
      <p:sp>
        <p:nvSpPr>
          <p:cNvPr id="8" name="Text 4"/>
          <p:cNvSpPr/>
          <p:nvPr/>
        </p:nvSpPr>
        <p:spPr>
          <a:xfrm>
            <a:off x="6745367" y="5605224"/>
            <a:ext cx="7020997" cy="1185148"/>
          </a:xfrm>
          <a:prstGeom prst="rect">
            <a:avLst/>
          </a:prstGeom>
          <a:noFill/>
          <a:ln/>
        </p:spPr>
        <p:txBody>
          <a:bodyPr wrap="square" rtlCol="0" anchor="t"/>
          <a:lstStyle/>
          <a:p>
            <a:pPr marL="342900" indent="-342900" algn="l">
              <a:lnSpc>
                <a:spcPts val="3110"/>
              </a:lnSpc>
              <a:buSzPct val="100000"/>
              <a:buChar char="•"/>
            </a:pPr>
            <a:r>
              <a:rPr lang="en-US" sz="1944" dirty="0">
                <a:solidFill>
                  <a:srgbClr val="3B4E4E"/>
                </a:solidFill>
                <a:latin typeface="Overpass" pitchFamily="34" charset="0"/>
                <a:ea typeface="Overpass" pitchFamily="34" charset="-122"/>
                <a:cs typeface="Overpass" pitchFamily="34" charset="-120"/>
              </a:rPr>
              <a:t>This course will introduce you to the fundamental concepts and principles of economics, providing you with a solid foundation for understanding the complex economic landscape we live in.</a:t>
            </a:r>
            <a:endParaRPr lang="en-US" sz="1944" dirty="0"/>
          </a:p>
        </p:txBody>
      </p:sp>
    </p:spTree>
    <p:extLst>
      <p:ext uri="{BB962C8B-B14F-4D97-AF65-F5344CB8AC3E}">
        <p14:creationId xmlns:p14="http://schemas.microsoft.com/office/powerpoint/2010/main" val="299788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32100"/>
          </a:xfrm>
          <a:prstGeom prst="rect">
            <a:avLst/>
          </a:prstGeom>
          <a:solidFill>
            <a:srgbClr val="FFFDE6"/>
          </a:solidFill>
          <a:ln/>
        </p:spPr>
      </p:sp>
      <p:sp>
        <p:nvSpPr>
          <p:cNvPr id="4" name="Text 2"/>
          <p:cNvSpPr/>
          <p:nvPr/>
        </p:nvSpPr>
        <p:spPr>
          <a:xfrm>
            <a:off x="2209376" y="718161"/>
            <a:ext cx="10442152" cy="1440180"/>
          </a:xfrm>
          <a:prstGeom prst="rect">
            <a:avLst/>
          </a:prstGeom>
          <a:noFill/>
          <a:ln/>
        </p:spPr>
        <p:txBody>
          <a:bodyPr wrap="square" rtlCol="0" anchor="t"/>
          <a:lstStyle/>
          <a:p>
            <a:pPr marL="0" indent="0">
              <a:lnSpc>
                <a:spcPts val="5671"/>
              </a:lnSpc>
              <a:buNone/>
            </a:pPr>
            <a:r>
              <a:rPr lang="en-US" sz="4537" b="1" dirty="0">
                <a:solidFill>
                  <a:srgbClr val="233939"/>
                </a:solidFill>
                <a:latin typeface="Syne" pitchFamily="34" charset="0"/>
                <a:ea typeface="Syne" pitchFamily="34" charset="-122"/>
                <a:cs typeface="Syne" pitchFamily="34" charset="-120"/>
              </a:rPr>
              <a:t>Economic Activities and Economic Systems</a:t>
            </a:r>
            <a:endParaRPr lang="en-US" sz="4537" dirty="0"/>
          </a:p>
        </p:txBody>
      </p:sp>
      <p:sp>
        <p:nvSpPr>
          <p:cNvPr id="5" name="Shape 3"/>
          <p:cNvSpPr/>
          <p:nvPr/>
        </p:nvSpPr>
        <p:spPr>
          <a:xfrm>
            <a:off x="1020842" y="2793921"/>
            <a:ext cx="518517" cy="518517"/>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1212652" y="2880360"/>
            <a:ext cx="134898" cy="345638"/>
          </a:xfrm>
          <a:prstGeom prst="rect">
            <a:avLst/>
          </a:prstGeom>
          <a:noFill/>
          <a:ln/>
        </p:spPr>
        <p:txBody>
          <a:bodyPr wrap="none" rtlCol="0" anchor="t"/>
          <a:lstStyle/>
          <a:p>
            <a:pPr marL="0" indent="0" algn="ctr">
              <a:lnSpc>
                <a:spcPts val="2722"/>
              </a:lnSpc>
              <a:buNone/>
            </a:pPr>
            <a:r>
              <a:rPr lang="en-US" sz="2722" b="1" dirty="0">
                <a:solidFill>
                  <a:srgbClr val="3B4E4E"/>
                </a:solidFill>
                <a:latin typeface="Syne" pitchFamily="34" charset="0"/>
                <a:ea typeface="Syne" pitchFamily="34" charset="-122"/>
                <a:cs typeface="Syne" pitchFamily="34" charset="-120"/>
              </a:rPr>
              <a:t>1</a:t>
            </a:r>
            <a:endParaRPr lang="en-US" sz="2722" dirty="0"/>
          </a:p>
        </p:txBody>
      </p:sp>
      <p:sp>
        <p:nvSpPr>
          <p:cNvPr id="7" name="Text 5"/>
          <p:cNvSpPr/>
          <p:nvPr/>
        </p:nvSpPr>
        <p:spPr>
          <a:xfrm>
            <a:off x="1769745" y="2793921"/>
            <a:ext cx="2880598" cy="359926"/>
          </a:xfrm>
          <a:prstGeom prst="rect">
            <a:avLst/>
          </a:prstGeom>
          <a:noFill/>
          <a:ln/>
        </p:spPr>
        <p:txBody>
          <a:bodyPr wrap="none" rtlCol="0" anchor="t"/>
          <a:lstStyle/>
          <a:p>
            <a:pPr marL="0" indent="0">
              <a:lnSpc>
                <a:spcPts val="2835"/>
              </a:lnSpc>
              <a:buNone/>
            </a:pPr>
            <a:r>
              <a:rPr lang="en-US" sz="2268" b="1" dirty="0">
                <a:solidFill>
                  <a:srgbClr val="3B4E4E"/>
                </a:solidFill>
                <a:latin typeface="Syne" pitchFamily="34" charset="0"/>
                <a:ea typeface="Syne" pitchFamily="34" charset="-122"/>
                <a:cs typeface="Syne" pitchFamily="34" charset="-120"/>
              </a:rPr>
              <a:t>Production</a:t>
            </a:r>
            <a:endParaRPr lang="en-US" sz="2268" dirty="0"/>
          </a:p>
        </p:txBody>
      </p:sp>
      <p:sp>
        <p:nvSpPr>
          <p:cNvPr id="8" name="Text 6"/>
          <p:cNvSpPr/>
          <p:nvPr/>
        </p:nvSpPr>
        <p:spPr>
          <a:xfrm>
            <a:off x="1769745" y="3292078"/>
            <a:ext cx="5430322" cy="1474946"/>
          </a:xfrm>
          <a:prstGeom prst="rect">
            <a:avLst/>
          </a:prstGeom>
          <a:noFill/>
          <a:ln/>
        </p:spPr>
        <p:txBody>
          <a:bodyPr wrap="square" rtlCol="0" anchor="t"/>
          <a:lstStyle/>
          <a:p>
            <a:pPr marL="0" indent="0">
              <a:lnSpc>
                <a:spcPts val="2903"/>
              </a:lnSpc>
              <a:buNone/>
            </a:pPr>
            <a:r>
              <a:rPr lang="en-US" sz="1815" dirty="0">
                <a:solidFill>
                  <a:srgbClr val="3B4E4E"/>
                </a:solidFill>
                <a:latin typeface="Overpass" pitchFamily="34" charset="0"/>
                <a:ea typeface="Overpass" pitchFamily="34" charset="-122"/>
                <a:cs typeface="Overpass" pitchFamily="34" charset="-120"/>
              </a:rPr>
              <a:t>This refers to the process of creating goods and services. It involves transforming raw materials into finished products or providing services to meet human needs and wants.</a:t>
            </a:r>
            <a:endParaRPr lang="en-US" sz="1815" dirty="0"/>
          </a:p>
        </p:txBody>
      </p:sp>
      <p:sp>
        <p:nvSpPr>
          <p:cNvPr id="9" name="Shape 7"/>
          <p:cNvSpPr/>
          <p:nvPr/>
        </p:nvSpPr>
        <p:spPr>
          <a:xfrm>
            <a:off x="7430452" y="2793921"/>
            <a:ext cx="518517" cy="518517"/>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581781" y="2880360"/>
            <a:ext cx="215741" cy="345638"/>
          </a:xfrm>
          <a:prstGeom prst="rect">
            <a:avLst/>
          </a:prstGeom>
          <a:noFill/>
          <a:ln/>
        </p:spPr>
        <p:txBody>
          <a:bodyPr wrap="none" rtlCol="0" anchor="t"/>
          <a:lstStyle/>
          <a:p>
            <a:pPr marL="0" indent="0" algn="ctr">
              <a:lnSpc>
                <a:spcPts val="2722"/>
              </a:lnSpc>
              <a:buNone/>
            </a:pPr>
            <a:r>
              <a:rPr lang="en-US" sz="2722" b="1" dirty="0">
                <a:solidFill>
                  <a:srgbClr val="3B4E4E"/>
                </a:solidFill>
                <a:latin typeface="Syne" pitchFamily="34" charset="0"/>
                <a:ea typeface="Syne" pitchFamily="34" charset="-122"/>
                <a:cs typeface="Syne" pitchFamily="34" charset="-120"/>
              </a:rPr>
              <a:t>2</a:t>
            </a:r>
            <a:endParaRPr lang="en-US" sz="2722" dirty="0"/>
          </a:p>
        </p:txBody>
      </p:sp>
      <p:sp>
        <p:nvSpPr>
          <p:cNvPr id="11" name="Text 9"/>
          <p:cNvSpPr/>
          <p:nvPr/>
        </p:nvSpPr>
        <p:spPr>
          <a:xfrm>
            <a:off x="8179356" y="2793921"/>
            <a:ext cx="2880598" cy="359926"/>
          </a:xfrm>
          <a:prstGeom prst="rect">
            <a:avLst/>
          </a:prstGeom>
          <a:noFill/>
          <a:ln/>
        </p:spPr>
        <p:txBody>
          <a:bodyPr wrap="none" rtlCol="0" anchor="t"/>
          <a:lstStyle/>
          <a:p>
            <a:pPr marL="0" indent="0">
              <a:lnSpc>
                <a:spcPts val="2835"/>
              </a:lnSpc>
              <a:buNone/>
            </a:pPr>
            <a:r>
              <a:rPr lang="en-US" sz="2268" b="1" dirty="0">
                <a:solidFill>
                  <a:srgbClr val="3B4E4E"/>
                </a:solidFill>
                <a:latin typeface="Syne" pitchFamily="34" charset="0"/>
                <a:ea typeface="Syne" pitchFamily="34" charset="-122"/>
                <a:cs typeface="Syne" pitchFamily="34" charset="-120"/>
              </a:rPr>
              <a:t>Consumption</a:t>
            </a:r>
            <a:endParaRPr lang="en-US" sz="2268" dirty="0"/>
          </a:p>
        </p:txBody>
      </p:sp>
      <p:sp>
        <p:nvSpPr>
          <p:cNvPr id="12" name="Text 10"/>
          <p:cNvSpPr/>
          <p:nvPr/>
        </p:nvSpPr>
        <p:spPr>
          <a:xfrm>
            <a:off x="8179356" y="3292078"/>
            <a:ext cx="5430322" cy="1474946"/>
          </a:xfrm>
          <a:prstGeom prst="rect">
            <a:avLst/>
          </a:prstGeom>
          <a:noFill/>
          <a:ln/>
        </p:spPr>
        <p:txBody>
          <a:bodyPr wrap="square" rtlCol="0" anchor="t"/>
          <a:lstStyle/>
          <a:p>
            <a:pPr marL="0" indent="0">
              <a:lnSpc>
                <a:spcPts val="2903"/>
              </a:lnSpc>
              <a:buNone/>
            </a:pPr>
            <a:r>
              <a:rPr lang="en-US" sz="1815" dirty="0">
                <a:solidFill>
                  <a:srgbClr val="3B4E4E"/>
                </a:solidFill>
                <a:latin typeface="Overpass" pitchFamily="34" charset="0"/>
                <a:ea typeface="Overpass" pitchFamily="34" charset="-122"/>
                <a:cs typeface="Overpass" pitchFamily="34" charset="-120"/>
              </a:rPr>
              <a:t>This involves the use of goods and services to satisfy human wants and needs. It's the final stage in the economic cycle, where the products of production are utilized by consumers.</a:t>
            </a:r>
            <a:endParaRPr lang="en-US" sz="1815" dirty="0"/>
          </a:p>
        </p:txBody>
      </p:sp>
      <p:sp>
        <p:nvSpPr>
          <p:cNvPr id="13" name="Shape 11"/>
          <p:cNvSpPr/>
          <p:nvPr/>
        </p:nvSpPr>
        <p:spPr>
          <a:xfrm>
            <a:off x="1020842" y="5256609"/>
            <a:ext cx="518517" cy="518517"/>
          </a:xfrm>
          <a:prstGeom prst="roundRect">
            <a:avLst>
              <a:gd name="adj" fmla="val 20000"/>
            </a:avLst>
          </a:prstGeom>
          <a:solidFill>
            <a:srgbClr val="DDEEE6"/>
          </a:solidFill>
          <a:ln w="7620">
            <a:solidFill>
              <a:srgbClr val="C3D4CC"/>
            </a:solidFill>
            <a:prstDash val="solid"/>
          </a:ln>
        </p:spPr>
      </p:sp>
      <p:sp>
        <p:nvSpPr>
          <p:cNvPr id="14" name="Text 12"/>
          <p:cNvSpPr/>
          <p:nvPr/>
        </p:nvSpPr>
        <p:spPr>
          <a:xfrm>
            <a:off x="1169313" y="5343049"/>
            <a:ext cx="221575" cy="345638"/>
          </a:xfrm>
          <a:prstGeom prst="rect">
            <a:avLst/>
          </a:prstGeom>
          <a:noFill/>
          <a:ln/>
        </p:spPr>
        <p:txBody>
          <a:bodyPr wrap="none" rtlCol="0" anchor="t"/>
          <a:lstStyle/>
          <a:p>
            <a:pPr marL="0" indent="0" algn="ctr">
              <a:lnSpc>
                <a:spcPts val="2722"/>
              </a:lnSpc>
              <a:buNone/>
            </a:pPr>
            <a:r>
              <a:rPr lang="en-US" sz="2722" b="1" dirty="0">
                <a:solidFill>
                  <a:srgbClr val="3B4E4E"/>
                </a:solidFill>
                <a:latin typeface="Syne" pitchFamily="34" charset="0"/>
                <a:ea typeface="Syne" pitchFamily="34" charset="-122"/>
                <a:cs typeface="Syne" pitchFamily="34" charset="-120"/>
              </a:rPr>
              <a:t>3</a:t>
            </a:r>
            <a:endParaRPr lang="en-US" sz="2722" dirty="0"/>
          </a:p>
        </p:txBody>
      </p:sp>
      <p:sp>
        <p:nvSpPr>
          <p:cNvPr id="15" name="Text 13"/>
          <p:cNvSpPr/>
          <p:nvPr/>
        </p:nvSpPr>
        <p:spPr>
          <a:xfrm>
            <a:off x="1769745" y="5256609"/>
            <a:ext cx="2880598" cy="359926"/>
          </a:xfrm>
          <a:prstGeom prst="rect">
            <a:avLst/>
          </a:prstGeom>
          <a:noFill/>
          <a:ln/>
        </p:spPr>
        <p:txBody>
          <a:bodyPr wrap="none" rtlCol="0" anchor="t"/>
          <a:lstStyle/>
          <a:p>
            <a:pPr marL="0" indent="0">
              <a:lnSpc>
                <a:spcPts val="2835"/>
              </a:lnSpc>
              <a:buNone/>
            </a:pPr>
            <a:r>
              <a:rPr lang="en-US" sz="2268" b="1" dirty="0">
                <a:solidFill>
                  <a:srgbClr val="3B4E4E"/>
                </a:solidFill>
                <a:latin typeface="Syne" pitchFamily="34" charset="0"/>
                <a:ea typeface="Syne" pitchFamily="34" charset="-122"/>
                <a:cs typeface="Syne" pitchFamily="34" charset="-120"/>
              </a:rPr>
              <a:t>Distribution</a:t>
            </a:r>
            <a:endParaRPr lang="en-US" sz="2268" dirty="0"/>
          </a:p>
        </p:txBody>
      </p:sp>
      <p:sp>
        <p:nvSpPr>
          <p:cNvPr id="16" name="Text 14"/>
          <p:cNvSpPr/>
          <p:nvPr/>
        </p:nvSpPr>
        <p:spPr>
          <a:xfrm>
            <a:off x="1769745" y="5754767"/>
            <a:ext cx="5430322" cy="1843683"/>
          </a:xfrm>
          <a:prstGeom prst="rect">
            <a:avLst/>
          </a:prstGeom>
          <a:noFill/>
          <a:ln/>
        </p:spPr>
        <p:txBody>
          <a:bodyPr wrap="square" rtlCol="0" anchor="t"/>
          <a:lstStyle/>
          <a:p>
            <a:pPr marL="0" indent="0">
              <a:lnSpc>
                <a:spcPts val="2903"/>
              </a:lnSpc>
              <a:buNone/>
            </a:pPr>
            <a:r>
              <a:rPr lang="en-US" sz="1815" dirty="0">
                <a:solidFill>
                  <a:srgbClr val="3B4E4E"/>
                </a:solidFill>
                <a:latin typeface="Overpass" pitchFamily="34" charset="0"/>
                <a:ea typeface="Overpass" pitchFamily="34" charset="-122"/>
                <a:cs typeface="Overpass" pitchFamily="34" charset="-120"/>
              </a:rPr>
              <a:t>This involves the allocation of goods and services among individuals and groups in society. It's about ensuring a fair and efficient distribution of resources and products, taking into account factors like income, needs, and social equity.</a:t>
            </a:r>
            <a:endParaRPr lang="en-US" sz="1815" dirty="0"/>
          </a:p>
        </p:txBody>
      </p:sp>
      <p:sp>
        <p:nvSpPr>
          <p:cNvPr id="17" name="Shape 15"/>
          <p:cNvSpPr/>
          <p:nvPr/>
        </p:nvSpPr>
        <p:spPr>
          <a:xfrm>
            <a:off x="7430452" y="5256609"/>
            <a:ext cx="518517" cy="518517"/>
          </a:xfrm>
          <a:prstGeom prst="roundRect">
            <a:avLst>
              <a:gd name="adj" fmla="val 20000"/>
            </a:avLst>
          </a:prstGeom>
          <a:solidFill>
            <a:srgbClr val="DDEEE6"/>
          </a:solidFill>
          <a:ln w="7620">
            <a:solidFill>
              <a:srgbClr val="C3D4CC"/>
            </a:solidFill>
            <a:prstDash val="solid"/>
          </a:ln>
        </p:spPr>
      </p:sp>
      <p:sp>
        <p:nvSpPr>
          <p:cNvPr id="18" name="Text 16"/>
          <p:cNvSpPr/>
          <p:nvPr/>
        </p:nvSpPr>
        <p:spPr>
          <a:xfrm>
            <a:off x="7566779" y="5343049"/>
            <a:ext cx="245864" cy="345638"/>
          </a:xfrm>
          <a:prstGeom prst="rect">
            <a:avLst/>
          </a:prstGeom>
          <a:noFill/>
          <a:ln/>
        </p:spPr>
        <p:txBody>
          <a:bodyPr wrap="none" rtlCol="0" anchor="t"/>
          <a:lstStyle/>
          <a:p>
            <a:pPr marL="0" indent="0" algn="ctr">
              <a:lnSpc>
                <a:spcPts val="2722"/>
              </a:lnSpc>
              <a:buNone/>
            </a:pPr>
            <a:r>
              <a:rPr lang="en-US" sz="2722" b="1" dirty="0">
                <a:solidFill>
                  <a:srgbClr val="3B4E4E"/>
                </a:solidFill>
                <a:latin typeface="Syne" pitchFamily="34" charset="0"/>
                <a:ea typeface="Syne" pitchFamily="34" charset="-122"/>
                <a:cs typeface="Syne" pitchFamily="34" charset="-120"/>
              </a:rPr>
              <a:t>4</a:t>
            </a:r>
            <a:endParaRPr lang="en-US" sz="2722" dirty="0"/>
          </a:p>
        </p:txBody>
      </p:sp>
      <p:sp>
        <p:nvSpPr>
          <p:cNvPr id="19" name="Text 17"/>
          <p:cNvSpPr/>
          <p:nvPr/>
        </p:nvSpPr>
        <p:spPr>
          <a:xfrm>
            <a:off x="8179356" y="5256609"/>
            <a:ext cx="2880598" cy="359926"/>
          </a:xfrm>
          <a:prstGeom prst="rect">
            <a:avLst/>
          </a:prstGeom>
          <a:noFill/>
          <a:ln/>
        </p:spPr>
        <p:txBody>
          <a:bodyPr wrap="none" rtlCol="0" anchor="t"/>
          <a:lstStyle/>
          <a:p>
            <a:pPr marL="0" indent="0">
              <a:lnSpc>
                <a:spcPts val="2835"/>
              </a:lnSpc>
              <a:buNone/>
            </a:pPr>
            <a:r>
              <a:rPr lang="en-US" sz="2268" b="1" dirty="0">
                <a:solidFill>
                  <a:srgbClr val="3B4E4E"/>
                </a:solidFill>
                <a:latin typeface="Syne" pitchFamily="34" charset="0"/>
                <a:ea typeface="Syne" pitchFamily="34" charset="-122"/>
                <a:cs typeface="Syne" pitchFamily="34" charset="-120"/>
              </a:rPr>
              <a:t>Exchange</a:t>
            </a:r>
            <a:endParaRPr lang="en-US" sz="2268" dirty="0"/>
          </a:p>
        </p:txBody>
      </p:sp>
      <p:sp>
        <p:nvSpPr>
          <p:cNvPr id="20" name="Text 18"/>
          <p:cNvSpPr/>
          <p:nvPr/>
        </p:nvSpPr>
        <p:spPr>
          <a:xfrm>
            <a:off x="8179356" y="5754767"/>
            <a:ext cx="5430322" cy="1474946"/>
          </a:xfrm>
          <a:prstGeom prst="rect">
            <a:avLst/>
          </a:prstGeom>
          <a:noFill/>
          <a:ln/>
        </p:spPr>
        <p:txBody>
          <a:bodyPr wrap="square" rtlCol="0" anchor="t"/>
          <a:lstStyle/>
          <a:p>
            <a:pPr marL="0" indent="0">
              <a:lnSpc>
                <a:spcPts val="2903"/>
              </a:lnSpc>
              <a:buNone/>
            </a:pPr>
            <a:r>
              <a:rPr lang="en-US" sz="1815" dirty="0">
                <a:solidFill>
                  <a:srgbClr val="3B4E4E"/>
                </a:solidFill>
                <a:latin typeface="Overpass" pitchFamily="34" charset="0"/>
                <a:ea typeface="Overpass" pitchFamily="34" charset="-122"/>
                <a:cs typeface="Overpass" pitchFamily="34" charset="-120"/>
              </a:rPr>
              <a:t>This refers to the transfer of goods and services between individuals or entities. It involves the buying and selling of goods and services in a market, driven by prices and demand.</a:t>
            </a:r>
            <a:endParaRPr lang="en-US" sz="181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64037" y="1201460"/>
            <a:ext cx="7415927" cy="3086100"/>
          </a:xfrm>
          <a:prstGeom prst="rect">
            <a:avLst/>
          </a:prstGeom>
          <a:noFill/>
          <a:ln/>
        </p:spPr>
        <p:txBody>
          <a:bodyPr wrap="square" rtlCol="0" anchor="t"/>
          <a:lstStyle/>
          <a:p>
            <a:pPr marL="0" indent="0" algn="ctr">
              <a:lnSpc>
                <a:spcPts val="6075"/>
              </a:lnSpc>
              <a:buNone/>
            </a:pPr>
            <a:r>
              <a:rPr lang="en-US" sz="4860" b="1" dirty="0">
                <a:solidFill>
                  <a:srgbClr val="233939"/>
                </a:solidFill>
                <a:latin typeface="Syne" pitchFamily="34" charset="0"/>
                <a:ea typeface="Syne" pitchFamily="34" charset="-122"/>
                <a:cs typeface="Syne" pitchFamily="34" charset="-120"/>
              </a:rPr>
              <a:t>Fundamental Problems of Economics: Scarcity and Choice</a:t>
            </a:r>
            <a:endParaRPr lang="en-US" sz="4860" dirty="0"/>
          </a:p>
        </p:txBody>
      </p:sp>
      <p:sp>
        <p:nvSpPr>
          <p:cNvPr id="6" name="Text 3"/>
          <p:cNvSpPr/>
          <p:nvPr/>
        </p:nvSpPr>
        <p:spPr>
          <a:xfrm>
            <a:off x="864037" y="4657844"/>
            <a:ext cx="7415927" cy="2370296"/>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The fundamental problem of economics is scarcity: our wants and needs are unlimited, but the resources available to satisfy them are limited. This means we must make choices about how to allocate our resources, and every choice involves a trade-off. For example, if you spend your money on a new phone, you're giving up the opportunity to buy a new pair of shoes or save for your future.</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56561" y="-188238"/>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127887" y="-188238"/>
            <a:ext cx="14573839" cy="3926563"/>
          </a:xfrm>
          <a:prstGeom prst="rect">
            <a:avLst/>
          </a:prstGeom>
        </p:spPr>
      </p:pic>
      <p:sp>
        <p:nvSpPr>
          <p:cNvPr id="5" name="Text 2"/>
          <p:cNvSpPr/>
          <p:nvPr/>
        </p:nvSpPr>
        <p:spPr>
          <a:xfrm>
            <a:off x="1703022" y="4296847"/>
            <a:ext cx="11423571" cy="771525"/>
          </a:xfrm>
          <a:prstGeom prst="rect">
            <a:avLst/>
          </a:prstGeom>
          <a:noFill/>
          <a:ln/>
        </p:spPr>
        <p:txBody>
          <a:bodyPr wrap="none" rtlCol="0" anchor="t"/>
          <a:lstStyle/>
          <a:p>
            <a:pPr marL="0" indent="0" algn="ctr">
              <a:lnSpc>
                <a:spcPts val="6075"/>
              </a:lnSpc>
              <a:buNone/>
            </a:pPr>
            <a:r>
              <a:rPr lang="en-US" sz="4860" b="1" dirty="0">
                <a:solidFill>
                  <a:srgbClr val="233939"/>
                </a:solidFill>
                <a:latin typeface="Syne" pitchFamily="34" charset="0"/>
                <a:ea typeface="Syne" pitchFamily="34" charset="-122"/>
                <a:cs typeface="Syne" pitchFamily="34" charset="-120"/>
              </a:rPr>
              <a:t>The Production Possibilities Curve</a:t>
            </a:r>
            <a:endParaRPr lang="en-US" sz="4860" dirty="0"/>
          </a:p>
        </p:txBody>
      </p:sp>
      <p:sp>
        <p:nvSpPr>
          <p:cNvPr id="6" name="Text 3"/>
          <p:cNvSpPr/>
          <p:nvPr/>
        </p:nvSpPr>
        <p:spPr>
          <a:xfrm>
            <a:off x="864037" y="5438656"/>
            <a:ext cx="12902327" cy="1580198"/>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The production possibilities curve (PPC) is a graphical representation of the maximum combinations of two goods that an economy can produce with its given resources and technology. The PPC is typically bowed outward, reflecting the law of increasing opportunity costs. This means that as we produce more of one good, we must give up increasing amounts of the other good, because resources are not equally efficient in producing different goods.</a:t>
            </a:r>
            <a:endParaRPr lang="en-US" sz="19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1335377" y="1270635"/>
            <a:ext cx="12902327" cy="1543050"/>
          </a:xfrm>
          <a:prstGeom prst="rect">
            <a:avLst/>
          </a:prstGeom>
          <a:noFill/>
          <a:ln/>
        </p:spPr>
        <p:txBody>
          <a:bodyPr wrap="square" rtlCol="0" anchor="t"/>
          <a:lstStyle/>
          <a:p>
            <a:pPr marL="0" indent="0" algn="ctr">
              <a:lnSpc>
                <a:spcPts val="6075"/>
              </a:lnSpc>
              <a:buNone/>
            </a:pPr>
            <a:r>
              <a:rPr lang="en-US" sz="4860" b="1" dirty="0">
                <a:solidFill>
                  <a:srgbClr val="233939"/>
                </a:solidFill>
                <a:latin typeface="Syne" pitchFamily="34" charset="0"/>
                <a:ea typeface="Syne" pitchFamily="34" charset="-122"/>
                <a:cs typeface="Syne" pitchFamily="34" charset="-120"/>
              </a:rPr>
              <a:t>Microeconomics and Macroeconomics</a:t>
            </a:r>
            <a:endParaRPr lang="en-US" sz="4860" dirty="0"/>
          </a:p>
        </p:txBody>
      </p:sp>
      <p:sp>
        <p:nvSpPr>
          <p:cNvPr id="5" name="Shape 3"/>
          <p:cNvSpPr/>
          <p:nvPr/>
        </p:nvSpPr>
        <p:spPr>
          <a:xfrm>
            <a:off x="864037" y="3663077"/>
            <a:ext cx="12902327" cy="2940129"/>
          </a:xfrm>
          <a:prstGeom prst="roundRect">
            <a:avLst>
              <a:gd name="adj" fmla="val 3779"/>
            </a:avLst>
          </a:prstGeom>
          <a:noFill/>
          <a:ln w="15240">
            <a:solidFill>
              <a:srgbClr val="000000">
                <a:alpha val="8000"/>
              </a:srgbClr>
            </a:solidFill>
            <a:prstDash val="solid"/>
          </a:ln>
        </p:spPr>
      </p:sp>
      <p:sp>
        <p:nvSpPr>
          <p:cNvPr id="6" name="Shape 4"/>
          <p:cNvSpPr/>
          <p:nvPr/>
        </p:nvSpPr>
        <p:spPr>
          <a:xfrm>
            <a:off x="879277" y="3678317"/>
            <a:ext cx="12871847" cy="706517"/>
          </a:xfrm>
          <a:prstGeom prst="rect">
            <a:avLst/>
          </a:prstGeom>
          <a:solidFill>
            <a:srgbClr val="FFFFFF">
              <a:alpha val="4000"/>
            </a:srgbClr>
          </a:solidFill>
          <a:ln/>
        </p:spPr>
      </p:sp>
      <p:sp>
        <p:nvSpPr>
          <p:cNvPr id="7" name="Text 5"/>
          <p:cNvSpPr/>
          <p:nvPr/>
        </p:nvSpPr>
        <p:spPr>
          <a:xfrm>
            <a:off x="1126093" y="3834051"/>
            <a:ext cx="5938480" cy="395049"/>
          </a:xfrm>
          <a:prstGeom prst="rect">
            <a:avLst/>
          </a:prstGeom>
          <a:noFill/>
          <a:ln/>
        </p:spPr>
        <p:txBody>
          <a:bodyPr wrap="non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Microeconomics</a:t>
            </a:r>
            <a:endParaRPr lang="en-US" sz="1944" dirty="0"/>
          </a:p>
        </p:txBody>
      </p:sp>
      <p:sp>
        <p:nvSpPr>
          <p:cNvPr id="8" name="Text 6"/>
          <p:cNvSpPr/>
          <p:nvPr/>
        </p:nvSpPr>
        <p:spPr>
          <a:xfrm>
            <a:off x="7565827" y="3834051"/>
            <a:ext cx="5938480" cy="395049"/>
          </a:xfrm>
          <a:prstGeom prst="rect">
            <a:avLst/>
          </a:prstGeom>
          <a:noFill/>
          <a:ln/>
        </p:spPr>
        <p:txBody>
          <a:bodyPr wrap="non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Macroeconomics</a:t>
            </a:r>
            <a:endParaRPr lang="en-US" sz="1944" dirty="0"/>
          </a:p>
        </p:txBody>
      </p:sp>
      <p:sp>
        <p:nvSpPr>
          <p:cNvPr id="9" name="Shape 7"/>
          <p:cNvSpPr/>
          <p:nvPr/>
        </p:nvSpPr>
        <p:spPr>
          <a:xfrm>
            <a:off x="879277" y="4384834"/>
            <a:ext cx="12871847" cy="1101566"/>
          </a:xfrm>
          <a:prstGeom prst="rect">
            <a:avLst/>
          </a:prstGeom>
          <a:solidFill>
            <a:srgbClr val="000000">
              <a:alpha val="4000"/>
            </a:srgbClr>
          </a:solidFill>
          <a:ln/>
        </p:spPr>
      </p:sp>
      <p:sp>
        <p:nvSpPr>
          <p:cNvPr id="10" name="Text 8"/>
          <p:cNvSpPr/>
          <p:nvPr/>
        </p:nvSpPr>
        <p:spPr>
          <a:xfrm>
            <a:off x="1126093" y="4540568"/>
            <a:ext cx="5938480" cy="790099"/>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Focuses on individual economic units, such as households, firms, and markets.</a:t>
            </a:r>
            <a:endParaRPr lang="en-US" sz="1944" dirty="0"/>
          </a:p>
        </p:txBody>
      </p:sp>
      <p:sp>
        <p:nvSpPr>
          <p:cNvPr id="11" name="Text 9"/>
          <p:cNvSpPr/>
          <p:nvPr/>
        </p:nvSpPr>
        <p:spPr>
          <a:xfrm>
            <a:off x="7565827" y="4540568"/>
            <a:ext cx="5938480" cy="790099"/>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Focuses on the economy as a whole, including national income, inflation, and unemployment.</a:t>
            </a:r>
            <a:endParaRPr lang="en-US" sz="1944" dirty="0"/>
          </a:p>
        </p:txBody>
      </p:sp>
      <p:sp>
        <p:nvSpPr>
          <p:cNvPr id="12" name="Shape 10"/>
          <p:cNvSpPr/>
          <p:nvPr/>
        </p:nvSpPr>
        <p:spPr>
          <a:xfrm>
            <a:off x="879277" y="5486400"/>
            <a:ext cx="12871847" cy="1101566"/>
          </a:xfrm>
          <a:prstGeom prst="rect">
            <a:avLst/>
          </a:prstGeom>
          <a:solidFill>
            <a:srgbClr val="FFFFFF">
              <a:alpha val="4000"/>
            </a:srgbClr>
          </a:solidFill>
          <a:ln/>
        </p:spPr>
      </p:sp>
      <p:sp>
        <p:nvSpPr>
          <p:cNvPr id="13" name="Text 11"/>
          <p:cNvSpPr/>
          <p:nvPr/>
        </p:nvSpPr>
        <p:spPr>
          <a:xfrm>
            <a:off x="1126093" y="5642134"/>
            <a:ext cx="5938480" cy="790099"/>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Examines how prices are determined, how resources are allocated, and how consumers make choices.</a:t>
            </a:r>
            <a:endParaRPr lang="en-US" sz="1944" dirty="0"/>
          </a:p>
        </p:txBody>
      </p:sp>
      <p:sp>
        <p:nvSpPr>
          <p:cNvPr id="14" name="Text 12"/>
          <p:cNvSpPr/>
          <p:nvPr/>
        </p:nvSpPr>
        <p:spPr>
          <a:xfrm>
            <a:off x="7565827" y="5642134"/>
            <a:ext cx="5938480" cy="790099"/>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Analyzes how government policies affect the economy and how economic growth can be promoted.</a:t>
            </a:r>
            <a:endParaRPr lang="en-US" sz="194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pic>
        <p:nvPicPr>
          <p:cNvPr id="5" name="Image 1" descr="preencoded.png"/>
          <p:cNvPicPr>
            <a:picLocks noChangeAspect="1"/>
          </p:cNvPicPr>
          <p:nvPr/>
        </p:nvPicPr>
        <p:blipFill>
          <a:blip r:embed="rId4"/>
          <a:stretch>
            <a:fillRect/>
          </a:stretch>
        </p:blipFill>
        <p:spPr>
          <a:xfrm>
            <a:off x="11188779" y="2850118"/>
            <a:ext cx="3225522" cy="2529364"/>
          </a:xfrm>
          <a:prstGeom prst="rect">
            <a:avLst/>
          </a:prstGeom>
        </p:spPr>
      </p:pic>
      <p:sp>
        <p:nvSpPr>
          <p:cNvPr id="6" name="Text 2"/>
          <p:cNvSpPr/>
          <p:nvPr/>
        </p:nvSpPr>
        <p:spPr>
          <a:xfrm>
            <a:off x="888716" y="930013"/>
            <a:ext cx="9440347" cy="1080135"/>
          </a:xfrm>
          <a:prstGeom prst="rect">
            <a:avLst/>
          </a:prstGeom>
          <a:noFill/>
          <a:ln/>
        </p:spPr>
        <p:txBody>
          <a:bodyPr wrap="square" rtlCol="0" anchor="t"/>
          <a:lstStyle/>
          <a:p>
            <a:pPr marL="0" indent="0" algn="ctr">
              <a:lnSpc>
                <a:spcPts val="4253"/>
              </a:lnSpc>
              <a:buNone/>
            </a:pPr>
            <a:r>
              <a:rPr lang="en-US" sz="3402" b="1" dirty="0">
                <a:solidFill>
                  <a:srgbClr val="233939"/>
                </a:solidFill>
                <a:latin typeface="Syne" pitchFamily="34" charset="0"/>
                <a:ea typeface="Syne" pitchFamily="34" charset="-122"/>
                <a:cs typeface="Syne" pitchFamily="34" charset="-120"/>
              </a:rPr>
              <a:t>Principles of Microeconomics: Equilibrium, Optimization, and Welfare</a:t>
            </a:r>
            <a:endParaRPr lang="en-US" sz="3402" dirty="0"/>
          </a:p>
        </p:txBody>
      </p:sp>
      <p:pic>
        <p:nvPicPr>
          <p:cNvPr id="7" name="Image 2" descr="preencoded.png"/>
          <p:cNvPicPr>
            <a:picLocks noChangeAspect="1"/>
          </p:cNvPicPr>
          <p:nvPr/>
        </p:nvPicPr>
        <p:blipFill>
          <a:blip r:embed="rId5"/>
          <a:stretch>
            <a:fillRect/>
          </a:stretch>
        </p:blipFill>
        <p:spPr>
          <a:xfrm>
            <a:off x="766167" y="2627471"/>
            <a:ext cx="864037" cy="1382554"/>
          </a:xfrm>
          <a:prstGeom prst="rect">
            <a:avLst/>
          </a:prstGeom>
        </p:spPr>
      </p:pic>
      <p:sp>
        <p:nvSpPr>
          <p:cNvPr id="8" name="Text 3"/>
          <p:cNvSpPr/>
          <p:nvPr/>
        </p:nvSpPr>
        <p:spPr>
          <a:xfrm>
            <a:off x="1889403" y="2800231"/>
            <a:ext cx="2160270"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Equilibrium</a:t>
            </a:r>
            <a:endParaRPr lang="en-US" sz="1701" dirty="0"/>
          </a:p>
        </p:txBody>
      </p:sp>
      <p:sp>
        <p:nvSpPr>
          <p:cNvPr id="9" name="Text 4"/>
          <p:cNvSpPr/>
          <p:nvPr/>
        </p:nvSpPr>
        <p:spPr>
          <a:xfrm>
            <a:off x="1889403" y="3173730"/>
            <a:ext cx="8317111" cy="553164"/>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Equilibrium refers to a state of balance in a market, where the forces of supply and demand are equal. At equilibrium, there is no tendency for the price or quantity of a good to change.</a:t>
            </a:r>
            <a:endParaRPr lang="en-US" sz="1361" dirty="0"/>
          </a:p>
        </p:txBody>
      </p:sp>
      <p:pic>
        <p:nvPicPr>
          <p:cNvPr id="10" name="Image 3" descr="preencoded.png"/>
          <p:cNvPicPr>
            <a:picLocks noChangeAspect="1"/>
          </p:cNvPicPr>
          <p:nvPr/>
        </p:nvPicPr>
        <p:blipFill>
          <a:blip r:embed="rId6"/>
          <a:stretch>
            <a:fillRect/>
          </a:stretch>
        </p:blipFill>
        <p:spPr>
          <a:xfrm>
            <a:off x="766167" y="4010025"/>
            <a:ext cx="864037" cy="1382554"/>
          </a:xfrm>
          <a:prstGeom prst="rect">
            <a:avLst/>
          </a:prstGeom>
        </p:spPr>
      </p:pic>
      <p:sp>
        <p:nvSpPr>
          <p:cNvPr id="11" name="Text 5"/>
          <p:cNvSpPr/>
          <p:nvPr/>
        </p:nvSpPr>
        <p:spPr>
          <a:xfrm>
            <a:off x="1889403" y="4182785"/>
            <a:ext cx="2160270"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Optimization</a:t>
            </a:r>
            <a:endParaRPr lang="en-US" sz="1701" dirty="0"/>
          </a:p>
        </p:txBody>
      </p:sp>
      <p:sp>
        <p:nvSpPr>
          <p:cNvPr id="12" name="Text 6"/>
          <p:cNvSpPr/>
          <p:nvPr/>
        </p:nvSpPr>
        <p:spPr>
          <a:xfrm>
            <a:off x="1889403" y="4556284"/>
            <a:ext cx="8317111" cy="553164"/>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Individuals and firms make decisions to maximize their well-being or profits, subject to constraints. This involves finding the best possible outcome given the available resources and choices.</a:t>
            </a:r>
            <a:endParaRPr lang="en-US" sz="1361" dirty="0"/>
          </a:p>
        </p:txBody>
      </p:sp>
      <p:pic>
        <p:nvPicPr>
          <p:cNvPr id="13" name="Image 4" descr="preencoded.png"/>
          <p:cNvPicPr>
            <a:picLocks noChangeAspect="1"/>
          </p:cNvPicPr>
          <p:nvPr/>
        </p:nvPicPr>
        <p:blipFill>
          <a:blip r:embed="rId7"/>
          <a:stretch>
            <a:fillRect/>
          </a:stretch>
        </p:blipFill>
        <p:spPr>
          <a:xfrm>
            <a:off x="766167" y="5392579"/>
            <a:ext cx="864037" cy="1548765"/>
          </a:xfrm>
          <a:prstGeom prst="rect">
            <a:avLst/>
          </a:prstGeom>
        </p:spPr>
      </p:pic>
      <p:sp>
        <p:nvSpPr>
          <p:cNvPr id="14" name="Text 7"/>
          <p:cNvSpPr/>
          <p:nvPr/>
        </p:nvSpPr>
        <p:spPr>
          <a:xfrm>
            <a:off x="1889403" y="5565338"/>
            <a:ext cx="2160270"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Welfare</a:t>
            </a:r>
            <a:endParaRPr lang="en-US" sz="1701" dirty="0"/>
          </a:p>
        </p:txBody>
      </p:sp>
      <p:sp>
        <p:nvSpPr>
          <p:cNvPr id="15" name="Text 8"/>
          <p:cNvSpPr/>
          <p:nvPr/>
        </p:nvSpPr>
        <p:spPr>
          <a:xfrm>
            <a:off x="1889403" y="5938838"/>
            <a:ext cx="8317111" cy="829747"/>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Economics is concerned with promoting the welfare of society, which can be measured by factors such as consumer surplus, producer surplus, and overall economic efficiency. Welfare economics explores how to allocate resources to maximize societal well-being.</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474697"/>
          </a:xfrm>
          <a:prstGeom prst="rect">
            <a:avLst/>
          </a:prstGeom>
          <a:solidFill>
            <a:srgbClr val="FFFDE6"/>
          </a:solidFill>
          <a:ln/>
        </p:spPr>
      </p:sp>
      <p:sp>
        <p:nvSpPr>
          <p:cNvPr id="4" name="Text 2"/>
          <p:cNvSpPr/>
          <p:nvPr/>
        </p:nvSpPr>
        <p:spPr>
          <a:xfrm>
            <a:off x="923992" y="977980"/>
            <a:ext cx="12902327" cy="1543050"/>
          </a:xfrm>
          <a:prstGeom prst="rect">
            <a:avLst/>
          </a:prstGeom>
          <a:noFill/>
          <a:ln/>
        </p:spPr>
        <p:txBody>
          <a:bodyPr wrap="square" rtlCol="0" anchor="t"/>
          <a:lstStyle/>
          <a:p>
            <a:pPr marL="0" indent="0" algn="ctr">
              <a:lnSpc>
                <a:spcPts val="6075"/>
              </a:lnSpc>
              <a:buNone/>
            </a:pPr>
            <a:r>
              <a:rPr lang="en-US" sz="4860" b="1" dirty="0">
                <a:solidFill>
                  <a:srgbClr val="233939"/>
                </a:solidFill>
                <a:latin typeface="Syne" pitchFamily="34" charset="0"/>
                <a:ea typeface="Syne" pitchFamily="34" charset="-122"/>
                <a:cs typeface="Syne" pitchFamily="34" charset="-120"/>
              </a:rPr>
              <a:t>Methodology in Economics: Positive and Normative</a:t>
            </a:r>
            <a:endParaRPr lang="en-US" sz="4860" dirty="0"/>
          </a:p>
        </p:txBody>
      </p:sp>
      <p:pic>
        <p:nvPicPr>
          <p:cNvPr id="5" name="Image 0" descr="preencoded.png"/>
          <p:cNvPicPr>
            <a:picLocks noChangeAspect="1"/>
          </p:cNvPicPr>
          <p:nvPr/>
        </p:nvPicPr>
        <p:blipFill>
          <a:blip r:embed="rId3"/>
          <a:stretch>
            <a:fillRect/>
          </a:stretch>
        </p:blipFill>
        <p:spPr>
          <a:xfrm>
            <a:off x="864037" y="3644146"/>
            <a:ext cx="617220" cy="617220"/>
          </a:xfrm>
          <a:prstGeom prst="rect">
            <a:avLst/>
          </a:prstGeom>
        </p:spPr>
      </p:pic>
      <p:sp>
        <p:nvSpPr>
          <p:cNvPr id="6" name="Text 3"/>
          <p:cNvSpPr/>
          <p:nvPr/>
        </p:nvSpPr>
        <p:spPr>
          <a:xfrm>
            <a:off x="864037" y="4508183"/>
            <a:ext cx="3307080" cy="385763"/>
          </a:xfrm>
          <a:prstGeom prst="rect">
            <a:avLst/>
          </a:prstGeom>
          <a:noFill/>
          <a:ln/>
        </p:spPr>
        <p:txBody>
          <a:bodyPr wrap="none" rtlCol="0" anchor="t"/>
          <a:lstStyle/>
          <a:p>
            <a:pPr marL="0" indent="0" algn="l">
              <a:lnSpc>
                <a:spcPts val="3038"/>
              </a:lnSpc>
              <a:buNone/>
            </a:pPr>
            <a:r>
              <a:rPr lang="en-US" sz="2430" b="1" dirty="0">
                <a:solidFill>
                  <a:srgbClr val="3B4E4E"/>
                </a:solidFill>
                <a:latin typeface="Syne" pitchFamily="34" charset="0"/>
                <a:ea typeface="Syne" pitchFamily="34" charset="-122"/>
                <a:cs typeface="Syne" pitchFamily="34" charset="-120"/>
              </a:rPr>
              <a:t>Positive Economics</a:t>
            </a:r>
            <a:endParaRPr lang="en-US" sz="2430" dirty="0"/>
          </a:p>
        </p:txBody>
      </p:sp>
      <p:sp>
        <p:nvSpPr>
          <p:cNvPr id="7" name="Text 4"/>
          <p:cNvSpPr/>
          <p:nvPr/>
        </p:nvSpPr>
        <p:spPr>
          <a:xfrm>
            <a:off x="864037" y="5042059"/>
            <a:ext cx="6266021" cy="1580198"/>
          </a:xfrm>
          <a:prstGeom prst="rect">
            <a:avLst/>
          </a:prstGeom>
          <a:noFill/>
          <a:ln/>
        </p:spPr>
        <p:txBody>
          <a:bodyPr wrap="square" rtlCol="0" anchor="t"/>
          <a:lstStyle/>
          <a:p>
            <a:pPr marL="0" indent="0" algn="l">
              <a:lnSpc>
                <a:spcPts val="3110"/>
              </a:lnSpc>
              <a:buNone/>
            </a:pPr>
            <a:r>
              <a:rPr lang="en-US" sz="1944" dirty="0">
                <a:solidFill>
                  <a:srgbClr val="3B4E4E"/>
                </a:solidFill>
                <a:latin typeface="Overpass" pitchFamily="34" charset="0"/>
                <a:ea typeface="Overpass" pitchFamily="34" charset="-122"/>
                <a:cs typeface="Overpass" pitchFamily="34" charset="-120"/>
              </a:rPr>
              <a:t>Positive economics deals with objective statements that can be tested and verified. It describes how the economy works, focusing on factual relationships and cause-and-effect relationships.</a:t>
            </a:r>
            <a:endParaRPr lang="en-US" sz="1944" dirty="0"/>
          </a:p>
        </p:txBody>
      </p:sp>
      <p:pic>
        <p:nvPicPr>
          <p:cNvPr id="8" name="Image 1" descr="preencoded.png"/>
          <p:cNvPicPr>
            <a:picLocks noChangeAspect="1"/>
          </p:cNvPicPr>
          <p:nvPr/>
        </p:nvPicPr>
        <p:blipFill>
          <a:blip r:embed="rId4"/>
          <a:stretch>
            <a:fillRect/>
          </a:stretch>
        </p:blipFill>
        <p:spPr>
          <a:xfrm>
            <a:off x="7500342" y="3644146"/>
            <a:ext cx="617220" cy="617220"/>
          </a:xfrm>
          <a:prstGeom prst="rect">
            <a:avLst/>
          </a:prstGeom>
        </p:spPr>
      </p:pic>
      <p:sp>
        <p:nvSpPr>
          <p:cNvPr id="9" name="Text 5"/>
          <p:cNvSpPr/>
          <p:nvPr/>
        </p:nvSpPr>
        <p:spPr>
          <a:xfrm>
            <a:off x="7500342" y="4508183"/>
            <a:ext cx="3786426" cy="385763"/>
          </a:xfrm>
          <a:prstGeom prst="rect">
            <a:avLst/>
          </a:prstGeom>
          <a:noFill/>
          <a:ln/>
        </p:spPr>
        <p:txBody>
          <a:bodyPr wrap="none" rtlCol="0" anchor="t"/>
          <a:lstStyle/>
          <a:p>
            <a:pPr marL="0" indent="0" algn="l">
              <a:lnSpc>
                <a:spcPts val="3038"/>
              </a:lnSpc>
              <a:buNone/>
            </a:pPr>
            <a:r>
              <a:rPr lang="en-US" sz="2430" b="1" dirty="0">
                <a:solidFill>
                  <a:srgbClr val="3B4E4E"/>
                </a:solidFill>
                <a:latin typeface="Syne" pitchFamily="34" charset="0"/>
                <a:ea typeface="Syne" pitchFamily="34" charset="-122"/>
                <a:cs typeface="Syne" pitchFamily="34" charset="-120"/>
              </a:rPr>
              <a:t>Normative Economics</a:t>
            </a:r>
            <a:endParaRPr lang="en-US" sz="2430" dirty="0"/>
          </a:p>
        </p:txBody>
      </p:sp>
      <p:sp>
        <p:nvSpPr>
          <p:cNvPr id="10" name="Text 6"/>
          <p:cNvSpPr/>
          <p:nvPr/>
        </p:nvSpPr>
        <p:spPr>
          <a:xfrm>
            <a:off x="7500342" y="5042059"/>
            <a:ext cx="6266021" cy="1580198"/>
          </a:xfrm>
          <a:prstGeom prst="rect">
            <a:avLst/>
          </a:prstGeom>
          <a:noFill/>
          <a:ln/>
        </p:spPr>
        <p:txBody>
          <a:bodyPr wrap="square" rtlCol="0" anchor="t"/>
          <a:lstStyle/>
          <a:p>
            <a:pPr marL="0" indent="0" algn="l">
              <a:lnSpc>
                <a:spcPts val="3110"/>
              </a:lnSpc>
              <a:buNone/>
            </a:pPr>
            <a:r>
              <a:rPr lang="en-US" sz="1944" dirty="0">
                <a:solidFill>
                  <a:srgbClr val="3B4E4E"/>
                </a:solidFill>
                <a:latin typeface="Overpass" pitchFamily="34" charset="0"/>
                <a:ea typeface="Overpass" pitchFamily="34" charset="-122"/>
                <a:cs typeface="Overpass" pitchFamily="34" charset="-120"/>
              </a:rPr>
              <a:t>Normative economics involves subjective statements that reflect values and opinions. It makes judgments about what should be done, often based on ethical or philosophical considerations.</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683</Words>
  <Application>Microsoft Office PowerPoint</Application>
  <PresentationFormat>Custom</PresentationFormat>
  <Paragraphs>53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Cambria</vt:lpstr>
      <vt:lpstr>Overpass</vt:lpstr>
      <vt:lpstr>Segoe UI</vt:lpstr>
      <vt:lpstr>Syne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BHARAT RAJU</cp:lastModifiedBy>
  <cp:revision>5</cp:revision>
  <dcterms:created xsi:type="dcterms:W3CDTF">2024-06-27T15:52:28Z</dcterms:created>
  <dcterms:modified xsi:type="dcterms:W3CDTF">2024-06-27T16:15:43Z</dcterms:modified>
</cp:coreProperties>
</file>