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5" r:id="rId2"/>
    <p:sldId id="256" r:id="rId3"/>
    <p:sldId id="257" r:id="rId4"/>
    <p:sldId id="258" r:id="rId5"/>
    <p:sldId id="259" r:id="rId6"/>
    <p:sldId id="260" r:id="rId7"/>
    <p:sldId id="261" r:id="rId8"/>
    <p:sldId id="262" r:id="rId9"/>
    <p:sldId id="263"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0" d="100"/>
          <a:sy n="80" d="100"/>
        </p:scale>
        <p:origin x="2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013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515938" y="0"/>
            <a:ext cx="15146338" cy="8299741"/>
          </a:xfrm>
          <a:prstGeom prst="rect">
            <a:avLst/>
          </a:prstGeom>
          <a:solidFill>
            <a:srgbClr val="FFFDE6"/>
          </a:solidFill>
          <a:ln/>
        </p:spPr>
      </p:sp>
      <p:sp>
        <p:nvSpPr>
          <p:cNvPr id="6" name="Text 2"/>
          <p:cNvSpPr/>
          <p:nvPr/>
        </p:nvSpPr>
        <p:spPr>
          <a:xfrm>
            <a:off x="6916628" y="2250657"/>
            <a:ext cx="7138856" cy="1157008"/>
          </a:xfrm>
          <a:prstGeom prst="rect">
            <a:avLst/>
          </a:prstGeom>
          <a:noFill/>
          <a:ln/>
        </p:spPr>
        <p:txBody>
          <a:bodyPr wrap="square" rtlCol="0" anchor="t"/>
          <a:lstStyle/>
          <a:p>
            <a:pPr marL="0" indent="0">
              <a:lnSpc>
                <a:spcPts val="8384"/>
              </a:lnSpc>
              <a:buNone/>
            </a:pPr>
            <a:r>
              <a:rPr lang="en-US" sz="5400" b="1" dirty="0">
                <a:solidFill>
                  <a:srgbClr val="233939"/>
                </a:solidFill>
                <a:latin typeface="Times New Roman" panose="02020603050405020304" pitchFamily="18" charset="0"/>
                <a:ea typeface="Syne" pitchFamily="34" charset="-122"/>
                <a:cs typeface="Times New Roman" panose="02020603050405020304" pitchFamily="18" charset="0"/>
              </a:rPr>
              <a:t>MARKETS</a:t>
            </a:r>
          </a:p>
          <a:p>
            <a:pPr marL="0" indent="0">
              <a:lnSpc>
                <a:spcPts val="8384"/>
              </a:lnSpc>
              <a:buNone/>
            </a:pPr>
            <a:endParaRPr lang="en-US" sz="5400" dirty="0">
              <a:latin typeface="Times New Roman" panose="02020603050405020304" pitchFamily="18" charset="0"/>
              <a:cs typeface="Times New Roman" panose="02020603050405020304" pitchFamily="18" charset="0"/>
            </a:endParaRPr>
          </a:p>
        </p:txBody>
      </p:sp>
      <p:sp>
        <p:nvSpPr>
          <p:cNvPr id="7" name="Text 3"/>
          <p:cNvSpPr/>
          <p:nvPr/>
        </p:nvSpPr>
        <p:spPr>
          <a:xfrm>
            <a:off x="6745367" y="3938707"/>
            <a:ext cx="7020997" cy="1580198"/>
          </a:xfrm>
          <a:prstGeom prst="rect">
            <a:avLst/>
          </a:prstGeom>
          <a:noFill/>
          <a:ln/>
        </p:spPr>
        <p:txBody>
          <a:bodyPr wrap="square" rtlCol="0" anchor="t"/>
          <a:lstStyle/>
          <a:p>
            <a:pPr marL="342900" indent="-342900" algn="l">
              <a:lnSpc>
                <a:spcPts val="3110"/>
              </a:lnSpc>
              <a:buSzPct val="100000"/>
              <a:buChar char="•"/>
            </a:pPr>
            <a:endParaRPr lang="en-US" sz="1944" dirty="0"/>
          </a:p>
        </p:txBody>
      </p:sp>
      <p:sp>
        <p:nvSpPr>
          <p:cNvPr id="10" name="Text 2">
            <a:extLst>
              <a:ext uri="{FF2B5EF4-FFF2-40B4-BE49-F238E27FC236}">
                <a16:creationId xmlns:a16="http://schemas.microsoft.com/office/drawing/2014/main" id="{B8F07089-69CA-8691-C369-11AB65EB0504}"/>
              </a:ext>
            </a:extLst>
          </p:cNvPr>
          <p:cNvSpPr/>
          <p:nvPr/>
        </p:nvSpPr>
        <p:spPr>
          <a:xfrm>
            <a:off x="5060737" y="3696034"/>
            <a:ext cx="7601234" cy="1760551"/>
          </a:xfrm>
          <a:prstGeom prst="rect">
            <a:avLst/>
          </a:prstGeom>
          <a:noFill/>
          <a:ln/>
        </p:spPr>
        <p:txBody>
          <a:bodyPr wrap="square" rtlCol="0" anchor="t"/>
          <a:lstStyle/>
          <a:p>
            <a:pPr marL="0" indent="0" algn="ctr">
              <a:buNone/>
            </a:pPr>
            <a:r>
              <a:rPr lang="en-US" sz="3600" b="1" i="1" dirty="0">
                <a:solidFill>
                  <a:srgbClr val="FF0000"/>
                </a:solidFill>
                <a:latin typeface="Cambria" panose="02040503050406030204" pitchFamily="18" charset="0"/>
                <a:ea typeface="Cambria" panose="02040503050406030204" pitchFamily="18" charset="0"/>
              </a:rPr>
              <a:t>Presented by:-</a:t>
            </a:r>
          </a:p>
          <a:p>
            <a:pPr marL="0" indent="0" algn="ctr">
              <a:buNone/>
            </a:pPr>
            <a:r>
              <a:rPr lang="en-US" sz="3600" b="1" dirty="0">
                <a:solidFill>
                  <a:srgbClr val="0070C0"/>
                </a:solidFill>
                <a:latin typeface="Cambria" panose="02040503050406030204" pitchFamily="18" charset="0"/>
                <a:ea typeface="Cambria" panose="02040503050406030204" pitchFamily="18" charset="0"/>
              </a:rPr>
              <a:t>Sri . G. Milton </a:t>
            </a:r>
          </a:p>
          <a:p>
            <a:pPr marL="0" indent="0" algn="ctr">
              <a:buNone/>
            </a:pPr>
            <a:r>
              <a:rPr lang="en-US" sz="3600" b="1" dirty="0">
                <a:solidFill>
                  <a:srgbClr val="0070C0"/>
                </a:solidFill>
                <a:latin typeface="Cambria" panose="02040503050406030204" pitchFamily="18" charset="0"/>
                <a:ea typeface="Cambria" panose="02040503050406030204" pitchFamily="18" charset="0"/>
              </a:rPr>
              <a:t>Lecturer</a:t>
            </a:r>
          </a:p>
          <a:p>
            <a:pPr marL="0" indent="0" algn="ctr">
              <a:buNone/>
            </a:pPr>
            <a:r>
              <a:rPr lang="en-US" sz="3600" b="1" dirty="0">
                <a:solidFill>
                  <a:srgbClr val="FF0000"/>
                </a:solidFill>
                <a:latin typeface="Cambria" panose="02040503050406030204" pitchFamily="18" charset="0"/>
                <a:ea typeface="Cambria" panose="02040503050406030204" pitchFamily="18" charset="0"/>
              </a:rPr>
              <a:t>Department of Economics (U.G)</a:t>
            </a:r>
          </a:p>
        </p:txBody>
      </p:sp>
      <p:sp>
        <p:nvSpPr>
          <p:cNvPr id="12" name="Text 2">
            <a:extLst>
              <a:ext uri="{FF2B5EF4-FFF2-40B4-BE49-F238E27FC236}">
                <a16:creationId xmlns:a16="http://schemas.microsoft.com/office/drawing/2014/main" id="{9666ECE0-7940-D637-02CB-EB1BB8329481}"/>
              </a:ext>
            </a:extLst>
          </p:cNvPr>
          <p:cNvSpPr/>
          <p:nvPr/>
        </p:nvSpPr>
        <p:spPr>
          <a:xfrm>
            <a:off x="5060737" y="3379858"/>
            <a:ext cx="8374231" cy="2329917"/>
          </a:xfrm>
          <a:prstGeom prst="rect">
            <a:avLst/>
          </a:prstGeom>
          <a:noFill/>
          <a:ln/>
        </p:spPr>
        <p:txBody>
          <a:bodyPr wrap="square" rtlCol="0" anchor="t"/>
          <a:lstStyle/>
          <a:p>
            <a:pPr marL="0" indent="0">
              <a:lnSpc>
                <a:spcPts val="8384"/>
              </a:lnSpc>
              <a:buNone/>
            </a:pPr>
            <a:endParaRPr lang="en-US" sz="5400" dirty="0">
              <a:latin typeface="Times New Roman" panose="02020603050405020304" pitchFamily="18" charset="0"/>
              <a:cs typeface="Times New Roman" panose="02020603050405020304" pitchFamily="18" charset="0"/>
            </a:endParaRPr>
          </a:p>
        </p:txBody>
      </p:sp>
      <p:pic>
        <p:nvPicPr>
          <p:cNvPr id="2050" name="Picture 1">
            <a:extLst>
              <a:ext uri="{FF2B5EF4-FFF2-40B4-BE49-F238E27FC236}">
                <a16:creationId xmlns:a16="http://schemas.microsoft.com/office/drawing/2014/main" id="{9ED53C1B-3290-02A4-CF11-4DCA100DB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855" y="2781635"/>
            <a:ext cx="914401"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B7D052C8-8BF4-8A90-BA0F-A69732812914}"/>
              </a:ext>
            </a:extLst>
          </p:cNvPr>
          <p:cNvSpPr>
            <a:spLocks noChangeArrowheads="1"/>
          </p:cNvSpPr>
          <p:nvPr/>
        </p:nvSpPr>
        <p:spPr bwMode="auto">
          <a:xfrm>
            <a:off x="-951392" y="2173622"/>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4">
            <a:extLst>
              <a:ext uri="{FF2B5EF4-FFF2-40B4-BE49-F238E27FC236}">
                <a16:creationId xmlns:a16="http://schemas.microsoft.com/office/drawing/2014/main" id="{BAC6CD12-0707-EF92-DFB5-3EF0D0E71890}"/>
              </a:ext>
            </a:extLst>
          </p:cNvPr>
          <p:cNvSpPr>
            <a:spLocks noChangeArrowheads="1"/>
          </p:cNvSpPr>
          <p:nvPr/>
        </p:nvSpPr>
        <p:spPr bwMode="auto">
          <a:xfrm>
            <a:off x="2990896" y="459692"/>
            <a:ext cx="11522029"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3333FF"/>
                </a:solidFill>
                <a:effectLst/>
                <a:latin typeface="Segoe UI" panose="020B0502040204020203" pitchFamily="34" charset="0"/>
                <a:ea typeface="Times New Roman" panose="02020603050405020304" pitchFamily="18" charset="0"/>
                <a:cs typeface="Segoe UI" panose="020B0502040204020203" pitchFamily="34" charset="0"/>
              </a:rPr>
              <a:t>DANTULURI NARAYANA RAJU COLLEGE (Autonomous)</a:t>
            </a:r>
            <a:endParaRPr kumimoji="0" lang="en-US" altLang="en-US" sz="4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8" name="Picture 17">
            <a:extLst>
              <a:ext uri="{FF2B5EF4-FFF2-40B4-BE49-F238E27FC236}">
                <a16:creationId xmlns:a16="http://schemas.microsoft.com/office/drawing/2014/main" id="{0AEEA71F-7E6E-ED83-93C9-EB2B2CC135ED}"/>
              </a:ext>
            </a:extLst>
          </p:cNvPr>
          <p:cNvPicPr>
            <a:picLocks noChangeAspect="1"/>
          </p:cNvPicPr>
          <p:nvPr/>
        </p:nvPicPr>
        <p:blipFill>
          <a:blip r:embed="rId4"/>
          <a:stretch>
            <a:fillRect/>
          </a:stretch>
        </p:blipFill>
        <p:spPr>
          <a:xfrm>
            <a:off x="-376476" y="1247834"/>
            <a:ext cx="4896401" cy="48964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50437" y="929997"/>
            <a:ext cx="7415927" cy="2129314"/>
          </a:xfrm>
          <a:prstGeom prst="rect">
            <a:avLst/>
          </a:prstGeom>
          <a:noFill/>
          <a:ln/>
        </p:spPr>
        <p:txBody>
          <a:bodyPr wrap="square" rtlCol="0" anchor="t"/>
          <a:lstStyle/>
          <a:p>
            <a:pPr marL="0" indent="0">
              <a:lnSpc>
                <a:spcPts val="8384"/>
              </a:lnSpc>
              <a:buNone/>
            </a:pPr>
            <a:r>
              <a:rPr lang="en-US" sz="6707" b="1" dirty="0">
                <a:solidFill>
                  <a:srgbClr val="000000"/>
                </a:solidFill>
                <a:latin typeface="p22-mackinac-pro" pitchFamily="34" charset="0"/>
                <a:ea typeface="p22-mackinac-pro" pitchFamily="34" charset="-122"/>
                <a:cs typeface="p22-mackinac-pro" pitchFamily="34" charset="-120"/>
              </a:rPr>
              <a:t>Markets: Introduction</a:t>
            </a:r>
            <a:endParaRPr lang="en-US" sz="6707" dirty="0"/>
          </a:p>
        </p:txBody>
      </p:sp>
      <p:sp>
        <p:nvSpPr>
          <p:cNvPr id="6" name="Text 2"/>
          <p:cNvSpPr/>
          <p:nvPr/>
        </p:nvSpPr>
        <p:spPr>
          <a:xfrm>
            <a:off x="6350437" y="3429595"/>
            <a:ext cx="7415927" cy="3160395"/>
          </a:xfrm>
          <a:prstGeom prst="rect">
            <a:avLst/>
          </a:prstGeom>
          <a:noFill/>
          <a:ln/>
        </p:spPr>
        <p:txBody>
          <a:bodyPr wrap="square" rtlCol="0" anchor="t"/>
          <a:lstStyle/>
          <a:p>
            <a:pPr marL="0" indent="0">
              <a:lnSpc>
                <a:spcPts val="3110"/>
              </a:lnSpc>
              <a:buNone/>
            </a:pPr>
            <a:r>
              <a:rPr lang="en-US" sz="1944" dirty="0">
                <a:solidFill>
                  <a:srgbClr val="272525"/>
                </a:solidFill>
                <a:latin typeface="Eudoxus Sans" pitchFamily="34" charset="0"/>
                <a:ea typeface="Eudoxus Sans" pitchFamily="34" charset="-122"/>
                <a:cs typeface="Eudoxus Sans" pitchFamily="34" charset="-120"/>
              </a:rPr>
              <a:t>Markets are fundamental to any economy, serving as platforms for exchange and interaction between buyers and sellers. They facilitate the allocation of resources, the creation of wealth, and the satisfaction of consumer needs. A market can be defined as a mechanism that brings buyers and sellers together to trade goods and services. Understanding market structures is crucial for analyzing economic behavior, predicting market outcomes, and formulating effective policies.</a:t>
            </a:r>
            <a:endParaRPr lang="en-US" sz="1944" dirty="0"/>
          </a:p>
        </p:txBody>
      </p:sp>
      <p:sp>
        <p:nvSpPr>
          <p:cNvPr id="7" name="Shape 3"/>
          <p:cNvSpPr/>
          <p:nvPr/>
        </p:nvSpPr>
        <p:spPr>
          <a:xfrm>
            <a:off x="6350437" y="6886099"/>
            <a:ext cx="394930" cy="394930"/>
          </a:xfrm>
          <a:prstGeom prst="roundRect">
            <a:avLst>
              <a:gd name="adj" fmla="val 23151155"/>
            </a:avLst>
          </a:prstGeom>
          <a:noFill/>
          <a:ln w="7620">
            <a:solidFill>
              <a:srgbClr val="FFFFFF"/>
            </a:solidFill>
            <a:prstDash val="solid"/>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037993" y="540306"/>
            <a:ext cx="5032058" cy="603766"/>
          </a:xfrm>
          <a:prstGeom prst="rect">
            <a:avLst/>
          </a:prstGeom>
          <a:noFill/>
          <a:ln/>
        </p:spPr>
        <p:txBody>
          <a:bodyPr wrap="none" rtlCol="0" anchor="t"/>
          <a:lstStyle/>
          <a:p>
            <a:pPr marL="0" indent="0">
              <a:lnSpc>
                <a:spcPts val="4754"/>
              </a:lnSpc>
              <a:buNone/>
            </a:pPr>
            <a:r>
              <a:rPr lang="en-US" sz="3803" b="1" dirty="0">
                <a:solidFill>
                  <a:srgbClr val="000000"/>
                </a:solidFill>
                <a:latin typeface="p22-mackinac-pro" pitchFamily="34" charset="0"/>
                <a:ea typeface="p22-mackinac-pro" pitchFamily="34" charset="-122"/>
                <a:cs typeface="p22-mackinac-pro" pitchFamily="34" charset="-120"/>
              </a:rPr>
              <a:t>Market Classification</a:t>
            </a:r>
            <a:endParaRPr lang="en-US" sz="3803" dirty="0"/>
          </a:p>
        </p:txBody>
      </p:sp>
      <p:sp>
        <p:nvSpPr>
          <p:cNvPr id="5" name="Shape 2"/>
          <p:cNvSpPr/>
          <p:nvPr/>
        </p:nvSpPr>
        <p:spPr>
          <a:xfrm>
            <a:off x="2037993" y="1530429"/>
            <a:ext cx="5180648" cy="2982873"/>
          </a:xfrm>
          <a:prstGeom prst="roundRect">
            <a:avLst>
              <a:gd name="adj" fmla="val 2915"/>
            </a:avLst>
          </a:prstGeom>
          <a:solidFill>
            <a:srgbClr val="CCEEFF"/>
          </a:solidFill>
          <a:ln w="7620">
            <a:solidFill>
              <a:srgbClr val="B2D4E5"/>
            </a:solidFill>
            <a:prstDash val="solid"/>
          </a:ln>
        </p:spPr>
      </p:sp>
      <p:sp>
        <p:nvSpPr>
          <p:cNvPr id="6" name="Text 3"/>
          <p:cNvSpPr/>
          <p:nvPr/>
        </p:nvSpPr>
        <p:spPr>
          <a:xfrm>
            <a:off x="2238732" y="1731169"/>
            <a:ext cx="2415183" cy="301943"/>
          </a:xfrm>
          <a:prstGeom prst="rect">
            <a:avLst/>
          </a:prstGeom>
          <a:noFill/>
          <a:ln/>
        </p:spPr>
        <p:txBody>
          <a:bodyPr wrap="none" rtlCol="0" anchor="t"/>
          <a:lstStyle/>
          <a:p>
            <a:pPr marL="0" indent="0">
              <a:lnSpc>
                <a:spcPts val="2377"/>
              </a:lnSpc>
              <a:buNone/>
            </a:pPr>
            <a:r>
              <a:rPr lang="en-US" sz="1902" b="1" dirty="0">
                <a:solidFill>
                  <a:srgbClr val="272525"/>
                </a:solidFill>
                <a:latin typeface="p22-mackinac-pro" pitchFamily="34" charset="0"/>
                <a:ea typeface="p22-mackinac-pro" pitchFamily="34" charset="-122"/>
                <a:cs typeface="p22-mackinac-pro" pitchFamily="34" charset="-120"/>
              </a:rPr>
              <a:t>Perfect Competition</a:t>
            </a:r>
            <a:endParaRPr lang="en-US" sz="1902" dirty="0"/>
          </a:p>
        </p:txBody>
      </p:sp>
      <p:sp>
        <p:nvSpPr>
          <p:cNvPr id="7" name="Text 4"/>
          <p:cNvSpPr/>
          <p:nvPr/>
        </p:nvSpPr>
        <p:spPr>
          <a:xfrm>
            <a:off x="2238732" y="2148959"/>
            <a:ext cx="4779169" cy="1854518"/>
          </a:xfrm>
          <a:prstGeom prst="rect">
            <a:avLst/>
          </a:prstGeom>
          <a:noFill/>
          <a:ln/>
        </p:spPr>
        <p:txBody>
          <a:bodyPr wrap="square" rtlCol="0" anchor="t"/>
          <a:lstStyle/>
          <a:p>
            <a:pPr marL="0" indent="0">
              <a:lnSpc>
                <a:spcPts val="2434"/>
              </a:lnSpc>
              <a:buNone/>
            </a:pPr>
            <a:r>
              <a:rPr lang="en-US" sz="1521" dirty="0">
                <a:solidFill>
                  <a:srgbClr val="272525"/>
                </a:solidFill>
                <a:latin typeface="Eudoxus Sans" pitchFamily="34" charset="0"/>
                <a:ea typeface="Eudoxus Sans" pitchFamily="34" charset="-122"/>
                <a:cs typeface="Eudoxus Sans" pitchFamily="34" charset="-120"/>
              </a:rPr>
              <a:t>In a perfectly competitive market, numerous small firms produce identical products and have no control over prices. The market is characterized by free entry and exit, perfect information, and homogeneous goods. Examples include agricultural markets for commodities like wheat or corn.</a:t>
            </a:r>
            <a:endParaRPr lang="en-US" sz="1521" dirty="0"/>
          </a:p>
        </p:txBody>
      </p:sp>
      <p:sp>
        <p:nvSpPr>
          <p:cNvPr id="8" name="Shape 5"/>
          <p:cNvSpPr/>
          <p:nvPr/>
        </p:nvSpPr>
        <p:spPr>
          <a:xfrm>
            <a:off x="7411760" y="1530429"/>
            <a:ext cx="5180648" cy="2982873"/>
          </a:xfrm>
          <a:prstGeom prst="roundRect">
            <a:avLst>
              <a:gd name="adj" fmla="val 2915"/>
            </a:avLst>
          </a:prstGeom>
          <a:solidFill>
            <a:srgbClr val="CCEEFF"/>
          </a:solidFill>
          <a:ln w="7620">
            <a:solidFill>
              <a:srgbClr val="B2D4E5"/>
            </a:solidFill>
            <a:prstDash val="solid"/>
          </a:ln>
        </p:spPr>
      </p:sp>
      <p:sp>
        <p:nvSpPr>
          <p:cNvPr id="9" name="Text 6"/>
          <p:cNvSpPr/>
          <p:nvPr/>
        </p:nvSpPr>
        <p:spPr>
          <a:xfrm>
            <a:off x="7612499" y="1731169"/>
            <a:ext cx="2415183" cy="301943"/>
          </a:xfrm>
          <a:prstGeom prst="rect">
            <a:avLst/>
          </a:prstGeom>
          <a:noFill/>
          <a:ln/>
        </p:spPr>
        <p:txBody>
          <a:bodyPr wrap="none" rtlCol="0" anchor="t"/>
          <a:lstStyle/>
          <a:p>
            <a:pPr marL="0" indent="0">
              <a:lnSpc>
                <a:spcPts val="2377"/>
              </a:lnSpc>
              <a:buNone/>
            </a:pPr>
            <a:r>
              <a:rPr lang="en-US" sz="1902" b="1" dirty="0">
                <a:solidFill>
                  <a:srgbClr val="272525"/>
                </a:solidFill>
                <a:latin typeface="p22-mackinac-pro" pitchFamily="34" charset="0"/>
                <a:ea typeface="p22-mackinac-pro" pitchFamily="34" charset="-122"/>
                <a:cs typeface="p22-mackinac-pro" pitchFamily="34" charset="-120"/>
              </a:rPr>
              <a:t>Monopoly</a:t>
            </a:r>
            <a:endParaRPr lang="en-US" sz="1902" dirty="0"/>
          </a:p>
        </p:txBody>
      </p:sp>
      <p:sp>
        <p:nvSpPr>
          <p:cNvPr id="10" name="Text 7"/>
          <p:cNvSpPr/>
          <p:nvPr/>
        </p:nvSpPr>
        <p:spPr>
          <a:xfrm>
            <a:off x="7612499" y="2148959"/>
            <a:ext cx="4779169" cy="2163604"/>
          </a:xfrm>
          <a:prstGeom prst="rect">
            <a:avLst/>
          </a:prstGeom>
          <a:noFill/>
          <a:ln/>
        </p:spPr>
        <p:txBody>
          <a:bodyPr wrap="square" rtlCol="0" anchor="t"/>
          <a:lstStyle/>
          <a:p>
            <a:pPr marL="0" indent="0">
              <a:lnSpc>
                <a:spcPts val="2434"/>
              </a:lnSpc>
              <a:buNone/>
            </a:pPr>
            <a:r>
              <a:rPr lang="en-US" sz="1521" dirty="0">
                <a:solidFill>
                  <a:srgbClr val="272525"/>
                </a:solidFill>
                <a:latin typeface="Eudoxus Sans" pitchFamily="34" charset="0"/>
                <a:ea typeface="Eudoxus Sans" pitchFamily="34" charset="-122"/>
                <a:cs typeface="Eudoxus Sans" pitchFamily="34" charset="-120"/>
              </a:rPr>
              <a:t>A monopoly is a market structure where a single firm dominates the industry, possessing complete control over supply and pricing. This occurs when there are significant barriers to entry and the firm produces a unique product with no close substitutes. Examples include utilities like water or electricity providers in a specific region.</a:t>
            </a:r>
            <a:endParaRPr lang="en-US" sz="1521" dirty="0"/>
          </a:p>
        </p:txBody>
      </p:sp>
      <p:sp>
        <p:nvSpPr>
          <p:cNvPr id="11" name="Shape 8"/>
          <p:cNvSpPr/>
          <p:nvPr/>
        </p:nvSpPr>
        <p:spPr>
          <a:xfrm>
            <a:off x="2037993" y="4706422"/>
            <a:ext cx="5180648" cy="2982873"/>
          </a:xfrm>
          <a:prstGeom prst="roundRect">
            <a:avLst>
              <a:gd name="adj" fmla="val 2915"/>
            </a:avLst>
          </a:prstGeom>
          <a:solidFill>
            <a:srgbClr val="CCEEFF"/>
          </a:solidFill>
          <a:ln w="7620">
            <a:solidFill>
              <a:srgbClr val="B2D4E5"/>
            </a:solidFill>
            <a:prstDash val="solid"/>
          </a:ln>
        </p:spPr>
      </p:sp>
      <p:sp>
        <p:nvSpPr>
          <p:cNvPr id="12" name="Text 9"/>
          <p:cNvSpPr/>
          <p:nvPr/>
        </p:nvSpPr>
        <p:spPr>
          <a:xfrm>
            <a:off x="2238732" y="4907161"/>
            <a:ext cx="3110984" cy="301943"/>
          </a:xfrm>
          <a:prstGeom prst="rect">
            <a:avLst/>
          </a:prstGeom>
          <a:noFill/>
          <a:ln/>
        </p:spPr>
        <p:txBody>
          <a:bodyPr wrap="none" rtlCol="0" anchor="t"/>
          <a:lstStyle/>
          <a:p>
            <a:pPr marL="0" indent="0">
              <a:lnSpc>
                <a:spcPts val="2377"/>
              </a:lnSpc>
              <a:buNone/>
            </a:pPr>
            <a:r>
              <a:rPr lang="en-US" sz="1902" b="1" dirty="0">
                <a:solidFill>
                  <a:srgbClr val="272525"/>
                </a:solidFill>
                <a:latin typeface="p22-mackinac-pro" pitchFamily="34" charset="0"/>
                <a:ea typeface="p22-mackinac-pro" pitchFamily="34" charset="-122"/>
                <a:cs typeface="p22-mackinac-pro" pitchFamily="34" charset="-120"/>
              </a:rPr>
              <a:t>Monopolistic Competition</a:t>
            </a:r>
            <a:endParaRPr lang="en-US" sz="1902" dirty="0"/>
          </a:p>
        </p:txBody>
      </p:sp>
      <p:sp>
        <p:nvSpPr>
          <p:cNvPr id="13" name="Text 10"/>
          <p:cNvSpPr/>
          <p:nvPr/>
        </p:nvSpPr>
        <p:spPr>
          <a:xfrm>
            <a:off x="2238732" y="5324951"/>
            <a:ext cx="4779169" cy="2163604"/>
          </a:xfrm>
          <a:prstGeom prst="rect">
            <a:avLst/>
          </a:prstGeom>
          <a:noFill/>
          <a:ln/>
        </p:spPr>
        <p:txBody>
          <a:bodyPr wrap="square" rtlCol="0" anchor="t"/>
          <a:lstStyle/>
          <a:p>
            <a:pPr marL="0" indent="0">
              <a:lnSpc>
                <a:spcPts val="2434"/>
              </a:lnSpc>
              <a:buNone/>
            </a:pPr>
            <a:r>
              <a:rPr lang="en-US" sz="1521" dirty="0">
                <a:solidFill>
                  <a:srgbClr val="272525"/>
                </a:solidFill>
                <a:latin typeface="Eudoxus Sans" pitchFamily="34" charset="0"/>
                <a:ea typeface="Eudoxus Sans" pitchFamily="34" charset="-122"/>
                <a:cs typeface="Eudoxus Sans" pitchFamily="34" charset="-120"/>
              </a:rPr>
              <a:t>Monopolistic competition combines elements of perfect competition and monopoly. It features many firms selling differentiated products, allowing for some control over pricing. Entry and exit barriers are relatively low, and advertising plays a significant role. Examples include the restaurant industry or clothing retailers.</a:t>
            </a:r>
            <a:endParaRPr lang="en-US" sz="1521" dirty="0"/>
          </a:p>
        </p:txBody>
      </p:sp>
      <p:sp>
        <p:nvSpPr>
          <p:cNvPr id="14" name="Shape 11"/>
          <p:cNvSpPr/>
          <p:nvPr/>
        </p:nvSpPr>
        <p:spPr>
          <a:xfrm>
            <a:off x="7411760" y="4706422"/>
            <a:ext cx="5180648" cy="2982873"/>
          </a:xfrm>
          <a:prstGeom prst="roundRect">
            <a:avLst>
              <a:gd name="adj" fmla="val 2915"/>
            </a:avLst>
          </a:prstGeom>
          <a:solidFill>
            <a:srgbClr val="CCEEFF"/>
          </a:solidFill>
          <a:ln w="7620">
            <a:solidFill>
              <a:srgbClr val="B2D4E5"/>
            </a:solidFill>
            <a:prstDash val="solid"/>
          </a:ln>
        </p:spPr>
      </p:sp>
      <p:sp>
        <p:nvSpPr>
          <p:cNvPr id="15" name="Text 12"/>
          <p:cNvSpPr/>
          <p:nvPr/>
        </p:nvSpPr>
        <p:spPr>
          <a:xfrm>
            <a:off x="7612499" y="4907161"/>
            <a:ext cx="2415183" cy="301943"/>
          </a:xfrm>
          <a:prstGeom prst="rect">
            <a:avLst/>
          </a:prstGeom>
          <a:noFill/>
          <a:ln/>
        </p:spPr>
        <p:txBody>
          <a:bodyPr wrap="none" rtlCol="0" anchor="t"/>
          <a:lstStyle/>
          <a:p>
            <a:pPr marL="0" indent="0">
              <a:lnSpc>
                <a:spcPts val="2377"/>
              </a:lnSpc>
              <a:buNone/>
            </a:pPr>
            <a:r>
              <a:rPr lang="en-US" sz="1902" b="1" dirty="0">
                <a:solidFill>
                  <a:srgbClr val="272525"/>
                </a:solidFill>
                <a:latin typeface="p22-mackinac-pro" pitchFamily="34" charset="0"/>
                <a:ea typeface="p22-mackinac-pro" pitchFamily="34" charset="-122"/>
                <a:cs typeface="p22-mackinac-pro" pitchFamily="34" charset="-120"/>
              </a:rPr>
              <a:t>Oligopoly</a:t>
            </a:r>
            <a:endParaRPr lang="en-US" sz="1902" dirty="0"/>
          </a:p>
        </p:txBody>
      </p:sp>
      <p:sp>
        <p:nvSpPr>
          <p:cNvPr id="16" name="Text 13"/>
          <p:cNvSpPr/>
          <p:nvPr/>
        </p:nvSpPr>
        <p:spPr>
          <a:xfrm>
            <a:off x="7612499" y="5324951"/>
            <a:ext cx="4779169" cy="1854518"/>
          </a:xfrm>
          <a:prstGeom prst="rect">
            <a:avLst/>
          </a:prstGeom>
          <a:noFill/>
          <a:ln/>
        </p:spPr>
        <p:txBody>
          <a:bodyPr wrap="square" rtlCol="0" anchor="t"/>
          <a:lstStyle/>
          <a:p>
            <a:pPr marL="0" indent="0">
              <a:lnSpc>
                <a:spcPts val="2434"/>
              </a:lnSpc>
              <a:buNone/>
            </a:pPr>
            <a:r>
              <a:rPr lang="en-US" sz="1521" dirty="0">
                <a:solidFill>
                  <a:srgbClr val="272525"/>
                </a:solidFill>
                <a:latin typeface="Eudoxus Sans" pitchFamily="34" charset="0"/>
                <a:ea typeface="Eudoxus Sans" pitchFamily="34" charset="-122"/>
                <a:cs typeface="Eudoxus Sans" pitchFamily="34" charset="-120"/>
              </a:rPr>
              <a:t>An oligopoly is a market dominated by a few large firms, each holding a significant market share. The actions of one firm significantly impact the others, leading to strategic interdependence. Examples include the automobile industry or telecommunications companies.</a:t>
            </a:r>
            <a:endParaRPr lang="en-US" sz="152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864037" y="967026"/>
            <a:ext cx="11043404" cy="771525"/>
          </a:xfrm>
          <a:prstGeom prst="rect">
            <a:avLst/>
          </a:prstGeom>
          <a:noFill/>
          <a:ln/>
        </p:spPr>
        <p:txBody>
          <a:bodyPr wrap="none" rtlCol="0" anchor="t"/>
          <a:lstStyle/>
          <a:p>
            <a:pPr marL="0" indent="0">
              <a:lnSpc>
                <a:spcPts val="6075"/>
              </a:lnSpc>
              <a:buNone/>
            </a:pPr>
            <a:r>
              <a:rPr lang="en-US" sz="4860" b="1" dirty="0">
                <a:solidFill>
                  <a:srgbClr val="000000"/>
                </a:solidFill>
                <a:latin typeface="p22-mackinac-pro" pitchFamily="34" charset="0"/>
                <a:ea typeface="p22-mackinac-pro" pitchFamily="34" charset="-122"/>
                <a:cs typeface="p22-mackinac-pro" pitchFamily="34" charset="-120"/>
              </a:rPr>
              <a:t>Perfect Competition: Characteristics</a:t>
            </a:r>
            <a:endParaRPr lang="en-US" sz="4860" dirty="0"/>
          </a:p>
        </p:txBody>
      </p:sp>
      <p:sp>
        <p:nvSpPr>
          <p:cNvPr id="5" name="Shape 2"/>
          <p:cNvSpPr/>
          <p:nvPr/>
        </p:nvSpPr>
        <p:spPr>
          <a:xfrm>
            <a:off x="864037" y="2509957"/>
            <a:ext cx="555427" cy="555427"/>
          </a:xfrm>
          <a:prstGeom prst="roundRect">
            <a:avLst>
              <a:gd name="adj" fmla="val 20003"/>
            </a:avLst>
          </a:prstGeom>
          <a:solidFill>
            <a:srgbClr val="CCEEFF"/>
          </a:solidFill>
          <a:ln w="15240">
            <a:solidFill>
              <a:srgbClr val="B2D4E5"/>
            </a:solidFill>
            <a:prstDash val="solid"/>
          </a:ln>
        </p:spPr>
      </p:sp>
      <p:sp>
        <p:nvSpPr>
          <p:cNvPr id="6" name="Text 3"/>
          <p:cNvSpPr/>
          <p:nvPr/>
        </p:nvSpPr>
        <p:spPr>
          <a:xfrm>
            <a:off x="1066562" y="2602468"/>
            <a:ext cx="150376" cy="370284"/>
          </a:xfrm>
          <a:prstGeom prst="rect">
            <a:avLst/>
          </a:prstGeom>
          <a:noFill/>
          <a:ln/>
        </p:spPr>
        <p:txBody>
          <a:bodyPr wrap="none" rtlCol="0" anchor="t"/>
          <a:lstStyle/>
          <a:p>
            <a:pPr marL="0" indent="0" algn="ctr">
              <a:lnSpc>
                <a:spcPts val="2916"/>
              </a:lnSpc>
              <a:buNone/>
            </a:pPr>
            <a:r>
              <a:rPr lang="en-US" sz="2916" b="1" dirty="0">
                <a:solidFill>
                  <a:srgbClr val="272525"/>
                </a:solidFill>
                <a:latin typeface="p22-mackinac-pro" pitchFamily="34" charset="0"/>
                <a:ea typeface="p22-mackinac-pro" pitchFamily="34" charset="-122"/>
                <a:cs typeface="p22-mackinac-pro" pitchFamily="34" charset="-120"/>
              </a:rPr>
              <a:t>1</a:t>
            </a:r>
            <a:endParaRPr lang="en-US" sz="2916" dirty="0"/>
          </a:p>
        </p:txBody>
      </p:sp>
      <p:sp>
        <p:nvSpPr>
          <p:cNvPr id="7" name="Text 4"/>
          <p:cNvSpPr/>
          <p:nvPr/>
        </p:nvSpPr>
        <p:spPr>
          <a:xfrm>
            <a:off x="1666280" y="2509957"/>
            <a:ext cx="5352931" cy="385763"/>
          </a:xfrm>
          <a:prstGeom prst="rect">
            <a:avLst/>
          </a:prstGeom>
          <a:noFill/>
          <a:ln/>
        </p:spPr>
        <p:txBody>
          <a:bodyPr wrap="none" rtlCol="0" anchor="t"/>
          <a:lstStyle/>
          <a:p>
            <a:pPr marL="0" indent="0">
              <a:lnSpc>
                <a:spcPts val="3038"/>
              </a:lnSpc>
              <a:buNone/>
            </a:pPr>
            <a:r>
              <a:rPr lang="en-US" sz="2430" b="1" dirty="0">
                <a:solidFill>
                  <a:srgbClr val="272525"/>
                </a:solidFill>
                <a:latin typeface="p22-mackinac-pro" pitchFamily="34" charset="0"/>
                <a:ea typeface="p22-mackinac-pro" pitchFamily="34" charset="-122"/>
                <a:cs typeface="p22-mackinac-pro" pitchFamily="34" charset="-120"/>
              </a:rPr>
              <a:t>Large Number of Buyers and Sellers</a:t>
            </a:r>
            <a:endParaRPr lang="en-US" sz="2430" dirty="0"/>
          </a:p>
        </p:txBody>
      </p:sp>
      <p:sp>
        <p:nvSpPr>
          <p:cNvPr id="8" name="Text 5"/>
          <p:cNvSpPr/>
          <p:nvPr/>
        </p:nvSpPr>
        <p:spPr>
          <a:xfrm>
            <a:off x="1666280" y="3043833"/>
            <a:ext cx="5525572" cy="1185148"/>
          </a:xfrm>
          <a:prstGeom prst="rect">
            <a:avLst/>
          </a:prstGeom>
          <a:noFill/>
          <a:ln/>
        </p:spPr>
        <p:txBody>
          <a:bodyPr wrap="square" rtlCol="0" anchor="t"/>
          <a:lstStyle/>
          <a:p>
            <a:pPr marL="0" indent="0">
              <a:lnSpc>
                <a:spcPts val="3110"/>
              </a:lnSpc>
              <a:buNone/>
            </a:pPr>
            <a:r>
              <a:rPr lang="en-US" sz="1944" dirty="0">
                <a:solidFill>
                  <a:srgbClr val="272525"/>
                </a:solidFill>
                <a:latin typeface="Eudoxus Sans" pitchFamily="34" charset="0"/>
                <a:ea typeface="Eudoxus Sans" pitchFamily="34" charset="-122"/>
                <a:cs typeface="Eudoxus Sans" pitchFamily="34" charset="-120"/>
              </a:rPr>
              <a:t>Both buyers and sellers are numerous and relatively small, implying that no individual can influence market prices.</a:t>
            </a:r>
            <a:endParaRPr lang="en-US" sz="1944" dirty="0"/>
          </a:p>
        </p:txBody>
      </p:sp>
      <p:sp>
        <p:nvSpPr>
          <p:cNvPr id="9" name="Shape 6"/>
          <p:cNvSpPr/>
          <p:nvPr/>
        </p:nvSpPr>
        <p:spPr>
          <a:xfrm>
            <a:off x="7438668" y="2509957"/>
            <a:ext cx="555427" cy="555427"/>
          </a:xfrm>
          <a:prstGeom prst="roundRect">
            <a:avLst>
              <a:gd name="adj" fmla="val 20003"/>
            </a:avLst>
          </a:prstGeom>
          <a:solidFill>
            <a:srgbClr val="CCEEFF"/>
          </a:solidFill>
          <a:ln w="15240">
            <a:solidFill>
              <a:srgbClr val="B2D4E5"/>
            </a:solidFill>
            <a:prstDash val="solid"/>
          </a:ln>
        </p:spPr>
      </p:sp>
      <p:sp>
        <p:nvSpPr>
          <p:cNvPr id="10" name="Text 7"/>
          <p:cNvSpPr/>
          <p:nvPr/>
        </p:nvSpPr>
        <p:spPr>
          <a:xfrm>
            <a:off x="7608570" y="2602468"/>
            <a:ext cx="215622" cy="370284"/>
          </a:xfrm>
          <a:prstGeom prst="rect">
            <a:avLst/>
          </a:prstGeom>
          <a:noFill/>
          <a:ln/>
        </p:spPr>
        <p:txBody>
          <a:bodyPr wrap="none" rtlCol="0" anchor="t"/>
          <a:lstStyle/>
          <a:p>
            <a:pPr marL="0" indent="0" algn="ctr">
              <a:lnSpc>
                <a:spcPts val="2916"/>
              </a:lnSpc>
              <a:buNone/>
            </a:pPr>
            <a:r>
              <a:rPr lang="en-US" sz="2916" b="1" dirty="0">
                <a:solidFill>
                  <a:srgbClr val="272525"/>
                </a:solidFill>
                <a:latin typeface="p22-mackinac-pro" pitchFamily="34" charset="0"/>
                <a:ea typeface="p22-mackinac-pro" pitchFamily="34" charset="-122"/>
                <a:cs typeface="p22-mackinac-pro" pitchFamily="34" charset="-120"/>
              </a:rPr>
              <a:t>2</a:t>
            </a:r>
            <a:endParaRPr lang="en-US" sz="2916" dirty="0"/>
          </a:p>
        </p:txBody>
      </p:sp>
      <p:sp>
        <p:nvSpPr>
          <p:cNvPr id="11" name="Text 8"/>
          <p:cNvSpPr/>
          <p:nvPr/>
        </p:nvSpPr>
        <p:spPr>
          <a:xfrm>
            <a:off x="8240911" y="2509957"/>
            <a:ext cx="3590092" cy="385763"/>
          </a:xfrm>
          <a:prstGeom prst="rect">
            <a:avLst/>
          </a:prstGeom>
          <a:noFill/>
          <a:ln/>
        </p:spPr>
        <p:txBody>
          <a:bodyPr wrap="none" rtlCol="0" anchor="t"/>
          <a:lstStyle/>
          <a:p>
            <a:pPr marL="0" indent="0">
              <a:lnSpc>
                <a:spcPts val="3038"/>
              </a:lnSpc>
              <a:buNone/>
            </a:pPr>
            <a:r>
              <a:rPr lang="en-US" sz="2430" b="1" dirty="0">
                <a:solidFill>
                  <a:srgbClr val="272525"/>
                </a:solidFill>
                <a:latin typeface="p22-mackinac-pro" pitchFamily="34" charset="0"/>
                <a:ea typeface="p22-mackinac-pro" pitchFamily="34" charset="-122"/>
                <a:cs typeface="p22-mackinac-pro" pitchFamily="34" charset="-120"/>
              </a:rPr>
              <a:t>Homogeneous Products</a:t>
            </a:r>
            <a:endParaRPr lang="en-US" sz="2430" dirty="0"/>
          </a:p>
        </p:txBody>
      </p:sp>
      <p:sp>
        <p:nvSpPr>
          <p:cNvPr id="12" name="Text 9"/>
          <p:cNvSpPr/>
          <p:nvPr/>
        </p:nvSpPr>
        <p:spPr>
          <a:xfrm>
            <a:off x="8240911" y="3043833"/>
            <a:ext cx="5525572" cy="1580198"/>
          </a:xfrm>
          <a:prstGeom prst="rect">
            <a:avLst/>
          </a:prstGeom>
          <a:noFill/>
          <a:ln/>
        </p:spPr>
        <p:txBody>
          <a:bodyPr wrap="square" rtlCol="0" anchor="t"/>
          <a:lstStyle/>
          <a:p>
            <a:pPr marL="0" indent="0">
              <a:lnSpc>
                <a:spcPts val="3110"/>
              </a:lnSpc>
              <a:buNone/>
            </a:pPr>
            <a:r>
              <a:rPr lang="en-US" sz="1944" dirty="0">
                <a:solidFill>
                  <a:srgbClr val="272525"/>
                </a:solidFill>
                <a:latin typeface="Eudoxus Sans" pitchFamily="34" charset="0"/>
                <a:ea typeface="Eudoxus Sans" pitchFamily="34" charset="-122"/>
                <a:cs typeface="Eudoxus Sans" pitchFamily="34" charset="-120"/>
              </a:rPr>
              <a:t>All firms produce identical products, making them perfect substitutes for each other, meaning consumers perceive no difference between them.</a:t>
            </a:r>
            <a:endParaRPr lang="en-US" sz="1944" dirty="0"/>
          </a:p>
        </p:txBody>
      </p:sp>
      <p:sp>
        <p:nvSpPr>
          <p:cNvPr id="13" name="Shape 10"/>
          <p:cNvSpPr/>
          <p:nvPr/>
        </p:nvSpPr>
        <p:spPr>
          <a:xfrm>
            <a:off x="864037" y="5148501"/>
            <a:ext cx="555427" cy="555427"/>
          </a:xfrm>
          <a:prstGeom prst="roundRect">
            <a:avLst>
              <a:gd name="adj" fmla="val 20003"/>
            </a:avLst>
          </a:prstGeom>
          <a:solidFill>
            <a:srgbClr val="CCEEFF"/>
          </a:solidFill>
          <a:ln w="15240">
            <a:solidFill>
              <a:srgbClr val="B2D4E5"/>
            </a:solidFill>
            <a:prstDash val="solid"/>
          </a:ln>
        </p:spPr>
      </p:sp>
      <p:sp>
        <p:nvSpPr>
          <p:cNvPr id="14" name="Text 11"/>
          <p:cNvSpPr/>
          <p:nvPr/>
        </p:nvSpPr>
        <p:spPr>
          <a:xfrm>
            <a:off x="1030843" y="5241012"/>
            <a:ext cx="221813" cy="370284"/>
          </a:xfrm>
          <a:prstGeom prst="rect">
            <a:avLst/>
          </a:prstGeom>
          <a:noFill/>
          <a:ln/>
        </p:spPr>
        <p:txBody>
          <a:bodyPr wrap="none" rtlCol="0" anchor="t"/>
          <a:lstStyle/>
          <a:p>
            <a:pPr marL="0" indent="0" algn="ctr">
              <a:lnSpc>
                <a:spcPts val="2916"/>
              </a:lnSpc>
              <a:buNone/>
            </a:pPr>
            <a:r>
              <a:rPr lang="en-US" sz="2916" b="1" dirty="0">
                <a:solidFill>
                  <a:srgbClr val="272525"/>
                </a:solidFill>
                <a:latin typeface="p22-mackinac-pro" pitchFamily="34" charset="0"/>
                <a:ea typeface="p22-mackinac-pro" pitchFamily="34" charset="-122"/>
                <a:cs typeface="p22-mackinac-pro" pitchFamily="34" charset="-120"/>
              </a:rPr>
              <a:t>3</a:t>
            </a:r>
            <a:endParaRPr lang="en-US" sz="2916" dirty="0"/>
          </a:p>
        </p:txBody>
      </p:sp>
      <p:sp>
        <p:nvSpPr>
          <p:cNvPr id="15" name="Text 12"/>
          <p:cNvSpPr/>
          <p:nvPr/>
        </p:nvSpPr>
        <p:spPr>
          <a:xfrm>
            <a:off x="1666280" y="5148501"/>
            <a:ext cx="3086100" cy="385763"/>
          </a:xfrm>
          <a:prstGeom prst="rect">
            <a:avLst/>
          </a:prstGeom>
          <a:noFill/>
          <a:ln/>
        </p:spPr>
        <p:txBody>
          <a:bodyPr wrap="none" rtlCol="0" anchor="t"/>
          <a:lstStyle/>
          <a:p>
            <a:pPr marL="0" indent="0">
              <a:lnSpc>
                <a:spcPts val="3038"/>
              </a:lnSpc>
              <a:buNone/>
            </a:pPr>
            <a:r>
              <a:rPr lang="en-US" sz="2430" b="1" dirty="0">
                <a:solidFill>
                  <a:srgbClr val="272525"/>
                </a:solidFill>
                <a:latin typeface="p22-mackinac-pro" pitchFamily="34" charset="0"/>
                <a:ea typeface="p22-mackinac-pro" pitchFamily="34" charset="-122"/>
                <a:cs typeface="p22-mackinac-pro" pitchFamily="34" charset="-120"/>
              </a:rPr>
              <a:t>Free Entry and Exit</a:t>
            </a:r>
            <a:endParaRPr lang="en-US" sz="2430" dirty="0"/>
          </a:p>
        </p:txBody>
      </p:sp>
      <p:sp>
        <p:nvSpPr>
          <p:cNvPr id="16" name="Text 13"/>
          <p:cNvSpPr/>
          <p:nvPr/>
        </p:nvSpPr>
        <p:spPr>
          <a:xfrm>
            <a:off x="1666280" y="5682377"/>
            <a:ext cx="5525572" cy="1185148"/>
          </a:xfrm>
          <a:prstGeom prst="rect">
            <a:avLst/>
          </a:prstGeom>
          <a:noFill/>
          <a:ln/>
        </p:spPr>
        <p:txBody>
          <a:bodyPr wrap="square" rtlCol="0" anchor="t"/>
          <a:lstStyle/>
          <a:p>
            <a:pPr marL="0" indent="0">
              <a:lnSpc>
                <a:spcPts val="3110"/>
              </a:lnSpc>
              <a:buNone/>
            </a:pPr>
            <a:r>
              <a:rPr lang="en-US" sz="1944" dirty="0">
                <a:solidFill>
                  <a:srgbClr val="272525"/>
                </a:solidFill>
                <a:latin typeface="Eudoxus Sans" pitchFamily="34" charset="0"/>
                <a:ea typeface="Eudoxus Sans" pitchFamily="34" charset="-122"/>
                <a:cs typeface="Eudoxus Sans" pitchFamily="34" charset="-120"/>
              </a:rPr>
              <a:t>Firms can freely enter and exit the market without significant barriers. This ensures that profits are driven to zero in the long run.</a:t>
            </a:r>
            <a:endParaRPr lang="en-US" sz="1944" dirty="0"/>
          </a:p>
        </p:txBody>
      </p:sp>
      <p:sp>
        <p:nvSpPr>
          <p:cNvPr id="17" name="Shape 14"/>
          <p:cNvSpPr/>
          <p:nvPr/>
        </p:nvSpPr>
        <p:spPr>
          <a:xfrm>
            <a:off x="7438668" y="5148501"/>
            <a:ext cx="555427" cy="555427"/>
          </a:xfrm>
          <a:prstGeom prst="roundRect">
            <a:avLst>
              <a:gd name="adj" fmla="val 20003"/>
            </a:avLst>
          </a:prstGeom>
          <a:solidFill>
            <a:srgbClr val="CCEEFF"/>
          </a:solidFill>
          <a:ln w="15240">
            <a:solidFill>
              <a:srgbClr val="B2D4E5"/>
            </a:solidFill>
            <a:prstDash val="solid"/>
          </a:ln>
        </p:spPr>
      </p:sp>
      <p:sp>
        <p:nvSpPr>
          <p:cNvPr id="18" name="Text 15"/>
          <p:cNvSpPr/>
          <p:nvPr/>
        </p:nvSpPr>
        <p:spPr>
          <a:xfrm>
            <a:off x="7599640" y="5241012"/>
            <a:ext cx="233362" cy="370284"/>
          </a:xfrm>
          <a:prstGeom prst="rect">
            <a:avLst/>
          </a:prstGeom>
          <a:noFill/>
          <a:ln/>
        </p:spPr>
        <p:txBody>
          <a:bodyPr wrap="none" rtlCol="0" anchor="t"/>
          <a:lstStyle/>
          <a:p>
            <a:pPr marL="0" indent="0" algn="ctr">
              <a:lnSpc>
                <a:spcPts val="2916"/>
              </a:lnSpc>
              <a:buNone/>
            </a:pPr>
            <a:r>
              <a:rPr lang="en-US" sz="2916" b="1" dirty="0">
                <a:solidFill>
                  <a:srgbClr val="272525"/>
                </a:solidFill>
                <a:latin typeface="p22-mackinac-pro" pitchFamily="34" charset="0"/>
                <a:ea typeface="p22-mackinac-pro" pitchFamily="34" charset="-122"/>
                <a:cs typeface="p22-mackinac-pro" pitchFamily="34" charset="-120"/>
              </a:rPr>
              <a:t>4</a:t>
            </a:r>
            <a:endParaRPr lang="en-US" sz="2916" dirty="0"/>
          </a:p>
        </p:txBody>
      </p:sp>
      <p:sp>
        <p:nvSpPr>
          <p:cNvPr id="19" name="Text 16"/>
          <p:cNvSpPr/>
          <p:nvPr/>
        </p:nvSpPr>
        <p:spPr>
          <a:xfrm>
            <a:off x="8240911" y="5148501"/>
            <a:ext cx="3086100" cy="385763"/>
          </a:xfrm>
          <a:prstGeom prst="rect">
            <a:avLst/>
          </a:prstGeom>
          <a:noFill/>
          <a:ln/>
        </p:spPr>
        <p:txBody>
          <a:bodyPr wrap="none" rtlCol="0" anchor="t"/>
          <a:lstStyle/>
          <a:p>
            <a:pPr marL="0" indent="0">
              <a:lnSpc>
                <a:spcPts val="3038"/>
              </a:lnSpc>
              <a:buNone/>
            </a:pPr>
            <a:r>
              <a:rPr lang="en-US" sz="2430" b="1" dirty="0">
                <a:solidFill>
                  <a:srgbClr val="272525"/>
                </a:solidFill>
                <a:latin typeface="p22-mackinac-pro" pitchFamily="34" charset="0"/>
                <a:ea typeface="p22-mackinac-pro" pitchFamily="34" charset="-122"/>
                <a:cs typeface="p22-mackinac-pro" pitchFamily="34" charset="-120"/>
              </a:rPr>
              <a:t>Perfect Information</a:t>
            </a:r>
            <a:endParaRPr lang="en-US" sz="2430" dirty="0"/>
          </a:p>
        </p:txBody>
      </p:sp>
      <p:sp>
        <p:nvSpPr>
          <p:cNvPr id="20" name="Text 17"/>
          <p:cNvSpPr/>
          <p:nvPr/>
        </p:nvSpPr>
        <p:spPr>
          <a:xfrm>
            <a:off x="8240911" y="5682377"/>
            <a:ext cx="5525572" cy="1580198"/>
          </a:xfrm>
          <a:prstGeom prst="rect">
            <a:avLst/>
          </a:prstGeom>
          <a:noFill/>
          <a:ln/>
        </p:spPr>
        <p:txBody>
          <a:bodyPr wrap="square" rtlCol="0" anchor="t"/>
          <a:lstStyle/>
          <a:p>
            <a:pPr marL="0" indent="0">
              <a:lnSpc>
                <a:spcPts val="3110"/>
              </a:lnSpc>
              <a:buNone/>
            </a:pPr>
            <a:r>
              <a:rPr lang="en-US" sz="1944" dirty="0">
                <a:solidFill>
                  <a:srgbClr val="272525"/>
                </a:solidFill>
                <a:latin typeface="Eudoxus Sans" pitchFamily="34" charset="0"/>
                <a:ea typeface="Eudoxus Sans" pitchFamily="34" charset="-122"/>
                <a:cs typeface="Eudoxus Sans" pitchFamily="34" charset="-120"/>
              </a:rPr>
              <a:t>All participants have complete and accurate information about prices, costs, and market conditions, enabling informed decision-making.</a:t>
            </a:r>
            <a:endParaRPr lang="en-US" sz="19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594967" y="584716"/>
            <a:ext cx="7114818" cy="540068"/>
          </a:xfrm>
          <a:prstGeom prst="rect">
            <a:avLst/>
          </a:prstGeom>
          <a:noFill/>
          <a:ln/>
        </p:spPr>
        <p:txBody>
          <a:bodyPr wrap="none" rtlCol="0" anchor="t"/>
          <a:lstStyle/>
          <a:p>
            <a:pPr marL="0" indent="0">
              <a:lnSpc>
                <a:spcPts val="4253"/>
              </a:lnSpc>
              <a:buNone/>
            </a:pPr>
            <a:r>
              <a:rPr lang="en-US" sz="3402" b="1" dirty="0">
                <a:solidFill>
                  <a:srgbClr val="000000"/>
                </a:solidFill>
                <a:latin typeface="p22-mackinac-pro" pitchFamily="34" charset="0"/>
                <a:ea typeface="p22-mackinac-pro" pitchFamily="34" charset="-122"/>
                <a:cs typeface="p22-mackinac-pro" pitchFamily="34" charset="-120"/>
              </a:rPr>
              <a:t>Perfect Competition: Equilibrium</a:t>
            </a:r>
            <a:endParaRPr lang="en-US" sz="3402" dirty="0"/>
          </a:p>
        </p:txBody>
      </p:sp>
      <p:sp>
        <p:nvSpPr>
          <p:cNvPr id="5" name="Shape 2"/>
          <p:cNvSpPr/>
          <p:nvPr/>
        </p:nvSpPr>
        <p:spPr>
          <a:xfrm>
            <a:off x="2594967" y="4557593"/>
            <a:ext cx="9440347" cy="34528"/>
          </a:xfrm>
          <a:prstGeom prst="roundRect">
            <a:avLst>
              <a:gd name="adj" fmla="val 225237"/>
            </a:avLst>
          </a:prstGeom>
          <a:solidFill>
            <a:srgbClr val="B2D4E5"/>
          </a:solidFill>
          <a:ln/>
        </p:spPr>
      </p:sp>
      <p:sp>
        <p:nvSpPr>
          <p:cNvPr id="6" name="Shape 3"/>
          <p:cNvSpPr/>
          <p:nvPr/>
        </p:nvSpPr>
        <p:spPr>
          <a:xfrm>
            <a:off x="4894540" y="3952815"/>
            <a:ext cx="34528" cy="604838"/>
          </a:xfrm>
          <a:prstGeom prst="roundRect">
            <a:avLst>
              <a:gd name="adj" fmla="val 225237"/>
            </a:avLst>
          </a:prstGeom>
          <a:solidFill>
            <a:srgbClr val="B2D4E5"/>
          </a:solidFill>
          <a:ln/>
        </p:spPr>
      </p:sp>
      <p:sp>
        <p:nvSpPr>
          <p:cNvPr id="7" name="Shape 4"/>
          <p:cNvSpPr/>
          <p:nvPr/>
        </p:nvSpPr>
        <p:spPr>
          <a:xfrm>
            <a:off x="4717494" y="4363224"/>
            <a:ext cx="388739" cy="388739"/>
          </a:xfrm>
          <a:prstGeom prst="roundRect">
            <a:avLst>
              <a:gd name="adj" fmla="val 20006"/>
            </a:avLst>
          </a:prstGeom>
          <a:solidFill>
            <a:srgbClr val="CCEEFF"/>
          </a:solidFill>
          <a:ln w="7620">
            <a:solidFill>
              <a:srgbClr val="B2D4E5"/>
            </a:solidFill>
            <a:prstDash val="solid"/>
          </a:ln>
        </p:spPr>
      </p:sp>
      <p:sp>
        <p:nvSpPr>
          <p:cNvPr id="8" name="Text 5"/>
          <p:cNvSpPr/>
          <p:nvPr/>
        </p:nvSpPr>
        <p:spPr>
          <a:xfrm>
            <a:off x="4859179" y="4427994"/>
            <a:ext cx="105251" cy="259199"/>
          </a:xfrm>
          <a:prstGeom prst="rect">
            <a:avLst/>
          </a:prstGeom>
          <a:noFill/>
          <a:ln/>
        </p:spPr>
        <p:txBody>
          <a:bodyPr wrap="none" rtlCol="0" anchor="t"/>
          <a:lstStyle/>
          <a:p>
            <a:pPr marL="0" indent="0" algn="ctr">
              <a:lnSpc>
                <a:spcPts val="2041"/>
              </a:lnSpc>
              <a:buNone/>
            </a:pPr>
            <a:r>
              <a:rPr lang="en-US" sz="2041" b="1" dirty="0">
                <a:solidFill>
                  <a:srgbClr val="272525"/>
                </a:solidFill>
                <a:latin typeface="p22-mackinac-pro" pitchFamily="34" charset="0"/>
                <a:ea typeface="p22-mackinac-pro" pitchFamily="34" charset="-122"/>
                <a:cs typeface="p22-mackinac-pro" pitchFamily="34" charset="-120"/>
              </a:rPr>
              <a:t>1</a:t>
            </a:r>
            <a:endParaRPr lang="en-US" sz="2041" dirty="0"/>
          </a:p>
        </p:txBody>
      </p:sp>
      <p:sp>
        <p:nvSpPr>
          <p:cNvPr id="9" name="Text 6"/>
          <p:cNvSpPr/>
          <p:nvPr/>
        </p:nvSpPr>
        <p:spPr>
          <a:xfrm>
            <a:off x="3697605" y="1470422"/>
            <a:ext cx="2428518" cy="269915"/>
          </a:xfrm>
          <a:prstGeom prst="rect">
            <a:avLst/>
          </a:prstGeom>
          <a:noFill/>
          <a:ln/>
        </p:spPr>
        <p:txBody>
          <a:bodyPr wrap="none" rtlCol="0" anchor="t"/>
          <a:lstStyle/>
          <a:p>
            <a:pPr marL="0" indent="0" algn="ctr">
              <a:lnSpc>
                <a:spcPts val="2126"/>
              </a:lnSpc>
              <a:buNone/>
            </a:pPr>
            <a:r>
              <a:rPr lang="en-US" sz="1701" b="1" dirty="0">
                <a:solidFill>
                  <a:srgbClr val="272525"/>
                </a:solidFill>
                <a:latin typeface="p22-mackinac-pro" pitchFamily="34" charset="0"/>
                <a:ea typeface="p22-mackinac-pro" pitchFamily="34" charset="-122"/>
                <a:cs typeface="p22-mackinac-pro" pitchFamily="34" charset="-120"/>
              </a:rPr>
              <a:t>Short-Run Equilibrium</a:t>
            </a:r>
            <a:endParaRPr lang="en-US" sz="1701" dirty="0"/>
          </a:p>
        </p:txBody>
      </p:sp>
      <p:sp>
        <p:nvSpPr>
          <p:cNvPr id="10" name="Text 7"/>
          <p:cNvSpPr/>
          <p:nvPr/>
        </p:nvSpPr>
        <p:spPr>
          <a:xfrm>
            <a:off x="2767727" y="1843921"/>
            <a:ext cx="4288274" cy="1936075"/>
          </a:xfrm>
          <a:prstGeom prst="rect">
            <a:avLst/>
          </a:prstGeom>
          <a:noFill/>
          <a:ln/>
        </p:spPr>
        <p:txBody>
          <a:bodyPr wrap="square" rtlCol="0" anchor="t"/>
          <a:lstStyle/>
          <a:p>
            <a:pPr marL="0" indent="0" algn="ctr">
              <a:lnSpc>
                <a:spcPts val="2177"/>
              </a:lnSpc>
              <a:buNone/>
            </a:pPr>
            <a:r>
              <a:rPr lang="en-US" sz="1361" dirty="0">
                <a:solidFill>
                  <a:srgbClr val="272525"/>
                </a:solidFill>
                <a:latin typeface="Eudoxus Sans" pitchFamily="34" charset="0"/>
                <a:ea typeface="Eudoxus Sans" pitchFamily="34" charset="-122"/>
                <a:cs typeface="Eudoxus Sans" pitchFamily="34" charset="-120"/>
              </a:rPr>
              <a:t>In the short run, a perfectly competitive firm can earn profits or incur losses. The firm maximizes profit by producing at the output level where marginal cost equals marginal revenue, which is also the market price. If the price exceeds average total cost, the firm earns profits, while if the price is below average total cost, the firm incurs losses.</a:t>
            </a:r>
            <a:endParaRPr lang="en-US" sz="1361" dirty="0"/>
          </a:p>
        </p:txBody>
      </p:sp>
      <p:sp>
        <p:nvSpPr>
          <p:cNvPr id="11" name="Shape 8"/>
          <p:cNvSpPr/>
          <p:nvPr/>
        </p:nvSpPr>
        <p:spPr>
          <a:xfrm>
            <a:off x="7297817" y="4557534"/>
            <a:ext cx="34528" cy="604838"/>
          </a:xfrm>
          <a:prstGeom prst="roundRect">
            <a:avLst>
              <a:gd name="adj" fmla="val 225237"/>
            </a:avLst>
          </a:prstGeom>
          <a:solidFill>
            <a:srgbClr val="B2D4E5"/>
          </a:solidFill>
          <a:ln/>
        </p:spPr>
      </p:sp>
      <p:sp>
        <p:nvSpPr>
          <p:cNvPr id="12" name="Shape 9"/>
          <p:cNvSpPr/>
          <p:nvPr/>
        </p:nvSpPr>
        <p:spPr>
          <a:xfrm>
            <a:off x="7120771" y="4363224"/>
            <a:ext cx="388739" cy="388739"/>
          </a:xfrm>
          <a:prstGeom prst="roundRect">
            <a:avLst>
              <a:gd name="adj" fmla="val 20006"/>
            </a:avLst>
          </a:prstGeom>
          <a:solidFill>
            <a:srgbClr val="CCEEFF"/>
          </a:solidFill>
          <a:ln w="7620">
            <a:solidFill>
              <a:srgbClr val="B2D4E5"/>
            </a:solidFill>
            <a:prstDash val="solid"/>
          </a:ln>
        </p:spPr>
      </p:sp>
      <p:sp>
        <p:nvSpPr>
          <p:cNvPr id="13" name="Text 10"/>
          <p:cNvSpPr/>
          <p:nvPr/>
        </p:nvSpPr>
        <p:spPr>
          <a:xfrm>
            <a:off x="7239595" y="4427994"/>
            <a:ext cx="150971" cy="259199"/>
          </a:xfrm>
          <a:prstGeom prst="rect">
            <a:avLst/>
          </a:prstGeom>
          <a:noFill/>
          <a:ln/>
        </p:spPr>
        <p:txBody>
          <a:bodyPr wrap="none" rtlCol="0" anchor="t"/>
          <a:lstStyle/>
          <a:p>
            <a:pPr marL="0" indent="0" algn="ctr">
              <a:lnSpc>
                <a:spcPts val="2041"/>
              </a:lnSpc>
              <a:buNone/>
            </a:pPr>
            <a:r>
              <a:rPr lang="en-US" sz="2041" b="1" dirty="0">
                <a:solidFill>
                  <a:srgbClr val="272525"/>
                </a:solidFill>
                <a:latin typeface="p22-mackinac-pro" pitchFamily="34" charset="0"/>
                <a:ea typeface="p22-mackinac-pro" pitchFamily="34" charset="-122"/>
                <a:cs typeface="p22-mackinac-pro" pitchFamily="34" charset="-120"/>
              </a:rPr>
              <a:t>2</a:t>
            </a:r>
            <a:endParaRPr lang="en-US" sz="2041" dirty="0"/>
          </a:p>
        </p:txBody>
      </p:sp>
      <p:sp>
        <p:nvSpPr>
          <p:cNvPr id="14" name="Text 11"/>
          <p:cNvSpPr/>
          <p:nvPr/>
        </p:nvSpPr>
        <p:spPr>
          <a:xfrm>
            <a:off x="6134457" y="5335191"/>
            <a:ext cx="2361367" cy="269915"/>
          </a:xfrm>
          <a:prstGeom prst="rect">
            <a:avLst/>
          </a:prstGeom>
          <a:noFill/>
          <a:ln/>
        </p:spPr>
        <p:txBody>
          <a:bodyPr wrap="none" rtlCol="0" anchor="t"/>
          <a:lstStyle/>
          <a:p>
            <a:pPr marL="0" indent="0" algn="ctr">
              <a:lnSpc>
                <a:spcPts val="2126"/>
              </a:lnSpc>
              <a:buNone/>
            </a:pPr>
            <a:r>
              <a:rPr lang="en-US" sz="1701" b="1" dirty="0">
                <a:solidFill>
                  <a:srgbClr val="272525"/>
                </a:solidFill>
                <a:latin typeface="p22-mackinac-pro" pitchFamily="34" charset="0"/>
                <a:ea typeface="p22-mackinac-pro" pitchFamily="34" charset="-122"/>
                <a:cs typeface="p22-mackinac-pro" pitchFamily="34" charset="-120"/>
              </a:rPr>
              <a:t>Long-Run Equilibrium</a:t>
            </a:r>
            <a:endParaRPr lang="en-US" sz="1701" dirty="0"/>
          </a:p>
        </p:txBody>
      </p:sp>
      <p:sp>
        <p:nvSpPr>
          <p:cNvPr id="15" name="Text 12"/>
          <p:cNvSpPr/>
          <p:nvPr/>
        </p:nvSpPr>
        <p:spPr>
          <a:xfrm>
            <a:off x="5171003" y="5708690"/>
            <a:ext cx="4288274" cy="1936075"/>
          </a:xfrm>
          <a:prstGeom prst="rect">
            <a:avLst/>
          </a:prstGeom>
          <a:noFill/>
          <a:ln/>
        </p:spPr>
        <p:txBody>
          <a:bodyPr wrap="square" rtlCol="0" anchor="t"/>
          <a:lstStyle/>
          <a:p>
            <a:pPr marL="0" indent="0" algn="ctr">
              <a:lnSpc>
                <a:spcPts val="2177"/>
              </a:lnSpc>
              <a:buNone/>
            </a:pPr>
            <a:r>
              <a:rPr lang="en-US" sz="1361" dirty="0">
                <a:solidFill>
                  <a:srgbClr val="272525"/>
                </a:solidFill>
                <a:latin typeface="Eudoxus Sans" pitchFamily="34" charset="0"/>
                <a:ea typeface="Eudoxus Sans" pitchFamily="34" charset="-122"/>
                <a:cs typeface="Eudoxus Sans" pitchFamily="34" charset="-120"/>
              </a:rPr>
              <a:t>In the long run, firms can freely enter and exit the market. If existing firms are earning profits, new firms will enter, increasing supply and lowering prices. Conversely, if firms are incurring losses, some will exit, reducing supply and raising prices. This process continues until economic profits are zero, meaning the price equals the minimum average total cost.</a:t>
            </a:r>
            <a:endParaRPr lang="en-US" sz="1361" dirty="0"/>
          </a:p>
        </p:txBody>
      </p:sp>
      <p:sp>
        <p:nvSpPr>
          <p:cNvPr id="16" name="Shape 13"/>
          <p:cNvSpPr/>
          <p:nvPr/>
        </p:nvSpPr>
        <p:spPr>
          <a:xfrm>
            <a:off x="9701093" y="3952815"/>
            <a:ext cx="34528" cy="604838"/>
          </a:xfrm>
          <a:prstGeom prst="roundRect">
            <a:avLst>
              <a:gd name="adj" fmla="val 225237"/>
            </a:avLst>
          </a:prstGeom>
          <a:solidFill>
            <a:srgbClr val="B2D4E5"/>
          </a:solidFill>
          <a:ln/>
        </p:spPr>
      </p:sp>
      <p:sp>
        <p:nvSpPr>
          <p:cNvPr id="17" name="Shape 14"/>
          <p:cNvSpPr/>
          <p:nvPr/>
        </p:nvSpPr>
        <p:spPr>
          <a:xfrm>
            <a:off x="9524048" y="4363224"/>
            <a:ext cx="388739" cy="388739"/>
          </a:xfrm>
          <a:prstGeom prst="roundRect">
            <a:avLst>
              <a:gd name="adj" fmla="val 20006"/>
            </a:avLst>
          </a:prstGeom>
          <a:solidFill>
            <a:srgbClr val="CCEEFF"/>
          </a:solidFill>
          <a:ln w="7620">
            <a:solidFill>
              <a:srgbClr val="B2D4E5"/>
            </a:solidFill>
            <a:prstDash val="solid"/>
          </a:ln>
        </p:spPr>
      </p:sp>
      <p:sp>
        <p:nvSpPr>
          <p:cNvPr id="18" name="Text 15"/>
          <p:cNvSpPr/>
          <p:nvPr/>
        </p:nvSpPr>
        <p:spPr>
          <a:xfrm>
            <a:off x="9640729" y="4427994"/>
            <a:ext cx="155377" cy="259199"/>
          </a:xfrm>
          <a:prstGeom prst="rect">
            <a:avLst/>
          </a:prstGeom>
          <a:noFill/>
          <a:ln/>
        </p:spPr>
        <p:txBody>
          <a:bodyPr wrap="none" rtlCol="0" anchor="t"/>
          <a:lstStyle/>
          <a:p>
            <a:pPr marL="0" indent="0" algn="ctr">
              <a:lnSpc>
                <a:spcPts val="2041"/>
              </a:lnSpc>
              <a:buNone/>
            </a:pPr>
            <a:r>
              <a:rPr lang="en-US" sz="2041" b="1" dirty="0">
                <a:solidFill>
                  <a:srgbClr val="272525"/>
                </a:solidFill>
                <a:latin typeface="p22-mackinac-pro" pitchFamily="34" charset="0"/>
                <a:ea typeface="p22-mackinac-pro" pitchFamily="34" charset="-122"/>
                <a:cs typeface="p22-mackinac-pro" pitchFamily="34" charset="-120"/>
              </a:rPr>
              <a:t>3</a:t>
            </a:r>
            <a:endParaRPr lang="en-US" sz="2041" dirty="0"/>
          </a:p>
        </p:txBody>
      </p:sp>
      <p:sp>
        <p:nvSpPr>
          <p:cNvPr id="19" name="Text 16"/>
          <p:cNvSpPr/>
          <p:nvPr/>
        </p:nvSpPr>
        <p:spPr>
          <a:xfrm>
            <a:off x="8592383" y="2023586"/>
            <a:ext cx="2252067" cy="269915"/>
          </a:xfrm>
          <a:prstGeom prst="rect">
            <a:avLst/>
          </a:prstGeom>
          <a:noFill/>
          <a:ln/>
        </p:spPr>
        <p:txBody>
          <a:bodyPr wrap="none" rtlCol="0" anchor="t"/>
          <a:lstStyle/>
          <a:p>
            <a:pPr marL="0" indent="0" algn="ctr">
              <a:lnSpc>
                <a:spcPts val="2126"/>
              </a:lnSpc>
              <a:buNone/>
            </a:pPr>
            <a:r>
              <a:rPr lang="en-US" sz="1701" b="1" dirty="0">
                <a:solidFill>
                  <a:srgbClr val="272525"/>
                </a:solidFill>
                <a:latin typeface="p22-mackinac-pro" pitchFamily="34" charset="0"/>
                <a:ea typeface="p22-mackinac-pro" pitchFamily="34" charset="-122"/>
                <a:cs typeface="p22-mackinac-pro" pitchFamily="34" charset="-120"/>
              </a:rPr>
              <a:t>Industry Equilibrium</a:t>
            </a:r>
            <a:endParaRPr lang="en-US" sz="1701" dirty="0"/>
          </a:p>
        </p:txBody>
      </p:sp>
      <p:sp>
        <p:nvSpPr>
          <p:cNvPr id="20" name="Text 17"/>
          <p:cNvSpPr/>
          <p:nvPr/>
        </p:nvSpPr>
        <p:spPr>
          <a:xfrm>
            <a:off x="7574280" y="2397085"/>
            <a:ext cx="4288274" cy="1382911"/>
          </a:xfrm>
          <a:prstGeom prst="rect">
            <a:avLst/>
          </a:prstGeom>
          <a:noFill/>
          <a:ln/>
        </p:spPr>
        <p:txBody>
          <a:bodyPr wrap="square" rtlCol="0" anchor="t"/>
          <a:lstStyle/>
          <a:p>
            <a:pPr marL="0" indent="0" algn="ctr">
              <a:lnSpc>
                <a:spcPts val="2177"/>
              </a:lnSpc>
              <a:buNone/>
            </a:pPr>
            <a:r>
              <a:rPr lang="en-US" sz="1361" dirty="0">
                <a:solidFill>
                  <a:srgbClr val="272525"/>
                </a:solidFill>
                <a:latin typeface="Eudoxus Sans" pitchFamily="34" charset="0"/>
                <a:ea typeface="Eudoxus Sans" pitchFamily="34" charset="-122"/>
                <a:cs typeface="Eudoxus Sans" pitchFamily="34" charset="-120"/>
              </a:rPr>
              <a:t>The industry equilibrium is reached when the quantity supplied by all firms equals the quantity demanded by all consumers. This equilibrium is achieved through the interaction of individual firms' supply decisions and consumers' demand decisions.</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864037" y="2005489"/>
            <a:ext cx="7965877" cy="771525"/>
          </a:xfrm>
          <a:prstGeom prst="rect">
            <a:avLst/>
          </a:prstGeom>
          <a:noFill/>
          <a:ln/>
        </p:spPr>
        <p:txBody>
          <a:bodyPr wrap="none" rtlCol="0" anchor="t"/>
          <a:lstStyle/>
          <a:p>
            <a:pPr marL="0" indent="0">
              <a:lnSpc>
                <a:spcPts val="6075"/>
              </a:lnSpc>
              <a:buNone/>
            </a:pPr>
            <a:r>
              <a:rPr lang="en-US" sz="4860" b="1" dirty="0">
                <a:solidFill>
                  <a:srgbClr val="000000"/>
                </a:solidFill>
                <a:latin typeface="p22-mackinac-pro" pitchFamily="34" charset="0"/>
                <a:ea typeface="p22-mackinac-pro" pitchFamily="34" charset="-122"/>
                <a:cs typeface="p22-mackinac-pro" pitchFamily="34" charset="-120"/>
              </a:rPr>
              <a:t>Monopoly: Characteristics</a:t>
            </a:r>
            <a:endParaRPr lang="en-US" sz="4860" dirty="0"/>
          </a:p>
        </p:txBody>
      </p:sp>
      <p:sp>
        <p:nvSpPr>
          <p:cNvPr id="5" name="Text 2"/>
          <p:cNvSpPr/>
          <p:nvPr/>
        </p:nvSpPr>
        <p:spPr>
          <a:xfrm>
            <a:off x="864037" y="3394115"/>
            <a:ext cx="3086100" cy="385763"/>
          </a:xfrm>
          <a:prstGeom prst="rect">
            <a:avLst/>
          </a:prstGeom>
          <a:noFill/>
          <a:ln/>
        </p:spPr>
        <p:txBody>
          <a:bodyPr wrap="none" rtlCol="0" anchor="t"/>
          <a:lstStyle/>
          <a:p>
            <a:pPr marL="0" indent="0">
              <a:lnSpc>
                <a:spcPts val="3038"/>
              </a:lnSpc>
              <a:buNone/>
            </a:pPr>
            <a:r>
              <a:rPr lang="en-US" sz="2430" b="1" dirty="0">
                <a:solidFill>
                  <a:srgbClr val="000000"/>
                </a:solidFill>
                <a:latin typeface="p22-mackinac-pro" pitchFamily="34" charset="0"/>
                <a:ea typeface="p22-mackinac-pro" pitchFamily="34" charset="-122"/>
                <a:cs typeface="p22-mackinac-pro" pitchFamily="34" charset="-120"/>
              </a:rPr>
              <a:t>Single Seller</a:t>
            </a:r>
            <a:endParaRPr lang="en-US" sz="2430" dirty="0"/>
          </a:p>
        </p:txBody>
      </p:sp>
      <p:sp>
        <p:nvSpPr>
          <p:cNvPr id="6" name="Text 3"/>
          <p:cNvSpPr/>
          <p:nvPr/>
        </p:nvSpPr>
        <p:spPr>
          <a:xfrm>
            <a:off x="864037" y="4026694"/>
            <a:ext cx="3898821" cy="1185148"/>
          </a:xfrm>
          <a:prstGeom prst="rect">
            <a:avLst/>
          </a:prstGeom>
          <a:noFill/>
          <a:ln/>
        </p:spPr>
        <p:txBody>
          <a:bodyPr wrap="square" rtlCol="0" anchor="t"/>
          <a:lstStyle/>
          <a:p>
            <a:pPr marL="0" indent="0">
              <a:lnSpc>
                <a:spcPts val="3110"/>
              </a:lnSpc>
              <a:buNone/>
            </a:pPr>
            <a:r>
              <a:rPr lang="en-US" sz="1944" dirty="0">
                <a:solidFill>
                  <a:srgbClr val="272525"/>
                </a:solidFill>
                <a:latin typeface="Eudoxus Sans" pitchFamily="34" charset="0"/>
                <a:ea typeface="Eudoxus Sans" pitchFamily="34" charset="-122"/>
                <a:cs typeface="Eudoxus Sans" pitchFamily="34" charset="-120"/>
              </a:rPr>
              <a:t>A monopoly is defined by a single firm that controls the entire supply of a product.</a:t>
            </a:r>
            <a:endParaRPr lang="en-US" sz="1944" dirty="0"/>
          </a:p>
        </p:txBody>
      </p:sp>
      <p:sp>
        <p:nvSpPr>
          <p:cNvPr id="7" name="Text 4"/>
          <p:cNvSpPr/>
          <p:nvPr/>
        </p:nvSpPr>
        <p:spPr>
          <a:xfrm>
            <a:off x="5372695" y="3394115"/>
            <a:ext cx="3086100" cy="385763"/>
          </a:xfrm>
          <a:prstGeom prst="rect">
            <a:avLst/>
          </a:prstGeom>
          <a:noFill/>
          <a:ln/>
        </p:spPr>
        <p:txBody>
          <a:bodyPr wrap="none" rtlCol="0" anchor="t"/>
          <a:lstStyle/>
          <a:p>
            <a:pPr marL="0" indent="0">
              <a:lnSpc>
                <a:spcPts val="3038"/>
              </a:lnSpc>
              <a:buNone/>
            </a:pPr>
            <a:r>
              <a:rPr lang="en-US" sz="2430" b="1" dirty="0">
                <a:solidFill>
                  <a:srgbClr val="000000"/>
                </a:solidFill>
                <a:latin typeface="p22-mackinac-pro" pitchFamily="34" charset="0"/>
                <a:ea typeface="p22-mackinac-pro" pitchFamily="34" charset="-122"/>
                <a:cs typeface="p22-mackinac-pro" pitchFamily="34" charset="-120"/>
              </a:rPr>
              <a:t>Unique Product</a:t>
            </a:r>
            <a:endParaRPr lang="en-US" sz="2430" dirty="0"/>
          </a:p>
        </p:txBody>
      </p:sp>
      <p:sp>
        <p:nvSpPr>
          <p:cNvPr id="8" name="Text 5"/>
          <p:cNvSpPr/>
          <p:nvPr/>
        </p:nvSpPr>
        <p:spPr>
          <a:xfrm>
            <a:off x="5372695" y="4026694"/>
            <a:ext cx="3898821" cy="1580198"/>
          </a:xfrm>
          <a:prstGeom prst="rect">
            <a:avLst/>
          </a:prstGeom>
          <a:noFill/>
          <a:ln/>
        </p:spPr>
        <p:txBody>
          <a:bodyPr wrap="square" rtlCol="0" anchor="t"/>
          <a:lstStyle/>
          <a:p>
            <a:pPr marL="0" indent="0">
              <a:lnSpc>
                <a:spcPts val="3110"/>
              </a:lnSpc>
              <a:buNone/>
            </a:pPr>
            <a:r>
              <a:rPr lang="en-US" sz="1944" dirty="0">
                <a:solidFill>
                  <a:srgbClr val="272525"/>
                </a:solidFill>
                <a:latin typeface="Eudoxus Sans" pitchFamily="34" charset="0"/>
                <a:ea typeface="Eudoxus Sans" pitchFamily="34" charset="-122"/>
                <a:cs typeface="Eudoxus Sans" pitchFamily="34" charset="-120"/>
              </a:rPr>
              <a:t>The product offered by a monopoly has no close substitutes, giving the firm significant control over pricing.</a:t>
            </a:r>
            <a:endParaRPr lang="en-US" sz="1944" dirty="0"/>
          </a:p>
        </p:txBody>
      </p:sp>
      <p:sp>
        <p:nvSpPr>
          <p:cNvPr id="9" name="Text 6"/>
          <p:cNvSpPr/>
          <p:nvPr/>
        </p:nvSpPr>
        <p:spPr>
          <a:xfrm>
            <a:off x="9881354" y="3394115"/>
            <a:ext cx="3086100" cy="385763"/>
          </a:xfrm>
          <a:prstGeom prst="rect">
            <a:avLst/>
          </a:prstGeom>
          <a:noFill/>
          <a:ln/>
        </p:spPr>
        <p:txBody>
          <a:bodyPr wrap="none" rtlCol="0" anchor="t"/>
          <a:lstStyle/>
          <a:p>
            <a:pPr marL="0" indent="0">
              <a:lnSpc>
                <a:spcPts val="3038"/>
              </a:lnSpc>
              <a:buNone/>
            </a:pPr>
            <a:r>
              <a:rPr lang="en-US" sz="2430" b="1" dirty="0">
                <a:solidFill>
                  <a:srgbClr val="000000"/>
                </a:solidFill>
                <a:latin typeface="p22-mackinac-pro" pitchFamily="34" charset="0"/>
                <a:ea typeface="p22-mackinac-pro" pitchFamily="34" charset="-122"/>
                <a:cs typeface="p22-mackinac-pro" pitchFamily="34" charset="-120"/>
              </a:rPr>
              <a:t>Barriers to Entry</a:t>
            </a:r>
            <a:endParaRPr lang="en-US" sz="2430" dirty="0"/>
          </a:p>
        </p:txBody>
      </p:sp>
      <p:sp>
        <p:nvSpPr>
          <p:cNvPr id="10" name="Text 7"/>
          <p:cNvSpPr/>
          <p:nvPr/>
        </p:nvSpPr>
        <p:spPr>
          <a:xfrm>
            <a:off x="9881354" y="4026694"/>
            <a:ext cx="3898821" cy="1975247"/>
          </a:xfrm>
          <a:prstGeom prst="rect">
            <a:avLst/>
          </a:prstGeom>
          <a:noFill/>
          <a:ln/>
        </p:spPr>
        <p:txBody>
          <a:bodyPr wrap="square" rtlCol="0" anchor="t"/>
          <a:lstStyle/>
          <a:p>
            <a:pPr marL="0" indent="0">
              <a:lnSpc>
                <a:spcPts val="3110"/>
              </a:lnSpc>
              <a:buNone/>
            </a:pPr>
            <a:r>
              <a:rPr lang="en-US" sz="1944" dirty="0">
                <a:solidFill>
                  <a:srgbClr val="272525"/>
                </a:solidFill>
                <a:latin typeface="Eudoxus Sans" pitchFamily="34" charset="0"/>
                <a:ea typeface="Eudoxus Sans" pitchFamily="34" charset="-122"/>
                <a:cs typeface="Eudoxus Sans" pitchFamily="34" charset="-120"/>
              </a:rPr>
              <a:t>Significant barriers to entry prevent new firms from entering the market, allowing the monopoly to maintain its dominant position.</a:t>
            </a:r>
            <a:endParaRPr lang="en-US" sz="194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157532" y="609600"/>
            <a:ext cx="5420558" cy="590074"/>
          </a:xfrm>
          <a:prstGeom prst="rect">
            <a:avLst/>
          </a:prstGeom>
          <a:noFill/>
          <a:ln/>
        </p:spPr>
        <p:txBody>
          <a:bodyPr wrap="none" rtlCol="0" anchor="t"/>
          <a:lstStyle/>
          <a:p>
            <a:pPr marL="0" indent="0">
              <a:lnSpc>
                <a:spcPts val="4647"/>
              </a:lnSpc>
              <a:buNone/>
            </a:pPr>
            <a:r>
              <a:rPr lang="en-US" sz="3717" b="1" dirty="0">
                <a:solidFill>
                  <a:srgbClr val="000000"/>
                </a:solidFill>
                <a:latin typeface="p22-mackinac-pro" pitchFamily="34" charset="0"/>
                <a:ea typeface="p22-mackinac-pro" pitchFamily="34" charset="-122"/>
                <a:cs typeface="p22-mackinac-pro" pitchFamily="34" charset="-120"/>
              </a:rPr>
              <a:t>Monopoly: Equilibrium</a:t>
            </a:r>
            <a:endParaRPr lang="en-US" sz="3717" dirty="0"/>
          </a:p>
        </p:txBody>
      </p:sp>
      <p:pic>
        <p:nvPicPr>
          <p:cNvPr id="5" name="Image 1" descr="preencoded.png"/>
          <p:cNvPicPr>
            <a:picLocks noChangeAspect="1"/>
          </p:cNvPicPr>
          <p:nvPr/>
        </p:nvPicPr>
        <p:blipFill>
          <a:blip r:embed="rId4"/>
          <a:stretch>
            <a:fillRect/>
          </a:stretch>
        </p:blipFill>
        <p:spPr>
          <a:xfrm>
            <a:off x="2157532" y="1577340"/>
            <a:ext cx="944166" cy="1510665"/>
          </a:xfrm>
          <a:prstGeom prst="rect">
            <a:avLst/>
          </a:prstGeom>
        </p:spPr>
      </p:pic>
      <p:sp>
        <p:nvSpPr>
          <p:cNvPr id="6" name="Text 2"/>
          <p:cNvSpPr/>
          <p:nvPr/>
        </p:nvSpPr>
        <p:spPr>
          <a:xfrm>
            <a:off x="3384947" y="1766173"/>
            <a:ext cx="2360414" cy="295037"/>
          </a:xfrm>
          <a:prstGeom prst="rect">
            <a:avLst/>
          </a:prstGeom>
          <a:noFill/>
          <a:ln/>
        </p:spPr>
        <p:txBody>
          <a:bodyPr wrap="none" rtlCol="0" anchor="t"/>
          <a:lstStyle/>
          <a:p>
            <a:pPr marL="0" indent="0" algn="l">
              <a:lnSpc>
                <a:spcPts val="2323"/>
              </a:lnSpc>
              <a:buNone/>
            </a:pPr>
            <a:r>
              <a:rPr lang="en-US" sz="1859" b="1" dirty="0">
                <a:solidFill>
                  <a:srgbClr val="272525"/>
                </a:solidFill>
                <a:latin typeface="p22-mackinac-pro" pitchFamily="34" charset="0"/>
                <a:ea typeface="p22-mackinac-pro" pitchFamily="34" charset="-122"/>
                <a:cs typeface="p22-mackinac-pro" pitchFamily="34" charset="-120"/>
              </a:rPr>
              <a:t>Demand Curve</a:t>
            </a:r>
            <a:endParaRPr lang="en-US" sz="1859" dirty="0"/>
          </a:p>
        </p:txBody>
      </p:sp>
      <p:sp>
        <p:nvSpPr>
          <p:cNvPr id="7" name="Text 3"/>
          <p:cNvSpPr/>
          <p:nvPr/>
        </p:nvSpPr>
        <p:spPr>
          <a:xfrm>
            <a:off x="3384947" y="2174438"/>
            <a:ext cx="9087803" cy="604123"/>
          </a:xfrm>
          <a:prstGeom prst="rect">
            <a:avLst/>
          </a:prstGeom>
          <a:noFill/>
          <a:ln/>
        </p:spPr>
        <p:txBody>
          <a:bodyPr wrap="square" rtlCol="0" anchor="t"/>
          <a:lstStyle/>
          <a:p>
            <a:pPr marL="0" indent="0" algn="l">
              <a:lnSpc>
                <a:spcPts val="2379"/>
              </a:lnSpc>
              <a:buNone/>
            </a:pPr>
            <a:r>
              <a:rPr lang="en-US" sz="1487" dirty="0">
                <a:solidFill>
                  <a:srgbClr val="272525"/>
                </a:solidFill>
                <a:latin typeface="Eudoxus Sans" pitchFamily="34" charset="0"/>
                <a:ea typeface="Eudoxus Sans" pitchFamily="34" charset="-122"/>
                <a:cs typeface="Eudoxus Sans" pitchFamily="34" charset="-120"/>
              </a:rPr>
              <a:t>A monopolist faces a downward-sloping demand curve, meaning it must lower the price to sell more units.</a:t>
            </a:r>
            <a:endParaRPr lang="en-US" sz="1487" dirty="0"/>
          </a:p>
        </p:txBody>
      </p:sp>
      <p:pic>
        <p:nvPicPr>
          <p:cNvPr id="8" name="Image 2" descr="preencoded.png"/>
          <p:cNvPicPr>
            <a:picLocks noChangeAspect="1"/>
          </p:cNvPicPr>
          <p:nvPr/>
        </p:nvPicPr>
        <p:blipFill>
          <a:blip r:embed="rId5"/>
          <a:stretch>
            <a:fillRect/>
          </a:stretch>
        </p:blipFill>
        <p:spPr>
          <a:xfrm>
            <a:off x="2157532" y="3088005"/>
            <a:ext cx="944166" cy="1510665"/>
          </a:xfrm>
          <a:prstGeom prst="rect">
            <a:avLst/>
          </a:prstGeom>
        </p:spPr>
      </p:pic>
      <p:sp>
        <p:nvSpPr>
          <p:cNvPr id="9" name="Text 4"/>
          <p:cNvSpPr/>
          <p:nvPr/>
        </p:nvSpPr>
        <p:spPr>
          <a:xfrm>
            <a:off x="3384947" y="3276838"/>
            <a:ext cx="2360414" cy="295037"/>
          </a:xfrm>
          <a:prstGeom prst="rect">
            <a:avLst/>
          </a:prstGeom>
          <a:noFill/>
          <a:ln/>
        </p:spPr>
        <p:txBody>
          <a:bodyPr wrap="none" rtlCol="0" anchor="t"/>
          <a:lstStyle/>
          <a:p>
            <a:pPr marL="0" indent="0" algn="l">
              <a:lnSpc>
                <a:spcPts val="2323"/>
              </a:lnSpc>
              <a:buNone/>
            </a:pPr>
            <a:r>
              <a:rPr lang="en-US" sz="1859" b="1" dirty="0">
                <a:solidFill>
                  <a:srgbClr val="272525"/>
                </a:solidFill>
                <a:latin typeface="p22-mackinac-pro" pitchFamily="34" charset="0"/>
                <a:ea typeface="p22-mackinac-pro" pitchFamily="34" charset="-122"/>
                <a:cs typeface="p22-mackinac-pro" pitchFamily="34" charset="-120"/>
              </a:rPr>
              <a:t>Marginal Revenue</a:t>
            </a:r>
            <a:endParaRPr lang="en-US" sz="1859" dirty="0"/>
          </a:p>
        </p:txBody>
      </p:sp>
      <p:sp>
        <p:nvSpPr>
          <p:cNvPr id="10" name="Text 5"/>
          <p:cNvSpPr/>
          <p:nvPr/>
        </p:nvSpPr>
        <p:spPr>
          <a:xfrm>
            <a:off x="3384947" y="3685103"/>
            <a:ext cx="9087803" cy="604123"/>
          </a:xfrm>
          <a:prstGeom prst="rect">
            <a:avLst/>
          </a:prstGeom>
          <a:noFill/>
          <a:ln/>
        </p:spPr>
        <p:txBody>
          <a:bodyPr wrap="square" rtlCol="0" anchor="t"/>
          <a:lstStyle/>
          <a:p>
            <a:pPr marL="0" indent="0" algn="l">
              <a:lnSpc>
                <a:spcPts val="2379"/>
              </a:lnSpc>
              <a:buNone/>
            </a:pPr>
            <a:r>
              <a:rPr lang="en-US" sz="1487" dirty="0">
                <a:solidFill>
                  <a:srgbClr val="272525"/>
                </a:solidFill>
                <a:latin typeface="Eudoxus Sans" pitchFamily="34" charset="0"/>
                <a:ea typeface="Eudoxus Sans" pitchFamily="34" charset="-122"/>
                <a:cs typeface="Eudoxus Sans" pitchFamily="34" charset="-120"/>
              </a:rPr>
              <a:t>The marginal revenue curve lies below the demand curve, reflecting the fact that the monopolist must lower the price to sell additional units.</a:t>
            </a:r>
            <a:endParaRPr lang="en-US" sz="1487" dirty="0"/>
          </a:p>
        </p:txBody>
      </p:sp>
      <p:pic>
        <p:nvPicPr>
          <p:cNvPr id="11" name="Image 3" descr="preencoded.png"/>
          <p:cNvPicPr>
            <a:picLocks noChangeAspect="1"/>
          </p:cNvPicPr>
          <p:nvPr/>
        </p:nvPicPr>
        <p:blipFill>
          <a:blip r:embed="rId6"/>
          <a:stretch>
            <a:fillRect/>
          </a:stretch>
        </p:blipFill>
        <p:spPr>
          <a:xfrm>
            <a:off x="2157532" y="4598670"/>
            <a:ext cx="944166" cy="1510665"/>
          </a:xfrm>
          <a:prstGeom prst="rect">
            <a:avLst/>
          </a:prstGeom>
        </p:spPr>
      </p:pic>
      <p:sp>
        <p:nvSpPr>
          <p:cNvPr id="12" name="Text 6"/>
          <p:cNvSpPr/>
          <p:nvPr/>
        </p:nvSpPr>
        <p:spPr>
          <a:xfrm>
            <a:off x="3384947" y="4787503"/>
            <a:ext cx="2360414" cy="295037"/>
          </a:xfrm>
          <a:prstGeom prst="rect">
            <a:avLst/>
          </a:prstGeom>
          <a:noFill/>
          <a:ln/>
        </p:spPr>
        <p:txBody>
          <a:bodyPr wrap="none" rtlCol="0" anchor="t"/>
          <a:lstStyle/>
          <a:p>
            <a:pPr marL="0" indent="0" algn="l">
              <a:lnSpc>
                <a:spcPts val="2323"/>
              </a:lnSpc>
              <a:buNone/>
            </a:pPr>
            <a:r>
              <a:rPr lang="en-US" sz="1859" b="1" dirty="0">
                <a:solidFill>
                  <a:srgbClr val="272525"/>
                </a:solidFill>
                <a:latin typeface="p22-mackinac-pro" pitchFamily="34" charset="0"/>
                <a:ea typeface="p22-mackinac-pro" pitchFamily="34" charset="-122"/>
                <a:cs typeface="p22-mackinac-pro" pitchFamily="34" charset="-120"/>
              </a:rPr>
              <a:t>Profit Maximization</a:t>
            </a:r>
            <a:endParaRPr lang="en-US" sz="1859" dirty="0"/>
          </a:p>
        </p:txBody>
      </p:sp>
      <p:sp>
        <p:nvSpPr>
          <p:cNvPr id="13" name="Text 7"/>
          <p:cNvSpPr/>
          <p:nvPr/>
        </p:nvSpPr>
        <p:spPr>
          <a:xfrm>
            <a:off x="3384947" y="5195768"/>
            <a:ext cx="9087803" cy="604123"/>
          </a:xfrm>
          <a:prstGeom prst="rect">
            <a:avLst/>
          </a:prstGeom>
          <a:noFill/>
          <a:ln/>
        </p:spPr>
        <p:txBody>
          <a:bodyPr wrap="square" rtlCol="0" anchor="t"/>
          <a:lstStyle/>
          <a:p>
            <a:pPr marL="0" indent="0" algn="l">
              <a:lnSpc>
                <a:spcPts val="2379"/>
              </a:lnSpc>
              <a:buNone/>
            </a:pPr>
            <a:r>
              <a:rPr lang="en-US" sz="1487" dirty="0">
                <a:solidFill>
                  <a:srgbClr val="272525"/>
                </a:solidFill>
                <a:latin typeface="Eudoxus Sans" pitchFamily="34" charset="0"/>
                <a:ea typeface="Eudoxus Sans" pitchFamily="34" charset="-122"/>
                <a:cs typeface="Eudoxus Sans" pitchFamily="34" charset="-120"/>
              </a:rPr>
              <a:t>The monopolist maximizes profit by producing at the output level where marginal cost equals marginal revenue. This output level is lower than in perfect competition, and the price is higher.</a:t>
            </a:r>
            <a:endParaRPr lang="en-US" sz="1487" dirty="0"/>
          </a:p>
        </p:txBody>
      </p:sp>
      <p:pic>
        <p:nvPicPr>
          <p:cNvPr id="14" name="Image 4" descr="preencoded.png"/>
          <p:cNvPicPr>
            <a:picLocks noChangeAspect="1"/>
          </p:cNvPicPr>
          <p:nvPr/>
        </p:nvPicPr>
        <p:blipFill>
          <a:blip r:embed="rId7"/>
          <a:stretch>
            <a:fillRect/>
          </a:stretch>
        </p:blipFill>
        <p:spPr>
          <a:xfrm>
            <a:off x="2157532" y="6109335"/>
            <a:ext cx="944166" cy="1510665"/>
          </a:xfrm>
          <a:prstGeom prst="rect">
            <a:avLst/>
          </a:prstGeom>
        </p:spPr>
      </p:pic>
      <p:sp>
        <p:nvSpPr>
          <p:cNvPr id="15" name="Text 8"/>
          <p:cNvSpPr/>
          <p:nvPr/>
        </p:nvSpPr>
        <p:spPr>
          <a:xfrm>
            <a:off x="3384947" y="6298168"/>
            <a:ext cx="2360414" cy="295037"/>
          </a:xfrm>
          <a:prstGeom prst="rect">
            <a:avLst/>
          </a:prstGeom>
          <a:noFill/>
          <a:ln/>
        </p:spPr>
        <p:txBody>
          <a:bodyPr wrap="none" rtlCol="0" anchor="t"/>
          <a:lstStyle/>
          <a:p>
            <a:pPr marL="0" indent="0" algn="l">
              <a:lnSpc>
                <a:spcPts val="2323"/>
              </a:lnSpc>
              <a:buNone/>
            </a:pPr>
            <a:r>
              <a:rPr lang="en-US" sz="1859" b="1" dirty="0">
                <a:solidFill>
                  <a:srgbClr val="272525"/>
                </a:solidFill>
                <a:latin typeface="p22-mackinac-pro" pitchFamily="34" charset="0"/>
                <a:ea typeface="p22-mackinac-pro" pitchFamily="34" charset="-122"/>
                <a:cs typeface="p22-mackinac-pro" pitchFamily="34" charset="-120"/>
              </a:rPr>
              <a:t>Deadweight Loss</a:t>
            </a:r>
            <a:endParaRPr lang="en-US" sz="1859" dirty="0"/>
          </a:p>
        </p:txBody>
      </p:sp>
      <p:sp>
        <p:nvSpPr>
          <p:cNvPr id="16" name="Text 9"/>
          <p:cNvSpPr/>
          <p:nvPr/>
        </p:nvSpPr>
        <p:spPr>
          <a:xfrm>
            <a:off x="3384947" y="6706433"/>
            <a:ext cx="9087803" cy="604123"/>
          </a:xfrm>
          <a:prstGeom prst="rect">
            <a:avLst/>
          </a:prstGeom>
          <a:noFill/>
          <a:ln/>
        </p:spPr>
        <p:txBody>
          <a:bodyPr wrap="square" rtlCol="0" anchor="t"/>
          <a:lstStyle/>
          <a:p>
            <a:pPr marL="0" indent="0" algn="l">
              <a:lnSpc>
                <a:spcPts val="2379"/>
              </a:lnSpc>
              <a:buNone/>
            </a:pPr>
            <a:r>
              <a:rPr lang="en-US" sz="1487" dirty="0">
                <a:solidFill>
                  <a:srgbClr val="272525"/>
                </a:solidFill>
                <a:latin typeface="Eudoxus Sans" pitchFamily="34" charset="0"/>
                <a:ea typeface="Eudoxus Sans" pitchFamily="34" charset="-122"/>
                <a:cs typeface="Eudoxus Sans" pitchFamily="34" charset="-120"/>
              </a:rPr>
              <a:t>Because a monopolist restricts output and charges a higher price, there is a deadweight loss, representing the loss of consumer surplus and producer surplus compared to perfect competition.</a:t>
            </a:r>
            <a:endParaRPr lang="en-US" sz="148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864037" y="868680"/>
            <a:ext cx="12870299" cy="771525"/>
          </a:xfrm>
          <a:prstGeom prst="rect">
            <a:avLst/>
          </a:prstGeom>
          <a:noFill/>
          <a:ln/>
        </p:spPr>
        <p:txBody>
          <a:bodyPr wrap="none" rtlCol="0" anchor="t"/>
          <a:lstStyle/>
          <a:p>
            <a:pPr marL="0" indent="0">
              <a:lnSpc>
                <a:spcPts val="6075"/>
              </a:lnSpc>
              <a:buNone/>
            </a:pPr>
            <a:r>
              <a:rPr lang="en-US" sz="4860" b="1" dirty="0">
                <a:solidFill>
                  <a:srgbClr val="000000"/>
                </a:solidFill>
                <a:latin typeface="p22-mackinac-pro" pitchFamily="34" charset="0"/>
                <a:ea typeface="p22-mackinac-pro" pitchFamily="34" charset="-122"/>
                <a:cs typeface="p22-mackinac-pro" pitchFamily="34" charset="-120"/>
              </a:rPr>
              <a:t>Monopolistic Competition: Characteristics</a:t>
            </a:r>
            <a:endParaRPr lang="en-US" sz="4860" dirty="0"/>
          </a:p>
        </p:txBody>
      </p:sp>
      <p:sp>
        <p:nvSpPr>
          <p:cNvPr id="5" name="Shape 2"/>
          <p:cNvSpPr/>
          <p:nvPr/>
        </p:nvSpPr>
        <p:spPr>
          <a:xfrm>
            <a:off x="864037" y="2133957"/>
            <a:ext cx="12902327" cy="5226844"/>
          </a:xfrm>
          <a:prstGeom prst="roundRect">
            <a:avLst>
              <a:gd name="adj" fmla="val 2126"/>
            </a:avLst>
          </a:prstGeom>
          <a:noFill/>
          <a:ln w="15240">
            <a:solidFill>
              <a:srgbClr val="000000">
                <a:alpha val="8000"/>
              </a:srgbClr>
            </a:solidFill>
            <a:prstDash val="solid"/>
          </a:ln>
        </p:spPr>
      </p:sp>
      <p:sp>
        <p:nvSpPr>
          <p:cNvPr id="6" name="Shape 3"/>
          <p:cNvSpPr/>
          <p:nvPr/>
        </p:nvSpPr>
        <p:spPr>
          <a:xfrm>
            <a:off x="879277" y="2149197"/>
            <a:ext cx="12871847" cy="1101566"/>
          </a:xfrm>
          <a:prstGeom prst="rect">
            <a:avLst/>
          </a:prstGeom>
          <a:solidFill>
            <a:srgbClr val="FFFFFF">
              <a:alpha val="4000"/>
            </a:srgbClr>
          </a:solidFill>
          <a:ln/>
        </p:spPr>
      </p:sp>
      <p:sp>
        <p:nvSpPr>
          <p:cNvPr id="7" name="Text 4"/>
          <p:cNvSpPr/>
          <p:nvPr/>
        </p:nvSpPr>
        <p:spPr>
          <a:xfrm>
            <a:off x="1126093" y="2304931"/>
            <a:ext cx="5938480" cy="395049"/>
          </a:xfrm>
          <a:prstGeom prst="rect">
            <a:avLst/>
          </a:prstGeom>
          <a:noFill/>
          <a:ln/>
        </p:spPr>
        <p:txBody>
          <a:bodyPr wrap="none" rtlCol="0" anchor="t"/>
          <a:lstStyle/>
          <a:p>
            <a:pPr marL="0" indent="0">
              <a:lnSpc>
                <a:spcPts val="3110"/>
              </a:lnSpc>
              <a:buNone/>
            </a:pPr>
            <a:r>
              <a:rPr lang="en-US" sz="1944" dirty="0">
                <a:solidFill>
                  <a:srgbClr val="272525"/>
                </a:solidFill>
                <a:latin typeface="Eudoxus Sans" pitchFamily="34" charset="0"/>
                <a:ea typeface="Eudoxus Sans" pitchFamily="34" charset="-122"/>
                <a:cs typeface="Eudoxus Sans" pitchFamily="34" charset="-120"/>
              </a:rPr>
              <a:t>Many Sellers</a:t>
            </a:r>
            <a:endParaRPr lang="en-US" sz="1944" dirty="0"/>
          </a:p>
        </p:txBody>
      </p:sp>
      <p:sp>
        <p:nvSpPr>
          <p:cNvPr id="8" name="Text 5"/>
          <p:cNvSpPr/>
          <p:nvPr/>
        </p:nvSpPr>
        <p:spPr>
          <a:xfrm>
            <a:off x="7565827" y="2304931"/>
            <a:ext cx="5938480" cy="790099"/>
          </a:xfrm>
          <a:prstGeom prst="rect">
            <a:avLst/>
          </a:prstGeom>
          <a:noFill/>
          <a:ln/>
        </p:spPr>
        <p:txBody>
          <a:bodyPr wrap="square" rtlCol="0" anchor="t"/>
          <a:lstStyle/>
          <a:p>
            <a:pPr marL="0" indent="0">
              <a:lnSpc>
                <a:spcPts val="3110"/>
              </a:lnSpc>
              <a:buNone/>
            </a:pPr>
            <a:r>
              <a:rPr lang="en-US" sz="1944" dirty="0">
                <a:solidFill>
                  <a:srgbClr val="272525"/>
                </a:solidFill>
                <a:latin typeface="Eudoxus Sans" pitchFamily="34" charset="0"/>
                <a:ea typeface="Eudoxus Sans" pitchFamily="34" charset="-122"/>
                <a:cs typeface="Eudoxus Sans" pitchFamily="34" charset="-120"/>
              </a:rPr>
              <a:t>Numerous firms compete in the market, but each has a relatively small market share.</a:t>
            </a:r>
            <a:endParaRPr lang="en-US" sz="1944" dirty="0"/>
          </a:p>
        </p:txBody>
      </p:sp>
      <p:sp>
        <p:nvSpPr>
          <p:cNvPr id="9" name="Shape 6"/>
          <p:cNvSpPr/>
          <p:nvPr/>
        </p:nvSpPr>
        <p:spPr>
          <a:xfrm>
            <a:off x="879277" y="3250763"/>
            <a:ext cx="12871847" cy="1496616"/>
          </a:xfrm>
          <a:prstGeom prst="rect">
            <a:avLst/>
          </a:prstGeom>
          <a:solidFill>
            <a:srgbClr val="000000">
              <a:alpha val="4000"/>
            </a:srgbClr>
          </a:solidFill>
          <a:ln/>
        </p:spPr>
      </p:sp>
      <p:sp>
        <p:nvSpPr>
          <p:cNvPr id="10" name="Text 7"/>
          <p:cNvSpPr/>
          <p:nvPr/>
        </p:nvSpPr>
        <p:spPr>
          <a:xfrm>
            <a:off x="1126093" y="3406497"/>
            <a:ext cx="5938480" cy="395049"/>
          </a:xfrm>
          <a:prstGeom prst="rect">
            <a:avLst/>
          </a:prstGeom>
          <a:noFill/>
          <a:ln/>
        </p:spPr>
        <p:txBody>
          <a:bodyPr wrap="none" rtlCol="0" anchor="t"/>
          <a:lstStyle/>
          <a:p>
            <a:pPr marL="0" indent="0">
              <a:lnSpc>
                <a:spcPts val="3110"/>
              </a:lnSpc>
              <a:buNone/>
            </a:pPr>
            <a:r>
              <a:rPr lang="en-US" sz="1944" dirty="0">
                <a:solidFill>
                  <a:srgbClr val="272525"/>
                </a:solidFill>
                <a:latin typeface="Eudoxus Sans" pitchFamily="34" charset="0"/>
                <a:ea typeface="Eudoxus Sans" pitchFamily="34" charset="-122"/>
                <a:cs typeface="Eudoxus Sans" pitchFamily="34" charset="-120"/>
              </a:rPr>
              <a:t>Differentiated Products</a:t>
            </a:r>
            <a:endParaRPr lang="en-US" sz="1944" dirty="0"/>
          </a:p>
        </p:txBody>
      </p:sp>
      <p:sp>
        <p:nvSpPr>
          <p:cNvPr id="11" name="Text 8"/>
          <p:cNvSpPr/>
          <p:nvPr/>
        </p:nvSpPr>
        <p:spPr>
          <a:xfrm>
            <a:off x="7565827" y="3406497"/>
            <a:ext cx="5938480" cy="1185148"/>
          </a:xfrm>
          <a:prstGeom prst="rect">
            <a:avLst/>
          </a:prstGeom>
          <a:noFill/>
          <a:ln/>
        </p:spPr>
        <p:txBody>
          <a:bodyPr wrap="square" rtlCol="0" anchor="t"/>
          <a:lstStyle/>
          <a:p>
            <a:pPr marL="0" indent="0">
              <a:lnSpc>
                <a:spcPts val="3110"/>
              </a:lnSpc>
              <a:buNone/>
            </a:pPr>
            <a:r>
              <a:rPr lang="en-US" sz="1944" dirty="0">
                <a:solidFill>
                  <a:srgbClr val="272525"/>
                </a:solidFill>
                <a:latin typeface="Eudoxus Sans" pitchFamily="34" charset="0"/>
                <a:ea typeface="Eudoxus Sans" pitchFamily="34" charset="-122"/>
                <a:cs typeface="Eudoxus Sans" pitchFamily="34" charset="-120"/>
              </a:rPr>
              <a:t>Firms offer products that are slightly different from each other, allowing for some degree of product differentiation and pricing power.</a:t>
            </a:r>
            <a:endParaRPr lang="en-US" sz="1944" dirty="0"/>
          </a:p>
        </p:txBody>
      </p:sp>
      <p:sp>
        <p:nvSpPr>
          <p:cNvPr id="12" name="Shape 9"/>
          <p:cNvSpPr/>
          <p:nvPr/>
        </p:nvSpPr>
        <p:spPr>
          <a:xfrm>
            <a:off x="879277" y="4747379"/>
            <a:ext cx="12871847" cy="1101566"/>
          </a:xfrm>
          <a:prstGeom prst="rect">
            <a:avLst/>
          </a:prstGeom>
          <a:solidFill>
            <a:srgbClr val="FFFFFF">
              <a:alpha val="4000"/>
            </a:srgbClr>
          </a:solidFill>
          <a:ln/>
        </p:spPr>
      </p:sp>
      <p:sp>
        <p:nvSpPr>
          <p:cNvPr id="13" name="Text 10"/>
          <p:cNvSpPr/>
          <p:nvPr/>
        </p:nvSpPr>
        <p:spPr>
          <a:xfrm>
            <a:off x="1126093" y="4903113"/>
            <a:ext cx="5938480" cy="395049"/>
          </a:xfrm>
          <a:prstGeom prst="rect">
            <a:avLst/>
          </a:prstGeom>
          <a:noFill/>
          <a:ln/>
        </p:spPr>
        <p:txBody>
          <a:bodyPr wrap="none" rtlCol="0" anchor="t"/>
          <a:lstStyle/>
          <a:p>
            <a:pPr marL="0" indent="0">
              <a:lnSpc>
                <a:spcPts val="3110"/>
              </a:lnSpc>
              <a:buNone/>
            </a:pPr>
            <a:r>
              <a:rPr lang="en-US" sz="1944" dirty="0">
                <a:solidFill>
                  <a:srgbClr val="272525"/>
                </a:solidFill>
                <a:latin typeface="Eudoxus Sans" pitchFamily="34" charset="0"/>
                <a:ea typeface="Eudoxus Sans" pitchFamily="34" charset="-122"/>
                <a:cs typeface="Eudoxus Sans" pitchFamily="34" charset="-120"/>
              </a:rPr>
              <a:t>Free Entry and Exit</a:t>
            </a:r>
            <a:endParaRPr lang="en-US" sz="1944" dirty="0"/>
          </a:p>
        </p:txBody>
      </p:sp>
      <p:sp>
        <p:nvSpPr>
          <p:cNvPr id="14" name="Text 11"/>
          <p:cNvSpPr/>
          <p:nvPr/>
        </p:nvSpPr>
        <p:spPr>
          <a:xfrm>
            <a:off x="7565827" y="4903113"/>
            <a:ext cx="5938480" cy="790099"/>
          </a:xfrm>
          <a:prstGeom prst="rect">
            <a:avLst/>
          </a:prstGeom>
          <a:noFill/>
          <a:ln/>
        </p:spPr>
        <p:txBody>
          <a:bodyPr wrap="square" rtlCol="0" anchor="t"/>
          <a:lstStyle/>
          <a:p>
            <a:pPr marL="0" indent="0">
              <a:lnSpc>
                <a:spcPts val="3110"/>
              </a:lnSpc>
              <a:buNone/>
            </a:pPr>
            <a:r>
              <a:rPr lang="en-US" sz="1944" dirty="0">
                <a:solidFill>
                  <a:srgbClr val="272525"/>
                </a:solidFill>
                <a:latin typeface="Eudoxus Sans" pitchFamily="34" charset="0"/>
                <a:ea typeface="Eudoxus Sans" pitchFamily="34" charset="-122"/>
                <a:cs typeface="Eudoxus Sans" pitchFamily="34" charset="-120"/>
              </a:rPr>
              <a:t>Firms can enter and exit the market relatively easily, but entry barriers are not as high as in a monopoly.</a:t>
            </a:r>
            <a:endParaRPr lang="en-US" sz="1944" dirty="0"/>
          </a:p>
        </p:txBody>
      </p:sp>
      <p:sp>
        <p:nvSpPr>
          <p:cNvPr id="15" name="Shape 12"/>
          <p:cNvSpPr/>
          <p:nvPr/>
        </p:nvSpPr>
        <p:spPr>
          <a:xfrm>
            <a:off x="879277" y="5848945"/>
            <a:ext cx="12871847" cy="1496616"/>
          </a:xfrm>
          <a:prstGeom prst="rect">
            <a:avLst/>
          </a:prstGeom>
          <a:solidFill>
            <a:srgbClr val="000000">
              <a:alpha val="4000"/>
            </a:srgbClr>
          </a:solidFill>
          <a:ln/>
        </p:spPr>
      </p:sp>
      <p:sp>
        <p:nvSpPr>
          <p:cNvPr id="16" name="Text 13"/>
          <p:cNvSpPr/>
          <p:nvPr/>
        </p:nvSpPr>
        <p:spPr>
          <a:xfrm>
            <a:off x="1126093" y="6004679"/>
            <a:ext cx="5938480" cy="395049"/>
          </a:xfrm>
          <a:prstGeom prst="rect">
            <a:avLst/>
          </a:prstGeom>
          <a:noFill/>
          <a:ln/>
        </p:spPr>
        <p:txBody>
          <a:bodyPr wrap="none" rtlCol="0" anchor="t"/>
          <a:lstStyle/>
          <a:p>
            <a:pPr marL="0" indent="0">
              <a:lnSpc>
                <a:spcPts val="3110"/>
              </a:lnSpc>
              <a:buNone/>
            </a:pPr>
            <a:r>
              <a:rPr lang="en-US" sz="1944" dirty="0">
                <a:solidFill>
                  <a:srgbClr val="272525"/>
                </a:solidFill>
                <a:latin typeface="Eudoxus Sans" pitchFamily="34" charset="0"/>
                <a:ea typeface="Eudoxus Sans" pitchFamily="34" charset="-122"/>
                <a:cs typeface="Eudoxus Sans" pitchFamily="34" charset="-120"/>
              </a:rPr>
              <a:t>Selling Costs</a:t>
            </a:r>
            <a:endParaRPr lang="en-US" sz="1944" dirty="0"/>
          </a:p>
        </p:txBody>
      </p:sp>
      <p:sp>
        <p:nvSpPr>
          <p:cNvPr id="17" name="Text 14"/>
          <p:cNvSpPr/>
          <p:nvPr/>
        </p:nvSpPr>
        <p:spPr>
          <a:xfrm>
            <a:off x="7565827" y="6004679"/>
            <a:ext cx="5938480" cy="1185148"/>
          </a:xfrm>
          <a:prstGeom prst="rect">
            <a:avLst/>
          </a:prstGeom>
          <a:noFill/>
          <a:ln/>
        </p:spPr>
        <p:txBody>
          <a:bodyPr wrap="square" rtlCol="0" anchor="t"/>
          <a:lstStyle/>
          <a:p>
            <a:pPr marL="0" indent="0">
              <a:lnSpc>
                <a:spcPts val="3110"/>
              </a:lnSpc>
              <a:buNone/>
            </a:pPr>
            <a:r>
              <a:rPr lang="en-US" sz="1944" dirty="0">
                <a:solidFill>
                  <a:srgbClr val="272525"/>
                </a:solidFill>
                <a:latin typeface="Eudoxus Sans" pitchFamily="34" charset="0"/>
                <a:ea typeface="Eudoxus Sans" pitchFamily="34" charset="-122"/>
                <a:cs typeface="Eudoxus Sans" pitchFamily="34" charset="-120"/>
              </a:rPr>
              <a:t>Firms engage in advertising and other marketing efforts to promote their differentiated products and attract customers.</a:t>
            </a:r>
            <a:endParaRPr lang="en-US" sz="194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864037" y="1400532"/>
            <a:ext cx="7864673" cy="771525"/>
          </a:xfrm>
          <a:prstGeom prst="rect">
            <a:avLst/>
          </a:prstGeom>
          <a:noFill/>
          <a:ln/>
        </p:spPr>
        <p:txBody>
          <a:bodyPr wrap="none" rtlCol="0" anchor="t"/>
          <a:lstStyle/>
          <a:p>
            <a:pPr marL="0" indent="0">
              <a:lnSpc>
                <a:spcPts val="6075"/>
              </a:lnSpc>
              <a:buNone/>
            </a:pPr>
            <a:r>
              <a:rPr lang="en-US" sz="4860" b="1" dirty="0">
                <a:solidFill>
                  <a:srgbClr val="000000"/>
                </a:solidFill>
                <a:latin typeface="p22-mackinac-pro" pitchFamily="34" charset="0"/>
                <a:ea typeface="p22-mackinac-pro" pitchFamily="34" charset="-122"/>
                <a:cs typeface="p22-mackinac-pro" pitchFamily="34" charset="-120"/>
              </a:rPr>
              <a:t>Oligopoly: Characteristics</a:t>
            </a:r>
            <a:endParaRPr lang="en-US" sz="4860" dirty="0"/>
          </a:p>
        </p:txBody>
      </p:sp>
      <p:pic>
        <p:nvPicPr>
          <p:cNvPr id="5" name="Image 1" descr="preencoded.png"/>
          <p:cNvPicPr>
            <a:picLocks noChangeAspect="1"/>
          </p:cNvPicPr>
          <p:nvPr/>
        </p:nvPicPr>
        <p:blipFill>
          <a:blip r:embed="rId4"/>
          <a:stretch>
            <a:fillRect/>
          </a:stretch>
        </p:blipFill>
        <p:spPr>
          <a:xfrm>
            <a:off x="864037" y="2665809"/>
            <a:ext cx="617220" cy="617220"/>
          </a:xfrm>
          <a:prstGeom prst="rect">
            <a:avLst/>
          </a:prstGeom>
        </p:spPr>
      </p:pic>
      <p:sp>
        <p:nvSpPr>
          <p:cNvPr id="6" name="Text 2"/>
          <p:cNvSpPr/>
          <p:nvPr/>
        </p:nvSpPr>
        <p:spPr>
          <a:xfrm>
            <a:off x="864037" y="3529846"/>
            <a:ext cx="2947868" cy="385763"/>
          </a:xfrm>
          <a:prstGeom prst="rect">
            <a:avLst/>
          </a:prstGeom>
          <a:noFill/>
          <a:ln/>
        </p:spPr>
        <p:txBody>
          <a:bodyPr wrap="none" rtlCol="0" anchor="t"/>
          <a:lstStyle/>
          <a:p>
            <a:pPr marL="0" indent="0" algn="l">
              <a:lnSpc>
                <a:spcPts val="3038"/>
              </a:lnSpc>
              <a:buNone/>
            </a:pPr>
            <a:r>
              <a:rPr lang="en-US" sz="2430" b="1" dirty="0">
                <a:solidFill>
                  <a:srgbClr val="272525"/>
                </a:solidFill>
                <a:latin typeface="p22-mackinac-pro" pitchFamily="34" charset="0"/>
                <a:ea typeface="p22-mackinac-pro" pitchFamily="34" charset="-122"/>
                <a:cs typeface="p22-mackinac-pro" pitchFamily="34" charset="-120"/>
              </a:rPr>
              <a:t>Few Sellers</a:t>
            </a:r>
            <a:endParaRPr lang="en-US" sz="2430" dirty="0"/>
          </a:p>
        </p:txBody>
      </p:sp>
      <p:sp>
        <p:nvSpPr>
          <p:cNvPr id="7" name="Text 3"/>
          <p:cNvSpPr/>
          <p:nvPr/>
        </p:nvSpPr>
        <p:spPr>
          <a:xfrm>
            <a:off x="864037" y="4063722"/>
            <a:ext cx="2947868" cy="1580198"/>
          </a:xfrm>
          <a:prstGeom prst="rect">
            <a:avLst/>
          </a:prstGeom>
          <a:noFill/>
          <a:ln/>
        </p:spPr>
        <p:txBody>
          <a:bodyPr wrap="square" rtlCol="0" anchor="t"/>
          <a:lstStyle/>
          <a:p>
            <a:pPr marL="0" indent="0" algn="l">
              <a:lnSpc>
                <a:spcPts val="3110"/>
              </a:lnSpc>
              <a:buNone/>
            </a:pPr>
            <a:r>
              <a:rPr lang="en-US" sz="1944" dirty="0">
                <a:solidFill>
                  <a:srgbClr val="272525"/>
                </a:solidFill>
                <a:latin typeface="Eudoxus Sans" pitchFamily="34" charset="0"/>
                <a:ea typeface="Eudoxus Sans" pitchFamily="34" charset="-122"/>
                <a:cs typeface="Eudoxus Sans" pitchFamily="34" charset="-120"/>
              </a:rPr>
              <a:t>Only a handful of firms dominate the industry, each holding a significant market share.</a:t>
            </a:r>
            <a:endParaRPr lang="en-US" sz="1944" dirty="0"/>
          </a:p>
        </p:txBody>
      </p:sp>
      <p:pic>
        <p:nvPicPr>
          <p:cNvPr id="8" name="Image 2" descr="preencoded.png"/>
          <p:cNvPicPr>
            <a:picLocks noChangeAspect="1"/>
          </p:cNvPicPr>
          <p:nvPr/>
        </p:nvPicPr>
        <p:blipFill>
          <a:blip r:embed="rId5"/>
          <a:stretch>
            <a:fillRect/>
          </a:stretch>
        </p:blipFill>
        <p:spPr>
          <a:xfrm>
            <a:off x="4182189" y="2665809"/>
            <a:ext cx="617220" cy="617220"/>
          </a:xfrm>
          <a:prstGeom prst="rect">
            <a:avLst/>
          </a:prstGeom>
        </p:spPr>
      </p:pic>
      <p:sp>
        <p:nvSpPr>
          <p:cNvPr id="9" name="Text 4"/>
          <p:cNvSpPr/>
          <p:nvPr/>
        </p:nvSpPr>
        <p:spPr>
          <a:xfrm>
            <a:off x="4182189" y="3529846"/>
            <a:ext cx="2947868" cy="385763"/>
          </a:xfrm>
          <a:prstGeom prst="rect">
            <a:avLst/>
          </a:prstGeom>
          <a:noFill/>
          <a:ln/>
        </p:spPr>
        <p:txBody>
          <a:bodyPr wrap="none" rtlCol="0" anchor="t"/>
          <a:lstStyle/>
          <a:p>
            <a:pPr marL="0" indent="0" algn="l">
              <a:lnSpc>
                <a:spcPts val="3038"/>
              </a:lnSpc>
              <a:buNone/>
            </a:pPr>
            <a:r>
              <a:rPr lang="en-US" sz="2430" b="1" dirty="0">
                <a:solidFill>
                  <a:srgbClr val="272525"/>
                </a:solidFill>
                <a:latin typeface="p22-mackinac-pro" pitchFamily="34" charset="0"/>
                <a:ea typeface="p22-mackinac-pro" pitchFamily="34" charset="-122"/>
                <a:cs typeface="p22-mackinac-pro" pitchFamily="34" charset="-120"/>
              </a:rPr>
              <a:t>Interdependence</a:t>
            </a:r>
            <a:endParaRPr lang="en-US" sz="2430" dirty="0"/>
          </a:p>
        </p:txBody>
      </p:sp>
      <p:sp>
        <p:nvSpPr>
          <p:cNvPr id="10" name="Text 5"/>
          <p:cNvSpPr/>
          <p:nvPr/>
        </p:nvSpPr>
        <p:spPr>
          <a:xfrm>
            <a:off x="4182189" y="4063722"/>
            <a:ext cx="2947868" cy="2765346"/>
          </a:xfrm>
          <a:prstGeom prst="rect">
            <a:avLst/>
          </a:prstGeom>
          <a:noFill/>
          <a:ln/>
        </p:spPr>
        <p:txBody>
          <a:bodyPr wrap="square" rtlCol="0" anchor="t"/>
          <a:lstStyle/>
          <a:p>
            <a:pPr marL="0" indent="0" algn="l">
              <a:lnSpc>
                <a:spcPts val="3110"/>
              </a:lnSpc>
              <a:buNone/>
            </a:pPr>
            <a:r>
              <a:rPr lang="en-US" sz="1944" dirty="0">
                <a:solidFill>
                  <a:srgbClr val="272525"/>
                </a:solidFill>
                <a:latin typeface="Eudoxus Sans" pitchFamily="34" charset="0"/>
                <a:ea typeface="Eudoxus Sans" pitchFamily="34" charset="-122"/>
                <a:cs typeface="Eudoxus Sans" pitchFamily="34" charset="-120"/>
              </a:rPr>
              <a:t>Firms are interdependent, meaning their actions significantly influence the decisions and outcomes of their competitors.</a:t>
            </a:r>
            <a:endParaRPr lang="en-US" sz="1944" dirty="0"/>
          </a:p>
        </p:txBody>
      </p:sp>
      <p:pic>
        <p:nvPicPr>
          <p:cNvPr id="11" name="Image 3" descr="preencoded.png"/>
          <p:cNvPicPr>
            <a:picLocks noChangeAspect="1"/>
          </p:cNvPicPr>
          <p:nvPr/>
        </p:nvPicPr>
        <p:blipFill>
          <a:blip r:embed="rId6"/>
          <a:stretch>
            <a:fillRect/>
          </a:stretch>
        </p:blipFill>
        <p:spPr>
          <a:xfrm>
            <a:off x="7500342" y="2665809"/>
            <a:ext cx="617220" cy="617220"/>
          </a:xfrm>
          <a:prstGeom prst="rect">
            <a:avLst/>
          </a:prstGeom>
        </p:spPr>
      </p:pic>
      <p:sp>
        <p:nvSpPr>
          <p:cNvPr id="12" name="Text 6"/>
          <p:cNvSpPr/>
          <p:nvPr/>
        </p:nvSpPr>
        <p:spPr>
          <a:xfrm>
            <a:off x="7500342" y="3529846"/>
            <a:ext cx="2947868" cy="385763"/>
          </a:xfrm>
          <a:prstGeom prst="rect">
            <a:avLst/>
          </a:prstGeom>
          <a:noFill/>
          <a:ln/>
        </p:spPr>
        <p:txBody>
          <a:bodyPr wrap="none" rtlCol="0" anchor="t"/>
          <a:lstStyle/>
          <a:p>
            <a:pPr marL="0" indent="0" algn="l">
              <a:lnSpc>
                <a:spcPts val="3038"/>
              </a:lnSpc>
              <a:buNone/>
            </a:pPr>
            <a:r>
              <a:rPr lang="en-US" sz="2430" b="1" dirty="0">
                <a:solidFill>
                  <a:srgbClr val="272525"/>
                </a:solidFill>
                <a:latin typeface="p22-mackinac-pro" pitchFamily="34" charset="0"/>
                <a:ea typeface="p22-mackinac-pro" pitchFamily="34" charset="-122"/>
                <a:cs typeface="p22-mackinac-pro" pitchFamily="34" charset="-120"/>
              </a:rPr>
              <a:t>Barriers to Entry</a:t>
            </a:r>
            <a:endParaRPr lang="en-US" sz="2430" dirty="0"/>
          </a:p>
        </p:txBody>
      </p:sp>
      <p:sp>
        <p:nvSpPr>
          <p:cNvPr id="13" name="Text 7"/>
          <p:cNvSpPr/>
          <p:nvPr/>
        </p:nvSpPr>
        <p:spPr>
          <a:xfrm>
            <a:off x="7500342" y="4063722"/>
            <a:ext cx="2947868" cy="2370296"/>
          </a:xfrm>
          <a:prstGeom prst="rect">
            <a:avLst/>
          </a:prstGeom>
          <a:noFill/>
          <a:ln/>
        </p:spPr>
        <p:txBody>
          <a:bodyPr wrap="square" rtlCol="0" anchor="t"/>
          <a:lstStyle/>
          <a:p>
            <a:pPr marL="0" indent="0" algn="l">
              <a:lnSpc>
                <a:spcPts val="3110"/>
              </a:lnSpc>
              <a:buNone/>
            </a:pPr>
            <a:r>
              <a:rPr lang="en-US" sz="1944" dirty="0">
                <a:solidFill>
                  <a:srgbClr val="272525"/>
                </a:solidFill>
                <a:latin typeface="Eudoxus Sans" pitchFamily="34" charset="0"/>
                <a:ea typeface="Eudoxus Sans" pitchFamily="34" charset="-122"/>
                <a:cs typeface="Eudoxus Sans" pitchFamily="34" charset="-120"/>
              </a:rPr>
              <a:t>Significant barriers to entry, such as high capital requirements or economies of scale, make it difficult for new firms to enter.</a:t>
            </a:r>
            <a:endParaRPr lang="en-US" sz="1944" dirty="0"/>
          </a:p>
        </p:txBody>
      </p:sp>
      <p:pic>
        <p:nvPicPr>
          <p:cNvPr id="14" name="Image 4" descr="preencoded.png"/>
          <p:cNvPicPr>
            <a:picLocks noChangeAspect="1"/>
          </p:cNvPicPr>
          <p:nvPr/>
        </p:nvPicPr>
        <p:blipFill>
          <a:blip r:embed="rId7"/>
          <a:stretch>
            <a:fillRect/>
          </a:stretch>
        </p:blipFill>
        <p:spPr>
          <a:xfrm>
            <a:off x="10818495" y="2665809"/>
            <a:ext cx="617220" cy="617220"/>
          </a:xfrm>
          <a:prstGeom prst="rect">
            <a:avLst/>
          </a:prstGeom>
        </p:spPr>
      </p:pic>
      <p:sp>
        <p:nvSpPr>
          <p:cNvPr id="15" name="Text 8"/>
          <p:cNvSpPr/>
          <p:nvPr/>
        </p:nvSpPr>
        <p:spPr>
          <a:xfrm>
            <a:off x="10818495" y="3529846"/>
            <a:ext cx="2947868" cy="385763"/>
          </a:xfrm>
          <a:prstGeom prst="rect">
            <a:avLst/>
          </a:prstGeom>
          <a:noFill/>
          <a:ln/>
        </p:spPr>
        <p:txBody>
          <a:bodyPr wrap="none" rtlCol="0" anchor="t"/>
          <a:lstStyle/>
          <a:p>
            <a:pPr marL="0" indent="0" algn="l">
              <a:lnSpc>
                <a:spcPts val="3038"/>
              </a:lnSpc>
              <a:buNone/>
            </a:pPr>
            <a:r>
              <a:rPr lang="en-US" sz="2430" b="1" dirty="0">
                <a:solidFill>
                  <a:srgbClr val="272525"/>
                </a:solidFill>
                <a:latin typeface="p22-mackinac-pro" pitchFamily="34" charset="0"/>
                <a:ea typeface="p22-mackinac-pro" pitchFamily="34" charset="-122"/>
                <a:cs typeface="p22-mackinac-pro" pitchFamily="34" charset="-120"/>
              </a:rPr>
              <a:t>Strategic Behavior</a:t>
            </a:r>
            <a:endParaRPr lang="en-US" sz="2430" dirty="0"/>
          </a:p>
        </p:txBody>
      </p:sp>
      <p:sp>
        <p:nvSpPr>
          <p:cNvPr id="16" name="Text 9"/>
          <p:cNvSpPr/>
          <p:nvPr/>
        </p:nvSpPr>
        <p:spPr>
          <a:xfrm>
            <a:off x="10818495" y="4063722"/>
            <a:ext cx="2947868" cy="1975247"/>
          </a:xfrm>
          <a:prstGeom prst="rect">
            <a:avLst/>
          </a:prstGeom>
          <a:noFill/>
          <a:ln/>
        </p:spPr>
        <p:txBody>
          <a:bodyPr wrap="square" rtlCol="0" anchor="t"/>
          <a:lstStyle/>
          <a:p>
            <a:pPr marL="0" indent="0" algn="l">
              <a:lnSpc>
                <a:spcPts val="3110"/>
              </a:lnSpc>
              <a:buNone/>
            </a:pPr>
            <a:r>
              <a:rPr lang="en-US" sz="1944" dirty="0">
                <a:solidFill>
                  <a:srgbClr val="272525"/>
                </a:solidFill>
                <a:latin typeface="Eudoxus Sans" pitchFamily="34" charset="0"/>
                <a:ea typeface="Eudoxus Sans" pitchFamily="34" charset="-122"/>
                <a:cs typeface="Eudoxus Sans" pitchFamily="34" charset="-120"/>
              </a:rPr>
              <a:t>Firms engage in strategic behavior, considering the potential reactions of their competitors before making decisions.</a:t>
            </a:r>
            <a:endParaRPr lang="en-US" sz="194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976</Words>
  <Application>Microsoft Office PowerPoint</Application>
  <PresentationFormat>Custom</PresentationFormat>
  <Paragraphs>83</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Cambria</vt:lpstr>
      <vt:lpstr>Eudoxus Sans</vt:lpstr>
      <vt:lpstr>p22-mackinac-pro</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BHARAT RAJU</cp:lastModifiedBy>
  <cp:revision>2</cp:revision>
  <dcterms:created xsi:type="dcterms:W3CDTF">2024-06-28T05:50:59Z</dcterms:created>
  <dcterms:modified xsi:type="dcterms:W3CDTF">2024-06-28T06:03:24Z</dcterms:modified>
</cp:coreProperties>
</file>