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E0B65-810D-46C4-8CC5-092EA0440FA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C0819C-386D-4D93-955F-0E9D67EF1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E0B65-810D-46C4-8CC5-092EA0440FA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C0819C-386D-4D93-955F-0E9D67EF1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E0B65-810D-46C4-8CC5-092EA0440FA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C0819C-386D-4D93-955F-0E9D67EF1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E0B65-810D-46C4-8CC5-092EA0440FA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C0819C-386D-4D93-955F-0E9D67EF1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E0B65-810D-46C4-8CC5-092EA0440FA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C0819C-386D-4D93-955F-0E9D67EF1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E0B65-810D-46C4-8CC5-092EA0440FA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C0819C-386D-4D93-955F-0E9D67EF1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E0B65-810D-46C4-8CC5-092EA0440FA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C0819C-386D-4D93-955F-0E9D67EF1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E0B65-810D-46C4-8CC5-092EA0440FA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C0819C-386D-4D93-955F-0E9D67EF1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E0B65-810D-46C4-8CC5-092EA0440FA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C0819C-386D-4D93-955F-0E9D67EF1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E0B65-810D-46C4-8CC5-092EA0440FA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C0819C-386D-4D93-955F-0E9D67EF1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FE0B65-810D-46C4-8CC5-092EA0440FA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C0819C-386D-4D93-955F-0E9D67EF1F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CFE0B65-810D-46C4-8CC5-092EA0440FA4}" type="datetimeFigureOut">
              <a:rPr lang="en-US" smtClean="0"/>
              <a:pPr/>
              <a:t>7/4/2024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AC0819C-386D-4D93-955F-0E9D67EF1F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467600" cy="1600200"/>
          </a:xfrm>
        </p:spPr>
        <p:txBody>
          <a:bodyPr/>
          <a:lstStyle/>
          <a:p>
            <a:r>
              <a:rPr lang="en-US" b="1" dirty="0" smtClean="0"/>
              <a:t>SOURCES OF PUBLIC DEBT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191000"/>
            <a:ext cx="2743200" cy="1981200"/>
          </a:xfrm>
        </p:spPr>
        <p:txBody>
          <a:bodyPr/>
          <a:lstStyle/>
          <a:p>
            <a:r>
              <a:rPr lang="en-US" dirty="0" smtClean="0"/>
              <a:t>PREPARED BY</a:t>
            </a:r>
          </a:p>
          <a:p>
            <a:r>
              <a:rPr lang="en-US" dirty="0" smtClean="0"/>
              <a:t> V.A.S. SRIDEVI</a:t>
            </a:r>
          </a:p>
          <a:p>
            <a:r>
              <a:rPr lang="en-US" dirty="0" smtClean="0"/>
              <a:t>LECTURER IN ECONOMICS</a:t>
            </a:r>
          </a:p>
          <a:p>
            <a:r>
              <a:rPr lang="en-US" dirty="0" smtClean="0"/>
              <a:t>D.N.R. COLLEGE</a:t>
            </a:r>
          </a:p>
          <a:p>
            <a:r>
              <a:rPr lang="en-US" dirty="0" smtClean="0"/>
              <a:t>BHIMAVARAM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0" y="457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Introduction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600200"/>
            <a:ext cx="8183880" cy="3657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Sources of public debt Public borrowing is an important source of revenue to modern governments.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There are two important  sources of public borrowings, </a:t>
            </a:r>
            <a:r>
              <a:rPr lang="en-US" dirty="0" err="1" smtClean="0"/>
              <a:t>viz</a:t>
            </a:r>
            <a:r>
              <a:rPr lang="en-US" dirty="0" smtClean="0"/>
              <a:t>, internal sources and external sources.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6172200" cy="1051560"/>
          </a:xfrm>
        </p:spPr>
        <p:txBody>
          <a:bodyPr/>
          <a:lstStyle/>
          <a:p>
            <a:r>
              <a:rPr lang="en-US" dirty="0" smtClean="0"/>
              <a:t>I</a:t>
            </a:r>
            <a:r>
              <a:rPr lang="en-US" b="1" dirty="0" smtClean="0"/>
              <a:t>nternal sources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667000"/>
            <a:ext cx="818388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   1. borrowings from individuals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purchasing  the bonds and securities  issued  by</a:t>
            </a:r>
          </a:p>
          <a:p>
            <a:pPr>
              <a:buNone/>
            </a:pPr>
            <a:r>
              <a:rPr lang="en-US" dirty="0" smtClean="0"/>
              <a:t> the government , people subscribe to the public loans.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81000"/>
            <a:ext cx="8183880" cy="1828800"/>
          </a:xfrm>
        </p:spPr>
        <p:txBody>
          <a:bodyPr>
            <a:normAutofit/>
          </a:bodyPr>
          <a:lstStyle/>
          <a:p>
            <a:r>
              <a:rPr lang="en-US" b="1" dirty="0" smtClean="0"/>
              <a:t>Borrowing from non-banking  financial institutions: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667000"/>
            <a:ext cx="7696200" cy="31242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dirty="0" smtClean="0"/>
              <a:t>Non-banking financial institutions , such as insurance  companies, investment trusts, mutual funds, savings banks etc., are another source  of public borrowings.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57200"/>
            <a:ext cx="8183880" cy="1524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Borrowing from commercial banks: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543800" cy="3200400"/>
          </a:xfrm>
        </p:spPr>
        <p:txBody>
          <a:bodyPr>
            <a:normAutofit fontScale="92500" lnSpcReduction="20000"/>
          </a:bodyPr>
          <a:lstStyle/>
          <a:p>
            <a:endParaRPr lang="en-US" b="1" dirty="0" smtClean="0"/>
          </a:p>
          <a:p>
            <a:r>
              <a:rPr lang="en-US" dirty="0" smtClean="0"/>
              <a:t>By creating credit, commercial banks  purchase government bonds.</a:t>
            </a:r>
          </a:p>
          <a:p>
            <a:endParaRPr lang="en-US" dirty="0" smtClean="0"/>
          </a:p>
          <a:p>
            <a:r>
              <a:rPr lang="en-US" b="1" dirty="0" smtClean="0"/>
              <a:t>Borrowing from  central bank:</a:t>
            </a:r>
          </a:p>
          <a:p>
            <a:r>
              <a:rPr lang="en-US" dirty="0" smtClean="0"/>
              <a:t>The central bank of the  country subscribes  to government loans  by supporting these  loans in  the money and  capital markets.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838200"/>
            <a:ext cx="818388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Borrowing from commercial banks: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620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Apart from  borrowing from different internal sources, the government may also borrow from other countries.</a:t>
            </a:r>
          </a:p>
          <a:p>
            <a:r>
              <a:rPr lang="en-US" dirty="0" smtClean="0"/>
              <a:t>The public debt  is the government assistance from friendly  nations which is generally received  for development projects.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Conclusion</a:t>
            </a:r>
            <a:r>
              <a:rPr lang="en-US" dirty="0" smtClean="0"/>
              <a:t>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2133600"/>
            <a:ext cx="8031480" cy="32766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         In modern times, for the developing countries like </a:t>
            </a:r>
            <a:r>
              <a:rPr lang="en-US" dirty="0" err="1" smtClean="0"/>
              <a:t>india</a:t>
            </a:r>
            <a:r>
              <a:rPr lang="en-US" dirty="0" smtClean="0"/>
              <a:t>, external and </a:t>
            </a:r>
            <a:r>
              <a:rPr lang="en-US" dirty="0" err="1" smtClean="0"/>
              <a:t>interm.The</a:t>
            </a:r>
            <a:r>
              <a:rPr lang="en-US" dirty="0" smtClean="0"/>
              <a:t> public debt  is the government assistance from friendly  nations which al public borrowings have become considerably important.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41</TotalTime>
  <Words>229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SOURCES OF PUBLIC DEBT</vt:lpstr>
      <vt:lpstr>Introduction: </vt:lpstr>
      <vt:lpstr>Internal sources:</vt:lpstr>
      <vt:lpstr>Borrowing from non-banking  financial institutions:</vt:lpstr>
      <vt:lpstr>Borrowing from commercial banks: </vt:lpstr>
      <vt:lpstr>Borrowing from commercial banks: </vt:lpstr>
      <vt:lpstr> Conclusion: 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PUBLIC DEBT</dc:title>
  <dc:creator>DNR CS</dc:creator>
  <cp:lastModifiedBy>DNR CS</cp:lastModifiedBy>
  <cp:revision>9</cp:revision>
  <dcterms:created xsi:type="dcterms:W3CDTF">2024-07-01T09:42:46Z</dcterms:created>
  <dcterms:modified xsi:type="dcterms:W3CDTF">2024-07-04T10:17:11Z</dcterms:modified>
</cp:coreProperties>
</file>