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sldIdLst>
    <p:sldId id="256" r:id="rId2"/>
    <p:sldId id="257" r:id="rId3"/>
    <p:sldId id="263" r:id="rId4"/>
    <p:sldId id="264" r:id="rId5"/>
    <p:sldId id="260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58726" y="2011680"/>
            <a:ext cx="6995160" cy="268224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65860" y="488649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170" y="894080"/>
            <a:ext cx="6023610" cy="268224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170" y="3678086"/>
            <a:ext cx="6023610" cy="221424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6080" y="9411124"/>
            <a:ext cx="647700" cy="53551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6995160" cy="1676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8"/>
            <a:ext cx="3434160" cy="1101301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48272" y="2251498"/>
            <a:ext cx="3435509" cy="1101301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8620" y="3464561"/>
            <a:ext cx="3434160" cy="5520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464561"/>
            <a:ext cx="3435509" cy="5520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8620" y="2235201"/>
            <a:ext cx="2557066" cy="6749839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894080"/>
            <a:ext cx="4663440" cy="766022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4480" y="2686897"/>
            <a:ext cx="4663440" cy="58115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0" y="1711287"/>
            <a:ext cx="4663440" cy="77785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8620" y="2346960"/>
            <a:ext cx="6995160" cy="6906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88620" y="9411124"/>
            <a:ext cx="1813560" cy="535517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55570" y="9411124"/>
            <a:ext cx="2461260" cy="535517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736080" y="9411124"/>
            <a:ext cx="647700" cy="535517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20" y="402803"/>
            <a:ext cx="6088380" cy="12753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Time</a:t>
            </a:r>
            <a:r>
              <a:rPr spc="-40" dirty="0"/>
              <a:t> </a:t>
            </a:r>
            <a:r>
              <a:rPr dirty="0"/>
              <a:t>Series</a:t>
            </a:r>
            <a:r>
              <a:rPr spc="-2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Index</a:t>
            </a:r>
            <a:r>
              <a:rPr spc="-25" dirty="0"/>
              <a:t> </a:t>
            </a:r>
            <a:r>
              <a:rPr spc="-10" dirty="0"/>
              <a:t>Numbers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3820" y="1642998"/>
            <a:ext cx="317563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Analyzing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Trends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Patterns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Data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971800"/>
            <a:ext cx="2984196" cy="11551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PREPARED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100" dirty="0">
                <a:latin typeface="Calibri"/>
                <a:cs typeface="Calibri"/>
              </a:rPr>
              <a:t>V.A.S.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SRIDEVI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1100" dirty="0">
                <a:latin typeface="Calibri"/>
                <a:cs typeface="Calibri"/>
              </a:rPr>
              <a:t>LECTURER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ECONOMICS</a:t>
            </a:r>
            <a:endParaRPr sz="1100">
              <a:latin typeface="Calibri"/>
              <a:cs typeface="Calibri"/>
            </a:endParaRPr>
          </a:p>
          <a:p>
            <a:pPr marL="12700" marR="588010">
              <a:lnSpc>
                <a:spcPct val="192700"/>
              </a:lnSpc>
            </a:pPr>
            <a:r>
              <a:rPr sz="1100" dirty="0">
                <a:latin typeface="Calibri"/>
                <a:cs typeface="Calibri"/>
              </a:rPr>
              <a:t>D.N.R.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COLLEGE BHIMAVARAM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102741"/>
            <a:ext cx="5803265" cy="338169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800" b="1" dirty="0">
                <a:latin typeface="Times New Roman"/>
                <a:cs typeface="Times New Roman"/>
              </a:rPr>
              <a:t>Introduction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to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Time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Series</a:t>
            </a:r>
            <a:endParaRPr sz="1800">
              <a:latin typeface="Times New Roman"/>
              <a:cs typeface="Times New Roman"/>
            </a:endParaRPr>
          </a:p>
          <a:p>
            <a:pPr marL="469900" indent="-228600">
              <a:lnSpc>
                <a:spcPts val="2110"/>
              </a:lnSpc>
              <a:spcBef>
                <a:spcPts val="1250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Definition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series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data</a:t>
            </a:r>
            <a:endParaRPr sz="1800">
              <a:latin typeface="Times New Roman"/>
              <a:cs typeface="Times New Roman"/>
            </a:endParaRPr>
          </a:p>
          <a:p>
            <a:pPr marL="469900" indent="-228600">
              <a:lnSpc>
                <a:spcPts val="207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Importance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analyzing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series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decision-making</a:t>
            </a:r>
            <a:endParaRPr sz="1800">
              <a:latin typeface="Times New Roman"/>
              <a:cs typeface="Times New Roman"/>
            </a:endParaRPr>
          </a:p>
          <a:p>
            <a:pPr marL="469900" marR="5080" indent="-229235">
              <a:lnSpc>
                <a:spcPts val="2090"/>
              </a:lnSpc>
              <a:spcBef>
                <a:spcPts val="90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Examples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series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data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(e.g.,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stock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prices,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GDP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over </a:t>
            </a:r>
            <a:r>
              <a:rPr sz="1800" spc="-10">
                <a:latin typeface="Times New Roman"/>
                <a:cs typeface="Times New Roman"/>
              </a:rPr>
              <a:t>time</a:t>
            </a:r>
            <a:r>
              <a:rPr sz="1800" spc="-10" smtClean="0">
                <a:latin typeface="Times New Roman"/>
                <a:cs typeface="Times New Roman"/>
              </a:rPr>
              <a:t>)</a:t>
            </a:r>
            <a:endParaRPr lang="en-US" sz="1800" spc="-1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lang="en-US" sz="1800" b="1" dirty="0" smtClean="0">
                <a:latin typeface="Times New Roman"/>
                <a:cs typeface="Times New Roman"/>
              </a:rPr>
              <a:t>Components</a:t>
            </a:r>
            <a:r>
              <a:rPr lang="en-US" sz="1800" b="1" spc="-65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of</a:t>
            </a:r>
            <a:r>
              <a:rPr lang="en-US" sz="1800" b="1" spc="-50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Time</a:t>
            </a:r>
            <a:r>
              <a:rPr lang="en-US" sz="1800" b="1" spc="-65" dirty="0" smtClean="0">
                <a:latin typeface="Times New Roman"/>
                <a:cs typeface="Times New Roman"/>
              </a:rPr>
              <a:t> </a:t>
            </a:r>
            <a:r>
              <a:rPr lang="en-US" sz="1800" b="1" spc="-10" dirty="0" smtClean="0">
                <a:latin typeface="Times New Roman"/>
                <a:cs typeface="Times New Roman"/>
              </a:rPr>
              <a:t>Series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15"/>
              </a:lnSpc>
              <a:spcBef>
                <a:spcPts val="1225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Trend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080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Seasonal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090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Cyclical</a:t>
            </a:r>
            <a:r>
              <a:rPr lang="en-US" sz="1800" spc="-6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Irregular</a:t>
            </a:r>
            <a:r>
              <a:rPr lang="en-US" sz="1800" spc="-5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component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(random</a:t>
            </a:r>
            <a:r>
              <a:rPr lang="en-US" sz="1800" spc="-6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fluctuations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609600"/>
            <a:ext cx="4533900" cy="383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lang="en-US" sz="1800" b="1" dirty="0" smtClean="0">
                <a:latin typeface="Times New Roman"/>
                <a:cs typeface="Times New Roman"/>
              </a:rPr>
              <a:t>Components</a:t>
            </a:r>
            <a:r>
              <a:rPr lang="en-US" sz="1800" b="1" spc="-65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of</a:t>
            </a:r>
            <a:r>
              <a:rPr lang="en-US" sz="1800" b="1" spc="-50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Time</a:t>
            </a:r>
            <a:r>
              <a:rPr lang="en-US" sz="1800" b="1" spc="-65" dirty="0" smtClean="0">
                <a:latin typeface="Times New Roman"/>
                <a:cs typeface="Times New Roman"/>
              </a:rPr>
              <a:t> </a:t>
            </a:r>
            <a:r>
              <a:rPr lang="en-US" sz="1800" b="1" spc="-10" dirty="0" smtClean="0">
                <a:latin typeface="Times New Roman"/>
                <a:cs typeface="Times New Roman"/>
              </a:rPr>
              <a:t>Series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15"/>
              </a:lnSpc>
              <a:spcBef>
                <a:spcPts val="1225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Trend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080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Seasonal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090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Cyclical</a:t>
            </a:r>
            <a:r>
              <a:rPr lang="en-US" sz="1800" spc="-6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Irregular</a:t>
            </a:r>
            <a:r>
              <a:rPr lang="en-US" sz="1800" spc="-5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component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(random</a:t>
            </a:r>
            <a:r>
              <a:rPr lang="en-US" sz="1800" spc="-6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fluctuations</a:t>
            </a: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endParaRPr lang="en-US" spc="-1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en-US" sz="1800" b="1" dirty="0" smtClean="0">
                <a:latin typeface="Times New Roman"/>
                <a:cs typeface="Times New Roman"/>
              </a:rPr>
              <a:t>Time</a:t>
            </a:r>
            <a:r>
              <a:rPr lang="en-US" sz="1800" b="1" spc="-50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Series</a:t>
            </a:r>
            <a:r>
              <a:rPr lang="en-US" sz="1800" b="1" spc="-25" dirty="0" smtClean="0">
                <a:latin typeface="Times New Roman"/>
                <a:cs typeface="Times New Roman"/>
              </a:rPr>
              <a:t> </a:t>
            </a:r>
            <a:r>
              <a:rPr lang="en-US" sz="1800" b="1" spc="-10" dirty="0" smtClean="0">
                <a:latin typeface="Times New Roman"/>
                <a:cs typeface="Times New Roman"/>
              </a:rPr>
              <a:t>Visualization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marR="423545" indent="-229235">
              <a:lnSpc>
                <a:spcPts val="2060"/>
              </a:lnSpc>
              <a:spcBef>
                <a:spcPts val="1400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Graphical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representation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-6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time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series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data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(e.g.,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spc="-20" dirty="0" smtClean="0">
                <a:latin typeface="Times New Roman"/>
                <a:cs typeface="Times New Roman"/>
              </a:rPr>
              <a:t>line </a:t>
            </a:r>
            <a:r>
              <a:rPr lang="en-US" sz="1800" dirty="0" smtClean="0">
                <a:latin typeface="Times New Roman"/>
                <a:cs typeface="Times New Roman"/>
              </a:rPr>
              <a:t>charts,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bar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charts)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039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Interpretation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-5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trends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and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patterns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tabLst>
                <a:tab pos="469900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295400"/>
            <a:ext cx="4876800" cy="3557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lang="en-US" sz="1800" b="1" dirty="0" smtClean="0">
                <a:latin typeface="Times New Roman"/>
                <a:cs typeface="Times New Roman"/>
              </a:rPr>
              <a:t>Components</a:t>
            </a:r>
            <a:r>
              <a:rPr lang="en-US" sz="1800" b="1" spc="-65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of</a:t>
            </a:r>
            <a:r>
              <a:rPr lang="en-US" sz="1800" b="1" spc="-50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Time</a:t>
            </a:r>
            <a:r>
              <a:rPr lang="en-US" sz="1800" b="1" spc="-65" dirty="0" smtClean="0">
                <a:latin typeface="Times New Roman"/>
                <a:cs typeface="Times New Roman"/>
              </a:rPr>
              <a:t> </a:t>
            </a:r>
            <a:r>
              <a:rPr lang="en-US" sz="1800" b="1" spc="-10" dirty="0" smtClean="0">
                <a:latin typeface="Times New Roman"/>
                <a:cs typeface="Times New Roman"/>
              </a:rPr>
              <a:t>Series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15"/>
              </a:lnSpc>
              <a:spcBef>
                <a:spcPts val="1225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Trend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080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Seasonal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090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Cyclical</a:t>
            </a:r>
            <a:r>
              <a:rPr lang="en-US" sz="1800" spc="-6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component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Irregular</a:t>
            </a:r>
            <a:r>
              <a:rPr lang="en-US" sz="1800" spc="-5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component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(random</a:t>
            </a:r>
            <a:r>
              <a:rPr lang="en-US" sz="1800" spc="-6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fluctuations</a:t>
            </a: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endParaRPr lang="en-US" spc="-1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lang="en-US" sz="1800" b="1" dirty="0" smtClean="0">
                <a:latin typeface="Times New Roman"/>
                <a:cs typeface="Times New Roman"/>
              </a:rPr>
              <a:t>Introduction</a:t>
            </a:r>
            <a:r>
              <a:rPr lang="en-US" sz="1800" b="1" spc="-45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to</a:t>
            </a:r>
            <a:r>
              <a:rPr lang="en-US" sz="1800" b="1" spc="-40" dirty="0" smtClean="0"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Index </a:t>
            </a:r>
            <a:r>
              <a:rPr lang="en-US" sz="1800" b="1" spc="-10" dirty="0" smtClean="0">
                <a:latin typeface="Times New Roman"/>
                <a:cs typeface="Times New Roman"/>
              </a:rPr>
              <a:t>Numbers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spcBef>
                <a:spcPts val="1225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Definition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and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purpose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index</a:t>
            </a:r>
            <a:r>
              <a:rPr lang="en-US" sz="1800" spc="-2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numbers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Types</a:t>
            </a:r>
            <a:r>
              <a:rPr lang="en-US" sz="1800" spc="-2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index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numbers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(e.g.,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price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index,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quantity</a:t>
            </a:r>
            <a:r>
              <a:rPr lang="en-US" sz="1800" spc="-5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index)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tabLst>
                <a:tab pos="469900" algn="l"/>
              </a:tabLst>
            </a:pPr>
            <a:endParaRPr lang="en-US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885"/>
            <a:ext cx="5382895" cy="370903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800" b="1" dirty="0">
                <a:latin typeface="Times New Roman"/>
                <a:cs typeface="Times New Roman"/>
              </a:rPr>
              <a:t>Importance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in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Economics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and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Finance</a:t>
            </a:r>
            <a:endParaRPr sz="180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spcBef>
                <a:spcPts val="1250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Impact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financial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markets</a:t>
            </a:r>
            <a:endParaRPr sz="180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Role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economic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forecasting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policy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formulation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1800" b="1" dirty="0">
                <a:latin typeface="Times New Roman"/>
                <a:cs typeface="Times New Roman"/>
              </a:rPr>
              <a:t>Future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Trends</a:t>
            </a:r>
            <a:endParaRPr sz="180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spcBef>
                <a:spcPts val="1250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Advances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series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analysis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techniques</a:t>
            </a:r>
            <a:endParaRPr sz="180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Use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data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machine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learning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0" dirty="0">
                <a:latin typeface="Times New Roman"/>
                <a:cs typeface="Times New Roman"/>
              </a:rPr>
              <a:t> forecasting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1800" b="1" spc="-10" dirty="0">
                <a:latin typeface="Times New Roman"/>
                <a:cs typeface="Times New Roman"/>
              </a:rPr>
              <a:t>Conclusion</a:t>
            </a:r>
            <a:endParaRPr sz="1800">
              <a:latin typeface="Times New Roman"/>
              <a:cs typeface="Times New Roman"/>
            </a:endParaRPr>
          </a:p>
          <a:p>
            <a:pPr marL="469900" indent="-228600">
              <a:lnSpc>
                <a:spcPts val="2125"/>
              </a:lnSpc>
              <a:spcBef>
                <a:spcPts val="1230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Summary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points</a:t>
            </a:r>
            <a:endParaRPr sz="1800">
              <a:latin typeface="Times New Roman"/>
              <a:cs typeface="Times New Roman"/>
            </a:endParaRPr>
          </a:p>
          <a:p>
            <a:pPr marL="469900" marR="5080" indent="-229235">
              <a:lnSpc>
                <a:spcPts val="2090"/>
              </a:lnSpc>
              <a:spcBef>
                <a:spcPts val="90"/>
              </a:spcBef>
              <a:buSzPct val="55555"/>
              <a:buFont typeface="Symbol"/>
              <a:buChar char=""/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Significance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series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index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numbers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data </a:t>
            </a:r>
            <a:r>
              <a:rPr sz="1800" spc="-10" dirty="0">
                <a:latin typeface="Times New Roman"/>
                <a:cs typeface="Times New Roman"/>
              </a:rPr>
              <a:t>analysis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193</Words>
  <Application>Microsoft Office PowerPoint</Application>
  <PresentationFormat>Custom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Time Series and Index Numbers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 and Index Numbers</dc:title>
  <dc:creator>DNR CS</dc:creator>
  <cp:lastModifiedBy>DNR CS</cp:lastModifiedBy>
  <cp:revision>1</cp:revision>
  <dcterms:created xsi:type="dcterms:W3CDTF">2024-07-04T06:50:42Z</dcterms:created>
  <dcterms:modified xsi:type="dcterms:W3CDTF">2024-07-04T10:18:20Z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2024-07-04T00:00:00Z</vt:filetime>
  </property>
  <property fmtid="{D5CDD505-2E9C-101B-9397-08002B2CF9AE}" pid="5" name="Producer">
    <vt:lpwstr>www.ilovepdf.com</vt:lpwstr>
  </property>
</Properties>
</file>