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2" r:id="rId1"/>
  </p:sldMasterIdLst>
  <p:sldIdLst>
    <p:sldId id="256" r:id="rId2"/>
    <p:sldId id="257" r:id="rId3"/>
    <p:sldId id="263" r:id="rId4"/>
    <p:sldId id="264" r:id="rId5"/>
    <p:sldId id="260" r:id="rId6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86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58726" y="2011680"/>
            <a:ext cx="6995160" cy="268224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165860" y="488649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0170" y="894080"/>
            <a:ext cx="6023610" cy="268224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0170" y="3678086"/>
            <a:ext cx="6023610" cy="2214244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6080" y="9411124"/>
            <a:ext cx="647700" cy="53551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6995160" cy="1676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8"/>
            <a:ext cx="3434160" cy="1101301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948272" y="2251498"/>
            <a:ext cx="3435509" cy="1101301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8620" y="3464561"/>
            <a:ext cx="3434160" cy="55204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464561"/>
            <a:ext cx="3435509" cy="55204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8620" y="2235201"/>
            <a:ext cx="2557066" cy="6749839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0" y="894080"/>
            <a:ext cx="4663440" cy="766022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4480" y="2686897"/>
            <a:ext cx="4663440" cy="581152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480" y="1711287"/>
            <a:ext cx="4663440" cy="777850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88620" y="2346960"/>
            <a:ext cx="6995160" cy="69067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388620" y="9411124"/>
            <a:ext cx="1813560" cy="535517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55570" y="9411124"/>
            <a:ext cx="2461260" cy="535517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736080" y="9411124"/>
            <a:ext cx="647700" cy="535517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620" y="402803"/>
            <a:ext cx="6088380" cy="127534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Time</a:t>
            </a:r>
            <a:r>
              <a:rPr spc="-40" dirty="0"/>
              <a:t> </a:t>
            </a:r>
            <a:r>
              <a:rPr dirty="0"/>
              <a:t>Series</a:t>
            </a:r>
            <a:r>
              <a:rPr spc="-25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dirty="0"/>
              <a:t>Index</a:t>
            </a:r>
            <a:r>
              <a:rPr spc="-25" dirty="0"/>
              <a:t> </a:t>
            </a:r>
            <a:r>
              <a:rPr spc="-10" dirty="0"/>
              <a:t>Numbers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53820" y="1642998"/>
            <a:ext cx="317563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Analyzing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Trends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Patterns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Data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2971800"/>
            <a:ext cx="2984196" cy="11551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PREPARED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BY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1100" dirty="0">
                <a:latin typeface="Calibri"/>
                <a:cs typeface="Calibri"/>
              </a:rPr>
              <a:t>V.A.S.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SRIDEVI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sz="1100" dirty="0">
                <a:latin typeface="Calibri"/>
                <a:cs typeface="Calibri"/>
              </a:rPr>
              <a:t>LECTURER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ECONOMICS</a:t>
            </a:r>
            <a:endParaRPr sz="1100">
              <a:latin typeface="Calibri"/>
              <a:cs typeface="Calibri"/>
            </a:endParaRPr>
          </a:p>
          <a:p>
            <a:pPr marL="12700" marR="588010">
              <a:lnSpc>
                <a:spcPct val="192700"/>
              </a:lnSpc>
            </a:pPr>
            <a:r>
              <a:rPr sz="1100" dirty="0">
                <a:latin typeface="Calibri"/>
                <a:cs typeface="Calibri"/>
              </a:rPr>
              <a:t>D.N.R.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COLLEGE BHIMAVARAM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1102741"/>
            <a:ext cx="5803265" cy="3381695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sz="1800" b="1" dirty="0">
                <a:latin typeface="Times New Roman"/>
                <a:cs typeface="Times New Roman"/>
              </a:rPr>
              <a:t>Introduction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to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Time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Series</a:t>
            </a:r>
            <a:endParaRPr sz="1800">
              <a:latin typeface="Times New Roman"/>
              <a:cs typeface="Times New Roman"/>
            </a:endParaRPr>
          </a:p>
          <a:p>
            <a:pPr marL="469900" indent="-228600">
              <a:lnSpc>
                <a:spcPts val="2110"/>
              </a:lnSpc>
              <a:spcBef>
                <a:spcPts val="1250"/>
              </a:spcBef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Definition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series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data</a:t>
            </a:r>
            <a:endParaRPr sz="1800">
              <a:latin typeface="Times New Roman"/>
              <a:cs typeface="Times New Roman"/>
            </a:endParaRPr>
          </a:p>
          <a:p>
            <a:pPr marL="469900" indent="-228600">
              <a:lnSpc>
                <a:spcPts val="2075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Importance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analyzing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series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decision-making</a:t>
            </a:r>
            <a:endParaRPr sz="1800">
              <a:latin typeface="Times New Roman"/>
              <a:cs typeface="Times New Roman"/>
            </a:endParaRPr>
          </a:p>
          <a:p>
            <a:pPr marL="469900" marR="5080" indent="-229235">
              <a:lnSpc>
                <a:spcPts val="2090"/>
              </a:lnSpc>
              <a:spcBef>
                <a:spcPts val="90"/>
              </a:spcBef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Examples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series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data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(e.g.,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stock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prices,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GDP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over </a:t>
            </a:r>
            <a:r>
              <a:rPr sz="1800" spc="-10">
                <a:latin typeface="Times New Roman"/>
                <a:cs typeface="Times New Roman"/>
              </a:rPr>
              <a:t>time</a:t>
            </a:r>
            <a:r>
              <a:rPr sz="1800" spc="-10" smtClean="0">
                <a:latin typeface="Times New Roman"/>
                <a:cs typeface="Times New Roman"/>
              </a:rPr>
              <a:t>)</a:t>
            </a:r>
            <a:endParaRPr lang="en-US" sz="1800" spc="-1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10"/>
              </a:spcBef>
            </a:pPr>
            <a:r>
              <a:rPr lang="en-US" sz="1800" b="1" dirty="0" smtClean="0">
                <a:latin typeface="Times New Roman"/>
                <a:cs typeface="Times New Roman"/>
              </a:rPr>
              <a:t>Components</a:t>
            </a:r>
            <a:r>
              <a:rPr lang="en-US" sz="1800" b="1" spc="-65" dirty="0" smtClean="0">
                <a:latin typeface="Times New Roman"/>
                <a:cs typeface="Times New Roman"/>
              </a:rPr>
              <a:t> </a:t>
            </a:r>
            <a:r>
              <a:rPr lang="en-US" sz="1800" b="1" dirty="0" smtClean="0">
                <a:latin typeface="Times New Roman"/>
                <a:cs typeface="Times New Roman"/>
              </a:rPr>
              <a:t>of</a:t>
            </a:r>
            <a:r>
              <a:rPr lang="en-US" sz="1800" b="1" spc="-50" dirty="0" smtClean="0">
                <a:latin typeface="Times New Roman"/>
                <a:cs typeface="Times New Roman"/>
              </a:rPr>
              <a:t> </a:t>
            </a:r>
            <a:r>
              <a:rPr lang="en-US" sz="1800" b="1" dirty="0" smtClean="0">
                <a:latin typeface="Times New Roman"/>
                <a:cs typeface="Times New Roman"/>
              </a:rPr>
              <a:t>Time</a:t>
            </a:r>
            <a:r>
              <a:rPr lang="en-US" sz="1800" b="1" spc="-65" dirty="0" smtClean="0">
                <a:latin typeface="Times New Roman"/>
                <a:cs typeface="Times New Roman"/>
              </a:rPr>
              <a:t> </a:t>
            </a:r>
            <a:r>
              <a:rPr lang="en-US" sz="1800" b="1" spc="-10" dirty="0" smtClean="0">
                <a:latin typeface="Times New Roman"/>
                <a:cs typeface="Times New Roman"/>
              </a:rPr>
              <a:t>Series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115"/>
              </a:lnSpc>
              <a:spcBef>
                <a:spcPts val="1225"/>
              </a:spcBef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Trend</a:t>
            </a:r>
            <a:r>
              <a:rPr lang="en-US" sz="1800" spc="-35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component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080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Seasonal</a:t>
            </a:r>
            <a:r>
              <a:rPr lang="en-US" sz="1800" spc="-30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component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090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Cyclical</a:t>
            </a:r>
            <a:r>
              <a:rPr lang="en-US" sz="1800" spc="-65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component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125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Irregular</a:t>
            </a:r>
            <a:r>
              <a:rPr lang="en-US" sz="1800" spc="-5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component</a:t>
            </a:r>
            <a:r>
              <a:rPr lang="en-US" sz="1800" spc="-35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(random</a:t>
            </a:r>
            <a:r>
              <a:rPr lang="en-US" sz="1800" spc="-60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fluctuations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200" y="609600"/>
            <a:ext cx="4533900" cy="3839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10"/>
              </a:spcBef>
            </a:pPr>
            <a:r>
              <a:rPr lang="en-US" sz="1800" b="1" dirty="0" smtClean="0">
                <a:latin typeface="Times New Roman"/>
                <a:cs typeface="Times New Roman"/>
              </a:rPr>
              <a:t>Components</a:t>
            </a:r>
            <a:r>
              <a:rPr lang="en-US" sz="1800" b="1" spc="-65" dirty="0" smtClean="0">
                <a:latin typeface="Times New Roman"/>
                <a:cs typeface="Times New Roman"/>
              </a:rPr>
              <a:t> </a:t>
            </a:r>
            <a:r>
              <a:rPr lang="en-US" sz="1800" b="1" dirty="0" smtClean="0">
                <a:latin typeface="Times New Roman"/>
                <a:cs typeface="Times New Roman"/>
              </a:rPr>
              <a:t>of</a:t>
            </a:r>
            <a:r>
              <a:rPr lang="en-US" sz="1800" b="1" spc="-50" dirty="0" smtClean="0">
                <a:latin typeface="Times New Roman"/>
                <a:cs typeface="Times New Roman"/>
              </a:rPr>
              <a:t> </a:t>
            </a:r>
            <a:r>
              <a:rPr lang="en-US" sz="1800" b="1" dirty="0" smtClean="0">
                <a:latin typeface="Times New Roman"/>
                <a:cs typeface="Times New Roman"/>
              </a:rPr>
              <a:t>Time</a:t>
            </a:r>
            <a:r>
              <a:rPr lang="en-US" sz="1800" b="1" spc="-65" dirty="0" smtClean="0">
                <a:latin typeface="Times New Roman"/>
                <a:cs typeface="Times New Roman"/>
              </a:rPr>
              <a:t> </a:t>
            </a:r>
            <a:r>
              <a:rPr lang="en-US" sz="1800" b="1" spc="-10" dirty="0" smtClean="0">
                <a:latin typeface="Times New Roman"/>
                <a:cs typeface="Times New Roman"/>
              </a:rPr>
              <a:t>Series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115"/>
              </a:lnSpc>
              <a:spcBef>
                <a:spcPts val="1225"/>
              </a:spcBef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Trend</a:t>
            </a:r>
            <a:r>
              <a:rPr lang="en-US" sz="1800" spc="-35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component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080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Seasonal</a:t>
            </a:r>
            <a:r>
              <a:rPr lang="en-US" sz="1800" spc="-30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component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090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Cyclical</a:t>
            </a:r>
            <a:r>
              <a:rPr lang="en-US" sz="1800" spc="-65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component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125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Irregular</a:t>
            </a:r>
            <a:r>
              <a:rPr lang="en-US" sz="1800" spc="-5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component</a:t>
            </a:r>
            <a:r>
              <a:rPr lang="en-US" sz="1800" spc="-35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(random</a:t>
            </a:r>
            <a:r>
              <a:rPr lang="en-US" sz="1800" spc="-60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fluctuations</a:t>
            </a:r>
          </a:p>
          <a:p>
            <a:pPr marL="469900" indent="-228600">
              <a:lnSpc>
                <a:spcPts val="2125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endParaRPr lang="en-US" spc="-1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lang="en-US" sz="1800" b="1" dirty="0" smtClean="0">
                <a:latin typeface="Times New Roman"/>
                <a:cs typeface="Times New Roman"/>
              </a:rPr>
              <a:t>Time</a:t>
            </a:r>
            <a:r>
              <a:rPr lang="en-US" sz="1800" b="1" spc="-50" dirty="0" smtClean="0">
                <a:latin typeface="Times New Roman"/>
                <a:cs typeface="Times New Roman"/>
              </a:rPr>
              <a:t> </a:t>
            </a:r>
            <a:r>
              <a:rPr lang="en-US" sz="1800" b="1" dirty="0" smtClean="0">
                <a:latin typeface="Times New Roman"/>
                <a:cs typeface="Times New Roman"/>
              </a:rPr>
              <a:t>Series</a:t>
            </a:r>
            <a:r>
              <a:rPr lang="en-US" sz="1800" b="1" spc="-25" dirty="0" smtClean="0">
                <a:latin typeface="Times New Roman"/>
                <a:cs typeface="Times New Roman"/>
              </a:rPr>
              <a:t> </a:t>
            </a:r>
            <a:r>
              <a:rPr lang="en-US" sz="1800" b="1" spc="-10" dirty="0" smtClean="0">
                <a:latin typeface="Times New Roman"/>
                <a:cs typeface="Times New Roman"/>
              </a:rPr>
              <a:t>Visualization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marR="423545" indent="-229235">
              <a:lnSpc>
                <a:spcPts val="2060"/>
              </a:lnSpc>
              <a:spcBef>
                <a:spcPts val="1400"/>
              </a:spcBef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Graphical</a:t>
            </a:r>
            <a:r>
              <a:rPr lang="en-US" sz="1800" spc="-4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representation</a:t>
            </a:r>
            <a:r>
              <a:rPr lang="en-US" sz="1800" spc="-45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of</a:t>
            </a:r>
            <a:r>
              <a:rPr lang="en-US" sz="1800" spc="-6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time</a:t>
            </a:r>
            <a:r>
              <a:rPr lang="en-US" sz="1800" spc="-45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series</a:t>
            </a:r>
            <a:r>
              <a:rPr lang="en-US" sz="1800" spc="-45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data</a:t>
            </a:r>
            <a:r>
              <a:rPr lang="en-US" sz="1800" spc="-4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(e.g.,</a:t>
            </a:r>
            <a:r>
              <a:rPr lang="en-US" sz="1800" spc="-35" dirty="0" smtClean="0">
                <a:latin typeface="Times New Roman"/>
                <a:cs typeface="Times New Roman"/>
              </a:rPr>
              <a:t> </a:t>
            </a:r>
            <a:r>
              <a:rPr lang="en-US" sz="1800" spc="-20" dirty="0" smtClean="0">
                <a:latin typeface="Times New Roman"/>
                <a:cs typeface="Times New Roman"/>
              </a:rPr>
              <a:t>line </a:t>
            </a:r>
            <a:r>
              <a:rPr lang="en-US" sz="1800" dirty="0" smtClean="0">
                <a:latin typeface="Times New Roman"/>
                <a:cs typeface="Times New Roman"/>
              </a:rPr>
              <a:t>charts,</a:t>
            </a:r>
            <a:r>
              <a:rPr lang="en-US" sz="1800" spc="-15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bar</a:t>
            </a:r>
            <a:r>
              <a:rPr lang="en-US" sz="1800" spc="-15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charts)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039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Interpretation</a:t>
            </a:r>
            <a:r>
              <a:rPr lang="en-US" sz="1800" spc="-4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of</a:t>
            </a:r>
            <a:r>
              <a:rPr lang="en-US" sz="1800" spc="-5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trends</a:t>
            </a:r>
            <a:r>
              <a:rPr lang="en-US" sz="1800" spc="-3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and</a:t>
            </a:r>
            <a:r>
              <a:rPr lang="en-US" sz="1800" spc="-20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patterns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125"/>
              </a:lnSpc>
              <a:buSzPct val="55555"/>
              <a:tabLst>
                <a:tab pos="469900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295400"/>
            <a:ext cx="4876800" cy="3557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10"/>
              </a:spcBef>
            </a:pPr>
            <a:r>
              <a:rPr lang="en-US" sz="1800" b="1" dirty="0" smtClean="0">
                <a:latin typeface="Times New Roman"/>
                <a:cs typeface="Times New Roman"/>
              </a:rPr>
              <a:t>Components</a:t>
            </a:r>
            <a:r>
              <a:rPr lang="en-US" sz="1800" b="1" spc="-65" dirty="0" smtClean="0">
                <a:latin typeface="Times New Roman"/>
                <a:cs typeface="Times New Roman"/>
              </a:rPr>
              <a:t> </a:t>
            </a:r>
            <a:r>
              <a:rPr lang="en-US" sz="1800" b="1" dirty="0" smtClean="0">
                <a:latin typeface="Times New Roman"/>
                <a:cs typeface="Times New Roman"/>
              </a:rPr>
              <a:t>of</a:t>
            </a:r>
            <a:r>
              <a:rPr lang="en-US" sz="1800" b="1" spc="-50" dirty="0" smtClean="0">
                <a:latin typeface="Times New Roman"/>
                <a:cs typeface="Times New Roman"/>
              </a:rPr>
              <a:t> </a:t>
            </a:r>
            <a:r>
              <a:rPr lang="en-US" sz="1800" b="1" dirty="0" smtClean="0">
                <a:latin typeface="Times New Roman"/>
                <a:cs typeface="Times New Roman"/>
              </a:rPr>
              <a:t>Time</a:t>
            </a:r>
            <a:r>
              <a:rPr lang="en-US" sz="1800" b="1" spc="-65" dirty="0" smtClean="0">
                <a:latin typeface="Times New Roman"/>
                <a:cs typeface="Times New Roman"/>
              </a:rPr>
              <a:t> </a:t>
            </a:r>
            <a:r>
              <a:rPr lang="en-US" sz="1800" b="1" spc="-10" dirty="0" smtClean="0">
                <a:latin typeface="Times New Roman"/>
                <a:cs typeface="Times New Roman"/>
              </a:rPr>
              <a:t>Series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115"/>
              </a:lnSpc>
              <a:spcBef>
                <a:spcPts val="1225"/>
              </a:spcBef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Trend</a:t>
            </a:r>
            <a:r>
              <a:rPr lang="en-US" sz="1800" spc="-35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component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080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Seasonal</a:t>
            </a:r>
            <a:r>
              <a:rPr lang="en-US" sz="1800" spc="-30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component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090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Cyclical</a:t>
            </a:r>
            <a:r>
              <a:rPr lang="en-US" sz="1800" spc="-65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component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125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Irregular</a:t>
            </a:r>
            <a:r>
              <a:rPr lang="en-US" sz="1800" spc="-5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component</a:t>
            </a:r>
            <a:r>
              <a:rPr lang="en-US" sz="1800" spc="-35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(random</a:t>
            </a:r>
            <a:r>
              <a:rPr lang="en-US" sz="1800" spc="-60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fluctuations</a:t>
            </a:r>
          </a:p>
          <a:p>
            <a:pPr marL="469900" indent="-228600">
              <a:lnSpc>
                <a:spcPts val="2125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endParaRPr lang="en-US" spc="-1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lang="en-US" sz="1800" b="1" dirty="0" smtClean="0">
                <a:latin typeface="Times New Roman"/>
                <a:cs typeface="Times New Roman"/>
              </a:rPr>
              <a:t>Introduction</a:t>
            </a:r>
            <a:r>
              <a:rPr lang="en-US" sz="1800" b="1" spc="-45" dirty="0" smtClean="0">
                <a:latin typeface="Times New Roman"/>
                <a:cs typeface="Times New Roman"/>
              </a:rPr>
              <a:t> </a:t>
            </a:r>
            <a:r>
              <a:rPr lang="en-US" sz="1800" b="1" dirty="0" smtClean="0">
                <a:latin typeface="Times New Roman"/>
                <a:cs typeface="Times New Roman"/>
              </a:rPr>
              <a:t>to</a:t>
            </a:r>
            <a:r>
              <a:rPr lang="en-US" sz="1800" b="1" spc="-40" dirty="0" smtClean="0">
                <a:latin typeface="Times New Roman"/>
                <a:cs typeface="Times New Roman"/>
              </a:rPr>
              <a:t> </a:t>
            </a:r>
            <a:r>
              <a:rPr lang="en-US" sz="1800" b="1" dirty="0" smtClean="0">
                <a:latin typeface="Times New Roman"/>
                <a:cs typeface="Times New Roman"/>
              </a:rPr>
              <a:t>Index </a:t>
            </a:r>
            <a:r>
              <a:rPr lang="en-US" sz="1800" b="1" spc="-10" dirty="0" smtClean="0">
                <a:latin typeface="Times New Roman"/>
                <a:cs typeface="Times New Roman"/>
              </a:rPr>
              <a:t>Numbers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125"/>
              </a:lnSpc>
              <a:spcBef>
                <a:spcPts val="1225"/>
              </a:spcBef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Definition</a:t>
            </a:r>
            <a:r>
              <a:rPr lang="en-US" sz="1800" spc="-2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and</a:t>
            </a:r>
            <a:r>
              <a:rPr lang="en-US" sz="1800" spc="-3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purpose</a:t>
            </a:r>
            <a:r>
              <a:rPr lang="en-US" sz="1800" spc="-3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of</a:t>
            </a:r>
            <a:r>
              <a:rPr lang="en-US" sz="1800" spc="-4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index</a:t>
            </a:r>
            <a:r>
              <a:rPr lang="en-US" sz="1800" spc="-25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numbers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125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lang="en-US" sz="1800" dirty="0" smtClean="0">
                <a:latin typeface="Times New Roman"/>
                <a:cs typeface="Times New Roman"/>
              </a:rPr>
              <a:t>Types</a:t>
            </a:r>
            <a:r>
              <a:rPr lang="en-US" sz="1800" spc="-25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of</a:t>
            </a:r>
            <a:r>
              <a:rPr lang="en-US" sz="1800" spc="-4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index</a:t>
            </a:r>
            <a:r>
              <a:rPr lang="en-US" sz="1800" spc="-3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numbers</a:t>
            </a:r>
            <a:r>
              <a:rPr lang="en-US" sz="1800" spc="-3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(e.g.,</a:t>
            </a:r>
            <a:r>
              <a:rPr lang="en-US" sz="1800" spc="-15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price</a:t>
            </a:r>
            <a:r>
              <a:rPr lang="en-US" sz="1800" spc="-35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index,</a:t>
            </a:r>
            <a:r>
              <a:rPr lang="en-US" sz="1800" spc="-15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quantity</a:t>
            </a:r>
            <a:r>
              <a:rPr lang="en-US" sz="1800" spc="-50" dirty="0" smtClean="0">
                <a:latin typeface="Times New Roman"/>
                <a:cs typeface="Times New Roman"/>
              </a:rPr>
              <a:t> </a:t>
            </a:r>
            <a:r>
              <a:rPr lang="en-US" sz="1800" spc="-10" dirty="0" smtClean="0">
                <a:latin typeface="Times New Roman"/>
                <a:cs typeface="Times New Roman"/>
              </a:rPr>
              <a:t>index)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469900" indent="-228600">
              <a:lnSpc>
                <a:spcPts val="2125"/>
              </a:lnSpc>
              <a:buSzPct val="55555"/>
              <a:tabLst>
                <a:tab pos="469900" algn="l"/>
              </a:tabLst>
            </a:pPr>
            <a:endParaRPr lang="en-US"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730885"/>
            <a:ext cx="5382895" cy="3709035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sz="1800" b="1" dirty="0">
                <a:latin typeface="Times New Roman"/>
                <a:cs typeface="Times New Roman"/>
              </a:rPr>
              <a:t>Importance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in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Economics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and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Finance</a:t>
            </a:r>
            <a:endParaRPr sz="1800">
              <a:latin typeface="Times New Roman"/>
              <a:cs typeface="Times New Roman"/>
            </a:endParaRPr>
          </a:p>
          <a:p>
            <a:pPr marL="469900" indent="-228600">
              <a:lnSpc>
                <a:spcPts val="2125"/>
              </a:lnSpc>
              <a:spcBef>
                <a:spcPts val="1250"/>
              </a:spcBef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Impact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financial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markets</a:t>
            </a:r>
            <a:endParaRPr sz="1800">
              <a:latin typeface="Times New Roman"/>
              <a:cs typeface="Times New Roman"/>
            </a:endParaRPr>
          </a:p>
          <a:p>
            <a:pPr marL="469900" indent="-228600">
              <a:lnSpc>
                <a:spcPts val="2125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Role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economic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forecasting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policy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formulation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sz="1800" b="1" dirty="0">
                <a:latin typeface="Times New Roman"/>
                <a:cs typeface="Times New Roman"/>
              </a:rPr>
              <a:t>Future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Trends</a:t>
            </a:r>
            <a:endParaRPr sz="1800">
              <a:latin typeface="Times New Roman"/>
              <a:cs typeface="Times New Roman"/>
            </a:endParaRPr>
          </a:p>
          <a:p>
            <a:pPr marL="469900" indent="-228600">
              <a:lnSpc>
                <a:spcPts val="2125"/>
              </a:lnSpc>
              <a:spcBef>
                <a:spcPts val="1250"/>
              </a:spcBef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Advances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series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analysis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techniques</a:t>
            </a:r>
            <a:endParaRPr sz="1800">
              <a:latin typeface="Times New Roman"/>
              <a:cs typeface="Times New Roman"/>
            </a:endParaRPr>
          </a:p>
          <a:p>
            <a:pPr marL="469900" indent="-228600">
              <a:lnSpc>
                <a:spcPts val="2125"/>
              </a:lnSpc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Use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data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machine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learning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0" dirty="0">
                <a:latin typeface="Times New Roman"/>
                <a:cs typeface="Times New Roman"/>
              </a:rPr>
              <a:t> forecasting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65"/>
              </a:spcBef>
            </a:pPr>
            <a:r>
              <a:rPr sz="1800" b="1" spc="-10" dirty="0">
                <a:latin typeface="Times New Roman"/>
                <a:cs typeface="Times New Roman"/>
              </a:rPr>
              <a:t>Conclusion</a:t>
            </a:r>
            <a:endParaRPr sz="1800">
              <a:latin typeface="Times New Roman"/>
              <a:cs typeface="Times New Roman"/>
            </a:endParaRPr>
          </a:p>
          <a:p>
            <a:pPr marL="469900" indent="-228600">
              <a:lnSpc>
                <a:spcPts val="2125"/>
              </a:lnSpc>
              <a:spcBef>
                <a:spcPts val="1230"/>
              </a:spcBef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Summary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key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points</a:t>
            </a:r>
            <a:endParaRPr sz="1800">
              <a:latin typeface="Times New Roman"/>
              <a:cs typeface="Times New Roman"/>
            </a:endParaRPr>
          </a:p>
          <a:p>
            <a:pPr marL="469900" marR="5080" indent="-229235">
              <a:lnSpc>
                <a:spcPts val="2090"/>
              </a:lnSpc>
              <a:spcBef>
                <a:spcPts val="90"/>
              </a:spcBef>
              <a:buSzPct val="55555"/>
              <a:buFont typeface="Symbol"/>
              <a:buChar char=""/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Significance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series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index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numbers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data </a:t>
            </a:r>
            <a:r>
              <a:rPr sz="1800" spc="-10" dirty="0">
                <a:latin typeface="Times New Roman"/>
                <a:cs typeface="Times New Roman"/>
              </a:rPr>
              <a:t>analysis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</TotalTime>
  <Words>193</Words>
  <Application>Microsoft Office PowerPoint</Application>
  <PresentationFormat>Custom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Time Series and Index Numbers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Series and Index Numbers</dc:title>
  <dc:creator>DNR CS</dc:creator>
  <cp:lastModifiedBy>DNR CS</cp:lastModifiedBy>
  <cp:revision>1</cp:revision>
  <dcterms:created xsi:type="dcterms:W3CDTF">2024-07-04T06:50:42Z</dcterms:created>
  <dcterms:modified xsi:type="dcterms:W3CDTF">2024-07-04T10:18:20Z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2024-07-04T00:00:00Z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2024-07-04T00:00:00Z</vt:filetime>
  </property>
  <property fmtid="{D5CDD505-2E9C-101B-9397-08002B2CF9AE}" pid="5" name="Producer">
    <vt:lpwstr>www.ilovepdf.com</vt:lpwstr>
  </property>
</Properties>
</file>