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95E0-251D-4049-B50C-E413F091738E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E807-9A48-4044-9359-85A5E032A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5FE6A-04D4-47B0-9DEB-192131100D2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001000" cy="2362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/>
              <a:t>LECTURE</a:t>
            </a:r>
            <a:br>
              <a:rPr lang="en-US" b="1" dirty="0" smtClean="0"/>
            </a:br>
            <a:r>
              <a:rPr lang="en-US" b="1" dirty="0" smtClean="0"/>
              <a:t>ON</a:t>
            </a:r>
            <a:br>
              <a:rPr lang="en-US" b="1" dirty="0" smtClean="0"/>
            </a:br>
            <a:r>
              <a:rPr lang="en-US" b="1" dirty="0" smtClean="0"/>
              <a:t>MICROCONTROLLER-8051</a:t>
            </a:r>
            <a:br>
              <a:rPr lang="en-US" b="1" dirty="0" smtClean="0"/>
            </a:br>
            <a:r>
              <a:rPr lang="en-US" b="1" dirty="0" smtClean="0"/>
              <a:t>AND ITS APPLICATIONS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24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B.SRI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DEVI.,M.Tech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DEPT.OF ELECTRONICS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Port 3: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Simple I/O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Alternate functions.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676400"/>
            <a:ext cx="596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Pin Description of the 8051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1371600"/>
            <a:ext cx="41243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XTAL1 and XTAL2: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Quartz crystal oscillator is connected to XTAL1 and XTAL2.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We can observe frequency on XTAL2 pin using CRO.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2438400"/>
            <a:ext cx="3648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RST: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Active high (normally low).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Requires active minimum          			  		</a:t>
            </a:r>
            <a:r>
              <a:rPr lang="en-US" sz="2800" dirty="0" smtClean="0"/>
              <a:t>two machine cycles.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762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display numbers, characters, and graphics.</a:t>
            </a:r>
          </a:p>
          <a:p>
            <a:r>
              <a:rPr lang="en-US" dirty="0" smtClean="0"/>
              <a:t>It has 14 pins.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3486150"/>
            <a:ext cx="44386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Pinout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8 data pins D7:D0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Bi-directional data/command pins.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Alphanumeric characters are sent in ASCII format.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RS:  Register Select 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RS = 0 -&gt; Command Register is selected.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RS = 1 -&gt; Data Register is selected.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R/W: Read or Write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0 -&gt; Write,  1 -&gt; Read.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E: Enable (Latch data)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Used to latch the data present on the data pins.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 high-to-low edge is needed to latch the data.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VEE : contrast control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While Vcc and Vss  provide  +5V and ground, respectively, VEE  is used for controlling LCD contrast.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CD Commands t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3"/>
                </a:solidFill>
              </a:rPr>
              <a:t>Interfacing LCD to 8051</a:t>
            </a:r>
            <a:endParaRPr lang="en-US" i="1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mhtml:file://E:\Education\mp\lcd\8051%20microcontroller%20hardware%20interfacing%20tutorials%20-Interfacing%20to%20LCD%20Display.mht!http://www.freewebs.com/maheshwankhede/lcd/lcd80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1377077"/>
            <a:ext cx="3351943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Command write Routine</a:t>
            </a:r>
          </a:p>
          <a:p>
            <a:endParaRPr lang="en-US" u="sng" dirty="0" smtClean="0"/>
          </a:p>
          <a:p>
            <a:r>
              <a:rPr lang="en-US" dirty="0" smtClean="0"/>
              <a:t>command:</a:t>
            </a:r>
            <a:br>
              <a:rPr lang="en-US" dirty="0" smtClean="0"/>
            </a:br>
            <a:r>
              <a:rPr lang="en-US" dirty="0" smtClean="0"/>
              <a:t>mov P1, A ;move acc. data to port</a:t>
            </a:r>
            <a:br>
              <a:rPr lang="en-US" dirty="0" smtClean="0"/>
            </a:br>
            <a:r>
              <a:rPr lang="en-US" dirty="0" smtClean="0"/>
              <a:t>clr P3.6 ;RS=0 for cmd</a:t>
            </a:r>
            <a:br>
              <a:rPr lang="en-US" dirty="0" smtClean="0"/>
            </a:br>
            <a:r>
              <a:rPr lang="en-US" dirty="0" smtClean="0"/>
              <a:t>clr P3.5 ;RW=0 for write</a:t>
            </a:r>
            <a:br>
              <a:rPr lang="en-US" dirty="0" smtClean="0"/>
            </a:br>
            <a:r>
              <a:rPr lang="en-US" dirty="0" smtClean="0"/>
              <a:t>setb P3.7 ;H-&gt;L pulse on E</a:t>
            </a:r>
            <a:br>
              <a:rPr lang="en-US" dirty="0" smtClean="0"/>
            </a:br>
            <a:r>
              <a:rPr lang="en-US" dirty="0" smtClean="0"/>
              <a:t>clr P3.7</a:t>
            </a:r>
            <a:br>
              <a:rPr lang="en-US" dirty="0" smtClean="0"/>
            </a:b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1057" y="4196477"/>
            <a:ext cx="3351943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smtClean="0"/>
              <a:t>Data write Routine</a:t>
            </a:r>
          </a:p>
          <a:p>
            <a:endParaRPr lang="en-US" b="1" u="sng" dirty="0" smtClean="0"/>
          </a:p>
          <a:p>
            <a:r>
              <a:rPr lang="en-US" dirty="0" smtClean="0"/>
              <a:t>data: </a:t>
            </a:r>
          </a:p>
          <a:p>
            <a:r>
              <a:rPr lang="en-US" dirty="0" smtClean="0"/>
              <a:t>mov P1, A ;move acc. data to port</a:t>
            </a:r>
            <a:br>
              <a:rPr lang="en-US" dirty="0" smtClean="0"/>
            </a:br>
            <a:r>
              <a:rPr lang="en-US" dirty="0" smtClean="0"/>
              <a:t>setb P3.6 ;RS=1 data</a:t>
            </a:r>
            <a:br>
              <a:rPr lang="en-US" dirty="0" smtClean="0"/>
            </a:br>
            <a:r>
              <a:rPr lang="en-US" dirty="0" smtClean="0"/>
              <a:t>clr P3.5 ;RW=0 for write</a:t>
            </a:r>
            <a:br>
              <a:rPr lang="en-US" dirty="0" smtClean="0"/>
            </a:br>
            <a:r>
              <a:rPr lang="en-US" dirty="0" smtClean="0"/>
              <a:t>setb P3.7 ;H-&gt;L pulse on E</a:t>
            </a:r>
            <a:br>
              <a:rPr lang="en-US" dirty="0" smtClean="0"/>
            </a:br>
            <a:r>
              <a:rPr lang="en-US" dirty="0" smtClean="0"/>
              <a:t>clr P3.7</a:t>
            </a:r>
            <a:br>
              <a:rPr lang="en-US" dirty="0" smtClean="0"/>
            </a:br>
            <a:r>
              <a:rPr lang="en-US" dirty="0" smtClean="0"/>
              <a:t>ret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7325"/>
            <a:ext cx="4692888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u="sng" dirty="0" smtClean="0"/>
              <a:t>Initialization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initialization:</a:t>
            </a:r>
          </a:p>
          <a:p>
            <a:r>
              <a:rPr lang="en-US" sz="2000" dirty="0" smtClean="0"/>
              <a:t>mov A, #38H ; Initialize, 2-lines, 5X7 matrix.</a:t>
            </a:r>
            <a:br>
              <a:rPr lang="en-US" sz="2000" dirty="0" smtClean="0"/>
            </a:br>
            <a:r>
              <a:rPr lang="en-US" sz="2000" dirty="0" smtClean="0"/>
              <a:t>lcall  Command</a:t>
            </a:r>
            <a:br>
              <a:rPr lang="en-US" sz="2000" dirty="0" smtClean="0"/>
            </a:br>
            <a:r>
              <a:rPr lang="en-US" sz="2000" dirty="0" smtClean="0"/>
              <a:t>mov A, #0EH ; LCD on, cursor on</a:t>
            </a:r>
            <a:br>
              <a:rPr lang="en-US" sz="2000" dirty="0" smtClean="0"/>
            </a:br>
            <a:r>
              <a:rPr lang="en-US" sz="2000" dirty="0" smtClean="0"/>
              <a:t>lcall  Command</a:t>
            </a:r>
            <a:br>
              <a:rPr lang="en-US" sz="2000" dirty="0" smtClean="0"/>
            </a:br>
            <a:r>
              <a:rPr lang="en-US" sz="2000" dirty="0" smtClean="0"/>
              <a:t>mov A, #01H ; Clear LCD Screen</a:t>
            </a:r>
            <a:br>
              <a:rPr lang="en-US" sz="2000" dirty="0" smtClean="0"/>
            </a:br>
            <a:r>
              <a:rPr lang="en-US" sz="2000" dirty="0" smtClean="0"/>
              <a:t>lcall  Command</a:t>
            </a:r>
            <a:br>
              <a:rPr lang="en-US" sz="2000" dirty="0" smtClean="0"/>
            </a:br>
            <a:r>
              <a:rPr lang="en-US" sz="2000" dirty="0" smtClean="0"/>
              <a:t>mov A, #06H ; Shift cursor right</a:t>
            </a:r>
            <a:br>
              <a:rPr lang="en-US" sz="2000" dirty="0" smtClean="0"/>
            </a:br>
            <a:r>
              <a:rPr lang="en-US" sz="2000" dirty="0" smtClean="0"/>
              <a:t>lcall  Command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535171" y="76200"/>
            <a:ext cx="2389629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u="sng" dirty="0" smtClean="0"/>
              <a:t>Display clear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clear:</a:t>
            </a:r>
            <a:br>
              <a:rPr lang="en-US" sz="2000" dirty="0" smtClean="0"/>
            </a:br>
            <a:r>
              <a:rPr lang="en-US" sz="2000" dirty="0" smtClean="0"/>
              <a:t>setb p3.7 ;enable EN</a:t>
            </a:r>
            <a:br>
              <a:rPr lang="en-US" sz="2000" dirty="0" smtClean="0"/>
            </a:br>
            <a:r>
              <a:rPr lang="en-US" sz="2000" dirty="0" smtClean="0"/>
              <a:t>clr 3.6 ;RS=0 for cmd.</a:t>
            </a:r>
            <a:br>
              <a:rPr lang="en-US" sz="2000" dirty="0" smtClean="0"/>
            </a:br>
            <a:r>
              <a:rPr lang="en-US" sz="2000" dirty="0" smtClean="0"/>
              <a:t>mov DATA,#01h</a:t>
            </a:r>
            <a:br>
              <a:rPr lang="en-US" sz="2000" dirty="0" smtClean="0"/>
            </a:br>
            <a:r>
              <a:rPr lang="en-US" sz="2000" dirty="0" smtClean="0"/>
              <a:t>clr p3.7 ;disable  EN</a:t>
            </a:r>
            <a:br>
              <a:rPr lang="en-US" sz="2000" dirty="0" smtClean="0"/>
            </a:br>
            <a:r>
              <a:rPr lang="en-US" sz="2000" dirty="0" smtClean="0"/>
              <a:t>lcall  ready</a:t>
            </a:r>
            <a:br>
              <a:rPr lang="en-US" sz="2000" dirty="0" smtClean="0"/>
            </a:br>
            <a:r>
              <a:rPr lang="en-US" sz="2000" dirty="0" smtClean="0"/>
              <a:t>RET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637778" y="3846255"/>
            <a:ext cx="1924822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u="sng" dirty="0" smtClean="0"/>
              <a:t>Displaying "HI“</a:t>
            </a:r>
          </a:p>
          <a:p>
            <a:endParaRPr lang="en-US" sz="2000" dirty="0" smtClean="0"/>
          </a:p>
          <a:p>
            <a:r>
              <a:rPr lang="en-US" sz="2000" dirty="0" smtClean="0"/>
              <a:t>lcall initialization</a:t>
            </a:r>
            <a:br>
              <a:rPr lang="en-US" sz="2000" dirty="0" smtClean="0"/>
            </a:br>
            <a:r>
              <a:rPr lang="en-US" sz="2000" dirty="0" smtClean="0"/>
              <a:t>lcall clear</a:t>
            </a:r>
            <a:br>
              <a:rPr lang="en-US" sz="2000" dirty="0" smtClean="0"/>
            </a:br>
            <a:r>
              <a:rPr lang="en-US" sz="2000" dirty="0" smtClean="0"/>
              <a:t>mov A,#'H'</a:t>
            </a:r>
            <a:br>
              <a:rPr lang="en-US" sz="2000" dirty="0" smtClean="0"/>
            </a:br>
            <a:r>
              <a:rPr lang="en-US" sz="2000" dirty="0" smtClean="0"/>
              <a:t>acall data</a:t>
            </a:r>
            <a:br>
              <a:rPr lang="en-US" sz="2000" dirty="0" smtClean="0"/>
            </a:br>
            <a:r>
              <a:rPr lang="en-US" sz="2000" dirty="0" smtClean="0"/>
              <a:t>mov A,#'I'</a:t>
            </a:r>
            <a:br>
              <a:rPr lang="en-US" sz="2000" dirty="0" smtClean="0"/>
            </a:br>
            <a:r>
              <a:rPr lang="en-US" sz="2000" dirty="0" smtClean="0"/>
              <a:t>lcall data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Microcontroller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388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single-chip VLSI unit which, though having limited computational capabilities, processes enhanced input-output capabilities and a number of on-chip functional units.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" y="4191000"/>
            <a:ext cx="8543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52575"/>
            <a:ext cx="2933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7568-7616-4090-9B0F-20FECB5EAF66}" type="datetime5">
              <a:rPr lang="en-US" smtClean="0"/>
              <a:pPr/>
              <a:t>21-Jun-24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GNVRK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ADC0809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8-bit ADC.</a:t>
            </a:r>
          </a:p>
          <a:p>
            <a:r>
              <a:rPr lang="en-US" dirty="0" smtClean="0"/>
              <a:t>8-channel multiplexer.</a:t>
            </a:r>
          </a:p>
          <a:p>
            <a:r>
              <a:rPr lang="en-US" dirty="0" smtClean="0"/>
              <a:t>Successive approximation as conversion technique.</a:t>
            </a:r>
          </a:p>
          <a:p>
            <a:r>
              <a:rPr lang="en-US" dirty="0" smtClean="0"/>
              <a:t>0-5V input rage with 5V power supply.</a:t>
            </a:r>
          </a:p>
          <a:p>
            <a:r>
              <a:rPr lang="en-US" dirty="0" smtClean="0"/>
              <a:t>28-pin DIP.</a:t>
            </a:r>
          </a:p>
          <a:p>
            <a:r>
              <a:rPr lang="en-US" dirty="0" smtClean="0"/>
              <a:t>With 5V as Vref(+) and 0V as Vref(-) it provides step size of ~20 mV.(5/256=19.53 mV).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1219200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0800" y="167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7924800" y="1600200"/>
            <a:ext cx="457200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1371600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/p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1371600"/>
            <a:ext cx="77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</a:t>
            </a:r>
          </a:p>
          <a:p>
            <a:r>
              <a:rPr lang="en-US" dirty="0" smtClean="0"/>
              <a:t>o/p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36718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to program the ADC0809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an analog channel using address pins A,B, and 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Activate the ALE (L-to-H pulse).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Activate SC (L-to-H pulse).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EOC.H-to-L output indicates that the data is converted and ready to pick up.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Activate OE to read the data out of the ADC chip.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DAC 0808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input to current.</a:t>
            </a:r>
          </a:p>
          <a:p>
            <a:r>
              <a:rPr lang="en-US" dirty="0" smtClean="0"/>
              <a:t>Needs current to voltage converter.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31242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1035" y="1295400"/>
            <a:ext cx="77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/p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1143000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5800" y="1258669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</a:p>
          <a:p>
            <a:r>
              <a:rPr lang="en-US" dirty="0" smtClean="0"/>
              <a:t>o/p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324600" y="1524000"/>
            <a:ext cx="6858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 flipV="1">
            <a:off x="7924800" y="1581835"/>
            <a:ext cx="381000" cy="1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96199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5105400"/>
            <a:ext cx="4419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OUT</a:t>
            </a:r>
            <a:r>
              <a:rPr lang="en-US" dirty="0" smtClean="0"/>
              <a:t> =</a:t>
            </a:r>
            <a:r>
              <a:rPr lang="en-US" dirty="0" err="1" smtClean="0"/>
              <a:t>I</a:t>
            </a:r>
            <a:r>
              <a:rPr lang="en-US" baseline="-25000" dirty="0" err="1" smtClean="0"/>
              <a:t>ref</a:t>
            </a:r>
            <a:r>
              <a:rPr lang="en-US" dirty="0" smtClean="0"/>
              <a:t>(D7/2 + D6/4 + D5/8 + ……. + D0/256)</a:t>
            </a:r>
          </a:p>
          <a:p>
            <a:endParaRPr lang="en-US" dirty="0" smtClean="0"/>
          </a:p>
          <a:p>
            <a:r>
              <a:rPr lang="en-US" dirty="0" smtClean="0"/>
              <a:t>Where I</a:t>
            </a:r>
            <a:r>
              <a:rPr lang="en-US" baseline="-25000" dirty="0" smtClean="0"/>
              <a:t>ref</a:t>
            </a:r>
            <a:r>
              <a:rPr lang="en-US" dirty="0" smtClean="0"/>
              <a:t> = V</a:t>
            </a:r>
            <a:r>
              <a:rPr lang="en-US" baseline="-25000" dirty="0" smtClean="0"/>
              <a:t>ref</a:t>
            </a:r>
            <a:r>
              <a:rPr lang="en-US" dirty="0" smtClean="0"/>
              <a:t>/2.5 K (~2mA)</a:t>
            </a:r>
          </a:p>
          <a:p>
            <a:endParaRPr lang="en-US" dirty="0" smtClean="0"/>
          </a:p>
          <a:p>
            <a:r>
              <a:rPr lang="en-US" dirty="0" smtClean="0"/>
              <a:t>	D7 is MSB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Generation of saw-tooth wave form.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Mov r0,#64H	;generates ~4V aplitude.</a:t>
            </a:r>
          </a:p>
          <a:p>
            <a:pPr>
              <a:buNone/>
            </a:pPr>
            <a:r>
              <a:rPr lang="en-US" i="1" dirty="0" smtClean="0"/>
              <a:t>Rpt:Mov a,#00H	;low limit</a:t>
            </a:r>
          </a:p>
          <a:p>
            <a:pPr>
              <a:buNone/>
            </a:pPr>
            <a:r>
              <a:rPr lang="en-US" i="1" dirty="0" smtClean="0"/>
              <a:t>Back:Mov p1,a</a:t>
            </a:r>
          </a:p>
          <a:p>
            <a:pPr>
              <a:buNone/>
            </a:pPr>
            <a:r>
              <a:rPr lang="en-US" i="1" dirty="0" smtClean="0"/>
              <a:t>Inc a</a:t>
            </a:r>
          </a:p>
          <a:p>
            <a:pPr>
              <a:buNone/>
            </a:pPr>
            <a:r>
              <a:rPr lang="en-US" i="1" dirty="0" smtClean="0"/>
              <a:t>Cjnz a,ro,Back	; comparison for high limit </a:t>
            </a:r>
          </a:p>
          <a:p>
            <a:pPr>
              <a:buNone/>
            </a:pPr>
            <a:r>
              <a:rPr lang="en-US" i="1" dirty="0" smtClean="0"/>
              <a:t>Sjmp Rpt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Iout = 0.78125 mA</a:t>
            </a:r>
          </a:p>
          <a:p>
            <a:pPr>
              <a:buNone/>
            </a:pPr>
            <a:r>
              <a:rPr lang="en-US" dirty="0" smtClean="0"/>
              <a:t>Vout = 0.78125x10</a:t>
            </a:r>
            <a:r>
              <a:rPr lang="en-US" baseline="30000" dirty="0" smtClean="0"/>
              <a:t>-3</a:t>
            </a:r>
            <a:r>
              <a:rPr lang="en-US" dirty="0" smtClean="0"/>
              <a:t> x 5x10</a:t>
            </a:r>
            <a:r>
              <a:rPr lang="en-US" baseline="30000" dirty="0" smtClean="0"/>
              <a:t>3 </a:t>
            </a:r>
          </a:p>
          <a:p>
            <a:pPr>
              <a:buNone/>
            </a:pPr>
            <a:r>
              <a:rPr lang="en-US" dirty="0" smtClean="0"/>
              <a:t>	      = 3.906 V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LM35 Temperature Sensor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voltage is linearly proportional to the centigrade temperature.</a:t>
            </a:r>
          </a:p>
          <a:p>
            <a:r>
              <a:rPr lang="en-US" dirty="0" smtClean="0"/>
              <a:t>10 mV/</a:t>
            </a:r>
            <a:r>
              <a:rPr lang="en-US" baseline="30000" dirty="0" smtClean="0"/>
              <a:t>0</a:t>
            </a:r>
            <a:r>
              <a:rPr lang="en-US" dirty="0" smtClean="0"/>
              <a:t>C.</a:t>
            </a:r>
          </a:p>
          <a:p>
            <a:r>
              <a:rPr lang="en-US" dirty="0" smtClean="0"/>
              <a:t>Data acquisition system.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4495800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LM35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449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 0809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449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8051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1"/>
          </p:cNvCxnSpPr>
          <p:nvPr/>
        </p:nvCxnSpPr>
        <p:spPr>
          <a:xfrm>
            <a:off x="2590800" y="4953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4572000" y="4953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91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mV/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5802868"/>
            <a:ext cx="310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size 10 mV with Vref=2.5V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Temp.(C)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Vin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Vout (D7-D0)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0000b (0d)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0001b</a:t>
                      </a:r>
                      <a:r>
                        <a:rPr lang="en-US" baseline="0" dirty="0" smtClean="0"/>
                        <a:t> (1d)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0010b (2d)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0011b (3d)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 1010b (10d)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0001 1110b (30d)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914400"/>
            <a:ext cx="335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Temperature Vs. Vout for ADC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Serial 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 serial transmission: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Two basic transmission modes:</a:t>
            </a:r>
          </a:p>
          <a:p>
            <a:pPr lvl="1"/>
            <a:r>
              <a:rPr lang="en-US" dirty="0" smtClean="0"/>
              <a:t>Asynchronous: transmitter and receiver clocks are independent</a:t>
            </a:r>
          </a:p>
          <a:p>
            <a:pPr lvl="1"/>
            <a:r>
              <a:rPr lang="en-US" dirty="0" smtClean="0"/>
              <a:t>Synchronous: transmitter and receiver are synchronized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A:\ASY1.BMP"/>
          <p:cNvPicPr>
            <a:picLocks noChangeAspect="1" noChangeArrowheads="1"/>
          </p:cNvPicPr>
          <p:nvPr/>
        </p:nvPicPr>
        <p:blipFill>
          <a:blip r:embed="rId2" cstate="print"/>
          <a:srcRect t="3629" r="12500" b="63719"/>
          <a:stretch>
            <a:fillRect/>
          </a:stretch>
        </p:blipFill>
        <p:spPr bwMode="auto">
          <a:xfrm>
            <a:off x="1295400" y="2286000"/>
            <a:ext cx="5334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Asynchronous transmission: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Data word is encapsulated between:</a:t>
            </a:r>
          </a:p>
          <a:p>
            <a:pPr lvl="1">
              <a:buFontTx/>
              <a:buChar char="–"/>
            </a:pPr>
            <a:r>
              <a:rPr lang="en-US" dirty="0" smtClean="0"/>
              <a:t>start bit</a:t>
            </a:r>
          </a:p>
          <a:p>
            <a:pPr lvl="1">
              <a:buFontTx/>
              <a:buChar char="–"/>
            </a:pPr>
            <a:r>
              <a:rPr lang="en-US" dirty="0" smtClean="0"/>
              <a:t>stop bits(s)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4" name="Picture 6" descr="A:\ASY2.BMP"/>
          <p:cNvPicPr>
            <a:picLocks noChangeAspect="1" noChangeArrowheads="1"/>
          </p:cNvPicPr>
          <p:nvPr/>
        </p:nvPicPr>
        <p:blipFill>
          <a:blip r:embed="rId2" cstate="print"/>
          <a:srcRect t="4648" r="16251" b="50000"/>
          <a:stretch>
            <a:fillRect/>
          </a:stretch>
        </p:blipFill>
        <p:spPr bwMode="auto">
          <a:xfrm>
            <a:off x="0" y="2209800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3438" y="379413"/>
            <a:ext cx="7159625" cy="987425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6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Block </a:t>
            </a:r>
            <a:r>
              <a:rPr lang="en-US" altLang="ko-KR" b="1" dirty="0" smtClean="0">
                <a:solidFill>
                  <a:schemeClr val="accent6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Diagram of 8051</a:t>
            </a:r>
            <a:endParaRPr lang="en-US" altLang="zh-TW" b="1" dirty="0">
              <a:solidFill>
                <a:schemeClr val="accent6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838200" y="3276600"/>
            <a:ext cx="114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838200" y="3429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CPU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4343400" y="2209800"/>
            <a:ext cx="10668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343400" y="22098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 smtClean="0">
                <a:latin typeface="Times New Roman" pitchFamily="18" charset="0"/>
                <a:ea typeface="PMingLiU" pitchFamily="18" charset="-120"/>
              </a:rPr>
              <a:t> RAM 128Bytes</a:t>
            </a:r>
            <a:endParaRPr kumimoji="1" lang="en-US" altLang="zh-TW" sz="1800" b="1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2667000" y="1905000"/>
            <a:ext cx="1219200" cy="1219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2627313" y="1916113"/>
            <a:ext cx="1295400" cy="1200329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 smtClean="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ROM </a:t>
            </a:r>
            <a:endParaRPr kumimoji="1" lang="en-US" altLang="zh-TW" b="1" dirty="0" smtClean="0">
              <a:latin typeface="Times New Roman" pitchFamily="18" charset="0"/>
              <a:ea typeface="PMingLiU" pitchFamily="18" charset="-120"/>
            </a:endParaRPr>
          </a:p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 smtClean="0">
                <a:latin typeface="Times New Roman" pitchFamily="18" charset="0"/>
                <a:ea typeface="PMingLiU" pitchFamily="18" charset="-120"/>
              </a:rPr>
              <a:t>4 KB</a:t>
            </a:r>
          </a:p>
          <a:p>
            <a:pPr algn="ctr" fontAlgn="b">
              <a:spcBef>
                <a:spcPct val="50000"/>
              </a:spcBef>
            </a:pPr>
            <a:endParaRPr kumimoji="1" lang="en-US" altLang="zh-TW" sz="1800" b="1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4114800" y="4114800"/>
            <a:ext cx="16002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267200" y="4343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4 I/O Ports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6057900" y="2728913"/>
            <a:ext cx="1295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6057900" y="2743200"/>
            <a:ext cx="1295400" cy="3667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Timer 0</a:t>
            </a: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6096000" y="4114800"/>
            <a:ext cx="12192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Serial Port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838200" y="4267200"/>
            <a:ext cx="11430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838200" y="4495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OSC</a:t>
            </a:r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 flipV="1">
            <a:off x="12192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 flipV="1">
            <a:off x="1524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838200" y="2209800"/>
            <a:ext cx="11430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37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Interrupt Control</a:t>
            </a:r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39" name="Line 23"/>
          <p:cNvSpPr>
            <a:spLocks noChangeShapeType="1"/>
          </p:cNvSpPr>
          <p:nvPr/>
        </p:nvSpPr>
        <p:spPr bwMode="auto">
          <a:xfrm>
            <a:off x="11430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0" name="Line 24"/>
          <p:cNvSpPr>
            <a:spLocks noChangeShapeType="1"/>
          </p:cNvSpPr>
          <p:nvPr/>
        </p:nvSpPr>
        <p:spPr bwMode="auto">
          <a:xfrm>
            <a:off x="16002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1" name="Text Box 25"/>
          <p:cNvSpPr txBox="1">
            <a:spLocks noChangeArrowheads="1"/>
          </p:cNvSpPr>
          <p:nvPr/>
        </p:nvSpPr>
        <p:spPr bwMode="auto">
          <a:xfrm>
            <a:off x="323850" y="1600200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External interrupts</a:t>
            </a:r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1143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3" name="Rectangle 27"/>
          <p:cNvSpPr>
            <a:spLocks noChangeArrowheads="1"/>
          </p:cNvSpPr>
          <p:nvPr/>
        </p:nvSpPr>
        <p:spPr bwMode="auto">
          <a:xfrm>
            <a:off x="1371600" y="5257800"/>
            <a:ext cx="7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>
            <a:off x="1295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5" name="Line 29"/>
          <p:cNvSpPr>
            <a:spLocks noChangeShapeType="1"/>
          </p:cNvSpPr>
          <p:nvPr/>
        </p:nvSpPr>
        <p:spPr bwMode="auto">
          <a:xfrm>
            <a:off x="15240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6" name="Line 30"/>
          <p:cNvSpPr>
            <a:spLocks noChangeShapeType="1"/>
          </p:cNvSpPr>
          <p:nvPr/>
        </p:nvSpPr>
        <p:spPr bwMode="auto">
          <a:xfrm>
            <a:off x="1143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7" name="Line 31"/>
          <p:cNvSpPr>
            <a:spLocks noChangeShapeType="1"/>
          </p:cNvSpPr>
          <p:nvPr/>
        </p:nvSpPr>
        <p:spPr bwMode="auto">
          <a:xfrm>
            <a:off x="1524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8" name="Line 32"/>
          <p:cNvSpPr>
            <a:spLocks noChangeShapeType="1"/>
          </p:cNvSpPr>
          <p:nvPr/>
        </p:nvSpPr>
        <p:spPr bwMode="auto">
          <a:xfrm>
            <a:off x="1676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49" name="Line 33"/>
          <p:cNvSpPr>
            <a:spLocks noChangeShapeType="1"/>
          </p:cNvSpPr>
          <p:nvPr/>
        </p:nvSpPr>
        <p:spPr bwMode="auto">
          <a:xfrm>
            <a:off x="10668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0" name="Line 34"/>
          <p:cNvSpPr>
            <a:spLocks noChangeShapeType="1"/>
          </p:cNvSpPr>
          <p:nvPr/>
        </p:nvSpPr>
        <p:spPr bwMode="auto">
          <a:xfrm>
            <a:off x="10668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1" name="Line 35"/>
          <p:cNvSpPr>
            <a:spLocks noChangeShapeType="1"/>
          </p:cNvSpPr>
          <p:nvPr/>
        </p:nvSpPr>
        <p:spPr bwMode="auto">
          <a:xfrm flipV="1">
            <a:off x="11430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2" name="Line 36"/>
          <p:cNvSpPr>
            <a:spLocks noChangeShapeType="1"/>
          </p:cNvSpPr>
          <p:nvPr/>
        </p:nvSpPr>
        <p:spPr bwMode="auto">
          <a:xfrm>
            <a:off x="16002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3" name="Line 37"/>
          <p:cNvSpPr>
            <a:spLocks noChangeShapeType="1"/>
          </p:cNvSpPr>
          <p:nvPr/>
        </p:nvSpPr>
        <p:spPr bwMode="auto">
          <a:xfrm>
            <a:off x="16002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4" name="Line 38"/>
          <p:cNvSpPr>
            <a:spLocks noChangeShapeType="1"/>
          </p:cNvSpPr>
          <p:nvPr/>
        </p:nvSpPr>
        <p:spPr bwMode="auto">
          <a:xfrm flipV="1">
            <a:off x="16764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5" name="Line 39"/>
          <p:cNvSpPr>
            <a:spLocks noChangeShapeType="1"/>
          </p:cNvSpPr>
          <p:nvPr/>
        </p:nvSpPr>
        <p:spPr bwMode="auto">
          <a:xfrm>
            <a:off x="990600" y="594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6" name="Line 40"/>
          <p:cNvSpPr>
            <a:spLocks noChangeShapeType="1"/>
          </p:cNvSpPr>
          <p:nvPr/>
        </p:nvSpPr>
        <p:spPr bwMode="auto">
          <a:xfrm>
            <a:off x="10668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7" name="Line 41"/>
          <p:cNvSpPr>
            <a:spLocks noChangeShapeType="1"/>
          </p:cNvSpPr>
          <p:nvPr/>
        </p:nvSpPr>
        <p:spPr bwMode="auto">
          <a:xfrm>
            <a:off x="10287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8" name="Line 42"/>
          <p:cNvSpPr>
            <a:spLocks noChangeShapeType="1"/>
          </p:cNvSpPr>
          <p:nvPr/>
        </p:nvSpPr>
        <p:spPr bwMode="auto">
          <a:xfrm>
            <a:off x="1524000" y="594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59" name="Line 43"/>
          <p:cNvSpPr>
            <a:spLocks noChangeShapeType="1"/>
          </p:cNvSpPr>
          <p:nvPr/>
        </p:nvSpPr>
        <p:spPr bwMode="auto">
          <a:xfrm>
            <a:off x="16002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60" name="Line 44"/>
          <p:cNvSpPr>
            <a:spLocks noChangeShapeType="1"/>
          </p:cNvSpPr>
          <p:nvPr/>
        </p:nvSpPr>
        <p:spPr bwMode="auto">
          <a:xfrm>
            <a:off x="15621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61" name="Rectangle 45"/>
          <p:cNvSpPr>
            <a:spLocks noChangeArrowheads="1"/>
          </p:cNvSpPr>
          <p:nvPr/>
        </p:nvSpPr>
        <p:spPr bwMode="auto">
          <a:xfrm>
            <a:off x="6057900" y="2333625"/>
            <a:ext cx="1295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62" name="Text Box 46"/>
          <p:cNvSpPr txBox="1">
            <a:spLocks noChangeArrowheads="1"/>
          </p:cNvSpPr>
          <p:nvPr/>
        </p:nvSpPr>
        <p:spPr bwMode="auto">
          <a:xfrm>
            <a:off x="6057900" y="2347913"/>
            <a:ext cx="1295400" cy="3667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Timer 1</a:t>
            </a:r>
          </a:p>
        </p:txBody>
      </p:sp>
      <p:sp>
        <p:nvSpPr>
          <p:cNvPr id="265263" name="Rectangle 47"/>
          <p:cNvSpPr>
            <a:spLocks noChangeArrowheads="1"/>
          </p:cNvSpPr>
          <p:nvPr/>
        </p:nvSpPr>
        <p:spPr bwMode="auto">
          <a:xfrm>
            <a:off x="6057900" y="1952625"/>
            <a:ext cx="1295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6057900" y="1966913"/>
            <a:ext cx="160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400" b="1" dirty="0">
                <a:latin typeface="Times New Roman" pitchFamily="18" charset="0"/>
                <a:ea typeface="PMingLiU" pitchFamily="18" charset="-120"/>
              </a:rPr>
              <a:t>Timer/Counter</a:t>
            </a:r>
          </a:p>
        </p:txBody>
      </p:sp>
      <p:sp>
        <p:nvSpPr>
          <p:cNvPr id="265265" name="Rectangle 49"/>
          <p:cNvSpPr>
            <a:spLocks noChangeArrowheads="1"/>
          </p:cNvSpPr>
          <p:nvPr/>
        </p:nvSpPr>
        <p:spPr bwMode="auto">
          <a:xfrm>
            <a:off x="2667000" y="4114800"/>
            <a:ext cx="12192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66" name="Text Box 50"/>
          <p:cNvSpPr txBox="1">
            <a:spLocks noChangeArrowheads="1"/>
          </p:cNvSpPr>
          <p:nvPr/>
        </p:nvSpPr>
        <p:spPr bwMode="auto">
          <a:xfrm>
            <a:off x="2667000" y="4267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Bus Control</a:t>
            </a:r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30480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35052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44196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47244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50292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53340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5273" name="Line 57"/>
          <p:cNvSpPr>
            <a:spLocks noChangeShapeType="1"/>
          </p:cNvSpPr>
          <p:nvPr/>
        </p:nvSpPr>
        <p:spPr bwMode="auto">
          <a:xfrm>
            <a:off x="64770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74" name="Line 58"/>
          <p:cNvSpPr>
            <a:spLocks noChangeShapeType="1"/>
          </p:cNvSpPr>
          <p:nvPr/>
        </p:nvSpPr>
        <p:spPr bwMode="auto">
          <a:xfrm flipV="1">
            <a:off x="70104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6172200" y="533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TxD  RxD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4191000" y="5334000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600" b="1" dirty="0">
                <a:latin typeface="Times New Roman" pitchFamily="18" charset="0"/>
                <a:ea typeface="PMingLiU" pitchFamily="18" charset="-120"/>
              </a:rPr>
              <a:t>P0 </a:t>
            </a:r>
            <a:r>
              <a:rPr kumimoji="1" lang="en-US" altLang="zh-TW" sz="1600" b="1" dirty="0" smtClean="0">
                <a:latin typeface="Times New Roman" pitchFamily="18" charset="0"/>
                <a:ea typeface="PMingLiU" pitchFamily="18" charset="-120"/>
              </a:rPr>
              <a:t>P2 P1 </a:t>
            </a:r>
            <a:r>
              <a:rPr kumimoji="1" lang="en-US" altLang="zh-TW" sz="1600" b="1" dirty="0">
                <a:latin typeface="Times New Roman" pitchFamily="18" charset="0"/>
                <a:ea typeface="PMingLiU" pitchFamily="18" charset="-120"/>
              </a:rPr>
              <a:t>P3</a:t>
            </a:r>
          </a:p>
        </p:txBody>
      </p:sp>
      <p:sp>
        <p:nvSpPr>
          <p:cNvPr id="265277" name="AutoShape 61"/>
          <p:cNvSpPr>
            <a:spLocks/>
          </p:cNvSpPr>
          <p:nvPr/>
        </p:nvSpPr>
        <p:spPr bwMode="auto">
          <a:xfrm rot="16200000">
            <a:off x="4419600" y="55626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78" name="Text Box 62"/>
          <p:cNvSpPr txBox="1">
            <a:spLocks noChangeArrowheads="1"/>
          </p:cNvSpPr>
          <p:nvPr/>
        </p:nvSpPr>
        <p:spPr bwMode="auto">
          <a:xfrm>
            <a:off x="3733800" y="5715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Address/Data</a:t>
            </a:r>
          </a:p>
        </p:txBody>
      </p:sp>
      <p:sp>
        <p:nvSpPr>
          <p:cNvPr id="265279" name="AutoShape 63"/>
          <p:cNvSpPr>
            <a:spLocks/>
          </p:cNvSpPr>
          <p:nvPr/>
        </p:nvSpPr>
        <p:spPr bwMode="auto">
          <a:xfrm>
            <a:off x="7696200" y="24384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0" name="Line 64"/>
          <p:cNvSpPr>
            <a:spLocks noChangeShapeType="1"/>
          </p:cNvSpPr>
          <p:nvPr/>
        </p:nvSpPr>
        <p:spPr bwMode="auto">
          <a:xfrm flipH="1">
            <a:off x="739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81" name="Line 65"/>
          <p:cNvSpPr>
            <a:spLocks noChangeShapeType="1"/>
          </p:cNvSpPr>
          <p:nvPr/>
        </p:nvSpPr>
        <p:spPr bwMode="auto">
          <a:xfrm flipH="1">
            <a:off x="73914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65282" name="Text Box 66"/>
          <p:cNvSpPr txBox="1">
            <a:spLocks noChangeArrowheads="1"/>
          </p:cNvSpPr>
          <p:nvPr/>
        </p:nvSpPr>
        <p:spPr bwMode="auto">
          <a:xfrm>
            <a:off x="7772400" y="2362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">
              <a:spcBef>
                <a:spcPct val="50000"/>
              </a:spcBef>
            </a:pPr>
            <a:r>
              <a:rPr kumimoji="1" lang="en-US" altLang="zh-TW" sz="1800" b="1" dirty="0">
                <a:latin typeface="Times New Roman" pitchFamily="18" charset="0"/>
                <a:ea typeface="PMingLiU" pitchFamily="18" charset="-120"/>
              </a:rPr>
              <a:t>Counter Inputs</a:t>
            </a:r>
          </a:p>
        </p:txBody>
      </p:sp>
      <p:sp>
        <p:nvSpPr>
          <p:cNvPr id="265283" name="AutoShape 67"/>
          <p:cNvSpPr>
            <a:spLocks noChangeArrowheads="1"/>
          </p:cNvSpPr>
          <p:nvPr/>
        </p:nvSpPr>
        <p:spPr bwMode="auto">
          <a:xfrm>
            <a:off x="1981200" y="3429000"/>
            <a:ext cx="4876800" cy="381000"/>
          </a:xfrm>
          <a:prstGeom prst="leftArrow">
            <a:avLst>
              <a:gd name="adj1" fmla="val 68333"/>
              <a:gd name="adj2" fmla="val 682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4" name="AutoShape 68"/>
          <p:cNvSpPr>
            <a:spLocks noChangeArrowheads="1"/>
          </p:cNvSpPr>
          <p:nvPr/>
        </p:nvSpPr>
        <p:spPr bwMode="auto">
          <a:xfrm>
            <a:off x="4648200" y="3124200"/>
            <a:ext cx="457200" cy="990600"/>
          </a:xfrm>
          <a:prstGeom prst="upDownArrow">
            <a:avLst>
              <a:gd name="adj1" fmla="val 50000"/>
              <a:gd name="adj2" fmla="val 4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5" name="AutoShape 69"/>
          <p:cNvSpPr>
            <a:spLocks noChangeArrowheads="1"/>
          </p:cNvSpPr>
          <p:nvPr/>
        </p:nvSpPr>
        <p:spPr bwMode="auto">
          <a:xfrm>
            <a:off x="6629400" y="3124200"/>
            <a:ext cx="457200" cy="990600"/>
          </a:xfrm>
          <a:prstGeom prst="upDownArrow">
            <a:avLst>
              <a:gd name="adj1" fmla="val 50000"/>
              <a:gd name="adj2" fmla="val 4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6" name="AutoShape 70"/>
          <p:cNvSpPr>
            <a:spLocks noChangeArrowheads="1"/>
          </p:cNvSpPr>
          <p:nvPr/>
        </p:nvSpPr>
        <p:spPr bwMode="auto">
          <a:xfrm>
            <a:off x="3048000" y="31242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7" name="Rectangle 71"/>
          <p:cNvSpPr>
            <a:spLocks noChangeArrowheads="1"/>
          </p:cNvSpPr>
          <p:nvPr/>
        </p:nvSpPr>
        <p:spPr bwMode="auto">
          <a:xfrm>
            <a:off x="2514600" y="3505200"/>
            <a:ext cx="4419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288" name="AutoShape 72"/>
          <p:cNvSpPr>
            <a:spLocks noChangeArrowheads="1"/>
          </p:cNvSpPr>
          <p:nvPr/>
        </p:nvSpPr>
        <p:spPr bwMode="auto">
          <a:xfrm>
            <a:off x="3048000" y="3124200"/>
            <a:ext cx="381000" cy="304800"/>
          </a:xfrm>
          <a:prstGeom prst="downArrow">
            <a:avLst>
              <a:gd name="adj1" fmla="val 57500"/>
              <a:gd name="adj2" fmla="val 484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Transmission parameters:</a:t>
            </a:r>
          </a:p>
          <a:p>
            <a:pPr lvl="1">
              <a:buFontTx/>
              <a:buChar char="–"/>
            </a:pPr>
            <a:r>
              <a:rPr lang="en-US" dirty="0" smtClean="0"/>
              <a:t>transmission rate (9600bps, 19200bps, etc.) defines bit length in time</a:t>
            </a:r>
          </a:p>
          <a:p>
            <a:pPr lvl="1">
              <a:buFontTx/>
              <a:buChar char="–"/>
            </a:pPr>
            <a:r>
              <a:rPr lang="en-US" dirty="0" smtClean="0"/>
              <a:t>number of stop bits (1, 1.5, or 2)</a:t>
            </a:r>
          </a:p>
          <a:p>
            <a:pPr lvl="1">
              <a:buFontTx/>
              <a:buChar char="–"/>
            </a:pPr>
            <a:r>
              <a:rPr lang="en-US" dirty="0" smtClean="0"/>
              <a:t>Data bits(5,6,7, or 8 bits)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Error control: parity</a:t>
            </a:r>
          </a:p>
          <a:p>
            <a:pPr lvl="1"/>
            <a:r>
              <a:rPr lang="en-US" sz="2400" dirty="0" smtClean="0"/>
              <a:t>In an N bit word: count number of 1s on the first N-1 positions</a:t>
            </a:r>
          </a:p>
          <a:p>
            <a:pPr lvl="1"/>
            <a:r>
              <a:rPr lang="en-US" sz="2400" dirty="0" smtClean="0"/>
              <a:t>Insert 1 or 0 in the Nth position to get:</a:t>
            </a:r>
          </a:p>
          <a:p>
            <a:pPr lvl="2"/>
            <a:r>
              <a:rPr lang="en-US" dirty="0" smtClean="0"/>
              <a:t>even   (even parity  -  E)</a:t>
            </a:r>
          </a:p>
          <a:p>
            <a:pPr lvl="2"/>
            <a:r>
              <a:rPr lang="en-US" dirty="0" smtClean="0"/>
              <a:t>odd     (odd parity   -  O)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 transmission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Transmitter and receiver clocks synchronized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DTE accepts a clock signal generated by DCE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start, stop bits, but still frame synchronization words are needed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Communication Channels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	Simplex</a:t>
            </a:r>
          </a:p>
          <a:p>
            <a:pPr lvl="1"/>
            <a:r>
              <a:rPr lang="en-US" dirty="0" smtClean="0"/>
              <a:t>Data in a simplex channel is always one way</a:t>
            </a:r>
          </a:p>
          <a:p>
            <a:pPr lvl="1"/>
            <a:r>
              <a:rPr lang="en-US" dirty="0" smtClean="0"/>
              <a:t>Example: interface between the keyboard and the computer.</a:t>
            </a:r>
            <a:endParaRPr lang="en-US" dirty="0"/>
          </a:p>
        </p:txBody>
      </p:sp>
      <p:pic>
        <p:nvPicPr>
          <p:cNvPr id="4" name="Picture 5" descr="Simplex circ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038600"/>
            <a:ext cx="5353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Half Duplex</a:t>
            </a:r>
          </a:p>
          <a:p>
            <a:pPr lvl="1"/>
            <a:r>
              <a:rPr lang="en-US" dirty="0" smtClean="0"/>
              <a:t>A half duplex channel can send and receive, but not at the same time.</a:t>
            </a:r>
          </a:p>
          <a:p>
            <a:pPr lvl="1"/>
            <a:r>
              <a:rPr lang="en-US" dirty="0" smtClean="0"/>
              <a:t>Example : Walky-Talky.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Full Duplex</a:t>
            </a:r>
          </a:p>
          <a:p>
            <a:pPr marL="914400" lvl="1" indent="-514350"/>
            <a:r>
              <a:rPr lang="en-US" dirty="0" smtClean="0"/>
              <a:t>Data can travel in both directions simultaneously</a:t>
            </a:r>
          </a:p>
          <a:p>
            <a:pPr marL="914400" lvl="1" indent="-514350"/>
            <a:r>
              <a:rPr lang="en-US" dirty="0" smtClean="0"/>
              <a:t>Example: Telephone</a:t>
            </a:r>
          </a:p>
          <a:p>
            <a:pPr marL="914400" lvl="1" indent="-514350">
              <a:buNone/>
            </a:pPr>
            <a:r>
              <a:rPr lang="en-US" b="1" dirty="0" smtClean="0"/>
              <a:t> </a:t>
            </a:r>
          </a:p>
          <a:p>
            <a:pPr marL="514350" indent="-514350">
              <a:buAutoNum type="arabicPeriod" startAt="2"/>
            </a:pPr>
            <a:endParaRPr lang="en-US" b="1" dirty="0" smtClean="0"/>
          </a:p>
          <a:p>
            <a:pPr marL="514350" indent="-514350">
              <a:buAutoNum type="arabicPeriod" startAt="2"/>
            </a:pPr>
            <a:endParaRPr lang="en-US" b="1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7" descr="half-duplex circ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480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ull-duplex circ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8051 Serial Port Programming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SBUF (serial buffer) register</a:t>
            </a:r>
          </a:p>
          <a:p>
            <a:pPr lvl="2">
              <a:lnSpc>
                <a:spcPct val="80000"/>
              </a:lnSpc>
            </a:pPr>
            <a:r>
              <a:rPr lang="en-US" b="1" dirty="0" smtClean="0"/>
              <a:t>A byte of data to be transferred via the </a:t>
            </a:r>
            <a:r>
              <a:rPr lang="en-US" b="1" dirty="0" err="1" smtClean="0"/>
              <a:t>TxD</a:t>
            </a:r>
            <a:r>
              <a:rPr lang="en-US" b="1" dirty="0" smtClean="0"/>
              <a:t> line must be placed in the SBUF register</a:t>
            </a:r>
          </a:p>
          <a:p>
            <a:pPr lvl="2">
              <a:lnSpc>
                <a:spcPct val="80000"/>
              </a:lnSpc>
            </a:pPr>
            <a:endParaRPr lang="en-US" b="1" dirty="0" smtClean="0"/>
          </a:p>
          <a:p>
            <a:pPr lvl="2">
              <a:lnSpc>
                <a:spcPct val="80000"/>
              </a:lnSpc>
            </a:pPr>
            <a:r>
              <a:rPr lang="en-US" b="1" dirty="0" smtClean="0"/>
              <a:t>SBUF holds the byte of data when it is received by the </a:t>
            </a:r>
            <a:r>
              <a:rPr lang="en-US" b="1" dirty="0" err="1" smtClean="0"/>
              <a:t>RxD</a:t>
            </a:r>
            <a:r>
              <a:rPr lang="en-US" b="1" dirty="0" smtClean="0"/>
              <a:t> line</a:t>
            </a:r>
          </a:p>
          <a:p>
            <a:pPr lvl="2">
              <a:lnSpc>
                <a:spcPct val="80000"/>
              </a:lnSpc>
              <a:buNone/>
            </a:pPr>
            <a:endParaRPr lang="en-US" b="1" dirty="0" smtClean="0"/>
          </a:p>
          <a:p>
            <a:pPr lvl="2">
              <a:lnSpc>
                <a:spcPct val="80000"/>
              </a:lnSpc>
            </a:pPr>
            <a:r>
              <a:rPr lang="en-US" b="1" dirty="0" smtClean="0"/>
              <a:t>Can be accessed like any other register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dirty="0" smtClean="0"/>
              <a:t>MOV SBUF,#'D'	;load SBUF=44H, ASCII for 'D‘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dirty="0" smtClean="0"/>
              <a:t>MOV SBUF,A		;copy accumulator into SBUF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ü"/>
            </a:pPr>
            <a:r>
              <a:rPr lang="en-US" b="1" dirty="0" smtClean="0"/>
              <a:t>MOV A,SBUF		;copy SBUF into accumulator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10_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7229" y="1219200"/>
            <a:ext cx="2469542" cy="4525963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SCON (serial control) register</a:t>
            </a:r>
          </a:p>
          <a:p>
            <a:pPr lvl="1"/>
            <a:r>
              <a:rPr lang="en-US" b="1" dirty="0" smtClean="0"/>
              <a:t>to program the start bit, stop bit, and data bits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fig10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048375" cy="3082925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4191000"/>
          <a:ext cx="60960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990600"/>
                <a:gridCol w="144780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Baud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 register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osc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en-US" dirty="0" smtClean="0"/>
                        <a:t>/12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8-bit UART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9-bit UART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osc</a:t>
                      </a:r>
                      <a:r>
                        <a:rPr lang="en-US" dirty="0" smtClean="0"/>
                        <a:t>./64 or </a:t>
                      </a:r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osc</a:t>
                      </a:r>
                      <a:r>
                        <a:rPr lang="en-US" baseline="-25000" dirty="0" smtClean="0"/>
                        <a:t>.</a:t>
                      </a:r>
                      <a:r>
                        <a:rPr lang="en-US" dirty="0" smtClean="0"/>
                        <a:t>/32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9-bit UART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 program to transfer letter "A" serially at 4800 baud, continuously.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6870" y="19151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76400"/>
            <a:ext cx="8153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47800" y="198120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4000" dirty="0" smtClean="0">
                <a:solidFill>
                  <a:schemeClr val="accent2"/>
                </a:solidFill>
                <a:latin typeface="Comic Sans MS" pitchFamily="66" charset="0"/>
                <a:ea typeface="Gulim" pitchFamily="34" charset="-127"/>
              </a:rPr>
              <a:t>8051 Interrupts </a:t>
            </a:r>
            <a:r>
              <a:rPr lang="en-US" altLang="ko-KR" sz="4000" dirty="0">
                <a:solidFill>
                  <a:schemeClr val="accent2"/>
                </a:solidFill>
                <a:latin typeface="Comic Sans MS" pitchFamily="66" charset="0"/>
                <a:ea typeface="Gulim" pitchFamily="34" charset="-127"/>
              </a:rPr>
              <a:t>Programming</a:t>
            </a:r>
            <a:endParaRPr lang="en-US" sz="4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8142288" cy="4648200"/>
          </a:xfrm>
        </p:spPr>
        <p:txBody>
          <a:bodyPr/>
          <a:lstStyle/>
          <a:p>
            <a:r>
              <a:rPr lang="en-US" altLang="ko-KR" sz="2400" dirty="0"/>
              <a:t>An </a:t>
            </a:r>
            <a:r>
              <a:rPr lang="en-US" altLang="ko-KR" sz="2400" i="1" dirty="0">
                <a:solidFill>
                  <a:srgbClr val="FF3300"/>
                </a:solidFill>
              </a:rPr>
              <a:t>interrupt</a:t>
            </a:r>
            <a:r>
              <a:rPr lang="en-US" altLang="ko-KR" sz="2400" dirty="0"/>
              <a:t> is an external or internal event that interrupts the microcontroller to inform it that a device needs its service.</a:t>
            </a:r>
            <a:endParaRPr lang="en-US" altLang="ko-KR" sz="2400" dirty="0"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endParaRPr lang="en-US" altLang="ko-KR" sz="900" b="1" dirty="0"/>
          </a:p>
          <a:p>
            <a:r>
              <a:rPr lang="en-US" altLang="ko-KR" sz="2400" dirty="0" smtClean="0"/>
              <a:t>The </a:t>
            </a:r>
            <a:r>
              <a:rPr lang="en-US" altLang="ko-KR" sz="2400" dirty="0"/>
              <a:t>program which is associated with the interrupt is called the </a:t>
            </a:r>
            <a:r>
              <a:rPr lang="en-US" altLang="ko-KR" sz="2400" b="1" i="1" dirty="0"/>
              <a:t>interrupt service routine</a:t>
            </a:r>
            <a:r>
              <a:rPr lang="en-US" altLang="ko-KR" sz="2400" dirty="0"/>
              <a:t> (ISR) or </a:t>
            </a:r>
            <a:r>
              <a:rPr lang="en-US" altLang="ko-KR" sz="2400" b="1" i="1" dirty="0"/>
              <a:t>interrupt handler</a:t>
            </a:r>
            <a:r>
              <a:rPr lang="en-US" altLang="ko-KR" sz="2400" dirty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ko-KR" sz="3500" dirty="0">
                <a:solidFill>
                  <a:schemeClr val="accent2"/>
                </a:solidFill>
              </a:rPr>
              <a:t>Steps in executing an interrupt</a:t>
            </a:r>
            <a:endParaRPr lang="en-US" altLang="ko-KR" sz="3500" dirty="0">
              <a:solidFill>
                <a:schemeClr val="accent2"/>
              </a:solidFill>
              <a:ea typeface="Gulim" pitchFamily="34" charset="-127"/>
            </a:endParaRPr>
          </a:p>
          <a:p>
            <a:pPr>
              <a:buFont typeface="Wingdings" pitchFamily="2" charset="2"/>
              <a:buNone/>
            </a:pPr>
            <a:endParaRPr lang="en-US" altLang="ko-KR" sz="1000" dirty="0">
              <a:ea typeface="Gulim" pitchFamily="34" charset="-127"/>
            </a:endParaRPr>
          </a:p>
          <a:p>
            <a:r>
              <a:rPr lang="en-US" altLang="ko-KR" sz="2400" dirty="0">
                <a:ea typeface="Gulim" pitchFamily="34" charset="-127"/>
              </a:rPr>
              <a:t>F</a:t>
            </a:r>
            <a:r>
              <a:rPr lang="en-US" altLang="ko-KR" sz="2400" dirty="0"/>
              <a:t>inish</a:t>
            </a:r>
            <a:r>
              <a:rPr lang="fa-IR" altLang="ko-KR" sz="2400" dirty="0"/>
              <a:t> </a:t>
            </a:r>
            <a:r>
              <a:rPr lang="en-US" altLang="ko-KR" sz="2400" dirty="0">
                <a:ea typeface="Gulim" pitchFamily="34" charset="-127"/>
              </a:rPr>
              <a:t> current</a:t>
            </a:r>
            <a:r>
              <a:rPr lang="en-US" altLang="ko-KR" sz="2400" dirty="0"/>
              <a:t> instruction and s</a:t>
            </a:r>
            <a:r>
              <a:rPr lang="en-US" altLang="ko-KR" sz="2400" dirty="0">
                <a:ea typeface="Gulim" pitchFamily="34" charset="-127"/>
              </a:rPr>
              <a:t>a</a:t>
            </a:r>
            <a:r>
              <a:rPr lang="en-US" altLang="ko-KR" sz="2400" dirty="0"/>
              <a:t>ves the PC on stack.</a:t>
            </a:r>
            <a:endParaRPr lang="en-US" altLang="ko-KR" sz="2400" dirty="0">
              <a:ea typeface="Gulim" pitchFamily="34" charset="-127"/>
            </a:endParaRPr>
          </a:p>
          <a:p>
            <a:endParaRPr lang="en-US" altLang="ko-KR" sz="1000" dirty="0"/>
          </a:p>
          <a:p>
            <a:r>
              <a:rPr lang="en-US" altLang="ko-KR" sz="2400" dirty="0">
                <a:ea typeface="Gulim" pitchFamily="34" charset="-127"/>
              </a:rPr>
              <a:t>J</a:t>
            </a:r>
            <a:r>
              <a:rPr lang="en-US" altLang="ko-KR" sz="2400" dirty="0"/>
              <a:t>umps to a fixed location in memory </a:t>
            </a:r>
            <a:r>
              <a:rPr lang="en-US" altLang="ko-KR" sz="2400" dirty="0">
                <a:ea typeface="Gulim" pitchFamily="34" charset="-127"/>
              </a:rPr>
              <a:t>depend on type of interrupt</a:t>
            </a:r>
          </a:p>
          <a:p>
            <a:endParaRPr lang="fa-IR" altLang="ko-KR" sz="1400" dirty="0"/>
          </a:p>
          <a:p>
            <a:r>
              <a:rPr lang="en-US" altLang="ko-KR" sz="2400" dirty="0">
                <a:ea typeface="Gulim" pitchFamily="34" charset="-127"/>
              </a:rPr>
              <a:t>S</a:t>
            </a:r>
            <a:r>
              <a:rPr lang="en-US" altLang="ko-KR" sz="2400" dirty="0"/>
              <a:t>tarts to execute the </a:t>
            </a:r>
            <a:r>
              <a:rPr lang="en-US" altLang="ko-KR" sz="2400" dirty="0" smtClean="0"/>
              <a:t>Interrupt </a:t>
            </a:r>
            <a:r>
              <a:rPr lang="en-US" altLang="ko-KR" sz="2400" dirty="0"/>
              <a:t>S</a:t>
            </a:r>
            <a:r>
              <a:rPr lang="en-US" altLang="ko-KR" sz="2400" dirty="0" smtClean="0"/>
              <a:t>ervice </a:t>
            </a:r>
            <a:r>
              <a:rPr lang="en-US" altLang="ko-KR" sz="2400" dirty="0"/>
              <a:t>R</a:t>
            </a:r>
            <a:r>
              <a:rPr lang="en-US" altLang="ko-KR" sz="2400" dirty="0" smtClean="0"/>
              <a:t>outine </a:t>
            </a:r>
            <a:r>
              <a:rPr lang="en-US" altLang="ko-KR" sz="2400" dirty="0"/>
              <a:t>until RETI (return from interrupt)</a:t>
            </a:r>
            <a:endParaRPr lang="fa-IR" altLang="ko-KR" sz="2400" dirty="0"/>
          </a:p>
          <a:p>
            <a:endParaRPr lang="en-US" altLang="ko-KR" sz="2000" dirty="0"/>
          </a:p>
          <a:p>
            <a:r>
              <a:rPr lang="en-US" altLang="ko-KR" sz="2400" dirty="0"/>
              <a:t>Upon executing the RETI the microcontroller returns to the place where it was interrupted. Get</a:t>
            </a:r>
            <a:r>
              <a:rPr lang="fa-IR" altLang="ko-KR" sz="2400" dirty="0"/>
              <a:t> </a:t>
            </a:r>
            <a:r>
              <a:rPr lang="en-US" altLang="ko-KR" sz="2400" dirty="0">
                <a:ea typeface="Gulim" pitchFamily="34" charset="-127"/>
              </a:rPr>
              <a:t>pop</a:t>
            </a:r>
            <a:r>
              <a:rPr lang="en-US" altLang="ko-KR" sz="2400" dirty="0"/>
              <a:t> PC from stack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8051 architecture contains the following: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8 bit CPU with registers A and B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16 bit program counter(PC) and data pointer(DPTR)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8 bit program status word(PSW)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8 bit stack pointer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Internal ROM of 4 </a:t>
            </a:r>
            <a:r>
              <a:rPr lang="en-US" sz="2400" b="1" dirty="0" err="1" smtClean="0"/>
              <a:t>KBytes</a:t>
            </a: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Internal RAM of 128 Bytes</a:t>
            </a:r>
          </a:p>
          <a:p>
            <a:r>
              <a:rPr lang="en-US" sz="2400" dirty="0" smtClean="0"/>
              <a:t>	– </a:t>
            </a:r>
            <a:r>
              <a:rPr lang="en-US" sz="2400" b="1" dirty="0" smtClean="0"/>
              <a:t>4 register banks 00-1f</a:t>
            </a:r>
          </a:p>
          <a:p>
            <a:r>
              <a:rPr lang="en-US" sz="2400" dirty="0" smtClean="0"/>
              <a:t>	– </a:t>
            </a:r>
            <a:r>
              <a:rPr lang="en-US" sz="2400" b="1" dirty="0" smtClean="0"/>
              <a:t>16 bytes(bit addressable) 20-2f</a:t>
            </a:r>
          </a:p>
          <a:p>
            <a:r>
              <a:rPr lang="en-US" sz="2400" dirty="0" smtClean="0"/>
              <a:t>	– </a:t>
            </a:r>
            <a:r>
              <a:rPr lang="en-US" sz="2400" b="1" dirty="0" smtClean="0"/>
              <a:t>80 bytes of general purpose data memory 30-7f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32 I/O pins arranged as four 8 bit ports (P0 – P3)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2 16-bit timer/counters: T0 and T1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Full duplex serial data receiver/transmitter: SBUF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b="1" dirty="0" smtClean="0"/>
              <a:t>Control registers: TCON, TMOD, SCON, PCON, IP </a:t>
            </a:r>
            <a:r>
              <a:rPr lang="en-US" sz="2400" b="1" dirty="0" smtClean="0"/>
              <a:t>and IE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2 external and 3 internal interrupt sources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Oscillator and clock circuits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Interrupt Sources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4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Original 8051 has 6 sources of interrupts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 Reset </a:t>
            </a:r>
            <a:endParaRPr lang="en-US" sz="2000" dirty="0" smtClean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Timer </a:t>
            </a:r>
            <a:r>
              <a:rPr lang="en-US" sz="2000" dirty="0"/>
              <a:t>0 overflow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 Timer 1 overflow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 External Interrupt 0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 External Interrupt 1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Serial </a:t>
            </a:r>
            <a:r>
              <a:rPr lang="en-US" sz="2000" dirty="0"/>
              <a:t>Port events (buffer full, buffer empty, etc)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Interrupt Vectors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Each interrupt has a </a:t>
            </a:r>
            <a:r>
              <a:rPr lang="en-US" sz="2400" dirty="0">
                <a:solidFill>
                  <a:srgbClr val="FF3300"/>
                </a:solidFill>
              </a:rPr>
              <a:t>specific</a:t>
            </a:r>
            <a:r>
              <a:rPr lang="en-US" sz="2400" dirty="0"/>
              <a:t> place in </a:t>
            </a:r>
            <a:r>
              <a:rPr lang="en-US" sz="2400" dirty="0">
                <a:solidFill>
                  <a:srgbClr val="FF3300"/>
                </a:solidFill>
              </a:rPr>
              <a:t>code</a:t>
            </a:r>
            <a:r>
              <a:rPr lang="en-US" sz="2400" dirty="0"/>
              <a:t> memory where </a:t>
            </a:r>
            <a:r>
              <a:rPr lang="en-US" sz="2400" dirty="0" smtClean="0"/>
              <a:t> </a:t>
            </a:r>
            <a:r>
              <a:rPr lang="en-US" sz="2400" dirty="0"/>
              <a:t>execution </a:t>
            </a:r>
            <a:r>
              <a:rPr lang="en-US" sz="2400" dirty="0" smtClean="0"/>
              <a:t>of interrupt </a:t>
            </a:r>
            <a:r>
              <a:rPr lang="en-US" sz="2400" dirty="0"/>
              <a:t>service </a:t>
            </a:r>
            <a:r>
              <a:rPr lang="en-US" sz="2400" dirty="0" smtClean="0"/>
              <a:t>routine begins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Reset:			0000h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External Interrupt 0: 	0003h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Timer 0 overflow:    	000Bh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External Interrupt 1:	0013h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Timer 1 overflow:    	001Bh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Serial :           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0023h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5795963" y="4076700"/>
            <a:ext cx="2514600" cy="1320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Note:</a:t>
            </a:r>
            <a:r>
              <a:rPr lang="en-US" sz="2000" b="1">
                <a:latin typeface="Times New Roman" pitchFamily="18" charset="0"/>
              </a:rPr>
              <a:t> that there are only 8 memory locations between vectors.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1709738" y="260350"/>
            <a:ext cx="567055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sz="2900">
                <a:solidFill>
                  <a:schemeClr val="accent2"/>
                </a:solidFill>
                <a:ea typeface="Gulim" pitchFamily="34" charset="-127"/>
                <a:cs typeface="Arial" charset="0"/>
              </a:rPr>
              <a:t>Interrupt Enable (IE) register	</a:t>
            </a:r>
          </a:p>
        </p:txBody>
      </p:sp>
      <p:graphicFrame>
        <p:nvGraphicFramePr>
          <p:cNvPr id="673795" name="Object 3"/>
          <p:cNvGraphicFramePr>
            <a:graphicFrameLocks noChangeAspect="1"/>
          </p:cNvGraphicFramePr>
          <p:nvPr>
            <p:ph/>
          </p:nvPr>
        </p:nvGraphicFramePr>
        <p:xfrm>
          <a:off x="828675" y="2360613"/>
          <a:ext cx="7199313" cy="3300412"/>
        </p:xfrm>
        <a:graphic>
          <a:graphicData uri="http://schemas.openxmlformats.org/presentationml/2006/ole">
            <p:oleObj spid="_x0000_s1026" name="Bitmap Image" r:id="rId3" imgW="5133333" imgH="2305372" progId="PBrush">
              <p:embed/>
            </p:oleObj>
          </a:graphicData>
        </a:graphic>
      </p:graphicFrame>
      <p:sp>
        <p:nvSpPr>
          <p:cNvPr id="673797" name="Rectangle 5"/>
          <p:cNvSpPr>
            <a:spLocks noChangeArrowheads="1"/>
          </p:cNvSpPr>
          <p:nvPr/>
        </p:nvSpPr>
        <p:spPr bwMode="auto">
          <a:xfrm>
            <a:off x="693738" y="1135063"/>
            <a:ext cx="6294437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ko-KR" sz="2500">
                <a:ea typeface="Gulim" pitchFamily="34" charset="-127"/>
                <a:cs typeface="Arial" charset="0"/>
              </a:rPr>
              <a:t>All interrupt are disabled after reset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ko-KR" sz="2500">
                <a:ea typeface="Gulim" pitchFamily="34" charset="-127"/>
                <a:cs typeface="Arial" charset="0"/>
              </a:rPr>
              <a:t>We can enable and disable them bye 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1082675" y="401638"/>
            <a:ext cx="67294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sz="3200">
                <a:solidFill>
                  <a:schemeClr val="accent2"/>
                </a:solidFill>
                <a:ea typeface="Gulim" pitchFamily="34" charset="-127"/>
              </a:rPr>
              <a:t>Enabling and disabling an interrupt</a:t>
            </a:r>
            <a:endParaRPr lang="en-US" altLang="ko-KR" sz="3700">
              <a:solidFill>
                <a:schemeClr val="accent2"/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689157" name="Rectangle 5"/>
          <p:cNvSpPr>
            <a:spLocks noChangeArrowheads="1"/>
          </p:cNvSpPr>
          <p:nvPr/>
        </p:nvSpPr>
        <p:spPr bwMode="auto">
          <a:xfrm>
            <a:off x="466725" y="1834832"/>
            <a:ext cx="8497888" cy="34470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ko-KR" dirty="0" smtClean="0">
                <a:ea typeface="Gulim" pitchFamily="34" charset="-127"/>
              </a:rPr>
              <a:t> By </a:t>
            </a:r>
            <a:r>
              <a:rPr lang="en-US" altLang="ko-KR" dirty="0">
                <a:ea typeface="Gulim" pitchFamily="34" charset="-127"/>
              </a:rPr>
              <a:t>bit operation</a:t>
            </a:r>
          </a:p>
          <a:p>
            <a:pPr>
              <a:buClr>
                <a:srgbClr val="CC0000"/>
              </a:buClr>
            </a:pPr>
            <a:endParaRPr lang="en-US" altLang="ko-KR" dirty="0">
              <a:ea typeface="Gulim" pitchFamily="34" charset="-127"/>
            </a:endParaRPr>
          </a:p>
          <a:p>
            <a:pPr lvl="1">
              <a:buClr>
                <a:srgbClr val="009900"/>
              </a:buClr>
              <a:buFont typeface="Wingdings" pitchFamily="2" charset="2"/>
              <a:buNone/>
            </a:pPr>
            <a:r>
              <a:rPr lang="en-US" altLang="ko-KR" dirty="0">
                <a:ea typeface="Gulim" pitchFamily="34" charset="-127"/>
              </a:rPr>
              <a:t>	</a:t>
            </a: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EA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 	 	;Enable All 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ET0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	 	;Enable Timer0 </a:t>
            </a:r>
            <a:r>
              <a:rPr lang="en-US" altLang="ko-KR" sz="1800" dirty="0" err="1">
                <a:latin typeface="Courier New" pitchFamily="49" charset="0"/>
                <a:ea typeface="Gulim" pitchFamily="34" charset="-127"/>
                <a:cs typeface="Courier New" pitchFamily="49" charset="0"/>
              </a:rPr>
              <a:t>ovrf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ET1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 	 	;Enable Timer1 </a:t>
            </a:r>
            <a:r>
              <a:rPr lang="en-US" altLang="ko-KR" sz="1800" dirty="0" err="1">
                <a:latin typeface="Courier New" pitchFamily="49" charset="0"/>
                <a:ea typeface="Gulim" pitchFamily="34" charset="-127"/>
                <a:cs typeface="Courier New" pitchFamily="49" charset="0"/>
              </a:rPr>
              <a:t>ovrf</a:t>
            </a:r>
            <a:endParaRPr lang="en-US" altLang="ko-KR" sz="1400" dirty="0">
              <a:latin typeface="Courier New" pitchFamily="49" charset="0"/>
              <a:ea typeface="Gulim" pitchFamily="34" charset="-127"/>
              <a:cs typeface="Courier New" pitchFamily="49" charset="0"/>
            </a:endParaRP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EX0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 	 	;Enable INT0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EX1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		;Enable INT1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b="1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SETB  ES</a:t>
            </a:r>
            <a:r>
              <a:rPr lang="en-US" altLang="ko-KR" sz="1800" dirty="0">
                <a:latin typeface="Courier New" pitchFamily="49" charset="0"/>
                <a:ea typeface="Gulim" pitchFamily="34" charset="-127"/>
                <a:cs typeface="Courier New" pitchFamily="49" charset="0"/>
              </a:rPr>
              <a:t>        	 	;Enable Serial port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dirty="0">
                <a:ea typeface="Gulim" pitchFamily="34" charset="-127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</a:pPr>
            <a:r>
              <a:rPr lang="en-US" altLang="ko-KR" dirty="0">
                <a:ea typeface="Gulim" pitchFamily="34" charset="-127"/>
              </a:rPr>
              <a:t>B</a:t>
            </a:r>
            <a:r>
              <a:rPr lang="en-US" altLang="ko-KR" dirty="0" smtClean="0">
                <a:ea typeface="Gulim" pitchFamily="34" charset="-127"/>
              </a:rPr>
              <a:t>y </a:t>
            </a:r>
            <a:r>
              <a:rPr lang="en-US" altLang="ko-KR" dirty="0" err="1">
                <a:ea typeface="Gulim" pitchFamily="34" charset="-127"/>
              </a:rPr>
              <a:t>mov</a:t>
            </a:r>
            <a:r>
              <a:rPr lang="en-US" altLang="ko-KR" dirty="0">
                <a:ea typeface="Gulim" pitchFamily="34" charset="-127"/>
              </a:rPr>
              <a:t> instruction</a:t>
            </a:r>
          </a:p>
          <a:p>
            <a:pPr lvl="1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dirty="0">
                <a:ea typeface="Gulim" pitchFamily="34" charset="-127"/>
              </a:rPr>
              <a:t>	</a:t>
            </a:r>
            <a:r>
              <a:rPr lang="en-US" altLang="ko-KR" sz="2000" b="1" dirty="0">
                <a:latin typeface="Courier New" pitchFamily="49" charset="0"/>
                <a:ea typeface="Gulim" pitchFamily="34" charset="-127"/>
              </a:rPr>
              <a:t>MOV IE, #10010110B</a:t>
            </a:r>
          </a:p>
          <a:p>
            <a:pPr lvl="2">
              <a:buClr>
                <a:srgbClr val="CC0000"/>
              </a:buClr>
              <a:buFont typeface="Wingdings" pitchFamily="2" charset="2"/>
              <a:buNone/>
            </a:pPr>
            <a:r>
              <a:rPr lang="en-US" altLang="ko-KR" sz="1800" dirty="0">
                <a:ea typeface="Gulim" pitchFamily="34" charset="-127"/>
              </a:rPr>
              <a:t>	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248275"/>
            <a:ext cx="464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5303520" y="5289452"/>
            <a:ext cx="168812" cy="267286"/>
          </a:xfrm>
          <a:custGeom>
            <a:avLst/>
            <a:gdLst>
              <a:gd name="connsiteX0" fmla="*/ 0 w 168812"/>
              <a:gd name="connsiteY0" fmla="*/ 0 h 267286"/>
              <a:gd name="connsiteX1" fmla="*/ 14068 w 168812"/>
              <a:gd name="connsiteY1" fmla="*/ 42203 h 267286"/>
              <a:gd name="connsiteX2" fmla="*/ 84406 w 168812"/>
              <a:gd name="connsiteY2" fmla="*/ 98474 h 267286"/>
              <a:gd name="connsiteX3" fmla="*/ 140677 w 168812"/>
              <a:gd name="connsiteY3" fmla="*/ 211016 h 267286"/>
              <a:gd name="connsiteX4" fmla="*/ 168812 w 168812"/>
              <a:gd name="connsiteY4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12" h="267286">
                <a:moveTo>
                  <a:pt x="0" y="0"/>
                </a:moveTo>
                <a:cubicBezTo>
                  <a:pt x="4689" y="14068"/>
                  <a:pt x="6439" y="29487"/>
                  <a:pt x="14068" y="42203"/>
                </a:cubicBezTo>
                <a:cubicBezTo>
                  <a:pt x="27433" y="64478"/>
                  <a:pt x="65235" y="85694"/>
                  <a:pt x="84406" y="98474"/>
                </a:cubicBezTo>
                <a:cubicBezTo>
                  <a:pt x="116736" y="195463"/>
                  <a:pt x="91571" y="161909"/>
                  <a:pt x="140677" y="211016"/>
                </a:cubicBezTo>
                <a:cubicBezTo>
                  <a:pt x="156842" y="259510"/>
                  <a:pt x="144260" y="242734"/>
                  <a:pt x="168812" y="2672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03520" y="5036234"/>
            <a:ext cx="379828" cy="548640"/>
          </a:xfrm>
          <a:custGeom>
            <a:avLst/>
            <a:gdLst>
              <a:gd name="connsiteX0" fmla="*/ 0 w 379828"/>
              <a:gd name="connsiteY0" fmla="*/ 548640 h 548640"/>
              <a:gd name="connsiteX1" fmla="*/ 126609 w 379828"/>
              <a:gd name="connsiteY1" fmla="*/ 337624 h 548640"/>
              <a:gd name="connsiteX2" fmla="*/ 182880 w 379828"/>
              <a:gd name="connsiteY2" fmla="*/ 253218 h 548640"/>
              <a:gd name="connsiteX3" fmla="*/ 267286 w 379828"/>
              <a:gd name="connsiteY3" fmla="*/ 140677 h 548640"/>
              <a:gd name="connsiteX4" fmla="*/ 323557 w 379828"/>
              <a:gd name="connsiteY4" fmla="*/ 56271 h 548640"/>
              <a:gd name="connsiteX5" fmla="*/ 379828 w 379828"/>
              <a:gd name="connsiteY5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828" h="548640">
                <a:moveTo>
                  <a:pt x="0" y="548640"/>
                </a:moveTo>
                <a:cubicBezTo>
                  <a:pt x="53326" y="441985"/>
                  <a:pt x="23147" y="497519"/>
                  <a:pt x="126609" y="337624"/>
                </a:cubicBezTo>
                <a:cubicBezTo>
                  <a:pt x="144979" y="309234"/>
                  <a:pt x="162591" y="280270"/>
                  <a:pt x="182880" y="253218"/>
                </a:cubicBezTo>
                <a:cubicBezTo>
                  <a:pt x="211015" y="215704"/>
                  <a:pt x="241275" y="179694"/>
                  <a:pt x="267286" y="140677"/>
                </a:cubicBezTo>
                <a:cubicBezTo>
                  <a:pt x="286043" y="112542"/>
                  <a:pt x="299647" y="80181"/>
                  <a:pt x="323557" y="56271"/>
                </a:cubicBezTo>
                <a:lnTo>
                  <a:pt x="37982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02855" y="5247249"/>
            <a:ext cx="142160" cy="478302"/>
          </a:xfrm>
          <a:custGeom>
            <a:avLst/>
            <a:gdLst>
              <a:gd name="connsiteX0" fmla="*/ 0 w 142160"/>
              <a:gd name="connsiteY0" fmla="*/ 0 h 478302"/>
              <a:gd name="connsiteX1" fmla="*/ 14068 w 142160"/>
              <a:gd name="connsiteY1" fmla="*/ 98474 h 478302"/>
              <a:gd name="connsiteX2" fmla="*/ 42203 w 142160"/>
              <a:gd name="connsiteY2" fmla="*/ 182880 h 478302"/>
              <a:gd name="connsiteX3" fmla="*/ 70339 w 142160"/>
              <a:gd name="connsiteY3" fmla="*/ 281354 h 478302"/>
              <a:gd name="connsiteX4" fmla="*/ 84407 w 142160"/>
              <a:gd name="connsiteY4" fmla="*/ 337625 h 478302"/>
              <a:gd name="connsiteX5" fmla="*/ 112542 w 142160"/>
              <a:gd name="connsiteY5" fmla="*/ 379828 h 478302"/>
              <a:gd name="connsiteX6" fmla="*/ 140677 w 142160"/>
              <a:gd name="connsiteY6" fmla="*/ 478302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160" h="478302">
                <a:moveTo>
                  <a:pt x="0" y="0"/>
                </a:moveTo>
                <a:cubicBezTo>
                  <a:pt x="4689" y="32825"/>
                  <a:pt x="6612" y="66165"/>
                  <a:pt x="14068" y="98474"/>
                </a:cubicBezTo>
                <a:cubicBezTo>
                  <a:pt x="20737" y="127372"/>
                  <a:pt x="35010" y="154108"/>
                  <a:pt x="42203" y="182880"/>
                </a:cubicBezTo>
                <a:cubicBezTo>
                  <a:pt x="86182" y="358793"/>
                  <a:pt x="29975" y="140082"/>
                  <a:pt x="70339" y="281354"/>
                </a:cubicBezTo>
                <a:cubicBezTo>
                  <a:pt x="75651" y="299944"/>
                  <a:pt x="76791" y="319854"/>
                  <a:pt x="84407" y="337625"/>
                </a:cubicBezTo>
                <a:cubicBezTo>
                  <a:pt x="91067" y="353165"/>
                  <a:pt x="105675" y="364378"/>
                  <a:pt x="112542" y="379828"/>
                </a:cubicBezTo>
                <a:cubicBezTo>
                  <a:pt x="142160" y="446469"/>
                  <a:pt x="140677" y="438089"/>
                  <a:pt x="140677" y="4783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34043" y="5261317"/>
            <a:ext cx="422031" cy="478301"/>
          </a:xfrm>
          <a:custGeom>
            <a:avLst/>
            <a:gdLst>
              <a:gd name="connsiteX0" fmla="*/ 422031 w 422031"/>
              <a:gd name="connsiteY0" fmla="*/ 0 h 478301"/>
              <a:gd name="connsiteX1" fmla="*/ 295422 w 422031"/>
              <a:gd name="connsiteY1" fmla="*/ 98474 h 478301"/>
              <a:gd name="connsiteX2" fmla="*/ 211015 w 422031"/>
              <a:gd name="connsiteY2" fmla="*/ 126609 h 478301"/>
              <a:gd name="connsiteX3" fmla="*/ 140677 w 422031"/>
              <a:gd name="connsiteY3" fmla="*/ 196948 h 478301"/>
              <a:gd name="connsiteX4" fmla="*/ 98474 w 422031"/>
              <a:gd name="connsiteY4" fmla="*/ 281354 h 478301"/>
              <a:gd name="connsiteX5" fmla="*/ 56271 w 422031"/>
              <a:gd name="connsiteY5" fmla="*/ 379828 h 478301"/>
              <a:gd name="connsiteX6" fmla="*/ 28135 w 422031"/>
              <a:gd name="connsiteY6" fmla="*/ 407963 h 478301"/>
              <a:gd name="connsiteX7" fmla="*/ 0 w 422031"/>
              <a:gd name="connsiteY7" fmla="*/ 478301 h 47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031" h="478301">
                <a:moveTo>
                  <a:pt x="422031" y="0"/>
                </a:moveTo>
                <a:cubicBezTo>
                  <a:pt x="385618" y="36413"/>
                  <a:pt x="345900" y="81648"/>
                  <a:pt x="295422" y="98474"/>
                </a:cubicBezTo>
                <a:lnTo>
                  <a:pt x="211015" y="126609"/>
                </a:lnTo>
                <a:cubicBezTo>
                  <a:pt x="187569" y="150055"/>
                  <a:pt x="151163" y="165492"/>
                  <a:pt x="140677" y="196948"/>
                </a:cubicBezTo>
                <a:cubicBezTo>
                  <a:pt x="105317" y="303027"/>
                  <a:pt x="153015" y="172272"/>
                  <a:pt x="98474" y="281354"/>
                </a:cubicBezTo>
                <a:cubicBezTo>
                  <a:pt x="60964" y="356374"/>
                  <a:pt x="114811" y="292019"/>
                  <a:pt x="56271" y="379828"/>
                </a:cubicBezTo>
                <a:cubicBezTo>
                  <a:pt x="48914" y="390864"/>
                  <a:pt x="37514" y="398585"/>
                  <a:pt x="28135" y="407963"/>
                </a:cubicBezTo>
                <a:cubicBezTo>
                  <a:pt x="10752" y="460113"/>
                  <a:pt x="20700" y="436903"/>
                  <a:pt x="0" y="4783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3271" y="5303520"/>
            <a:ext cx="301794" cy="407963"/>
          </a:xfrm>
          <a:custGeom>
            <a:avLst/>
            <a:gdLst>
              <a:gd name="connsiteX0" fmla="*/ 6372 w 301794"/>
              <a:gd name="connsiteY0" fmla="*/ 0 h 407963"/>
              <a:gd name="connsiteX1" fmla="*/ 48575 w 301794"/>
              <a:gd name="connsiteY1" fmla="*/ 98474 h 407963"/>
              <a:gd name="connsiteX2" fmla="*/ 62643 w 301794"/>
              <a:gd name="connsiteY2" fmla="*/ 140677 h 407963"/>
              <a:gd name="connsiteX3" fmla="*/ 104846 w 301794"/>
              <a:gd name="connsiteY3" fmla="*/ 182880 h 407963"/>
              <a:gd name="connsiteX4" fmla="*/ 161117 w 301794"/>
              <a:gd name="connsiteY4" fmla="*/ 253218 h 407963"/>
              <a:gd name="connsiteX5" fmla="*/ 189252 w 301794"/>
              <a:gd name="connsiteY5" fmla="*/ 295422 h 407963"/>
              <a:gd name="connsiteX6" fmla="*/ 273658 w 301794"/>
              <a:gd name="connsiteY6" fmla="*/ 379828 h 407963"/>
              <a:gd name="connsiteX7" fmla="*/ 301794 w 301794"/>
              <a:gd name="connsiteY7" fmla="*/ 407963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794" h="407963">
                <a:moveTo>
                  <a:pt x="6372" y="0"/>
                </a:moveTo>
                <a:cubicBezTo>
                  <a:pt x="35650" y="117111"/>
                  <a:pt x="0" y="1325"/>
                  <a:pt x="48575" y="98474"/>
                </a:cubicBezTo>
                <a:cubicBezTo>
                  <a:pt x="55207" y="111737"/>
                  <a:pt x="54418" y="128339"/>
                  <a:pt x="62643" y="140677"/>
                </a:cubicBezTo>
                <a:cubicBezTo>
                  <a:pt x="73679" y="157230"/>
                  <a:pt x="90778" y="168812"/>
                  <a:pt x="104846" y="182880"/>
                </a:cubicBezTo>
                <a:cubicBezTo>
                  <a:pt x="132234" y="265043"/>
                  <a:pt x="97485" y="189585"/>
                  <a:pt x="161117" y="253218"/>
                </a:cubicBezTo>
                <a:cubicBezTo>
                  <a:pt x="173072" y="265173"/>
                  <a:pt x="178019" y="282785"/>
                  <a:pt x="189252" y="295422"/>
                </a:cubicBezTo>
                <a:cubicBezTo>
                  <a:pt x="215686" y="325161"/>
                  <a:pt x="245523" y="351693"/>
                  <a:pt x="273658" y="379828"/>
                </a:cubicBezTo>
                <a:lnTo>
                  <a:pt x="301794" y="40796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64985" y="5219114"/>
            <a:ext cx="365673" cy="541475"/>
          </a:xfrm>
          <a:custGeom>
            <a:avLst/>
            <a:gdLst>
              <a:gd name="connsiteX0" fmla="*/ 13981 w 365673"/>
              <a:gd name="connsiteY0" fmla="*/ 520504 h 541475"/>
              <a:gd name="connsiteX1" fmla="*/ 70252 w 365673"/>
              <a:gd name="connsiteY1" fmla="*/ 436098 h 541475"/>
              <a:gd name="connsiteX2" fmla="*/ 126523 w 365673"/>
              <a:gd name="connsiteY2" fmla="*/ 365760 h 541475"/>
              <a:gd name="connsiteX3" fmla="*/ 210929 w 365673"/>
              <a:gd name="connsiteY3" fmla="*/ 225083 h 541475"/>
              <a:gd name="connsiteX4" fmla="*/ 239064 w 365673"/>
              <a:gd name="connsiteY4" fmla="*/ 168812 h 541475"/>
              <a:gd name="connsiteX5" fmla="*/ 337538 w 365673"/>
              <a:gd name="connsiteY5" fmla="*/ 28135 h 541475"/>
              <a:gd name="connsiteX6" fmla="*/ 365673 w 365673"/>
              <a:gd name="connsiteY6" fmla="*/ 0 h 5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673" h="541475">
                <a:moveTo>
                  <a:pt x="13981" y="520504"/>
                </a:moveTo>
                <a:cubicBezTo>
                  <a:pt x="47431" y="420156"/>
                  <a:pt x="0" y="541475"/>
                  <a:pt x="70252" y="436098"/>
                </a:cubicBezTo>
                <a:cubicBezTo>
                  <a:pt x="124612" y="354559"/>
                  <a:pt x="32139" y="428682"/>
                  <a:pt x="126523" y="365760"/>
                </a:cubicBezTo>
                <a:cubicBezTo>
                  <a:pt x="188724" y="241355"/>
                  <a:pt x="153135" y="282875"/>
                  <a:pt x="210929" y="225083"/>
                </a:cubicBezTo>
                <a:cubicBezTo>
                  <a:pt x="220307" y="206326"/>
                  <a:pt x="228275" y="186794"/>
                  <a:pt x="239064" y="168812"/>
                </a:cubicBezTo>
                <a:cubicBezTo>
                  <a:pt x="257846" y="137509"/>
                  <a:pt x="310058" y="61111"/>
                  <a:pt x="337538" y="28135"/>
                </a:cubicBezTo>
                <a:cubicBezTo>
                  <a:pt x="346029" y="17946"/>
                  <a:pt x="356295" y="9378"/>
                  <a:pt x="36567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External interrupt type 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control(TCON)</a:t>
            </a:r>
            <a:endParaRPr lang="en-US" sz="3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4648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000"/>
              <a:t>By low nibble of Timer control register </a:t>
            </a:r>
            <a:r>
              <a:rPr lang="en-US" sz="2000">
                <a:solidFill>
                  <a:srgbClr val="CC0000"/>
                </a:solidFill>
              </a:rPr>
              <a:t>TCON</a:t>
            </a:r>
          </a:p>
          <a:p>
            <a:pPr>
              <a:spcBef>
                <a:spcPct val="35000"/>
              </a:spcBef>
            </a:pPr>
            <a:r>
              <a:rPr lang="en-US" sz="2000">
                <a:solidFill>
                  <a:srgbClr val="CC0000"/>
                </a:solidFill>
              </a:rPr>
              <a:t>IE0</a:t>
            </a:r>
            <a:r>
              <a:rPr lang="en-US" sz="2000"/>
              <a:t> (</a:t>
            </a:r>
            <a:r>
              <a:rPr lang="en-US" sz="2000">
                <a:solidFill>
                  <a:srgbClr val="CC0000"/>
                </a:solidFill>
              </a:rPr>
              <a:t>IE1</a:t>
            </a:r>
            <a:r>
              <a:rPr lang="en-US" sz="2000"/>
              <a:t>): External interrupt 0(1) edge flag. </a:t>
            </a:r>
          </a:p>
          <a:p>
            <a:pPr lvl="1">
              <a:spcBef>
                <a:spcPct val="35000"/>
              </a:spcBef>
            </a:pPr>
            <a:r>
              <a:rPr lang="en-US" sz="1800">
                <a:solidFill>
                  <a:srgbClr val="FF3300"/>
                </a:solidFill>
              </a:rPr>
              <a:t>set</a:t>
            </a:r>
            <a:r>
              <a:rPr lang="en-US" sz="1800"/>
              <a:t> by CPU when external interrupt edge (</a:t>
            </a:r>
            <a:r>
              <a:rPr lang="en-US" sz="1800">
                <a:solidFill>
                  <a:srgbClr val="FF3300"/>
                </a:solidFill>
              </a:rPr>
              <a:t>H-to-L</a:t>
            </a:r>
            <a:r>
              <a:rPr lang="en-US" sz="1800"/>
              <a:t>) is detected. </a:t>
            </a:r>
          </a:p>
          <a:p>
            <a:pPr lvl="1">
              <a:spcBef>
                <a:spcPct val="35000"/>
              </a:spcBef>
            </a:pPr>
            <a:r>
              <a:rPr lang="en-US" sz="1800"/>
              <a:t>Does not affected by H-to-L while ISR is executed(no int on int)</a:t>
            </a:r>
          </a:p>
          <a:p>
            <a:pPr lvl="1">
              <a:spcBef>
                <a:spcPct val="35000"/>
              </a:spcBef>
            </a:pPr>
            <a:r>
              <a:rPr lang="en-US" sz="1800">
                <a:solidFill>
                  <a:srgbClr val="FF3300"/>
                </a:solidFill>
              </a:rPr>
              <a:t>Clear</a:t>
            </a:r>
            <a:r>
              <a:rPr lang="en-US" sz="1800"/>
              <a:t>ed by CPU when </a:t>
            </a:r>
            <a:r>
              <a:rPr lang="en-US" sz="1800">
                <a:solidFill>
                  <a:srgbClr val="FF3300"/>
                </a:solidFill>
              </a:rPr>
              <a:t>RETI</a:t>
            </a:r>
            <a:r>
              <a:rPr lang="en-US" sz="1800"/>
              <a:t> executed. </a:t>
            </a:r>
          </a:p>
          <a:p>
            <a:pPr lvl="1">
              <a:spcBef>
                <a:spcPct val="35000"/>
              </a:spcBef>
            </a:pPr>
            <a:r>
              <a:rPr lang="en-US" sz="1800"/>
              <a:t>does </a:t>
            </a:r>
            <a:r>
              <a:rPr lang="en-US" sz="1800">
                <a:solidFill>
                  <a:srgbClr val="FF3300"/>
                </a:solidFill>
              </a:rPr>
              <a:t>not </a:t>
            </a:r>
            <a:r>
              <a:rPr lang="en-US" sz="1800">
                <a:solidFill>
                  <a:schemeClr val="tx2"/>
                </a:solidFill>
              </a:rPr>
              <a:t>latch low-level</a:t>
            </a:r>
            <a:r>
              <a:rPr lang="en-US" sz="1800"/>
              <a:t> triggered interrupt</a:t>
            </a:r>
          </a:p>
          <a:p>
            <a:pPr>
              <a:spcBef>
                <a:spcPct val="35000"/>
              </a:spcBef>
            </a:pPr>
            <a:r>
              <a:rPr lang="en-US" sz="2000">
                <a:solidFill>
                  <a:srgbClr val="CC0000"/>
                </a:solidFill>
              </a:rPr>
              <a:t>IT0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</a:rPr>
              <a:t>(</a:t>
            </a:r>
            <a:r>
              <a:rPr lang="en-US" sz="2000">
                <a:solidFill>
                  <a:srgbClr val="CC0000"/>
                </a:solidFill>
              </a:rPr>
              <a:t>IT1</a:t>
            </a:r>
            <a:r>
              <a:rPr lang="en-US" sz="2000">
                <a:solidFill>
                  <a:schemeClr val="tx2"/>
                </a:solidFill>
              </a:rPr>
              <a:t>): interrupt 0 (1) type control bit. </a:t>
            </a:r>
          </a:p>
          <a:p>
            <a:pPr lvl="1">
              <a:spcBef>
                <a:spcPct val="35000"/>
              </a:spcBef>
            </a:pPr>
            <a:r>
              <a:rPr lang="en-US" sz="1800">
                <a:solidFill>
                  <a:schemeClr val="tx2"/>
                </a:solidFill>
              </a:rPr>
              <a:t>Set/cleared by software</a:t>
            </a:r>
          </a:p>
          <a:p>
            <a:pPr lvl="1">
              <a:spcBef>
                <a:spcPct val="35000"/>
              </a:spcBef>
            </a:pPr>
            <a:r>
              <a:rPr lang="en-US" sz="1800">
                <a:solidFill>
                  <a:schemeClr val="tx2"/>
                </a:solidFill>
              </a:rPr>
              <a:t>IT=1  edge trigger </a:t>
            </a:r>
          </a:p>
          <a:p>
            <a:pPr lvl="1">
              <a:spcBef>
                <a:spcPct val="35000"/>
              </a:spcBef>
            </a:pPr>
            <a:r>
              <a:rPr lang="en-US" sz="1800">
                <a:solidFill>
                  <a:schemeClr val="tx2"/>
                </a:solidFill>
              </a:rPr>
              <a:t>IT=0  low-level trigger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288" y="4965700"/>
            <a:ext cx="8350250" cy="1416050"/>
            <a:chOff x="46" y="709"/>
            <a:chExt cx="5692" cy="980"/>
          </a:xfrm>
        </p:grpSpPr>
        <p:sp>
          <p:nvSpPr>
            <p:cNvPr id="694290" name="Text Box 18"/>
            <p:cNvSpPr txBox="1">
              <a:spLocks noChangeArrowheads="1"/>
            </p:cNvSpPr>
            <p:nvPr/>
          </p:nvSpPr>
          <p:spPr bwMode="auto">
            <a:xfrm>
              <a:off x="103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TF1</a:t>
              </a:r>
            </a:p>
          </p:txBody>
        </p:sp>
        <p:sp>
          <p:nvSpPr>
            <p:cNvPr id="694291" name="Text Box 19"/>
            <p:cNvSpPr txBox="1">
              <a:spLocks noChangeArrowheads="1"/>
            </p:cNvSpPr>
            <p:nvPr/>
          </p:nvSpPr>
          <p:spPr bwMode="auto">
            <a:xfrm>
              <a:off x="796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TR1</a:t>
              </a:r>
            </a:p>
          </p:txBody>
        </p:sp>
        <p:sp>
          <p:nvSpPr>
            <p:cNvPr id="694292" name="Text Box 20"/>
            <p:cNvSpPr txBox="1">
              <a:spLocks noChangeArrowheads="1"/>
            </p:cNvSpPr>
            <p:nvPr/>
          </p:nvSpPr>
          <p:spPr bwMode="auto">
            <a:xfrm>
              <a:off x="1488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TF0</a:t>
              </a:r>
            </a:p>
          </p:txBody>
        </p:sp>
        <p:sp>
          <p:nvSpPr>
            <p:cNvPr id="694293" name="Text Box 21"/>
            <p:cNvSpPr txBox="1">
              <a:spLocks noChangeArrowheads="1"/>
            </p:cNvSpPr>
            <p:nvPr/>
          </p:nvSpPr>
          <p:spPr bwMode="auto">
            <a:xfrm>
              <a:off x="2182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TR0</a:t>
              </a:r>
            </a:p>
          </p:txBody>
        </p:sp>
        <p:sp>
          <p:nvSpPr>
            <p:cNvPr id="694294" name="Text Box 22"/>
            <p:cNvSpPr txBox="1">
              <a:spLocks noChangeArrowheads="1"/>
            </p:cNvSpPr>
            <p:nvPr/>
          </p:nvSpPr>
          <p:spPr bwMode="auto">
            <a:xfrm>
              <a:off x="2899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IE1</a:t>
              </a:r>
            </a:p>
          </p:txBody>
        </p:sp>
        <p:sp>
          <p:nvSpPr>
            <p:cNvPr id="694295" name="Text Box 23"/>
            <p:cNvSpPr txBox="1">
              <a:spLocks noChangeArrowheads="1"/>
            </p:cNvSpPr>
            <p:nvPr/>
          </p:nvSpPr>
          <p:spPr bwMode="auto">
            <a:xfrm>
              <a:off x="3592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IT1</a:t>
              </a:r>
            </a:p>
          </p:txBody>
        </p:sp>
        <p:sp>
          <p:nvSpPr>
            <p:cNvPr id="694296" name="Text Box 24"/>
            <p:cNvSpPr txBox="1">
              <a:spLocks noChangeArrowheads="1"/>
            </p:cNvSpPr>
            <p:nvPr/>
          </p:nvSpPr>
          <p:spPr bwMode="auto">
            <a:xfrm>
              <a:off x="4284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IE0</a:t>
              </a:r>
            </a:p>
          </p:txBody>
        </p:sp>
        <p:sp>
          <p:nvSpPr>
            <p:cNvPr id="694297" name="Text Box 25"/>
            <p:cNvSpPr txBox="1">
              <a:spLocks noChangeArrowheads="1"/>
            </p:cNvSpPr>
            <p:nvPr/>
          </p:nvSpPr>
          <p:spPr bwMode="auto">
            <a:xfrm>
              <a:off x="4978" y="1090"/>
              <a:ext cx="68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IT0</a:t>
              </a:r>
            </a:p>
          </p:txBody>
        </p:sp>
        <p:sp>
          <p:nvSpPr>
            <p:cNvPr id="694298" name="Text Box 26"/>
            <p:cNvSpPr txBox="1">
              <a:spLocks noChangeArrowheads="1"/>
            </p:cNvSpPr>
            <p:nvPr/>
          </p:nvSpPr>
          <p:spPr bwMode="auto">
            <a:xfrm>
              <a:off x="102" y="1361"/>
              <a:ext cx="2766" cy="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Timer 1        Timer0</a:t>
              </a:r>
            </a:p>
          </p:txBody>
        </p:sp>
        <p:sp>
          <p:nvSpPr>
            <p:cNvPr id="694299" name="Text Box 27"/>
            <p:cNvSpPr txBox="1">
              <a:spLocks noChangeArrowheads="1"/>
            </p:cNvSpPr>
            <p:nvPr/>
          </p:nvSpPr>
          <p:spPr bwMode="auto">
            <a:xfrm>
              <a:off x="2893" y="1361"/>
              <a:ext cx="2766" cy="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108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for Interrupt</a:t>
              </a:r>
            </a:p>
          </p:txBody>
        </p:sp>
        <p:sp>
          <p:nvSpPr>
            <p:cNvPr id="694300" name="Text Box 28"/>
            <p:cNvSpPr txBox="1">
              <a:spLocks noChangeArrowheads="1"/>
            </p:cNvSpPr>
            <p:nvPr/>
          </p:nvSpPr>
          <p:spPr bwMode="auto">
            <a:xfrm>
              <a:off x="46" y="709"/>
              <a:ext cx="90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(MSB)</a:t>
              </a:r>
            </a:p>
          </p:txBody>
        </p:sp>
        <p:sp>
          <p:nvSpPr>
            <p:cNvPr id="694301" name="Text Box 29"/>
            <p:cNvSpPr txBox="1">
              <a:spLocks noChangeArrowheads="1"/>
            </p:cNvSpPr>
            <p:nvPr/>
          </p:nvSpPr>
          <p:spPr bwMode="auto">
            <a:xfrm>
              <a:off x="4830" y="709"/>
              <a:ext cx="90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1" lang="en-US" altLang="zh-TW" sz="2800">
                  <a:latin typeface="Times New Roman" pitchFamily="18" charset="0"/>
                  <a:ea typeface="PMingLiU" pitchFamily="18" charset="-120"/>
                </a:rPr>
                <a:t>(LSB)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Interrupt Priorities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08962" cy="5111750"/>
          </a:xfrm>
        </p:spPr>
        <p:txBody>
          <a:bodyPr/>
          <a:lstStyle/>
          <a:p>
            <a:pPr marL="457200" indent="-457200">
              <a:spcBef>
                <a:spcPct val="40000"/>
              </a:spcBef>
            </a:pPr>
            <a:r>
              <a:rPr lang="en-US" sz="2400"/>
              <a:t>What if </a:t>
            </a:r>
            <a:r>
              <a:rPr lang="en-US" sz="2400">
                <a:solidFill>
                  <a:srgbClr val="FF3300"/>
                </a:solidFill>
              </a:rPr>
              <a:t>two</a:t>
            </a:r>
            <a:r>
              <a:rPr lang="en-US" sz="2400"/>
              <a:t> interrupt sources interrupt at the </a:t>
            </a:r>
            <a:r>
              <a:rPr lang="en-US" sz="2400">
                <a:solidFill>
                  <a:srgbClr val="FF3300"/>
                </a:solidFill>
              </a:rPr>
              <a:t>same time</a:t>
            </a:r>
            <a:r>
              <a:rPr lang="en-US" sz="2400"/>
              <a:t>?</a:t>
            </a:r>
          </a:p>
          <a:p>
            <a:pPr marL="457200" indent="-457200">
              <a:spcBef>
                <a:spcPct val="40000"/>
              </a:spcBef>
            </a:pPr>
            <a:r>
              <a:rPr lang="en-US" sz="2400"/>
              <a:t>The interrupt with the </a:t>
            </a:r>
            <a:r>
              <a:rPr lang="en-US" sz="2400">
                <a:solidFill>
                  <a:srgbClr val="FF3300"/>
                </a:solidFill>
              </a:rPr>
              <a:t>highest</a:t>
            </a:r>
            <a:r>
              <a:rPr lang="en-US" sz="2400"/>
              <a:t> PRIORITY gets serviced </a:t>
            </a:r>
            <a:r>
              <a:rPr lang="en-US" sz="2400">
                <a:solidFill>
                  <a:srgbClr val="FF3300"/>
                </a:solidFill>
              </a:rPr>
              <a:t>first</a:t>
            </a:r>
            <a:r>
              <a:rPr lang="en-US" sz="2400"/>
              <a:t>.</a:t>
            </a:r>
          </a:p>
          <a:p>
            <a:pPr marL="457200" indent="-457200">
              <a:spcBef>
                <a:spcPct val="40000"/>
              </a:spcBef>
            </a:pPr>
            <a:r>
              <a:rPr lang="en-US" sz="2400"/>
              <a:t>All interrupts have a power on </a:t>
            </a:r>
            <a:r>
              <a:rPr lang="en-US" sz="2400">
                <a:solidFill>
                  <a:srgbClr val="FF3300"/>
                </a:solidFill>
              </a:rPr>
              <a:t>default</a:t>
            </a:r>
            <a:r>
              <a:rPr lang="en-US" sz="2400"/>
              <a:t> priority order. </a:t>
            </a:r>
          </a:p>
          <a:p>
            <a:pPr marL="838200" lvl="1" indent="-381000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000"/>
              <a:t>External interrupt 0 (INT0)</a:t>
            </a:r>
          </a:p>
          <a:p>
            <a:pPr marL="838200" lvl="1" indent="-381000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000"/>
              <a:t>Timer interrupt0 (TF0)</a:t>
            </a:r>
          </a:p>
          <a:p>
            <a:pPr marL="838200" lvl="1" indent="-381000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000"/>
              <a:t>External interrupt 1 (INT1)</a:t>
            </a:r>
          </a:p>
          <a:p>
            <a:pPr marL="838200" lvl="1" indent="-381000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000"/>
              <a:t>Timer interrupt1 (TF1)</a:t>
            </a:r>
          </a:p>
          <a:p>
            <a:pPr marL="838200" lvl="1" indent="-381000"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000"/>
              <a:t>Serial communication (RI+TI)</a:t>
            </a:r>
          </a:p>
          <a:p>
            <a:pPr marL="457200" indent="-457200">
              <a:spcBef>
                <a:spcPct val="40000"/>
              </a:spcBef>
            </a:pPr>
            <a:r>
              <a:rPr lang="en-US" sz="2400"/>
              <a:t>Priority can also be set to “high” or “low” by </a:t>
            </a:r>
            <a:r>
              <a:rPr lang="en-US" sz="2400">
                <a:solidFill>
                  <a:srgbClr val="FF3300"/>
                </a:solidFill>
              </a:rPr>
              <a:t>IP</a:t>
            </a:r>
            <a:r>
              <a:rPr lang="en-US" sz="2400"/>
              <a:t> reg.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Interrupt Priorities (IP) Register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8125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IP.7</a:t>
            </a:r>
            <a:r>
              <a:rPr lang="en-US" sz="2400" b="1">
                <a:latin typeface="Arial" charset="0"/>
                <a:cs typeface="Arial" charset="0"/>
              </a:rPr>
              <a:t>: reserved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IP.6</a:t>
            </a:r>
            <a:r>
              <a:rPr lang="en-US" sz="2400" b="1">
                <a:latin typeface="Arial" charset="0"/>
                <a:cs typeface="Arial" charset="0"/>
              </a:rPr>
              <a:t>: reserved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IP.5</a:t>
            </a:r>
            <a:r>
              <a:rPr lang="en-US" sz="2400" b="1">
                <a:latin typeface="Arial" charset="0"/>
                <a:cs typeface="Arial" charset="0"/>
              </a:rPr>
              <a:t>: timer 2 interrupt priority bit(8052 only)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IP.4</a:t>
            </a:r>
            <a:r>
              <a:rPr lang="en-US" sz="2400" b="1">
                <a:latin typeface="Arial" charset="0"/>
                <a:cs typeface="Arial" charset="0"/>
              </a:rPr>
              <a:t>: serial port interrupt priority bit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IP.3</a:t>
            </a:r>
            <a:r>
              <a:rPr lang="en-US" sz="2400" b="1">
                <a:latin typeface="Arial" charset="0"/>
                <a:cs typeface="Arial" charset="0"/>
              </a:rPr>
              <a:t>: timer 1 interrupt priority bit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IP.2</a:t>
            </a:r>
            <a:r>
              <a:rPr lang="en-US" sz="2400" b="1">
                <a:latin typeface="Arial" charset="0"/>
                <a:cs typeface="Arial" charset="0"/>
              </a:rPr>
              <a:t>: external interrupt 1 priority bit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IP.1</a:t>
            </a:r>
            <a:r>
              <a:rPr lang="en-US" sz="2400" b="1">
                <a:latin typeface="Arial" charset="0"/>
                <a:cs typeface="Arial" charset="0"/>
              </a:rPr>
              <a:t>: timer 0 interrupt priority bit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IP.0</a:t>
            </a:r>
            <a:r>
              <a:rPr lang="en-US" sz="2400" b="1">
                <a:latin typeface="Arial" charset="0"/>
                <a:cs typeface="Arial" charset="0"/>
              </a:rPr>
              <a:t>: external interrupt 0 priority bit</a:t>
            </a:r>
          </a:p>
          <a:p>
            <a:pPr>
              <a:buFont typeface="Wingdings" pitchFamily="2" charset="2"/>
              <a:buNone/>
            </a:pPr>
            <a:endParaRPr lang="en-US" sz="2400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2400" b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557338"/>
            <a:ext cx="7921625" cy="381000"/>
            <a:chOff x="158" y="3905"/>
            <a:chExt cx="2698" cy="342"/>
          </a:xfrm>
        </p:grpSpPr>
        <p:sp>
          <p:nvSpPr>
            <p:cNvPr id="701445" name="Text Box 5"/>
            <p:cNvSpPr txBox="1">
              <a:spLocks noChangeArrowheads="1"/>
            </p:cNvSpPr>
            <p:nvPr/>
          </p:nvSpPr>
          <p:spPr bwMode="auto">
            <a:xfrm>
              <a:off x="15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---</a:t>
              </a:r>
            </a:p>
          </p:txBody>
        </p:sp>
        <p:sp>
          <p:nvSpPr>
            <p:cNvPr id="701446" name="Text Box 6"/>
            <p:cNvSpPr txBox="1">
              <a:spLocks noChangeArrowheads="1"/>
            </p:cNvSpPr>
            <p:nvPr/>
          </p:nvSpPr>
          <p:spPr bwMode="auto">
            <a:xfrm>
              <a:off x="253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PX0</a:t>
              </a:r>
            </a:p>
          </p:txBody>
        </p:sp>
        <p:sp>
          <p:nvSpPr>
            <p:cNvPr id="701447" name="Text Box 7"/>
            <p:cNvSpPr txBox="1">
              <a:spLocks noChangeArrowheads="1"/>
            </p:cNvSpPr>
            <p:nvPr/>
          </p:nvSpPr>
          <p:spPr bwMode="auto">
            <a:xfrm>
              <a:off x="219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PT0</a:t>
              </a:r>
            </a:p>
          </p:txBody>
        </p:sp>
        <p:sp>
          <p:nvSpPr>
            <p:cNvPr id="701448" name="Text Box 8"/>
            <p:cNvSpPr txBox="1">
              <a:spLocks noChangeArrowheads="1"/>
            </p:cNvSpPr>
            <p:nvPr/>
          </p:nvSpPr>
          <p:spPr bwMode="auto">
            <a:xfrm>
              <a:off x="185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PX1</a:t>
              </a:r>
            </a:p>
          </p:txBody>
        </p:sp>
        <p:sp>
          <p:nvSpPr>
            <p:cNvPr id="701449" name="Text Box 9"/>
            <p:cNvSpPr txBox="1">
              <a:spLocks noChangeArrowheads="1"/>
            </p:cNvSpPr>
            <p:nvPr/>
          </p:nvSpPr>
          <p:spPr bwMode="auto">
            <a:xfrm>
              <a:off x="151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PT1</a:t>
              </a:r>
            </a:p>
          </p:txBody>
        </p:sp>
        <p:sp>
          <p:nvSpPr>
            <p:cNvPr id="701450" name="Text Box 10"/>
            <p:cNvSpPr txBox="1">
              <a:spLocks noChangeArrowheads="1"/>
            </p:cNvSpPr>
            <p:nvPr/>
          </p:nvSpPr>
          <p:spPr bwMode="auto">
            <a:xfrm>
              <a:off x="117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PS</a:t>
              </a:r>
            </a:p>
          </p:txBody>
        </p:sp>
        <p:sp>
          <p:nvSpPr>
            <p:cNvPr id="701451" name="Text Box 11"/>
            <p:cNvSpPr txBox="1">
              <a:spLocks noChangeArrowheads="1"/>
            </p:cNvSpPr>
            <p:nvPr/>
          </p:nvSpPr>
          <p:spPr bwMode="auto">
            <a:xfrm>
              <a:off x="83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PT2</a:t>
              </a:r>
            </a:p>
          </p:txBody>
        </p:sp>
        <p:sp>
          <p:nvSpPr>
            <p:cNvPr id="701452" name="Text Box 12"/>
            <p:cNvSpPr txBox="1">
              <a:spLocks noChangeArrowheads="1"/>
            </p:cNvSpPr>
            <p:nvPr/>
          </p:nvSpPr>
          <p:spPr bwMode="auto">
            <a:xfrm>
              <a:off x="49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---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Interrupt Priorities Example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9325" cy="4648200"/>
          </a:xfrm>
        </p:spPr>
        <p:txBody>
          <a:bodyPr/>
          <a:lstStyle/>
          <a:p>
            <a:pPr marL="533400" indent="-533400"/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MOV IP , #00000100B</a:t>
            </a:r>
            <a:r>
              <a:rPr lang="en-US" sz="2000" b="1">
                <a:cs typeface="Arial" charset="0"/>
              </a:rPr>
              <a:t>   </a:t>
            </a:r>
            <a:r>
              <a:rPr lang="en-US" sz="2000" b="1">
                <a:latin typeface="Arial" charset="0"/>
                <a:cs typeface="Arial" charset="0"/>
              </a:rPr>
              <a:t>or</a:t>
            </a:r>
            <a:r>
              <a:rPr lang="en-US" sz="2000" b="1">
                <a:cs typeface="Arial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SETB IP.2</a:t>
            </a:r>
            <a:r>
              <a:rPr lang="en-US" sz="2000" b="1">
                <a:cs typeface="Arial" charset="0"/>
              </a:rPr>
              <a:t> </a:t>
            </a:r>
            <a:r>
              <a:rPr lang="en-US" sz="2000" b="1">
                <a:latin typeface="Arial" charset="0"/>
                <a:cs typeface="Arial" charset="0"/>
              </a:rPr>
              <a:t>gives priority order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Int1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Int0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Timer0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Timer1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Serial</a:t>
            </a:r>
          </a:p>
          <a:p>
            <a:pPr marL="533400" indent="-533400"/>
            <a:r>
              <a:rPr lang="en-US" sz="20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MOV IP , #00001100B</a:t>
            </a:r>
            <a:r>
              <a:rPr lang="en-US" sz="2000" b="1">
                <a:cs typeface="Arial" charset="0"/>
              </a:rPr>
              <a:t> </a:t>
            </a:r>
            <a:r>
              <a:rPr lang="en-US" sz="2000" b="1">
                <a:latin typeface="Arial" charset="0"/>
                <a:cs typeface="Arial" charset="0"/>
              </a:rPr>
              <a:t>gives priority order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Int1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Timer1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Int0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Timer0</a:t>
            </a:r>
          </a:p>
          <a:p>
            <a:pPr marL="1371600" lvl="2" indent="-457200">
              <a:buFont typeface="Wingdings" pitchFamily="2" charset="2"/>
              <a:buAutoNum type="arabicPeriod"/>
            </a:pPr>
            <a:r>
              <a:rPr lang="en-US" sz="1800">
                <a:latin typeface="Arial" charset="0"/>
                <a:cs typeface="Arial" charset="0"/>
              </a:rPr>
              <a:t>Serial</a:t>
            </a:r>
          </a:p>
          <a:p>
            <a:pPr marL="533400" indent="-533400">
              <a:buFont typeface="Wingdings" pitchFamily="2" charset="2"/>
              <a:buNone/>
            </a:pPr>
            <a:endParaRPr lang="en-US" sz="2000" b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268413"/>
            <a:ext cx="7921625" cy="381000"/>
            <a:chOff x="158" y="3905"/>
            <a:chExt cx="2698" cy="342"/>
          </a:xfrm>
        </p:grpSpPr>
        <p:sp>
          <p:nvSpPr>
            <p:cNvPr id="704517" name="Text Box 5"/>
            <p:cNvSpPr txBox="1">
              <a:spLocks noChangeArrowheads="1"/>
            </p:cNvSpPr>
            <p:nvPr/>
          </p:nvSpPr>
          <p:spPr bwMode="auto">
            <a:xfrm>
              <a:off x="15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---</a:t>
              </a:r>
            </a:p>
          </p:txBody>
        </p:sp>
        <p:sp>
          <p:nvSpPr>
            <p:cNvPr id="704518" name="Text Box 6"/>
            <p:cNvSpPr txBox="1">
              <a:spLocks noChangeArrowheads="1"/>
            </p:cNvSpPr>
            <p:nvPr/>
          </p:nvSpPr>
          <p:spPr bwMode="auto">
            <a:xfrm>
              <a:off x="253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PX0</a:t>
              </a:r>
            </a:p>
          </p:txBody>
        </p:sp>
        <p:sp>
          <p:nvSpPr>
            <p:cNvPr id="704519" name="Text Box 7"/>
            <p:cNvSpPr txBox="1">
              <a:spLocks noChangeArrowheads="1"/>
            </p:cNvSpPr>
            <p:nvPr/>
          </p:nvSpPr>
          <p:spPr bwMode="auto">
            <a:xfrm>
              <a:off x="219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PT0</a:t>
              </a:r>
            </a:p>
          </p:txBody>
        </p:sp>
        <p:sp>
          <p:nvSpPr>
            <p:cNvPr id="704520" name="Text Box 8"/>
            <p:cNvSpPr txBox="1">
              <a:spLocks noChangeArrowheads="1"/>
            </p:cNvSpPr>
            <p:nvPr/>
          </p:nvSpPr>
          <p:spPr bwMode="auto">
            <a:xfrm>
              <a:off x="185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PX1</a:t>
              </a:r>
            </a:p>
          </p:txBody>
        </p:sp>
        <p:sp>
          <p:nvSpPr>
            <p:cNvPr id="704521" name="Text Box 9"/>
            <p:cNvSpPr txBox="1">
              <a:spLocks noChangeArrowheads="1"/>
            </p:cNvSpPr>
            <p:nvPr/>
          </p:nvSpPr>
          <p:spPr bwMode="auto">
            <a:xfrm>
              <a:off x="151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PT1</a:t>
              </a:r>
            </a:p>
          </p:txBody>
        </p:sp>
        <p:sp>
          <p:nvSpPr>
            <p:cNvPr id="704522" name="Text Box 10"/>
            <p:cNvSpPr txBox="1">
              <a:spLocks noChangeArrowheads="1"/>
            </p:cNvSpPr>
            <p:nvPr/>
          </p:nvSpPr>
          <p:spPr bwMode="auto">
            <a:xfrm>
              <a:off x="1178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PS</a:t>
              </a:r>
            </a:p>
          </p:txBody>
        </p:sp>
        <p:sp>
          <p:nvSpPr>
            <p:cNvPr id="704523" name="Text Box 11"/>
            <p:cNvSpPr txBox="1">
              <a:spLocks noChangeArrowheads="1"/>
            </p:cNvSpPr>
            <p:nvPr/>
          </p:nvSpPr>
          <p:spPr bwMode="auto">
            <a:xfrm>
              <a:off x="83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PT2</a:t>
              </a:r>
            </a:p>
          </p:txBody>
        </p:sp>
        <p:sp>
          <p:nvSpPr>
            <p:cNvPr id="704524" name="Text Box 12"/>
            <p:cNvSpPr txBox="1">
              <a:spLocks noChangeArrowheads="1"/>
            </p:cNvSpPr>
            <p:nvPr/>
          </p:nvSpPr>
          <p:spPr bwMode="auto">
            <a:xfrm>
              <a:off x="499" y="3905"/>
              <a:ext cx="317" cy="3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10800" rIns="0" bIns="10800" anchor="ctr"/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000" b="1">
                  <a:latin typeface="Times New Roman" pitchFamily="18" charset="0"/>
                  <a:ea typeface="PMingLiU" pitchFamily="18" charset="-120"/>
                </a:rPr>
                <a:t>---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Education\mp\mp-rk\RK-8051\Architecture and Programming of 8051 Microcontrollers  Chapter 7\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0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I/O Port Programming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Total 4 ports : P0,P1,P2, and P3.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 four are 8-bit ports.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Upon reset all ports are configured as input ports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configure as output 0 should be written in to each port line.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reconfigure as input 1 should be written in to each port 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Port 0: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For input or output.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Also provides both address and data when 8051 connected to external memory.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Each pin must be connected to a 10K-ohm pull-up resistor.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3200400"/>
            <a:ext cx="5757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Following code will continuously send out to Port 0 the alternating values of 55H and AAH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Org 0000h</a:t>
            </a:r>
          </a:p>
          <a:p>
            <a:pPr>
              <a:buNone/>
            </a:pPr>
            <a:r>
              <a:rPr lang="en-US" i="1" dirty="0" smtClean="0"/>
              <a:t>Mov p0,#00	;make p0 as output port</a:t>
            </a:r>
          </a:p>
          <a:p>
            <a:pPr>
              <a:buNone/>
            </a:pPr>
            <a:r>
              <a:rPr lang="en-US" i="1" dirty="0" smtClean="0"/>
              <a:t>Re: Mov  p0,#55h</a:t>
            </a:r>
          </a:p>
          <a:p>
            <a:pPr>
              <a:buNone/>
            </a:pPr>
            <a:r>
              <a:rPr lang="en-US" i="1" dirty="0" smtClean="0"/>
              <a:t>Acall delay</a:t>
            </a:r>
          </a:p>
          <a:p>
            <a:pPr>
              <a:buNone/>
            </a:pPr>
            <a:r>
              <a:rPr lang="en-US" i="1" dirty="0" smtClean="0"/>
              <a:t>Mov p0,#0aah</a:t>
            </a:r>
          </a:p>
          <a:p>
            <a:pPr>
              <a:buNone/>
            </a:pPr>
            <a:r>
              <a:rPr lang="en-US" i="1" dirty="0" smtClean="0"/>
              <a:t>Acall delay</a:t>
            </a:r>
          </a:p>
          <a:p>
            <a:pPr>
              <a:buNone/>
            </a:pPr>
            <a:r>
              <a:rPr lang="en-US" i="1" dirty="0" smtClean="0"/>
              <a:t>Sjmp re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Delay:Mov</a:t>
            </a:r>
            <a:r>
              <a:rPr lang="en-US" i="1" dirty="0" smtClean="0"/>
              <a:t> r2, #0ffh</a:t>
            </a:r>
          </a:p>
          <a:p>
            <a:pPr>
              <a:buNone/>
            </a:pPr>
            <a:r>
              <a:rPr lang="en-US" i="1" dirty="0" smtClean="0"/>
              <a:t>K3:Mov r0,#0ffh</a:t>
            </a:r>
          </a:p>
          <a:p>
            <a:pPr>
              <a:buNone/>
            </a:pPr>
            <a:r>
              <a:rPr lang="en-US" i="1" dirty="0" smtClean="0"/>
              <a:t>K2:Mov r1,#0ffh</a:t>
            </a:r>
          </a:p>
          <a:p>
            <a:pPr>
              <a:buNone/>
            </a:pPr>
            <a:r>
              <a:rPr lang="en-US" i="1" dirty="0" smtClean="0"/>
              <a:t>K1:djnz r1,k1</a:t>
            </a:r>
          </a:p>
          <a:p>
            <a:pPr>
              <a:buNone/>
            </a:pPr>
            <a:r>
              <a:rPr lang="en-US" i="1" dirty="0" smtClean="0"/>
              <a:t>Djnz r0,k2</a:t>
            </a:r>
          </a:p>
          <a:p>
            <a:pPr>
              <a:buNone/>
            </a:pPr>
            <a:r>
              <a:rPr lang="en-US" i="1" dirty="0" smtClean="0"/>
              <a:t>Djnz r2,k3</a:t>
            </a:r>
          </a:p>
          <a:p>
            <a:pPr>
              <a:buNone/>
            </a:pPr>
            <a:r>
              <a:rPr lang="en-US" i="1" dirty="0" smtClean="0"/>
              <a:t>Ret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Port 1: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Used as input or output.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Has internal pull-up resistors.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the following code data is received from the    port 1 and saved in R7 continuously.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Org 0h</a:t>
            </a:r>
          </a:p>
          <a:p>
            <a:pPr>
              <a:buNone/>
            </a:pPr>
            <a:r>
              <a:rPr lang="en-US" i="1" dirty="0" smtClean="0"/>
              <a:t>Mov p1,#0ffh	;to configure p1 as input.</a:t>
            </a:r>
          </a:p>
          <a:p>
            <a:pPr>
              <a:buNone/>
            </a:pPr>
            <a:r>
              <a:rPr lang="en-US" i="1" dirty="0" smtClean="0"/>
              <a:t>K: mov r7,p1</a:t>
            </a:r>
          </a:p>
          <a:p>
            <a:pPr>
              <a:buNone/>
            </a:pPr>
            <a:r>
              <a:rPr lang="en-US" i="1" dirty="0" smtClean="0"/>
              <a:t>Sjmp 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Port 2: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Used as input or output.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Alternatively provides address along with P0 for external memory.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1473</Words>
  <Application>Microsoft Office PowerPoint</Application>
  <PresentationFormat>On-screen Show (4:3)</PresentationFormat>
  <Paragraphs>413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Bitmap Image</vt:lpstr>
      <vt:lpstr>LECTURE ON MICROCONTROLLER-8051 AND ITS APPLICATIONS</vt:lpstr>
      <vt:lpstr> Microcontroller </vt:lpstr>
      <vt:lpstr>Block Diagram of 8051</vt:lpstr>
      <vt:lpstr>Slide 4</vt:lpstr>
      <vt:lpstr>I/O Port Programming </vt:lpstr>
      <vt:lpstr>Slide 6</vt:lpstr>
      <vt:lpstr>Slide 7</vt:lpstr>
      <vt:lpstr>Slide 8</vt:lpstr>
      <vt:lpstr>Slide 9</vt:lpstr>
      <vt:lpstr>Slide 10</vt:lpstr>
      <vt:lpstr>Slide 11</vt:lpstr>
      <vt:lpstr>Pin Description of the 8051</vt:lpstr>
      <vt:lpstr>Slide 13</vt:lpstr>
      <vt:lpstr>Slide 14</vt:lpstr>
      <vt:lpstr>Slide 15</vt:lpstr>
      <vt:lpstr>Slide 16</vt:lpstr>
      <vt:lpstr>Slide 17</vt:lpstr>
      <vt:lpstr>Interfacing LCD to 8051</vt:lpstr>
      <vt:lpstr>Slide 19</vt:lpstr>
      <vt:lpstr>ADC0809</vt:lpstr>
      <vt:lpstr>Slide 21</vt:lpstr>
      <vt:lpstr>Slide 22</vt:lpstr>
      <vt:lpstr>DAC 0808</vt:lpstr>
      <vt:lpstr>Slide 24</vt:lpstr>
      <vt:lpstr>Slide 25</vt:lpstr>
      <vt:lpstr>LM35 Temperature Sensor</vt:lpstr>
      <vt:lpstr>Slide 27</vt:lpstr>
      <vt:lpstr>Serial Communication</vt:lpstr>
      <vt:lpstr>Slide 29</vt:lpstr>
      <vt:lpstr>Slide 30</vt:lpstr>
      <vt:lpstr>Slide 31</vt:lpstr>
      <vt:lpstr>Communication Channels</vt:lpstr>
      <vt:lpstr>Slide 33</vt:lpstr>
      <vt:lpstr>8051 Serial Port Programming</vt:lpstr>
      <vt:lpstr>Slide 35</vt:lpstr>
      <vt:lpstr>Slide 36</vt:lpstr>
      <vt:lpstr>Slide 37</vt:lpstr>
      <vt:lpstr>8051 Interrupts Programming</vt:lpstr>
      <vt:lpstr>Slide 39</vt:lpstr>
      <vt:lpstr>Interrupt Sources</vt:lpstr>
      <vt:lpstr>Interrupt Vectors</vt:lpstr>
      <vt:lpstr>Slide 42</vt:lpstr>
      <vt:lpstr>Slide 43</vt:lpstr>
      <vt:lpstr>External interrupt type control(TCON)</vt:lpstr>
      <vt:lpstr>Interrupt Priorities</vt:lpstr>
      <vt:lpstr>Interrupt Priorities (IP) Register</vt:lpstr>
      <vt:lpstr>Interrupt Priorities Example</vt:lpstr>
      <vt:lpstr>Slide 48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MICROCONTROLLER-8051 AND APPLICATIONS</dc:title>
  <dc:creator>KISHORE</dc:creator>
  <cp:lastModifiedBy>Admin</cp:lastModifiedBy>
  <cp:revision>162</cp:revision>
  <dcterms:created xsi:type="dcterms:W3CDTF">2006-08-16T00:00:00Z</dcterms:created>
  <dcterms:modified xsi:type="dcterms:W3CDTF">2024-06-21T11:15:58Z</dcterms:modified>
</cp:coreProperties>
</file>