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79" r:id="rId8"/>
    <p:sldId id="262" r:id="rId9"/>
    <p:sldId id="263" r:id="rId10"/>
    <p:sldId id="264" r:id="rId11"/>
    <p:sldId id="265" r:id="rId12"/>
    <p:sldId id="268" r:id="rId13"/>
    <p:sldId id="266" r:id="rId14"/>
    <p:sldId id="269" r:id="rId15"/>
    <p:sldId id="270" r:id="rId16"/>
    <p:sldId id="271" r:id="rId17"/>
    <p:sldId id="272" r:id="rId18"/>
    <p:sldId id="273" r:id="rId19"/>
    <p:sldId id="274" r:id="rId20"/>
    <p:sldId id="275" r:id="rId21"/>
    <p:sldId id="276" r:id="rId22"/>
    <p:sldId id="277" r:id="rId23"/>
    <p:sldId id="278"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709" autoAdjust="0"/>
  </p:normalViewPr>
  <p:slideViewPr>
    <p:cSldViewPr>
      <p:cViewPr>
        <p:scale>
          <a:sx n="50" d="100"/>
          <a:sy n="50" d="100"/>
        </p:scale>
        <p:origin x="-1860" y="-4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81000" y="152400"/>
          <a:ext cx="8763000" cy="7254240"/>
        </p:xfrm>
        <a:graphic>
          <a:graphicData uri="http://schemas.openxmlformats.org/drawingml/2006/table">
            <a:tbl>
              <a:tblPr firstRow="1" bandRow="1">
                <a:tableStyleId>{5C22544A-7EE6-4342-B048-85BDC9FD1C3A}</a:tableStyleId>
              </a:tblPr>
              <a:tblGrid>
                <a:gridCol w="1752600"/>
                <a:gridCol w="1752600"/>
                <a:gridCol w="1295400"/>
                <a:gridCol w="1981200"/>
                <a:gridCol w="1981200"/>
              </a:tblGrid>
              <a:tr h="838200">
                <a:tc gridSpan="5">
                  <a:txBody>
                    <a:bodyPr/>
                    <a:lstStyle/>
                    <a:p>
                      <a:pPr algn="ctr"/>
                      <a:r>
                        <a:rPr lang="en-US" sz="2800" dirty="0" smtClean="0">
                          <a:latin typeface="Times New Roman" pitchFamily="18" charset="0"/>
                          <a:cs typeface="Times New Roman" pitchFamily="18" charset="0"/>
                        </a:rPr>
                        <a:t>Succession</a:t>
                      </a:r>
                      <a:r>
                        <a:rPr lang="en-US" sz="2800" baseline="0" dirty="0" smtClean="0">
                          <a:latin typeface="Times New Roman" pitchFamily="18" charset="0"/>
                          <a:cs typeface="Times New Roman" pitchFamily="18" charset="0"/>
                        </a:rPr>
                        <a:t> of </a:t>
                      </a:r>
                      <a:r>
                        <a:rPr lang="en-US" sz="2800" baseline="0" dirty="0" err="1" smtClean="0">
                          <a:latin typeface="Times New Roman" pitchFamily="18" charset="0"/>
                          <a:cs typeface="Times New Roman" pitchFamily="18" charset="0"/>
                        </a:rPr>
                        <a:t>Archeans</a:t>
                      </a:r>
                      <a:endParaRPr lang="en-US" sz="2800" dirty="0">
                        <a:latin typeface="Times New Roman" pitchFamily="18" charset="0"/>
                        <a:cs typeface="Times New Roman" pitchFamily="18" charset="0"/>
                      </a:endParaRPr>
                    </a:p>
                  </a:txBody>
                  <a:tcPr anchor="ctr"/>
                </a:tc>
                <a:tc hMerge="1">
                  <a:txBody>
                    <a:bodyPr/>
                    <a:lstStyle/>
                    <a:p>
                      <a:pPr algn="ctr"/>
                      <a:endParaRPr lang="en-US" dirty="0">
                        <a:latin typeface="Times New Roman" pitchFamily="18" charset="0"/>
                        <a:cs typeface="Times New Roman" pitchFamily="18" charset="0"/>
                      </a:endParaRPr>
                    </a:p>
                  </a:txBody>
                  <a:tcPr anchor="ctr"/>
                </a:tc>
                <a:tc hMerge="1">
                  <a:txBody>
                    <a:bodyPr/>
                    <a:lstStyle/>
                    <a:p>
                      <a:pPr algn="ctr"/>
                      <a:endParaRPr lang="en-US" dirty="0">
                        <a:latin typeface="Times New Roman" pitchFamily="18" charset="0"/>
                        <a:cs typeface="Times New Roman" pitchFamily="18" charset="0"/>
                      </a:endParaRPr>
                    </a:p>
                  </a:txBody>
                  <a:tcPr anchor="ctr"/>
                </a:tc>
                <a:tc hMerge="1">
                  <a:txBody>
                    <a:bodyPr/>
                    <a:lstStyle/>
                    <a:p>
                      <a:endParaRPr lang="en-US" dirty="0"/>
                    </a:p>
                  </a:txBody>
                  <a:tcPr anchor="ctr"/>
                </a:tc>
                <a:tc hMerge="1">
                  <a:txBody>
                    <a:bodyPr/>
                    <a:lstStyle/>
                    <a:p>
                      <a:endParaRPr lang="en-US" dirty="0"/>
                    </a:p>
                  </a:txBody>
                  <a:tcPr anchor="ctr"/>
                </a:tc>
              </a:tr>
              <a:tr h="533400">
                <a:tc>
                  <a:txBody>
                    <a:bodyPr/>
                    <a:lstStyle/>
                    <a:p>
                      <a:pPr algn="ctr"/>
                      <a:r>
                        <a:rPr lang="en-US" dirty="0" smtClean="0">
                          <a:latin typeface="Times New Roman" pitchFamily="18" charset="0"/>
                          <a:cs typeface="Times New Roman" pitchFamily="18" charset="0"/>
                        </a:rPr>
                        <a:t>2100 M.Y.</a:t>
                      </a:r>
                      <a:endParaRPr lang="en-US" dirty="0">
                        <a:latin typeface="Times New Roman" pitchFamily="18" charset="0"/>
                        <a:cs typeface="Times New Roman" pitchFamily="18" charset="0"/>
                      </a:endParaRPr>
                    </a:p>
                  </a:txBody>
                  <a:tcPr anchor="ctr"/>
                </a:tc>
                <a:tc>
                  <a:txBody>
                    <a:bodyPr/>
                    <a:lstStyle/>
                    <a:p>
                      <a:pPr algn="ctr"/>
                      <a:r>
                        <a:rPr lang="en-US" dirty="0" smtClean="0">
                          <a:latin typeface="Times New Roman" pitchFamily="18" charset="0"/>
                          <a:cs typeface="Times New Roman" pitchFamily="18" charset="0"/>
                        </a:rPr>
                        <a:t>Porphyry</a:t>
                      </a:r>
                      <a:r>
                        <a:rPr lang="en-US" baseline="0" dirty="0" smtClean="0">
                          <a:latin typeface="Times New Roman" pitchFamily="18" charset="0"/>
                          <a:cs typeface="Times New Roman" pitchFamily="18" charset="0"/>
                        </a:rPr>
                        <a:t> and </a:t>
                      </a:r>
                      <a:r>
                        <a:rPr lang="en-US" baseline="0" dirty="0" err="1" smtClean="0">
                          <a:latin typeface="Times New Roman" pitchFamily="18" charset="0"/>
                          <a:cs typeface="Times New Roman" pitchFamily="18" charset="0"/>
                        </a:rPr>
                        <a:t>Felsite</a:t>
                      </a:r>
                      <a:r>
                        <a:rPr lang="en-US" baseline="0" dirty="0" smtClean="0">
                          <a:latin typeface="Times New Roman" pitchFamily="18" charset="0"/>
                          <a:cs typeface="Times New Roman" pitchFamily="18" charset="0"/>
                        </a:rPr>
                        <a:t> Dykes</a:t>
                      </a:r>
                      <a:endParaRPr lang="en-US" dirty="0">
                        <a:latin typeface="Times New Roman" pitchFamily="18" charset="0"/>
                        <a:cs typeface="Times New Roman" pitchFamily="18" charset="0"/>
                      </a:endParaRPr>
                    </a:p>
                  </a:txBody>
                  <a:tcPr anchor="ctr"/>
                </a:tc>
                <a:tc>
                  <a:txBody>
                    <a:bodyPr/>
                    <a:lstStyle/>
                    <a:p>
                      <a:pPr algn="ctr"/>
                      <a:endParaRPr lang="en-US">
                        <a:latin typeface="Times New Roman" pitchFamily="18" charset="0"/>
                        <a:cs typeface="Times New Roman" pitchFamily="18" charset="0"/>
                      </a:endParaRPr>
                    </a:p>
                  </a:txBody>
                  <a:tcPr anchor="ctr"/>
                </a:tc>
                <a:tc>
                  <a:txBody>
                    <a:bodyPr/>
                    <a:lstStyle/>
                    <a:p>
                      <a:endParaRPr lang="en-US"/>
                    </a:p>
                  </a:txBody>
                  <a:tcPr anchor="ctr"/>
                </a:tc>
                <a:tc>
                  <a:txBody>
                    <a:bodyPr/>
                    <a:lstStyle/>
                    <a:p>
                      <a:endParaRPr lang="en-US" dirty="0"/>
                    </a:p>
                  </a:txBody>
                  <a:tcPr anchor="ctr"/>
                </a:tc>
              </a:tr>
              <a:tr h="533400">
                <a:tc>
                  <a:txBody>
                    <a:bodyPr/>
                    <a:lstStyle/>
                    <a:p>
                      <a:pPr algn="ctr"/>
                      <a:r>
                        <a:rPr lang="en-US" dirty="0" smtClean="0">
                          <a:latin typeface="Times New Roman" pitchFamily="18" charset="0"/>
                          <a:cs typeface="Times New Roman" pitchFamily="18" charset="0"/>
                        </a:rPr>
                        <a:t>2380</a:t>
                      </a:r>
                      <a:r>
                        <a:rPr lang="en-US" baseline="0" dirty="0" smtClean="0">
                          <a:latin typeface="Times New Roman" pitchFamily="18" charset="0"/>
                          <a:cs typeface="Times New Roman" pitchFamily="18" charset="0"/>
                        </a:rPr>
                        <a:t> M.Y.</a:t>
                      </a:r>
                      <a:endParaRPr lang="en-US" dirty="0">
                        <a:latin typeface="Times New Roman" pitchFamily="18" charset="0"/>
                        <a:cs typeface="Times New Roman" pitchFamily="18" charset="0"/>
                      </a:endParaRPr>
                    </a:p>
                  </a:txBody>
                  <a:tcPr anchor="ctr">
                    <a:lnB w="12700" cap="flat" cmpd="sng" algn="ctr">
                      <a:solidFill>
                        <a:srgbClr val="C00000"/>
                      </a:solidFill>
                      <a:prstDash val="solid"/>
                      <a:round/>
                      <a:headEnd type="none" w="med" len="med"/>
                      <a:tailEnd type="none" w="med" len="med"/>
                    </a:lnB>
                  </a:tcPr>
                </a:tc>
                <a:tc>
                  <a:txBody>
                    <a:bodyPr/>
                    <a:lstStyle/>
                    <a:p>
                      <a:pPr algn="ctr"/>
                      <a:endParaRPr lang="en-US" dirty="0">
                        <a:latin typeface="Times New Roman" pitchFamily="18" charset="0"/>
                        <a:cs typeface="Times New Roman" pitchFamily="18" charset="0"/>
                      </a:endParaRPr>
                    </a:p>
                  </a:txBody>
                  <a:tcPr anchor="ctr">
                    <a:lnB w="12700" cap="flat" cmpd="sng" algn="ctr">
                      <a:solidFill>
                        <a:srgbClr val="C00000"/>
                      </a:solidFill>
                      <a:prstDash val="solid"/>
                      <a:round/>
                      <a:headEnd type="none" w="med" len="med"/>
                      <a:tailEnd type="none" w="med" len="med"/>
                    </a:lnB>
                  </a:tcPr>
                </a:tc>
                <a:tc>
                  <a:txBody>
                    <a:bodyPr/>
                    <a:lstStyle/>
                    <a:p>
                      <a:pPr algn="ctr"/>
                      <a:endParaRPr lang="en-US" dirty="0">
                        <a:latin typeface="Times New Roman" pitchFamily="18" charset="0"/>
                        <a:cs typeface="Times New Roman" pitchFamily="18" charset="0"/>
                      </a:endParaRPr>
                    </a:p>
                  </a:txBody>
                  <a:tcPr anchor="ctr">
                    <a:lnB w="12700" cap="flat" cmpd="sng" algn="ctr">
                      <a:solidFill>
                        <a:srgbClr val="C00000"/>
                      </a:solidFill>
                      <a:prstDash val="solid"/>
                      <a:round/>
                      <a:headEnd type="none" w="med" len="med"/>
                      <a:tailEnd type="none" w="med" len="med"/>
                    </a:lnB>
                  </a:tcPr>
                </a:tc>
                <a:tc>
                  <a:txBody>
                    <a:bodyPr/>
                    <a:lstStyle/>
                    <a:p>
                      <a:endParaRPr lang="en-US"/>
                    </a:p>
                  </a:txBody>
                  <a:tcPr anchor="ctr">
                    <a:lnB w="12700" cap="flat" cmpd="sng" algn="ctr">
                      <a:solidFill>
                        <a:srgbClr val="C00000"/>
                      </a:solidFill>
                      <a:prstDash val="solid"/>
                      <a:round/>
                      <a:headEnd type="none" w="med" len="med"/>
                      <a:tailEnd type="none" w="med" len="med"/>
                    </a:lnB>
                  </a:tcPr>
                </a:tc>
                <a:tc>
                  <a:txBody>
                    <a:bodyPr/>
                    <a:lstStyle/>
                    <a:p>
                      <a:endParaRPr lang="en-US" dirty="0"/>
                    </a:p>
                  </a:txBody>
                  <a:tcPr anchor="ctr">
                    <a:lnB w="12700" cap="flat" cmpd="sng" algn="ctr">
                      <a:solidFill>
                        <a:srgbClr val="C00000"/>
                      </a:solidFill>
                      <a:prstDash val="solid"/>
                      <a:round/>
                      <a:headEnd type="none" w="med" len="med"/>
                      <a:tailEnd type="none" w="med" len="med"/>
                    </a:lnB>
                  </a:tcPr>
                </a:tc>
              </a:tr>
              <a:tr h="415344">
                <a:tc rowSpan="3" gridSpan="3">
                  <a:txBody>
                    <a:bodyPr/>
                    <a:lstStyle/>
                    <a:p>
                      <a:pPr algn="ctr"/>
                      <a:endParaRPr lang="en-US" dirty="0" smtClean="0">
                        <a:latin typeface="Times New Roman" pitchFamily="18" charset="0"/>
                        <a:cs typeface="Times New Roman" pitchFamily="18" charset="0"/>
                      </a:endParaRPr>
                    </a:p>
                    <a:p>
                      <a:pPr algn="ctr"/>
                      <a:endParaRPr lang="en-US" dirty="0" smtClean="0">
                        <a:latin typeface="Times New Roman" pitchFamily="18" charset="0"/>
                        <a:cs typeface="Times New Roman" pitchFamily="18" charset="0"/>
                      </a:endParaRPr>
                    </a:p>
                    <a:p>
                      <a:pPr algn="ctr"/>
                      <a:endParaRPr lang="en-US" dirty="0" smtClean="0">
                        <a:latin typeface="Times New Roman" pitchFamily="18" charset="0"/>
                        <a:cs typeface="Times New Roman" pitchFamily="18" charset="0"/>
                      </a:endParaRPr>
                    </a:p>
                    <a:p>
                      <a:pPr algn="ctr"/>
                      <a:endParaRPr lang="en-US" dirty="0" smtClean="0">
                        <a:latin typeface="Times New Roman" pitchFamily="18" charset="0"/>
                        <a:cs typeface="Times New Roman" pitchFamily="18" charset="0"/>
                      </a:endParaRPr>
                    </a:p>
                    <a:p>
                      <a:pPr algn="ctr"/>
                      <a:endParaRPr lang="en-US" dirty="0" smtClean="0">
                        <a:latin typeface="Times New Roman" pitchFamily="18" charset="0"/>
                        <a:cs typeface="Times New Roman" pitchFamily="18" charset="0"/>
                      </a:endParaRPr>
                    </a:p>
                    <a:p>
                      <a:pPr algn="ct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Younger Greenstone belt</a:t>
                      </a:r>
                      <a:r>
                        <a:rPr lang="en-US" dirty="0" smtClean="0">
                          <a:latin typeface="Times New Roman" pitchFamily="18" charset="0"/>
                          <a:cs typeface="Times New Roman" pitchFamily="18" charset="0"/>
                        </a:rPr>
                        <a:t>)</a:t>
                      </a:r>
                    </a:p>
                    <a:p>
                      <a:pPr algn="ctr"/>
                      <a:endParaRPr lang="en-US" dirty="0">
                        <a:latin typeface="Times New Roman" pitchFamily="18" charset="0"/>
                        <a:cs typeface="Times New Roman" pitchFamily="18" charset="0"/>
                      </a:endParaRPr>
                    </a:p>
                  </a:txBody>
                  <a:tcPr anchor="ct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rowSpan="3" hMerge="1">
                  <a:txBody>
                    <a:bodyPr/>
                    <a:lstStyle/>
                    <a:p>
                      <a:pPr algn="ctr"/>
                      <a:endParaRPr lang="en-US" dirty="0">
                        <a:latin typeface="Times New Roman" pitchFamily="18" charset="0"/>
                        <a:cs typeface="Times New Roman" pitchFamily="18" charset="0"/>
                      </a:endParaRPr>
                    </a:p>
                  </a:txBody>
                  <a:tcPr anchor="ctr"/>
                </a:tc>
                <a:tc rowSpan="3" hMerge="1">
                  <a:txBody>
                    <a:bodyPr/>
                    <a:lstStyle/>
                    <a:p>
                      <a:pPr algn="ctr"/>
                      <a:endParaRPr lang="en-US" dirty="0">
                        <a:latin typeface="Times New Roman" pitchFamily="18" charset="0"/>
                        <a:cs typeface="Times New Roman" pitchFamily="18"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err="1" smtClean="0">
                          <a:latin typeface="Times New Roman" pitchFamily="18" charset="0"/>
                          <a:cs typeface="Times New Roman" pitchFamily="18" charset="0"/>
                        </a:rPr>
                        <a:t>Rannibennur</a:t>
                      </a:r>
                      <a:r>
                        <a:rPr lang="en-US" sz="1600" b="1" smtClean="0">
                          <a:latin typeface="Times New Roman" pitchFamily="18" charset="0"/>
                          <a:cs typeface="Times New Roman" pitchFamily="18" charset="0"/>
                        </a:rPr>
                        <a:t> Group-?</a:t>
                      </a:r>
                      <a:endParaRPr lang="en-US" sz="1600" b="1" dirty="0" smtClean="0">
                        <a:latin typeface="Times New Roman" pitchFamily="18" charset="0"/>
                        <a:cs typeface="Times New Roman" pitchFamily="18" charset="0"/>
                      </a:endParaRPr>
                    </a:p>
                  </a:txBody>
                  <a:tcPr anchor="ctr">
                    <a:lnT w="12700" cap="flat" cmpd="sng" algn="ctr">
                      <a:solidFill>
                        <a:srgbClr val="C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latin typeface="Times New Roman" pitchFamily="18" charset="0"/>
                          <a:cs typeface="Times New Roman" pitchFamily="18" charset="0"/>
                        </a:rPr>
                        <a:t>Least</a:t>
                      </a:r>
                      <a:r>
                        <a:rPr lang="en-US" sz="1400" baseline="0" dirty="0" smtClean="0">
                          <a:latin typeface="Times New Roman" pitchFamily="18" charset="0"/>
                          <a:cs typeface="Times New Roman" pitchFamily="18" charset="0"/>
                        </a:rPr>
                        <a:t> metamorphosed and gentle deformation</a:t>
                      </a:r>
                      <a:endParaRPr lang="en-US" sz="1400" dirty="0">
                        <a:latin typeface="Times New Roman" pitchFamily="18" charset="0"/>
                        <a:cs typeface="Times New Roman" pitchFamily="18" charset="0"/>
                      </a:endParaRPr>
                    </a:p>
                  </a:txBody>
                  <a:tcPr anchor="ctr">
                    <a:lnT w="12700" cap="flat" cmpd="sng" algn="ctr">
                      <a:solidFill>
                        <a:srgbClr val="C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43188">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err="1" smtClean="0">
                          <a:latin typeface="Times New Roman" pitchFamily="18" charset="0"/>
                          <a:cs typeface="Times New Roman" pitchFamily="18" charset="0"/>
                        </a:rPr>
                        <a:t>Chitra</a:t>
                      </a:r>
                      <a:r>
                        <a:rPr lang="en-US" sz="1600" b="1" baseline="0" dirty="0" err="1" smtClean="0">
                          <a:latin typeface="Times New Roman" pitchFamily="18" charset="0"/>
                          <a:cs typeface="Times New Roman" pitchFamily="18" charset="0"/>
                        </a:rPr>
                        <a:t>durga</a:t>
                      </a:r>
                      <a:r>
                        <a:rPr lang="en-US" sz="1600" b="1" dirty="0" smtClean="0">
                          <a:latin typeface="Times New Roman" pitchFamily="18" charset="0"/>
                          <a:cs typeface="Times New Roman" pitchFamily="18" charset="0"/>
                        </a:rPr>
                        <a:t> Group</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err="1" smtClean="0">
                          <a:latin typeface="Times New Roman" pitchFamily="18" charset="0"/>
                          <a:cs typeface="Times New Roman" pitchFamily="18" charset="0"/>
                        </a:rPr>
                        <a:t>Greenschist</a:t>
                      </a:r>
                      <a:r>
                        <a:rPr lang="en-US" sz="1400" baseline="0" dirty="0" smtClean="0">
                          <a:latin typeface="Times New Roman" pitchFamily="18" charset="0"/>
                          <a:cs typeface="Times New Roman" pitchFamily="18" charset="0"/>
                        </a:rPr>
                        <a:t> </a:t>
                      </a:r>
                      <a:r>
                        <a:rPr lang="en-US" sz="1400" baseline="0" dirty="0" err="1" smtClean="0">
                          <a:latin typeface="Times New Roman" pitchFamily="18" charset="0"/>
                          <a:cs typeface="Times New Roman" pitchFamily="18" charset="0"/>
                        </a:rPr>
                        <a:t>facies</a:t>
                      </a:r>
                      <a:r>
                        <a:rPr lang="en-US" sz="1400" baseline="0" dirty="0" smtClean="0">
                          <a:latin typeface="Times New Roman" pitchFamily="18" charset="0"/>
                          <a:cs typeface="Times New Roman" pitchFamily="18" charset="0"/>
                        </a:rPr>
                        <a:t> of metamorphism, </a:t>
                      </a:r>
                    </a:p>
                    <a:p>
                      <a:pPr algn="l"/>
                      <a:r>
                        <a:rPr lang="en-US" sz="1400" baseline="0" dirty="0" smtClean="0">
                          <a:latin typeface="Times New Roman" pitchFamily="18" charset="0"/>
                          <a:cs typeface="Times New Roman" pitchFamily="18" charset="0"/>
                        </a:rPr>
                        <a:t>Gentle to strong deformation</a:t>
                      </a:r>
                      <a:endParaRPr lang="en-US" sz="1400" dirty="0">
                        <a:latin typeface="Times New Roman" pitchFamily="18" charset="0"/>
                        <a:cs typeface="Times New Roman"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8868">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a:r>
                        <a:rPr lang="en-US" sz="1600" b="1" dirty="0" err="1" smtClean="0">
                          <a:latin typeface="Times New Roman" pitchFamily="18" charset="0"/>
                          <a:cs typeface="Times New Roman" pitchFamily="18" charset="0"/>
                        </a:rPr>
                        <a:t>Bababuden</a:t>
                      </a:r>
                      <a:r>
                        <a:rPr lang="en-US" sz="1600" b="1" dirty="0" smtClean="0">
                          <a:latin typeface="Times New Roman" pitchFamily="18" charset="0"/>
                          <a:cs typeface="Times New Roman" pitchFamily="18" charset="0"/>
                        </a:rPr>
                        <a:t> Group</a:t>
                      </a:r>
                      <a:endParaRPr lang="en-US" sz="1600" b="1" dirty="0">
                        <a:latin typeface="Times New Roman" pitchFamily="18" charset="0"/>
                        <a:cs typeface="Times New Roman" pitchFamily="18" charset="0"/>
                      </a:endParaRPr>
                    </a:p>
                  </a:txBody>
                  <a:tcPr anchor="ctr">
                    <a:lnT w="12700" cap="flat" cmpd="sng" algn="ctr">
                      <a:solidFill>
                        <a:schemeClr val="tx1"/>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l"/>
                      <a:r>
                        <a:rPr lang="en-US" sz="1400" dirty="0" err="1" smtClean="0">
                          <a:latin typeface="Times New Roman" pitchFamily="18" charset="0"/>
                          <a:cs typeface="Times New Roman" pitchFamily="18" charset="0"/>
                        </a:rPr>
                        <a:t>Greenschist</a:t>
                      </a:r>
                      <a:r>
                        <a:rPr lang="en-US" sz="1400" baseline="0" dirty="0" smtClean="0">
                          <a:latin typeface="Times New Roman" pitchFamily="18" charset="0"/>
                          <a:cs typeface="Times New Roman" pitchFamily="18" charset="0"/>
                        </a:rPr>
                        <a:t> to lower </a:t>
                      </a:r>
                      <a:r>
                        <a:rPr lang="en-US" sz="1400" baseline="0" dirty="0" err="1" smtClean="0">
                          <a:latin typeface="Times New Roman" pitchFamily="18" charset="0"/>
                          <a:cs typeface="Times New Roman" pitchFamily="18" charset="0"/>
                        </a:rPr>
                        <a:t>amphibolite</a:t>
                      </a:r>
                      <a:r>
                        <a:rPr lang="en-US" sz="1400" baseline="0" dirty="0" smtClean="0">
                          <a:latin typeface="Times New Roman" pitchFamily="18" charset="0"/>
                          <a:cs typeface="Times New Roman" pitchFamily="18" charset="0"/>
                        </a:rPr>
                        <a:t> </a:t>
                      </a:r>
                      <a:r>
                        <a:rPr lang="en-US" sz="1400" baseline="0" dirty="0" err="1" smtClean="0">
                          <a:latin typeface="Times New Roman" pitchFamily="18" charset="0"/>
                          <a:cs typeface="Times New Roman" pitchFamily="18" charset="0"/>
                        </a:rPr>
                        <a:t>facies</a:t>
                      </a:r>
                      <a:r>
                        <a:rPr lang="en-US" sz="1400" baseline="0" dirty="0" smtClean="0">
                          <a:latin typeface="Times New Roman" pitchFamily="18" charset="0"/>
                          <a:cs typeface="Times New Roman" pitchFamily="18" charset="0"/>
                        </a:rPr>
                        <a:t> of metamorphism</a:t>
                      </a:r>
                      <a:endParaRPr lang="en-US" sz="1400" dirty="0">
                        <a:latin typeface="Times New Roman" pitchFamily="18" charset="0"/>
                        <a:cs typeface="Times New Roman" pitchFamily="18" charset="0"/>
                      </a:endParaRPr>
                    </a:p>
                  </a:txBody>
                  <a:tcPr anchor="ctr">
                    <a:lnT w="12700" cap="flat" cmpd="sng" algn="ctr">
                      <a:solidFill>
                        <a:schemeClr val="tx1"/>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r>
              <a:tr h="374132">
                <a:tc gridSpan="5">
                  <a:txBody>
                    <a:bodyPr/>
                    <a:lstStyle/>
                    <a:p>
                      <a:pPr algn="ctr"/>
                      <a:r>
                        <a:rPr lang="en-US" b="1" i="1" dirty="0" smtClean="0">
                          <a:latin typeface="Times New Roman" pitchFamily="18" charset="0"/>
                          <a:cs typeface="Times New Roman" pitchFamily="18" charset="0"/>
                        </a:rPr>
                        <a:t>-------------UNCONFORMITY-----------</a:t>
                      </a:r>
                      <a:endParaRPr lang="en-US" b="1" i="1" dirty="0">
                        <a:latin typeface="Times New Roman" pitchFamily="18" charset="0"/>
                        <a:cs typeface="Times New Roman" pitchFamily="18" charset="0"/>
                      </a:endParaRPr>
                    </a:p>
                  </a:txBody>
                  <a:tcPr anchor="ctr">
                    <a:lnT w="12700" cap="flat" cmpd="sng" algn="ctr">
                      <a:solidFill>
                        <a:srgbClr val="C00000"/>
                      </a:solidFill>
                      <a:prstDash val="solid"/>
                      <a:round/>
                      <a:headEnd type="none" w="med" len="med"/>
                      <a:tailEnd type="none" w="med" len="med"/>
                    </a:lnT>
                  </a:tcPr>
                </a:tc>
                <a:tc hMerge="1">
                  <a:txBody>
                    <a:bodyPr/>
                    <a:lstStyle/>
                    <a:p>
                      <a:pPr algn="ctr"/>
                      <a:endParaRPr lang="en-US" dirty="0">
                        <a:latin typeface="Times New Roman" pitchFamily="18" charset="0"/>
                        <a:cs typeface="Times New Roman" pitchFamily="18" charset="0"/>
                      </a:endParaRPr>
                    </a:p>
                  </a:txBody>
                  <a:tcPr anchor="ctr"/>
                </a:tc>
                <a:tc hMerge="1">
                  <a:txBody>
                    <a:bodyPr/>
                    <a:lstStyle/>
                    <a:p>
                      <a:pPr algn="ctr"/>
                      <a:endParaRPr lang="en-US" dirty="0">
                        <a:latin typeface="Times New Roman" pitchFamily="18" charset="0"/>
                        <a:cs typeface="Times New Roman" pitchFamily="18" charset="0"/>
                      </a:endParaRPr>
                    </a:p>
                  </a:txBody>
                  <a:tcPr anchor="ctr"/>
                </a:tc>
                <a:tc hMerge="1">
                  <a:txBody>
                    <a:bodyPr/>
                    <a:lstStyle/>
                    <a:p>
                      <a:endParaRPr lang="en-US"/>
                    </a:p>
                  </a:txBody>
                  <a:tcPr/>
                </a:tc>
                <a:tc hMerge="1">
                  <a:txBody>
                    <a:bodyPr/>
                    <a:lstStyle/>
                    <a:p>
                      <a:endParaRPr lang="en-US"/>
                    </a:p>
                  </a:txBody>
                  <a:tcPr/>
                </a:tc>
              </a:tr>
              <a:tr h="838200">
                <a:tc>
                  <a:txBody>
                    <a:bodyPr/>
                    <a:lstStyle/>
                    <a:p>
                      <a:pPr algn="ctr"/>
                      <a:r>
                        <a:rPr lang="en-US" dirty="0" smtClean="0">
                          <a:latin typeface="Times New Roman" pitchFamily="18" charset="0"/>
                          <a:cs typeface="Times New Roman" pitchFamily="18" charset="0"/>
                        </a:rPr>
                        <a:t>More</a:t>
                      </a:r>
                      <a:r>
                        <a:rPr lang="en-US" baseline="0" dirty="0" smtClean="0">
                          <a:latin typeface="Times New Roman" pitchFamily="18" charset="0"/>
                          <a:cs typeface="Times New Roman" pitchFamily="18" charset="0"/>
                        </a:rPr>
                        <a:t> than</a:t>
                      </a:r>
                    </a:p>
                    <a:p>
                      <a:pPr algn="ctr"/>
                      <a:r>
                        <a:rPr lang="en-US" baseline="0" dirty="0" smtClean="0">
                          <a:latin typeface="Times New Roman" pitchFamily="18" charset="0"/>
                          <a:cs typeface="Times New Roman" pitchFamily="18" charset="0"/>
                        </a:rPr>
                        <a:t>2600 M.Y.</a:t>
                      </a:r>
                      <a:endParaRPr lang="en-US" dirty="0" smtClean="0">
                        <a:latin typeface="Times New Roman" pitchFamily="18" charset="0"/>
                        <a:cs typeface="Times New Roman" pitchFamily="18" charset="0"/>
                      </a:endParaRPr>
                    </a:p>
                  </a:txBody>
                  <a:tcPr anchor="ctr"/>
                </a:tc>
                <a:tc>
                  <a:txBody>
                    <a:bodyPr/>
                    <a:lstStyle/>
                    <a:p>
                      <a:pPr algn="ctr"/>
                      <a:endParaRPr lang="en-US" dirty="0">
                        <a:latin typeface="Times New Roman" pitchFamily="18" charset="0"/>
                        <a:cs typeface="Times New Roman" pitchFamily="18" charset="0"/>
                      </a:endParaRPr>
                    </a:p>
                  </a:txBody>
                  <a:tcPr anchor="ctr"/>
                </a:tc>
                <a:tc>
                  <a:txBody>
                    <a:bodyPr/>
                    <a:lstStyle/>
                    <a:p>
                      <a:pPr algn="ctr"/>
                      <a:endParaRPr lang="en-US">
                        <a:latin typeface="Times New Roman" pitchFamily="18" charset="0"/>
                        <a:cs typeface="Times New Roman" pitchFamily="18" charset="0"/>
                      </a:endParaRPr>
                    </a:p>
                  </a:txBody>
                  <a:tcPr anchor="ctr"/>
                </a:tc>
                <a:tc>
                  <a:txBody>
                    <a:bodyPr/>
                    <a:lstStyle/>
                    <a:p>
                      <a:endParaRPr lang="en-US" dirty="0"/>
                    </a:p>
                  </a:txBody>
                  <a:tcPr anchor="ctr"/>
                </a:tc>
                <a:tc>
                  <a:txBody>
                    <a:bodyPr/>
                    <a:lstStyle/>
                    <a:p>
                      <a:pPr algn="l"/>
                      <a:r>
                        <a:rPr lang="en-US" sz="1600" dirty="0" err="1" smtClean="0">
                          <a:latin typeface="Times New Roman" pitchFamily="18" charset="0"/>
                          <a:cs typeface="Times New Roman" pitchFamily="18" charset="0"/>
                        </a:rPr>
                        <a:t>Migmatitic</a:t>
                      </a:r>
                      <a:r>
                        <a:rPr lang="en-US" sz="1600" baseline="0" dirty="0" smtClean="0">
                          <a:latin typeface="Times New Roman" pitchFamily="18" charset="0"/>
                          <a:cs typeface="Times New Roman" pitchFamily="18" charset="0"/>
                        </a:rPr>
                        <a:t> and </a:t>
                      </a:r>
                      <a:r>
                        <a:rPr lang="en-US" sz="1600" baseline="0" dirty="0" err="1" smtClean="0">
                          <a:latin typeface="Times New Roman" pitchFamily="18" charset="0"/>
                          <a:cs typeface="Times New Roman" pitchFamily="18" charset="0"/>
                        </a:rPr>
                        <a:t>amphibolite</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facies</a:t>
                      </a:r>
                      <a:r>
                        <a:rPr lang="en-US" sz="1600" baseline="0" dirty="0" smtClean="0">
                          <a:latin typeface="Times New Roman" pitchFamily="18" charset="0"/>
                          <a:cs typeface="Times New Roman" pitchFamily="18" charset="0"/>
                        </a:rPr>
                        <a:t> of metamorphism</a:t>
                      </a:r>
                      <a:endParaRPr lang="en-US" sz="1600" dirty="0">
                        <a:latin typeface="Times New Roman" pitchFamily="18" charset="0"/>
                        <a:cs typeface="Times New Roman" pitchFamily="18" charset="0"/>
                      </a:endParaRPr>
                    </a:p>
                  </a:txBody>
                  <a:tcPr anchor="ctr"/>
                </a:tc>
              </a:tr>
              <a:tr h="838200">
                <a:tc>
                  <a:txBody>
                    <a:bodyPr/>
                    <a:lstStyle/>
                    <a:p>
                      <a:pPr algn="ctr"/>
                      <a:r>
                        <a:rPr lang="en-US" dirty="0" smtClean="0">
                          <a:latin typeface="Times New Roman" pitchFamily="18" charset="0"/>
                          <a:cs typeface="Times New Roman" pitchFamily="18" charset="0"/>
                        </a:rPr>
                        <a:t>More</a:t>
                      </a:r>
                      <a:r>
                        <a:rPr lang="en-US" baseline="0" dirty="0" smtClean="0">
                          <a:latin typeface="Times New Roman" pitchFamily="18" charset="0"/>
                          <a:cs typeface="Times New Roman" pitchFamily="18" charset="0"/>
                        </a:rPr>
                        <a:t> than</a:t>
                      </a:r>
                    </a:p>
                    <a:p>
                      <a:pPr algn="ctr"/>
                      <a:r>
                        <a:rPr lang="en-US" baseline="0" dirty="0" smtClean="0">
                          <a:latin typeface="Times New Roman" pitchFamily="18" charset="0"/>
                          <a:cs typeface="Times New Roman" pitchFamily="18" charset="0"/>
                        </a:rPr>
                        <a:t>3200 M.Y.</a:t>
                      </a:r>
                      <a:endParaRPr lang="en-US" dirty="0" smtClean="0">
                        <a:latin typeface="Times New Roman" pitchFamily="18" charset="0"/>
                        <a:cs typeface="Times New Roman" pitchFamily="18" charset="0"/>
                      </a:endParaRPr>
                    </a:p>
                  </a:txBody>
                  <a:tcPr anchor="ctr"/>
                </a:tc>
                <a:tc>
                  <a:txBody>
                    <a:bodyPr/>
                    <a:lstStyle/>
                    <a:p>
                      <a:pPr algn="ctr"/>
                      <a:endParaRPr lang="en-US" dirty="0">
                        <a:latin typeface="Times New Roman" pitchFamily="18" charset="0"/>
                        <a:cs typeface="Times New Roman" pitchFamily="18" charset="0"/>
                      </a:endParaRPr>
                    </a:p>
                  </a:txBody>
                  <a:tcPr anchor="ctr"/>
                </a:tc>
                <a:tc>
                  <a:txBody>
                    <a:bodyPr/>
                    <a:lstStyle/>
                    <a:p>
                      <a:pPr algn="ctr"/>
                      <a:endParaRPr lang="en-US" dirty="0">
                        <a:latin typeface="Times New Roman" pitchFamily="18" charset="0"/>
                        <a:cs typeface="Times New Roman" pitchFamily="18" charset="0"/>
                      </a:endParaRPr>
                    </a:p>
                  </a:txBody>
                  <a:tcPr anchor="ctr"/>
                </a:tc>
                <a:tc>
                  <a:txBody>
                    <a:bodyPr/>
                    <a:lstStyle/>
                    <a:p>
                      <a:pPr algn="l"/>
                      <a:r>
                        <a:rPr lang="en-US" sz="1600" dirty="0" smtClean="0">
                          <a:latin typeface="Times New Roman" pitchFamily="18" charset="0"/>
                          <a:cs typeface="Times New Roman" pitchFamily="18" charset="0"/>
                        </a:rPr>
                        <a:t>Higher degree of metamorphism</a:t>
                      </a:r>
                      <a:r>
                        <a:rPr lang="en-US" sz="1600" baseline="0" dirty="0" smtClean="0">
                          <a:latin typeface="Times New Roman" pitchFamily="18" charset="0"/>
                          <a:cs typeface="Times New Roman" pitchFamily="18" charset="0"/>
                        </a:rPr>
                        <a:t> than </a:t>
                      </a:r>
                      <a:r>
                        <a:rPr lang="en-US" sz="1600" baseline="0" dirty="0" err="1" smtClean="0">
                          <a:latin typeface="Times New Roman" pitchFamily="18" charset="0"/>
                          <a:cs typeface="Times New Roman" pitchFamily="18" charset="0"/>
                        </a:rPr>
                        <a:t>Darwars</a:t>
                      </a:r>
                      <a:endParaRPr lang="en-US" sz="1600" dirty="0">
                        <a:latin typeface="Times New Roman" pitchFamily="18" charset="0"/>
                        <a:cs typeface="Times New Roman" pitchFamily="18" charset="0"/>
                      </a:endParaRPr>
                    </a:p>
                  </a:txBody>
                  <a:tcPr anchor="ctr"/>
                </a:tc>
                <a:tc>
                  <a:txBody>
                    <a:bodyPr/>
                    <a:lstStyle/>
                    <a:p>
                      <a:pPr algn="l"/>
                      <a:r>
                        <a:rPr lang="en-US" sz="1600" dirty="0" smtClean="0">
                          <a:latin typeface="Times New Roman" pitchFamily="18" charset="0"/>
                          <a:cs typeface="Times New Roman" pitchFamily="18" charset="0"/>
                        </a:rPr>
                        <a:t>Upper </a:t>
                      </a:r>
                      <a:r>
                        <a:rPr lang="en-US" sz="1600" dirty="0" err="1" smtClean="0">
                          <a:latin typeface="Times New Roman" pitchFamily="18" charset="0"/>
                          <a:cs typeface="Times New Roman" pitchFamily="18" charset="0"/>
                        </a:rPr>
                        <a:t>amphibolite</a:t>
                      </a:r>
                      <a:r>
                        <a:rPr lang="en-US" sz="1600" dirty="0" smtClean="0">
                          <a:latin typeface="Times New Roman" pitchFamily="18" charset="0"/>
                          <a:cs typeface="Times New Roman" pitchFamily="18" charset="0"/>
                        </a:rPr>
                        <a:t> to</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granulite</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facies</a:t>
                      </a:r>
                      <a:r>
                        <a:rPr lang="en-US" sz="1600" baseline="0" dirty="0" smtClean="0">
                          <a:latin typeface="Times New Roman" pitchFamily="18" charset="0"/>
                          <a:cs typeface="Times New Roman" pitchFamily="18" charset="0"/>
                        </a:rPr>
                        <a:t> of metamorphism</a:t>
                      </a:r>
                      <a:endParaRPr lang="en-US" sz="1600" dirty="0">
                        <a:latin typeface="Times New Roman" pitchFamily="18" charset="0"/>
                        <a:cs typeface="Times New Roman" pitchFamily="18" charset="0"/>
                      </a:endParaRPr>
                    </a:p>
                  </a:txBody>
                  <a:tcPr anchor="ctr"/>
                </a:tc>
              </a:tr>
              <a:tr h="838200">
                <a:tc>
                  <a:txBody>
                    <a:bodyPr/>
                    <a:lstStyle/>
                    <a:p>
                      <a:pPr algn="ctr"/>
                      <a:r>
                        <a:rPr lang="en-US" dirty="0" smtClean="0">
                          <a:latin typeface="Times New Roman" pitchFamily="18" charset="0"/>
                          <a:cs typeface="Times New Roman" pitchFamily="18" charset="0"/>
                        </a:rPr>
                        <a:t>More</a:t>
                      </a:r>
                      <a:r>
                        <a:rPr lang="en-US" baseline="0" dirty="0" smtClean="0">
                          <a:latin typeface="Times New Roman" pitchFamily="18" charset="0"/>
                          <a:cs typeface="Times New Roman" pitchFamily="18" charset="0"/>
                        </a:rPr>
                        <a:t> than</a:t>
                      </a:r>
                    </a:p>
                    <a:p>
                      <a:pPr algn="ctr"/>
                      <a:r>
                        <a:rPr lang="en-US" baseline="0" dirty="0" smtClean="0">
                          <a:latin typeface="Times New Roman" pitchFamily="18" charset="0"/>
                          <a:cs typeface="Times New Roman" pitchFamily="18" charset="0"/>
                        </a:rPr>
                        <a:t>3500 M.Y.</a:t>
                      </a:r>
                      <a:endParaRPr lang="en-US" dirty="0">
                        <a:latin typeface="Times New Roman" pitchFamily="18" charset="0"/>
                        <a:cs typeface="Times New Roman" pitchFamily="18" charset="0"/>
                      </a:endParaRPr>
                    </a:p>
                  </a:txBody>
                  <a:tcPr anchor="ctr"/>
                </a:tc>
                <a:tc>
                  <a:txBody>
                    <a:bodyPr/>
                    <a:lstStyle/>
                    <a:p>
                      <a:pPr algn="ctr"/>
                      <a:endParaRPr lang="en-US" dirty="0">
                        <a:latin typeface="Times New Roman" pitchFamily="18" charset="0"/>
                        <a:cs typeface="Times New Roman" pitchFamily="18" charset="0"/>
                      </a:endParaRPr>
                    </a:p>
                  </a:txBody>
                  <a:tcPr anchor="ctr"/>
                </a:tc>
                <a:tc>
                  <a:txBody>
                    <a:bodyPr/>
                    <a:lstStyle/>
                    <a:p>
                      <a:pPr algn="ctr"/>
                      <a:endParaRPr lang="en-US" dirty="0">
                        <a:latin typeface="Times New Roman" pitchFamily="18" charset="0"/>
                        <a:cs typeface="Times New Roman" pitchFamily="18" charset="0"/>
                      </a:endParaRPr>
                    </a:p>
                  </a:txBody>
                  <a:tcPr anchor="ctr"/>
                </a:tc>
                <a:tc>
                  <a:txBody>
                    <a:bodyPr/>
                    <a:lstStyle/>
                    <a:p>
                      <a:endParaRPr lang="en-US"/>
                    </a:p>
                  </a:txBody>
                  <a:tcPr anchor="ctr"/>
                </a:tc>
                <a:tc>
                  <a:txBody>
                    <a:bodyPr/>
                    <a:lstStyle/>
                    <a:p>
                      <a:endParaRPr lang="en-US" dirty="0"/>
                    </a:p>
                  </a:txBody>
                  <a:tcPr anchor="ctr"/>
                </a:tc>
              </a:tr>
            </a:tbl>
          </a:graphicData>
        </a:graphic>
      </p:graphicFrame>
      <p:pic>
        <p:nvPicPr>
          <p:cNvPr id="5" name="Picture 4" descr="a-gneiss-type-rock-a-section-of-a-banded-striped-metamorphic-erratic-E22FY1.jpg"/>
          <p:cNvPicPr>
            <a:picLocks noChangeAspect="1"/>
          </p:cNvPicPr>
          <p:nvPr/>
        </p:nvPicPr>
        <p:blipFill>
          <a:blip r:embed="rId2" cstate="print"/>
          <a:stretch>
            <a:fillRect/>
          </a:stretch>
        </p:blipFill>
        <p:spPr>
          <a:xfrm>
            <a:off x="2133600" y="6515100"/>
            <a:ext cx="2743200" cy="685800"/>
          </a:xfrm>
          <a:prstGeom prst="rect">
            <a:avLst/>
          </a:prstGeom>
        </p:spPr>
      </p:pic>
      <p:sp>
        <p:nvSpPr>
          <p:cNvPr id="6" name="Rectangle 5"/>
          <p:cNvSpPr/>
          <p:nvPr/>
        </p:nvSpPr>
        <p:spPr>
          <a:xfrm>
            <a:off x="1981200" y="6596390"/>
            <a:ext cx="2857453" cy="523220"/>
          </a:xfrm>
          <a:prstGeom prst="rect">
            <a:avLst/>
          </a:prstGeom>
          <a:noFill/>
        </p:spPr>
        <p:txBody>
          <a:bodyPr wrap="square" lIns="91440" tIns="45720" rIns="91440" bIns="45720">
            <a:spAutoFit/>
          </a:bodyPr>
          <a:lstStyle/>
          <a:p>
            <a:pPr algn="ctr"/>
            <a:r>
              <a:rPr lang="en-US" sz="2800" b="1" cap="none" spc="0"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Gorur</a:t>
            </a:r>
            <a:r>
              <a:rPr lang="en-US" sz="28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Gneiss</a:t>
            </a:r>
            <a:endParaRPr lang="en-US" sz="28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7" name="Picture 6" descr="Chlorite_schist.jpg"/>
          <p:cNvPicPr>
            <a:picLocks noChangeAspect="1"/>
          </p:cNvPicPr>
          <p:nvPr/>
        </p:nvPicPr>
        <p:blipFill>
          <a:blip r:embed="rId3"/>
          <a:stretch>
            <a:fillRect/>
          </a:stretch>
        </p:blipFill>
        <p:spPr>
          <a:xfrm>
            <a:off x="1905000" y="5486400"/>
            <a:ext cx="3124200" cy="928688"/>
          </a:xfrm>
          <a:prstGeom prst="rect">
            <a:avLst/>
          </a:prstGeom>
        </p:spPr>
      </p:pic>
      <p:sp>
        <p:nvSpPr>
          <p:cNvPr id="8" name="Rectangle 7"/>
          <p:cNvSpPr/>
          <p:nvPr/>
        </p:nvSpPr>
        <p:spPr>
          <a:xfrm>
            <a:off x="2057400" y="5562600"/>
            <a:ext cx="2857453" cy="769441"/>
          </a:xfrm>
          <a:prstGeom prst="rect">
            <a:avLst/>
          </a:prstGeom>
          <a:noFill/>
        </p:spPr>
        <p:txBody>
          <a:bodyPr wrap="square" lIns="91440" tIns="45720" rIns="91440" bIns="45720">
            <a:spAutoFit/>
          </a:bodyPr>
          <a:lstStyle/>
          <a:p>
            <a:pPr algn="ctr"/>
            <a:r>
              <a:rPr lang="en-US" sz="2800" b="1" cap="none" spc="0"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Sargur</a:t>
            </a:r>
            <a:r>
              <a:rPr lang="en-US" sz="28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Schist Belt</a:t>
            </a:r>
          </a:p>
          <a:p>
            <a:pPr algn="ctr"/>
            <a:r>
              <a:rPr lang="en-US" sz="1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(Older Greenstone belt)</a:t>
            </a:r>
            <a:endParaRPr lang="en-US" sz="16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10" name="Picture 9" descr="300px-Gneiss_exposure_at_Geological_monument.JPG"/>
          <p:cNvPicPr>
            <a:picLocks noChangeAspect="1"/>
          </p:cNvPicPr>
          <p:nvPr/>
        </p:nvPicPr>
        <p:blipFill>
          <a:blip r:embed="rId4"/>
          <a:stretch>
            <a:fillRect/>
          </a:stretch>
        </p:blipFill>
        <p:spPr>
          <a:xfrm>
            <a:off x="2286000" y="4648200"/>
            <a:ext cx="2590800" cy="806450"/>
          </a:xfrm>
          <a:prstGeom prst="rect">
            <a:avLst/>
          </a:prstGeom>
        </p:spPr>
      </p:pic>
      <p:sp>
        <p:nvSpPr>
          <p:cNvPr id="11" name="Rectangle 10"/>
          <p:cNvSpPr/>
          <p:nvPr/>
        </p:nvSpPr>
        <p:spPr>
          <a:xfrm>
            <a:off x="2667000" y="4648200"/>
            <a:ext cx="2857453" cy="830997"/>
          </a:xfrm>
          <a:prstGeom prst="rect">
            <a:avLst/>
          </a:prstGeom>
          <a:noFill/>
        </p:spPr>
        <p:txBody>
          <a:bodyPr wrap="square" lIns="91440" tIns="45720" rIns="91440" bIns="45720">
            <a:spAutoFit/>
          </a:bodyPr>
          <a:lstStyle/>
          <a:p>
            <a:pPr algn="ctr"/>
            <a:r>
              <a:rPr lang="en-US" sz="28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Peninsular Gneiss</a:t>
            </a:r>
          </a:p>
          <a:p>
            <a:pPr algn="ct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(Fundamental Gneiss)</a:t>
            </a:r>
            <a:endParaRPr lang="en-US" sz="16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2" name="Rectangle 11"/>
          <p:cNvSpPr/>
          <p:nvPr/>
        </p:nvSpPr>
        <p:spPr>
          <a:xfrm>
            <a:off x="1371600" y="2209800"/>
            <a:ext cx="3581400" cy="1323439"/>
          </a:xfrm>
          <a:prstGeom prst="rect">
            <a:avLst/>
          </a:prstGeom>
          <a:noFill/>
        </p:spPr>
        <p:txBody>
          <a:bodyPr wrap="square" lIns="91440" tIns="45720" rIns="91440" bIns="45720">
            <a:spAutoFit/>
          </a:bodyPr>
          <a:lstStyle/>
          <a:p>
            <a:pPr algn="ctr"/>
            <a:r>
              <a:rPr lang="en-US" sz="40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lgerian" pitchFamily="82" charset="0"/>
              </a:rPr>
              <a:t>Dharwar</a:t>
            </a:r>
            <a:r>
              <a:rPr lang="en-US"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lgerian" pitchFamily="82" charset="0"/>
              </a:rPr>
              <a:t> </a:t>
            </a:r>
          </a:p>
          <a:p>
            <a:pPr algn="ctr"/>
            <a:r>
              <a:rPr lang="en-US"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lgerian" pitchFamily="82" charset="0"/>
              </a:rPr>
              <a:t>super group</a:t>
            </a:r>
            <a:endParaRPr lang="en-US"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lgerian" pitchFamily="82" charset="0"/>
            </a:endParaRPr>
          </a:p>
        </p:txBody>
      </p:sp>
      <p:pic>
        <p:nvPicPr>
          <p:cNvPr id="15" name="Picture 14" descr="Ramdevarabetta.jpg"/>
          <p:cNvPicPr>
            <a:picLocks noChangeAspect="1"/>
          </p:cNvPicPr>
          <p:nvPr/>
        </p:nvPicPr>
        <p:blipFill>
          <a:blip r:embed="rId5" cstate="print"/>
          <a:stretch>
            <a:fillRect/>
          </a:stretch>
        </p:blipFill>
        <p:spPr>
          <a:xfrm>
            <a:off x="2209800" y="1600200"/>
            <a:ext cx="2438400" cy="527304"/>
          </a:xfrm>
          <a:prstGeom prst="rect">
            <a:avLst/>
          </a:prstGeom>
        </p:spPr>
      </p:pic>
      <p:sp>
        <p:nvSpPr>
          <p:cNvPr id="16" name="Rectangle 15"/>
          <p:cNvSpPr/>
          <p:nvPr/>
        </p:nvSpPr>
        <p:spPr>
          <a:xfrm>
            <a:off x="4800600" y="1600200"/>
            <a:ext cx="2156552" cy="461665"/>
          </a:xfrm>
          <a:prstGeom prst="rect">
            <a:avLst/>
          </a:prstGeom>
          <a:noFill/>
        </p:spPr>
        <p:txBody>
          <a:bodyPr wrap="none" lIns="91440" tIns="45720" rIns="91440" bIns="45720">
            <a:spAutoFit/>
          </a:bodyPr>
          <a:lstStyle/>
          <a:p>
            <a:pPr algn="ctr"/>
            <a:r>
              <a:rPr lang="en-US" sz="2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Clospet</a:t>
            </a:r>
            <a:r>
              <a:rPr lang="en-US"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Granite</a:t>
            </a:r>
            <a:endPar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8229600" cy="3323987"/>
          </a:xfrm>
          <a:prstGeom prst="rect">
            <a:avLst/>
          </a:prstGeom>
          <a:noFill/>
        </p:spPr>
        <p:txBody>
          <a:bodyPr wrap="square" rtlCol="0">
            <a:spAutoFit/>
          </a:bodyPr>
          <a:lstStyle/>
          <a:p>
            <a:r>
              <a:rPr lang="en-IN" sz="2400" b="1" u="sng" dirty="0" err="1" smtClean="0">
                <a:latin typeface="Times New Roman" pitchFamily="18" charset="0"/>
                <a:cs typeface="Times New Roman" pitchFamily="18" charset="0"/>
              </a:rPr>
              <a:t>Physiography</a:t>
            </a:r>
            <a:r>
              <a:rPr lang="en-IN" sz="2400" b="1" u="sng" dirty="0" smtClean="0">
                <a:latin typeface="Times New Roman" pitchFamily="18" charset="0"/>
                <a:cs typeface="Times New Roman" pitchFamily="18" charset="0"/>
              </a:rPr>
              <a:t>:</a:t>
            </a:r>
          </a:p>
          <a:p>
            <a:pPr algn="just"/>
            <a:r>
              <a:rPr lang="en-IN" sz="2400" dirty="0" smtClean="0">
                <a:latin typeface="Times New Roman" pitchFamily="18" charset="0"/>
                <a:cs typeface="Times New Roman" pitchFamily="18" charset="0"/>
              </a:rPr>
              <a:t>The Peninsular India has an extremely variable </a:t>
            </a:r>
            <a:r>
              <a:rPr lang="en-IN" sz="2400" dirty="0" err="1" smtClean="0">
                <a:latin typeface="Times New Roman" pitchFamily="18" charset="0"/>
                <a:cs typeface="Times New Roman" pitchFamily="18" charset="0"/>
              </a:rPr>
              <a:t>physiography</a:t>
            </a:r>
            <a:r>
              <a:rPr lang="en-IN" sz="2400" dirty="0" smtClean="0">
                <a:latin typeface="Times New Roman" pitchFamily="18" charset="0"/>
                <a:cs typeface="Times New Roman" pitchFamily="18" charset="0"/>
              </a:rPr>
              <a:t>. There are plateaus, </a:t>
            </a:r>
            <a:r>
              <a:rPr lang="en-IN" sz="2400" dirty="0" err="1" smtClean="0">
                <a:latin typeface="Times New Roman" pitchFamily="18" charset="0"/>
                <a:cs typeface="Times New Roman" pitchFamily="18" charset="0"/>
              </a:rPr>
              <a:t>peneplained</a:t>
            </a:r>
            <a:r>
              <a:rPr lang="en-IN" sz="2400" dirty="0" smtClean="0">
                <a:latin typeface="Times New Roman" pitchFamily="18" charset="0"/>
                <a:cs typeface="Times New Roman" pitchFamily="18" charset="0"/>
              </a:rPr>
              <a:t> ancient fold mountains, massifs, elongated </a:t>
            </a:r>
            <a:r>
              <a:rPr lang="en-IN" sz="2400" dirty="0" err="1" smtClean="0">
                <a:latin typeface="Times New Roman" pitchFamily="18" charset="0"/>
                <a:cs typeface="Times New Roman" pitchFamily="18" charset="0"/>
              </a:rPr>
              <a:t>graben</a:t>
            </a:r>
            <a:r>
              <a:rPr lang="en-IN" sz="2400" dirty="0" smtClean="0">
                <a:latin typeface="Times New Roman" pitchFamily="18" charset="0"/>
                <a:cs typeface="Times New Roman" pitchFamily="18" charset="0"/>
              </a:rPr>
              <a:t> like valleys and coastal plains. The western Ghats which forms a prominent physiographic feature exists at the western margin of the peninsular India. Most of the rivers have attained the base level of erosion and its mountains are of relict type.   </a:t>
            </a:r>
          </a:p>
          <a:p>
            <a:pPr marL="400050" indent="-400050">
              <a:buFont typeface="+mj-lt"/>
              <a:buAutoNum type="romanLcPeriod"/>
            </a:pPr>
            <a:endParaRPr lang="en-IN" dirty="0" smtClean="0"/>
          </a:p>
        </p:txBody>
      </p:sp>
      <p:pic>
        <p:nvPicPr>
          <p:cNvPr id="6" name="Picture 5" descr="118890-004-8C5E9046.jpg"/>
          <p:cNvPicPr>
            <a:picLocks noChangeAspect="1"/>
          </p:cNvPicPr>
          <p:nvPr/>
        </p:nvPicPr>
        <p:blipFill>
          <a:blip r:embed="rId2"/>
          <a:stretch>
            <a:fillRect/>
          </a:stretch>
        </p:blipFill>
        <p:spPr>
          <a:xfrm>
            <a:off x="0" y="3657600"/>
            <a:ext cx="3810000" cy="2916936"/>
          </a:xfrm>
          <a:prstGeom prst="rect">
            <a:avLst/>
          </a:prstGeom>
        </p:spPr>
      </p:pic>
      <p:pic>
        <p:nvPicPr>
          <p:cNvPr id="7" name="Picture 6" descr="Features_of_continents.jpg"/>
          <p:cNvPicPr>
            <a:picLocks noChangeAspect="1"/>
          </p:cNvPicPr>
          <p:nvPr/>
        </p:nvPicPr>
        <p:blipFill>
          <a:blip r:embed="rId3"/>
          <a:stretch>
            <a:fillRect/>
          </a:stretch>
        </p:blipFill>
        <p:spPr>
          <a:xfrm>
            <a:off x="3962401" y="3264310"/>
            <a:ext cx="5181600" cy="35936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8" presetClass="entr" presetSubtype="0" accel="5000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9" presetClass="entr" presetSubtype="1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0" fill="hold"/>
                                        <p:tgtEl>
                                          <p:spTgt spid="7"/>
                                        </p:tgtEl>
                                        <p:attrNameLst>
                                          <p:attrName>ppt_w</p:attrName>
                                        </p:attrNameLst>
                                      </p:cBhvr>
                                      <p:tavLst>
                                        <p:tav tm="0" fmla="#ppt_w*sin(2.5*pi*$)">
                                          <p:val>
                                            <p:fltVal val="0"/>
                                          </p:val>
                                        </p:tav>
                                        <p:tav tm="100000">
                                          <p:val>
                                            <p:fltVal val="1"/>
                                          </p:val>
                                        </p:tav>
                                      </p:tavLst>
                                    </p:anim>
                                    <p:anim calcmode="lin" valueType="num">
                                      <p:cBhvr>
                                        <p:cTn id="22" dur="5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0"/>
            <a:ext cx="8001000" cy="7263527"/>
          </a:xfrm>
          <a:prstGeom prst="rect">
            <a:avLst/>
          </a:prstGeom>
          <a:noFill/>
        </p:spPr>
        <p:txBody>
          <a:bodyPr wrap="square" rtlCol="0">
            <a:spAutoFit/>
          </a:bodyPr>
          <a:lstStyle/>
          <a:p>
            <a:r>
              <a:rPr lang="en-IN" sz="2800" b="1" u="sng" dirty="0" smtClean="0">
                <a:latin typeface="Times New Roman" pitchFamily="18" charset="0"/>
                <a:cs typeface="Times New Roman" pitchFamily="18" charset="0"/>
              </a:rPr>
              <a:t>Structure: </a:t>
            </a:r>
          </a:p>
          <a:p>
            <a:pPr algn="just"/>
            <a:r>
              <a:rPr lang="en-IN" sz="2800" dirty="0" smtClean="0">
                <a:latin typeface="Times New Roman" pitchFamily="18" charset="0"/>
                <a:cs typeface="Times New Roman" pitchFamily="18" charset="0"/>
              </a:rPr>
              <a:t>The Peninsular India is nearly a stable plateau which has remained unaffected by the </a:t>
            </a:r>
            <a:r>
              <a:rPr lang="en-IN" sz="2800" dirty="0" err="1" smtClean="0">
                <a:latin typeface="Times New Roman" pitchFamily="18" charset="0"/>
                <a:cs typeface="Times New Roman" pitchFamily="18" charset="0"/>
              </a:rPr>
              <a:t>orogenic</a:t>
            </a:r>
            <a:r>
              <a:rPr lang="en-IN" sz="2800" dirty="0" smtClean="0">
                <a:latin typeface="Times New Roman" pitchFamily="18" charset="0"/>
                <a:cs typeface="Times New Roman" pitchFamily="18" charset="0"/>
              </a:rPr>
              <a:t> movements of post Cambrian age. The normal and block faulting is however common.</a:t>
            </a:r>
          </a:p>
          <a:p>
            <a:pPr algn="just"/>
            <a:r>
              <a:rPr lang="en-IN" sz="2800" dirty="0" smtClean="0">
                <a:latin typeface="Times New Roman" pitchFamily="18" charset="0"/>
                <a:cs typeface="Times New Roman" pitchFamily="18" charset="0"/>
              </a:rPr>
              <a:t>    The Narmada river flows in </a:t>
            </a:r>
            <a:r>
              <a:rPr lang="en-IN" sz="2800" dirty="0" err="1" smtClean="0">
                <a:latin typeface="Times New Roman" pitchFamily="18" charset="0"/>
                <a:cs typeface="Times New Roman" pitchFamily="18" charset="0"/>
              </a:rPr>
              <a:t>graben</a:t>
            </a:r>
            <a:r>
              <a:rPr lang="en-IN" sz="2800" dirty="0" smtClean="0">
                <a:latin typeface="Times New Roman" pitchFamily="18" charset="0"/>
                <a:cs typeface="Times New Roman" pitchFamily="18" charset="0"/>
              </a:rPr>
              <a:t> like valleys which trend in the E-W direction. The trend of the Mahanadi and Godavari valleys is in the NW-SE direction. The four distinct geomorphic and structural trends which have been recognised in the Peninsular India are: </a:t>
            </a:r>
          </a:p>
          <a:p>
            <a:pPr marL="514350" indent="-514350" algn="just">
              <a:buAutoNum type="romanLcParenR"/>
            </a:pPr>
            <a:r>
              <a:rPr lang="en-IN" sz="2800" dirty="0" smtClean="0">
                <a:latin typeface="Times New Roman" pitchFamily="18" charset="0"/>
                <a:cs typeface="Times New Roman" pitchFamily="18" charset="0"/>
              </a:rPr>
              <a:t>NNW-SSE trend of southern parts of  Western Ghats</a:t>
            </a:r>
          </a:p>
          <a:p>
            <a:pPr marL="514350" indent="-514350" algn="just">
              <a:buAutoNum type="romanLcParenR"/>
            </a:pPr>
            <a:r>
              <a:rPr lang="en-IN" sz="2800" dirty="0" smtClean="0">
                <a:latin typeface="Times New Roman" pitchFamily="18" charset="0"/>
                <a:cs typeface="Times New Roman" pitchFamily="18" charset="0"/>
              </a:rPr>
              <a:t>NE-SW trend of Eastern Ghats</a:t>
            </a:r>
          </a:p>
          <a:p>
            <a:pPr marL="514350" indent="-514350" algn="just">
              <a:buAutoNum type="romanLcParenR"/>
            </a:pPr>
            <a:r>
              <a:rPr lang="en-IN" sz="2800" dirty="0" smtClean="0">
                <a:latin typeface="Times New Roman" pitchFamily="18" charset="0"/>
                <a:cs typeface="Times New Roman" pitchFamily="18" charset="0"/>
              </a:rPr>
              <a:t>E-W trend of </a:t>
            </a:r>
            <a:r>
              <a:rPr lang="en-IN" sz="2800" dirty="0" err="1" smtClean="0">
                <a:latin typeface="Times New Roman" pitchFamily="18" charset="0"/>
                <a:cs typeface="Times New Roman" pitchFamily="18" charset="0"/>
              </a:rPr>
              <a:t>Satpura</a:t>
            </a:r>
            <a:r>
              <a:rPr lang="en-IN" sz="2800" dirty="0" smtClean="0">
                <a:latin typeface="Times New Roman" pitchFamily="18" charset="0"/>
                <a:cs typeface="Times New Roman" pitchFamily="18" charset="0"/>
              </a:rPr>
              <a:t> in Central India</a:t>
            </a:r>
          </a:p>
          <a:p>
            <a:pPr marL="514350" indent="-514350" algn="just">
              <a:buAutoNum type="romanLcParenR"/>
            </a:pPr>
            <a:r>
              <a:rPr lang="en-IN" sz="2800" dirty="0" smtClean="0">
                <a:latin typeface="Times New Roman" pitchFamily="18" charset="0"/>
                <a:cs typeface="Times New Roman" pitchFamily="18" charset="0"/>
              </a:rPr>
              <a:t>NE-SW trend of </a:t>
            </a:r>
            <a:r>
              <a:rPr lang="en-IN" sz="2800" dirty="0" err="1" smtClean="0">
                <a:latin typeface="Times New Roman" pitchFamily="18" charset="0"/>
                <a:cs typeface="Times New Roman" pitchFamily="18" charset="0"/>
              </a:rPr>
              <a:t>Aravallis</a:t>
            </a:r>
            <a:r>
              <a:rPr lang="en-IN" sz="2800" dirty="0" smtClean="0">
                <a:latin typeface="Times New Roman" pitchFamily="18" charset="0"/>
                <a:cs typeface="Times New Roman" pitchFamily="18" charset="0"/>
              </a:rPr>
              <a:t> in Rajasthan</a:t>
            </a:r>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mountain-ranges-of-peninsular-India.jpg"/>
          <p:cNvPicPr>
            <a:picLocks noChangeAspect="1"/>
          </p:cNvPicPr>
          <p:nvPr/>
        </p:nvPicPr>
        <p:blipFill>
          <a:blip r:embed="rId2"/>
          <a:stretch>
            <a:fillRect/>
          </a:stretch>
        </p:blipFill>
        <p:spPr>
          <a:xfrm>
            <a:off x="609600" y="-447105"/>
            <a:ext cx="7543800" cy="73795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7543800" cy="2308324"/>
          </a:xfrm>
          <a:prstGeom prst="rect">
            <a:avLst/>
          </a:prstGeom>
          <a:noFill/>
        </p:spPr>
        <p:txBody>
          <a:bodyPr wrap="square" rtlCol="0">
            <a:spAutoFit/>
          </a:bodyPr>
          <a:lstStyle/>
          <a:p>
            <a:r>
              <a:rPr lang="en-IN" sz="2400" b="1" u="sng" dirty="0" err="1" smtClean="0">
                <a:latin typeface="Times New Roman" pitchFamily="18" charset="0"/>
                <a:cs typeface="Times New Roman" pitchFamily="18" charset="0"/>
              </a:rPr>
              <a:t>Stratigraphy</a:t>
            </a:r>
            <a:r>
              <a:rPr lang="en-IN" sz="2400" b="1" u="sng" dirty="0" smtClean="0">
                <a:latin typeface="Times New Roman" pitchFamily="18" charset="0"/>
                <a:cs typeface="Times New Roman" pitchFamily="18" charset="0"/>
              </a:rPr>
              <a:t>:</a:t>
            </a:r>
          </a:p>
          <a:p>
            <a:pPr algn="just"/>
            <a:r>
              <a:rPr lang="en-IN" sz="2400" dirty="0" smtClean="0">
                <a:latin typeface="Times New Roman" pitchFamily="18" charset="0"/>
                <a:cs typeface="Times New Roman" pitchFamily="18" charset="0"/>
              </a:rPr>
              <a:t>The Peninsular India is primarily made up of rocks of </a:t>
            </a:r>
            <a:r>
              <a:rPr lang="en-IN" sz="2400" dirty="0" err="1" smtClean="0">
                <a:latin typeface="Times New Roman" pitchFamily="18" charset="0"/>
                <a:cs typeface="Times New Roman" pitchFamily="18" charset="0"/>
              </a:rPr>
              <a:t>Archean</a:t>
            </a:r>
            <a:r>
              <a:rPr lang="en-IN" sz="2400" dirty="0" smtClean="0">
                <a:latin typeface="Times New Roman" pitchFamily="18" charset="0"/>
                <a:cs typeface="Times New Roman" pitchFamily="18" charset="0"/>
              </a:rPr>
              <a:t> and </a:t>
            </a:r>
            <a:r>
              <a:rPr lang="en-IN" sz="2400" dirty="0" err="1" smtClean="0">
                <a:latin typeface="Times New Roman" pitchFamily="18" charset="0"/>
                <a:cs typeface="Times New Roman" pitchFamily="18" charset="0"/>
              </a:rPr>
              <a:t>Proterozoic</a:t>
            </a:r>
            <a:r>
              <a:rPr lang="en-IN" sz="2400" dirty="0" smtClean="0">
                <a:latin typeface="Times New Roman" pitchFamily="18" charset="0"/>
                <a:cs typeface="Times New Roman" pitchFamily="18" charset="0"/>
              </a:rPr>
              <a:t> age. The </a:t>
            </a:r>
            <a:r>
              <a:rPr lang="en-IN" sz="2400" dirty="0" err="1" smtClean="0">
                <a:latin typeface="Times New Roman" pitchFamily="18" charset="0"/>
                <a:cs typeface="Times New Roman" pitchFamily="18" charset="0"/>
              </a:rPr>
              <a:t>Archean</a:t>
            </a:r>
            <a:r>
              <a:rPr lang="en-IN" sz="2400" dirty="0" smtClean="0">
                <a:latin typeface="Times New Roman" pitchFamily="18" charset="0"/>
                <a:cs typeface="Times New Roman" pitchFamily="18" charset="0"/>
              </a:rPr>
              <a:t> rocks are </a:t>
            </a:r>
            <a:r>
              <a:rPr lang="en-IN" sz="2400" dirty="0" err="1" smtClean="0">
                <a:latin typeface="Times New Roman" pitchFamily="18" charset="0"/>
                <a:cs typeface="Times New Roman" pitchFamily="18" charset="0"/>
              </a:rPr>
              <a:t>metamorphesd</a:t>
            </a:r>
            <a:r>
              <a:rPr lang="en-IN" sz="2400" dirty="0" smtClean="0">
                <a:latin typeface="Times New Roman" pitchFamily="18" charset="0"/>
                <a:cs typeface="Times New Roman" pitchFamily="18" charset="0"/>
              </a:rPr>
              <a:t> to various degrees. In addition their exists the Deccan Traps and </a:t>
            </a:r>
            <a:r>
              <a:rPr lang="en-IN" sz="2400" dirty="0" err="1" smtClean="0">
                <a:latin typeface="Times New Roman" pitchFamily="18" charset="0"/>
                <a:cs typeface="Times New Roman" pitchFamily="18" charset="0"/>
              </a:rPr>
              <a:t>Rajmahal</a:t>
            </a:r>
            <a:r>
              <a:rPr lang="en-IN" sz="2400" dirty="0" smtClean="0">
                <a:latin typeface="Times New Roman" pitchFamily="18" charset="0"/>
                <a:cs typeface="Times New Roman" pitchFamily="18" charset="0"/>
              </a:rPr>
              <a:t> Traps of Jurassic to Eocene age</a:t>
            </a:r>
            <a:r>
              <a:rPr lang="en-IN" dirty="0" smtClean="0"/>
              <a:t>. </a:t>
            </a:r>
            <a:endParaRPr lang="en-IN" dirty="0"/>
          </a:p>
        </p:txBody>
      </p:sp>
      <p:pic>
        <p:nvPicPr>
          <p:cNvPr id="3" name="Picture 2" descr="India_Geology_Zones.jpg"/>
          <p:cNvPicPr>
            <a:picLocks noChangeAspect="1"/>
          </p:cNvPicPr>
          <p:nvPr/>
        </p:nvPicPr>
        <p:blipFill>
          <a:blip r:embed="rId2"/>
          <a:stretch>
            <a:fillRect/>
          </a:stretch>
        </p:blipFill>
        <p:spPr>
          <a:xfrm>
            <a:off x="1523999" y="2514600"/>
            <a:ext cx="5718657" cy="4038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477000" cy="923330"/>
          </a:xfrm>
          <a:prstGeom prst="rect">
            <a:avLst/>
          </a:prstGeom>
          <a:noFill/>
        </p:spPr>
        <p:txBody>
          <a:bodyPr wrap="square" lIns="91440" tIns="45720" rIns="91440" bIns="45720">
            <a:spAutoFit/>
          </a:bodyPr>
          <a:lstStyle/>
          <a:p>
            <a:pPr algn="ct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Indo-</a:t>
            </a:r>
            <a:r>
              <a:rPr lang="en-US" sz="5400" b="1"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Gangetic</a:t>
            </a: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Plain</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TextBox 2"/>
          <p:cNvSpPr txBox="1"/>
          <p:nvPr/>
        </p:nvSpPr>
        <p:spPr>
          <a:xfrm>
            <a:off x="304800" y="838200"/>
            <a:ext cx="8458200" cy="2246769"/>
          </a:xfrm>
          <a:prstGeom prst="rect">
            <a:avLst/>
          </a:prstGeom>
          <a:noFill/>
        </p:spPr>
        <p:txBody>
          <a:bodyPr wrap="square" rtlCol="0">
            <a:spAutoFit/>
          </a:bodyPr>
          <a:lstStyle/>
          <a:p>
            <a:pPr algn="just"/>
            <a:r>
              <a:rPr lang="en-IN" sz="2800" dirty="0" smtClean="0">
                <a:latin typeface="Times New Roman" pitchFamily="18" charset="0"/>
                <a:cs typeface="Times New Roman" pitchFamily="18" charset="0"/>
              </a:rPr>
              <a:t>The Indo-</a:t>
            </a:r>
            <a:r>
              <a:rPr lang="en-IN" sz="2800" dirty="0" err="1" smtClean="0">
                <a:latin typeface="Times New Roman" pitchFamily="18" charset="0"/>
                <a:cs typeface="Times New Roman" pitchFamily="18" charset="0"/>
              </a:rPr>
              <a:t>Gangetic</a:t>
            </a:r>
            <a:r>
              <a:rPr lang="en-IN" sz="2800" dirty="0" smtClean="0">
                <a:latin typeface="Times New Roman" pitchFamily="18" charset="0"/>
                <a:cs typeface="Times New Roman" pitchFamily="18" charset="0"/>
              </a:rPr>
              <a:t> Plain is a deep crustal trough filled with Quaternary sediments. Its origin and structure is intimately related to the rise of the Himalayas. This plain extends from Assam in the east through Bengal, Bihar and U.P ., </a:t>
            </a:r>
            <a:r>
              <a:rPr lang="en-IN" sz="2800" dirty="0" err="1" smtClean="0">
                <a:latin typeface="Times New Roman" pitchFamily="18" charset="0"/>
                <a:cs typeface="Times New Roman" pitchFamily="18" charset="0"/>
              </a:rPr>
              <a:t>upto</a:t>
            </a:r>
            <a:r>
              <a:rPr lang="en-IN" sz="2800" dirty="0" smtClean="0">
                <a:latin typeface="Times New Roman" pitchFamily="18" charset="0"/>
                <a:cs typeface="Times New Roman" pitchFamily="18" charset="0"/>
              </a:rPr>
              <a:t> Punjab in the west.</a:t>
            </a:r>
            <a:endParaRPr lang="en-IN" sz="2800" dirty="0">
              <a:latin typeface="Times New Roman" pitchFamily="18" charset="0"/>
              <a:cs typeface="Times New Roman" pitchFamily="18" charset="0"/>
            </a:endParaRPr>
          </a:p>
        </p:txBody>
      </p:sp>
      <p:pic>
        <p:nvPicPr>
          <p:cNvPr id="4" name="Picture 3" descr="Ganges_Brahmaputra_Meghna_catchment_area.jpg"/>
          <p:cNvPicPr>
            <a:picLocks noChangeAspect="1"/>
          </p:cNvPicPr>
          <p:nvPr/>
        </p:nvPicPr>
        <p:blipFill>
          <a:blip r:embed="rId2"/>
          <a:stretch>
            <a:fillRect/>
          </a:stretch>
        </p:blipFill>
        <p:spPr>
          <a:xfrm>
            <a:off x="219514" y="3506812"/>
            <a:ext cx="4046136" cy="4761185"/>
          </a:xfrm>
          <a:prstGeom prst="rect">
            <a:avLst/>
          </a:prstGeom>
        </p:spPr>
      </p:pic>
      <p:pic>
        <p:nvPicPr>
          <p:cNvPr id="5" name="Picture 4" descr="detailed-map-india-asia-all-states-country-boundary-illustration-detailed-map-india-asia-all-states-106497780.jpg"/>
          <p:cNvPicPr>
            <a:picLocks noChangeAspect="1"/>
          </p:cNvPicPr>
          <p:nvPr/>
        </p:nvPicPr>
        <p:blipFill>
          <a:blip r:embed="rId3"/>
          <a:stretch>
            <a:fillRect/>
          </a:stretch>
        </p:blipFill>
        <p:spPr>
          <a:xfrm>
            <a:off x="4539776" y="3505200"/>
            <a:ext cx="4604224" cy="47437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linds(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 calcmode="lin" valueType="num">
                                      <p:cBhvr>
                                        <p:cTn id="28" dur="500" fill="hold"/>
                                        <p:tgtEl>
                                          <p:spTgt spid="5"/>
                                        </p:tgtEl>
                                        <p:attrNameLst>
                                          <p:attrName>style.rotation</p:attrName>
                                        </p:attrNameLst>
                                      </p:cBhvr>
                                      <p:tavLst>
                                        <p:tav tm="0">
                                          <p:val>
                                            <p:fltVal val="360"/>
                                          </p:val>
                                        </p:tav>
                                        <p:tav tm="100000">
                                          <p:val>
                                            <p:fltVal val="0"/>
                                          </p:val>
                                        </p:tav>
                                      </p:tavLst>
                                    </p:anim>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0"/>
            <a:ext cx="8610600" cy="2154436"/>
          </a:xfrm>
          <a:prstGeom prst="rect">
            <a:avLst/>
          </a:prstGeom>
          <a:noFill/>
        </p:spPr>
        <p:txBody>
          <a:bodyPr wrap="square" rtlCol="0">
            <a:spAutoFit/>
          </a:bodyPr>
          <a:lstStyle/>
          <a:p>
            <a:r>
              <a:rPr lang="en-IN" sz="2400" b="1" u="sng" dirty="0" err="1" smtClean="0">
                <a:latin typeface="Times New Roman" pitchFamily="18" charset="0"/>
                <a:cs typeface="Times New Roman" pitchFamily="18" charset="0"/>
              </a:rPr>
              <a:t>Physiography</a:t>
            </a:r>
            <a:r>
              <a:rPr lang="en-IN" sz="2400" b="1" u="sng" dirty="0" smtClean="0">
                <a:latin typeface="Times New Roman" pitchFamily="18" charset="0"/>
                <a:cs typeface="Times New Roman" pitchFamily="18" charset="0"/>
              </a:rPr>
              <a:t>:</a:t>
            </a:r>
          </a:p>
          <a:p>
            <a:pPr algn="just"/>
            <a:r>
              <a:rPr lang="en-IN" sz="2400" dirty="0" smtClean="0">
                <a:latin typeface="Times New Roman" pitchFamily="18" charset="0"/>
                <a:cs typeface="Times New Roman" pitchFamily="18" charset="0"/>
              </a:rPr>
              <a:t>The Indo-</a:t>
            </a:r>
            <a:r>
              <a:rPr lang="en-IN" sz="2400" dirty="0" err="1" smtClean="0">
                <a:latin typeface="Times New Roman" pitchFamily="18" charset="0"/>
                <a:cs typeface="Times New Roman" pitchFamily="18" charset="0"/>
              </a:rPr>
              <a:t>Gangetic</a:t>
            </a:r>
            <a:r>
              <a:rPr lang="en-IN" sz="2400" dirty="0" smtClean="0">
                <a:latin typeface="Times New Roman" pitchFamily="18" charset="0"/>
                <a:cs typeface="Times New Roman" pitchFamily="18" charset="0"/>
              </a:rPr>
              <a:t> Plain is the very extensive alluvial plain (</a:t>
            </a:r>
            <a:r>
              <a:rPr lang="en-IN" sz="2000" dirty="0" smtClean="0">
                <a:latin typeface="Agency FB" pitchFamily="34" charset="0"/>
              </a:rPr>
              <a:t>An alluvial plain is a largely flat landform created by the deposition of sediment over a long period of time by one or more rivers coming from highland regions</a:t>
            </a:r>
            <a:r>
              <a:rPr lang="en-IN" sz="2400" dirty="0" smtClean="0">
                <a:latin typeface="Times New Roman" pitchFamily="18" charset="0"/>
                <a:cs typeface="Times New Roman" pitchFamily="18" charset="0"/>
              </a:rPr>
              <a:t>) which is sloping with a very small gradient towards the sea.</a:t>
            </a:r>
          </a:p>
          <a:p>
            <a:pPr marL="400050" indent="-400050">
              <a:buFont typeface="+mj-lt"/>
              <a:buAutoNum type="romanLcPeriod"/>
            </a:pPr>
            <a:endParaRPr lang="en-IN" dirty="0" smtClean="0"/>
          </a:p>
        </p:txBody>
      </p:sp>
      <p:pic>
        <p:nvPicPr>
          <p:cNvPr id="3" name="Picture 2" descr="Indus.A2002274.0610.1km.jpg"/>
          <p:cNvPicPr>
            <a:picLocks noChangeAspect="1"/>
          </p:cNvPicPr>
          <p:nvPr/>
        </p:nvPicPr>
        <p:blipFill>
          <a:blip r:embed="rId2"/>
          <a:stretch>
            <a:fillRect/>
          </a:stretch>
        </p:blipFill>
        <p:spPr>
          <a:xfrm>
            <a:off x="2209800" y="1828800"/>
            <a:ext cx="5410200" cy="50544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17693"/>
            <a:ext cx="8534400" cy="6740307"/>
          </a:xfrm>
          <a:prstGeom prst="rect">
            <a:avLst/>
          </a:prstGeom>
          <a:noFill/>
        </p:spPr>
        <p:txBody>
          <a:bodyPr wrap="square" rtlCol="0">
            <a:spAutoFit/>
          </a:bodyPr>
          <a:lstStyle/>
          <a:p>
            <a:r>
              <a:rPr lang="en-IN" sz="2400" b="1" u="sng" dirty="0" smtClean="0">
                <a:latin typeface="Times New Roman" pitchFamily="18" charset="0"/>
                <a:cs typeface="Times New Roman" pitchFamily="18" charset="0"/>
              </a:rPr>
              <a:t>Structure: </a:t>
            </a:r>
          </a:p>
          <a:p>
            <a:pPr algn="just"/>
            <a:r>
              <a:rPr lang="en-IN" sz="2400" dirty="0" smtClean="0">
                <a:latin typeface="Times New Roman" pitchFamily="18" charset="0"/>
                <a:cs typeface="Times New Roman" pitchFamily="18" charset="0"/>
              </a:rPr>
              <a:t>The Indo-</a:t>
            </a:r>
            <a:r>
              <a:rPr lang="en-IN" sz="2400" dirty="0" err="1" smtClean="0">
                <a:latin typeface="Times New Roman" pitchFamily="18" charset="0"/>
                <a:cs typeface="Times New Roman" pitchFamily="18" charset="0"/>
              </a:rPr>
              <a:t>Gangetic</a:t>
            </a:r>
            <a:r>
              <a:rPr lang="en-IN" sz="2400" dirty="0" smtClean="0">
                <a:latin typeface="Times New Roman" pitchFamily="18" charset="0"/>
                <a:cs typeface="Times New Roman" pitchFamily="18" charset="0"/>
              </a:rPr>
              <a:t> Plain is made up of the undisturbed layers of Quaternary sediments which have been deposited by the rivers of Himalayan region.</a:t>
            </a:r>
          </a:p>
          <a:p>
            <a:pPr algn="just"/>
            <a:r>
              <a:rPr lang="en-IN" sz="2400" dirty="0" smtClean="0">
                <a:latin typeface="Times New Roman" pitchFamily="18" charset="0"/>
                <a:cs typeface="Times New Roman" pitchFamily="18" charset="0"/>
              </a:rPr>
              <a:t>The bottom of this trough is not stable and some changes are still taking place which rise to earthquakes.</a:t>
            </a:r>
          </a:p>
          <a:p>
            <a:pPr algn="just"/>
            <a:r>
              <a:rPr lang="en-IN" sz="2400" dirty="0" smtClean="0">
                <a:latin typeface="Times New Roman" pitchFamily="18" charset="0"/>
                <a:cs typeface="Times New Roman" pitchFamily="18" charset="0"/>
              </a:rPr>
              <a:t>In Indo-</a:t>
            </a:r>
            <a:r>
              <a:rPr lang="en-IN" sz="2400" dirty="0" err="1" smtClean="0">
                <a:latin typeface="Times New Roman" pitchFamily="18" charset="0"/>
                <a:cs typeface="Times New Roman" pitchFamily="18" charset="0"/>
              </a:rPr>
              <a:t>Gangetic</a:t>
            </a:r>
            <a:r>
              <a:rPr lang="en-IN" sz="2400" dirty="0" smtClean="0">
                <a:latin typeface="Times New Roman" pitchFamily="18" charset="0"/>
                <a:cs typeface="Times New Roman" pitchFamily="18" charset="0"/>
              </a:rPr>
              <a:t> Plain, three transverse “Highs” have been recognised, they are</a:t>
            </a:r>
          </a:p>
          <a:p>
            <a:pPr marL="514350" indent="-514350" algn="just"/>
            <a:r>
              <a:rPr lang="en-IN" sz="2400" dirty="0" err="1" smtClean="0">
                <a:latin typeface="Times New Roman" pitchFamily="18" charset="0"/>
                <a:cs typeface="Times New Roman" pitchFamily="18" charset="0"/>
              </a:rPr>
              <a:t>i</a:t>
            </a:r>
            <a:r>
              <a:rPr lang="en-IN" sz="2400" dirty="0" smtClean="0">
                <a:latin typeface="Times New Roman" pitchFamily="18" charset="0"/>
                <a:cs typeface="Times New Roman" pitchFamily="18" charset="0"/>
              </a:rPr>
              <a:t>)   Delhi-</a:t>
            </a:r>
            <a:r>
              <a:rPr lang="en-IN" sz="2400" dirty="0" err="1" smtClean="0">
                <a:latin typeface="Times New Roman" pitchFamily="18" charset="0"/>
                <a:cs typeface="Times New Roman" pitchFamily="18" charset="0"/>
              </a:rPr>
              <a:t>Haridwar</a:t>
            </a:r>
            <a:r>
              <a:rPr lang="en-IN" sz="2400" dirty="0" smtClean="0">
                <a:latin typeface="Times New Roman" pitchFamily="18" charset="0"/>
                <a:cs typeface="Times New Roman" pitchFamily="18" charset="0"/>
              </a:rPr>
              <a:t> Ridge</a:t>
            </a:r>
          </a:p>
          <a:p>
            <a:pPr marL="514350" indent="-514350" algn="just">
              <a:buAutoNum type="romanLcParenR" startAt="2"/>
            </a:pPr>
            <a:r>
              <a:rPr lang="en-IN" sz="2400" dirty="0" err="1" smtClean="0">
                <a:latin typeface="Times New Roman" pitchFamily="18" charset="0"/>
                <a:cs typeface="Times New Roman" pitchFamily="18" charset="0"/>
              </a:rPr>
              <a:t>Faizabad</a:t>
            </a:r>
            <a:r>
              <a:rPr lang="en-IN" sz="2400" dirty="0" smtClean="0">
                <a:latin typeface="Times New Roman" pitchFamily="18" charset="0"/>
                <a:cs typeface="Times New Roman" pitchFamily="18" charset="0"/>
              </a:rPr>
              <a:t> Ridge</a:t>
            </a:r>
          </a:p>
          <a:p>
            <a:pPr marL="514350" indent="-514350" algn="just">
              <a:buAutoNum type="romanLcParenR" startAt="2"/>
            </a:pPr>
            <a:r>
              <a:rPr lang="en-IN" sz="2400" dirty="0" err="1" smtClean="0">
                <a:latin typeface="Times New Roman" pitchFamily="18" charset="0"/>
                <a:cs typeface="Times New Roman" pitchFamily="18" charset="0"/>
              </a:rPr>
              <a:t>Monghyr-Sahasra</a:t>
            </a:r>
            <a:r>
              <a:rPr lang="en-IN" sz="2400" dirty="0" smtClean="0">
                <a:latin typeface="Times New Roman" pitchFamily="18" charset="0"/>
                <a:cs typeface="Times New Roman" pitchFamily="18" charset="0"/>
              </a:rPr>
              <a:t> Ridge</a:t>
            </a:r>
          </a:p>
          <a:p>
            <a:pPr algn="just"/>
            <a:r>
              <a:rPr lang="en-IN" sz="2400" dirty="0" smtClean="0">
                <a:latin typeface="Times New Roman" pitchFamily="18" charset="0"/>
                <a:cs typeface="Times New Roman" pitchFamily="18" charset="0"/>
              </a:rPr>
              <a:t>These three highs divide the Indo-</a:t>
            </a:r>
            <a:r>
              <a:rPr lang="en-IN" sz="2400" dirty="0" err="1" smtClean="0">
                <a:latin typeface="Times New Roman" pitchFamily="18" charset="0"/>
                <a:cs typeface="Times New Roman" pitchFamily="18" charset="0"/>
              </a:rPr>
              <a:t>Gangetic</a:t>
            </a:r>
            <a:r>
              <a:rPr lang="en-IN" sz="2400" dirty="0" smtClean="0">
                <a:latin typeface="Times New Roman" pitchFamily="18" charset="0"/>
                <a:cs typeface="Times New Roman" pitchFamily="18" charset="0"/>
              </a:rPr>
              <a:t> Plain into four shelf areas</a:t>
            </a:r>
          </a:p>
          <a:p>
            <a:pPr marL="514350" indent="-514350" algn="just">
              <a:buAutoNum type="romanLcParenR"/>
            </a:pPr>
            <a:r>
              <a:rPr lang="en-IN" sz="2400" dirty="0" smtClean="0">
                <a:latin typeface="Times New Roman" pitchFamily="18" charset="0"/>
                <a:cs typeface="Times New Roman" pitchFamily="18" charset="0"/>
              </a:rPr>
              <a:t>Punjab shelf (Trans </a:t>
            </a:r>
            <a:r>
              <a:rPr lang="en-IN" sz="2400" dirty="0" err="1" smtClean="0">
                <a:latin typeface="Times New Roman" pitchFamily="18" charset="0"/>
                <a:cs typeface="Times New Roman" pitchFamily="18" charset="0"/>
              </a:rPr>
              <a:t>Gangetic</a:t>
            </a:r>
            <a:r>
              <a:rPr lang="en-IN" sz="2400" dirty="0" smtClean="0">
                <a:latin typeface="Times New Roman" pitchFamily="18" charset="0"/>
                <a:cs typeface="Times New Roman" pitchFamily="18" charset="0"/>
              </a:rPr>
              <a:t> Plain)</a:t>
            </a:r>
          </a:p>
          <a:p>
            <a:pPr marL="514350" indent="-514350" algn="just">
              <a:buAutoNum type="romanLcParenR"/>
            </a:pPr>
            <a:r>
              <a:rPr lang="en-IN" sz="2400" dirty="0" smtClean="0">
                <a:latin typeface="Times New Roman" pitchFamily="18" charset="0"/>
                <a:cs typeface="Times New Roman" pitchFamily="18" charset="0"/>
              </a:rPr>
              <a:t>West UP shelf (Upper </a:t>
            </a:r>
            <a:r>
              <a:rPr lang="en-IN" sz="2400" dirty="0" err="1" smtClean="0">
                <a:latin typeface="Times New Roman" pitchFamily="18" charset="0"/>
                <a:cs typeface="Times New Roman" pitchFamily="18" charset="0"/>
              </a:rPr>
              <a:t>Gangetic</a:t>
            </a:r>
            <a:r>
              <a:rPr lang="en-IN" sz="2400" dirty="0" smtClean="0">
                <a:latin typeface="Times New Roman" pitchFamily="18" charset="0"/>
                <a:cs typeface="Times New Roman" pitchFamily="18" charset="0"/>
              </a:rPr>
              <a:t> Plain)</a:t>
            </a:r>
          </a:p>
          <a:p>
            <a:pPr marL="514350" indent="-514350" algn="just">
              <a:buAutoNum type="romanLcParenR"/>
            </a:pPr>
            <a:r>
              <a:rPr lang="en-IN" sz="2400" dirty="0" smtClean="0">
                <a:latin typeface="Times New Roman" pitchFamily="18" charset="0"/>
                <a:cs typeface="Times New Roman" pitchFamily="18" charset="0"/>
              </a:rPr>
              <a:t>East UP shelf (Middle </a:t>
            </a:r>
            <a:r>
              <a:rPr lang="en-IN" sz="2400" dirty="0" err="1" smtClean="0">
                <a:latin typeface="Times New Roman" pitchFamily="18" charset="0"/>
                <a:cs typeface="Times New Roman" pitchFamily="18" charset="0"/>
              </a:rPr>
              <a:t>Gangetic</a:t>
            </a:r>
            <a:r>
              <a:rPr lang="en-IN" sz="2400" dirty="0" smtClean="0">
                <a:latin typeface="Times New Roman" pitchFamily="18" charset="0"/>
                <a:cs typeface="Times New Roman" pitchFamily="18" charset="0"/>
              </a:rPr>
              <a:t> Plain)</a:t>
            </a:r>
          </a:p>
          <a:p>
            <a:pPr marL="514350" indent="-514350" algn="just">
              <a:buAutoNum type="romanLcParenR"/>
            </a:pPr>
            <a:r>
              <a:rPr lang="en-IN" sz="2400" dirty="0" smtClean="0">
                <a:latin typeface="Times New Roman" pitchFamily="18" charset="0"/>
                <a:cs typeface="Times New Roman" pitchFamily="18" charset="0"/>
              </a:rPr>
              <a:t>Bengal shelf (Lower </a:t>
            </a:r>
            <a:r>
              <a:rPr lang="en-IN" sz="2400" dirty="0" err="1" smtClean="0">
                <a:latin typeface="Times New Roman" pitchFamily="18" charset="0"/>
                <a:cs typeface="Times New Roman" pitchFamily="18" charset="0"/>
              </a:rPr>
              <a:t>Gangetic</a:t>
            </a:r>
            <a:r>
              <a:rPr lang="en-IN" sz="2400" dirty="0" smtClean="0">
                <a:latin typeface="Times New Roman" pitchFamily="18" charset="0"/>
                <a:cs typeface="Times New Roman" pitchFamily="18" charset="0"/>
              </a:rPr>
              <a:t> Plain)</a:t>
            </a:r>
          </a:p>
          <a:p>
            <a:pPr marL="400050" indent="-400050" algn="just">
              <a:buAutoNum type="romanLcParenR"/>
            </a:pPr>
            <a:endParaRPr lang="en-IN"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ur-distinct-zones-in-the-Indo-Gangetic-Plains-17.png"/>
          <p:cNvPicPr>
            <a:picLocks noChangeAspect="1"/>
          </p:cNvPicPr>
          <p:nvPr/>
        </p:nvPicPr>
        <p:blipFill>
          <a:blip r:embed="rId2"/>
          <a:stretch>
            <a:fillRect/>
          </a:stretch>
        </p:blipFill>
        <p:spPr>
          <a:xfrm>
            <a:off x="1631114" y="0"/>
            <a:ext cx="5881772"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17693"/>
            <a:ext cx="8534400" cy="2677656"/>
          </a:xfrm>
          <a:prstGeom prst="rect">
            <a:avLst/>
          </a:prstGeom>
          <a:noFill/>
        </p:spPr>
        <p:txBody>
          <a:bodyPr wrap="square" rtlCol="0">
            <a:spAutoFit/>
          </a:bodyPr>
          <a:lstStyle/>
          <a:p>
            <a:r>
              <a:rPr lang="en-IN" sz="2400" b="1" u="sng" dirty="0" err="1" smtClean="0">
                <a:latin typeface="Times New Roman" pitchFamily="18" charset="0"/>
                <a:cs typeface="Times New Roman" pitchFamily="18" charset="0"/>
              </a:rPr>
              <a:t>Stratigraphy</a:t>
            </a:r>
            <a:r>
              <a:rPr lang="en-IN" sz="2400" b="1" u="sng" dirty="0" smtClean="0">
                <a:latin typeface="Times New Roman" pitchFamily="18" charset="0"/>
                <a:cs typeface="Times New Roman" pitchFamily="18" charset="0"/>
              </a:rPr>
              <a:t>: </a:t>
            </a:r>
          </a:p>
          <a:p>
            <a:pPr algn="just"/>
            <a:r>
              <a:rPr lang="en-IN" sz="2400" dirty="0" smtClean="0">
                <a:latin typeface="Times New Roman" pitchFamily="18" charset="0"/>
                <a:cs typeface="Times New Roman" pitchFamily="18" charset="0"/>
              </a:rPr>
              <a:t>The Indo-</a:t>
            </a:r>
            <a:r>
              <a:rPr lang="en-IN" sz="2400" dirty="0" err="1" smtClean="0">
                <a:latin typeface="Times New Roman" pitchFamily="18" charset="0"/>
                <a:cs typeface="Times New Roman" pitchFamily="18" charset="0"/>
              </a:rPr>
              <a:t>Gangetic</a:t>
            </a:r>
            <a:r>
              <a:rPr lang="en-IN" sz="2400" dirty="0" smtClean="0">
                <a:latin typeface="Times New Roman" pitchFamily="18" charset="0"/>
                <a:cs typeface="Times New Roman" pitchFamily="18" charset="0"/>
              </a:rPr>
              <a:t> Plain is chiefly made up of sands and clays of Pleistocene and Recent age. The basement of the Punjab shelf is made up of the </a:t>
            </a:r>
            <a:r>
              <a:rPr lang="en-IN" sz="2400" dirty="0" err="1" smtClean="0">
                <a:latin typeface="Times New Roman" pitchFamily="18" charset="0"/>
                <a:cs typeface="Times New Roman" pitchFamily="18" charset="0"/>
              </a:rPr>
              <a:t>Archean</a:t>
            </a:r>
            <a:r>
              <a:rPr lang="en-IN" sz="2400" dirty="0" smtClean="0">
                <a:latin typeface="Times New Roman" pitchFamily="18" charset="0"/>
                <a:cs typeface="Times New Roman" pitchFamily="18" charset="0"/>
              </a:rPr>
              <a:t> rocks, while that of the east and west U.P shelves contain Precambrian rocks. The Bengal shelf is believed to contain rocks of </a:t>
            </a:r>
            <a:r>
              <a:rPr lang="en-IN" sz="2400" dirty="0" err="1" smtClean="0">
                <a:latin typeface="Times New Roman" pitchFamily="18" charset="0"/>
                <a:cs typeface="Times New Roman" pitchFamily="18" charset="0"/>
              </a:rPr>
              <a:t>Gondwana</a:t>
            </a:r>
            <a:r>
              <a:rPr lang="en-IN" sz="2400" dirty="0" smtClean="0">
                <a:latin typeface="Times New Roman" pitchFamily="18" charset="0"/>
                <a:cs typeface="Times New Roman" pitchFamily="18" charset="0"/>
              </a:rPr>
              <a:t> age.</a:t>
            </a:r>
          </a:p>
          <a:p>
            <a:pPr marL="400050" indent="-400050" algn="just">
              <a:buAutoNum type="romanLcParenR"/>
            </a:pPr>
            <a:endParaRPr lang="en-IN" sz="2400" dirty="0" smtClean="0">
              <a:latin typeface="Times New Roman" pitchFamily="18" charset="0"/>
              <a:cs typeface="Times New Roman" pitchFamily="18" charset="0"/>
            </a:endParaRPr>
          </a:p>
        </p:txBody>
      </p:sp>
      <p:pic>
        <p:nvPicPr>
          <p:cNvPr id="3" name="Picture 2" descr="geological.gif"/>
          <p:cNvPicPr>
            <a:picLocks noChangeAspect="1"/>
          </p:cNvPicPr>
          <p:nvPr/>
        </p:nvPicPr>
        <p:blipFill>
          <a:blip r:embed="rId2"/>
          <a:stretch>
            <a:fillRect/>
          </a:stretch>
        </p:blipFill>
        <p:spPr>
          <a:xfrm>
            <a:off x="1905000" y="2438400"/>
            <a:ext cx="5238750" cy="60483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ppt_x</p:attrName>
                                        </p:attrNameLst>
                                      </p:cBhvr>
                                      <p:tavLst>
                                        <p:tav tm="0">
                                          <p:val>
                                            <p:strVal val="#ppt_x-.2"/>
                                          </p:val>
                                        </p:tav>
                                        <p:tav tm="100000">
                                          <p:val>
                                            <p:strVal val="#ppt_x"/>
                                          </p:val>
                                        </p:tav>
                                      </p:tavLst>
                                    </p:anim>
                                    <p:anim calcmode="lin" valueType="num">
                                      <p:cBhvr>
                                        <p:cTn id="15"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477000" cy="923330"/>
          </a:xfrm>
          <a:prstGeom prst="rect">
            <a:avLst/>
          </a:prstGeom>
          <a:noFill/>
        </p:spPr>
        <p:txBody>
          <a:bodyPr wrap="square" lIns="91440" tIns="45720" rIns="91440" bIns="45720">
            <a:spAutoFit/>
          </a:bodyPr>
          <a:lstStyle/>
          <a:p>
            <a:pPr algn="ct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Extra Peninsular India</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4" name="TextBox 3"/>
          <p:cNvSpPr txBox="1"/>
          <p:nvPr/>
        </p:nvSpPr>
        <p:spPr>
          <a:xfrm>
            <a:off x="228600" y="914400"/>
            <a:ext cx="8686800" cy="1569660"/>
          </a:xfrm>
          <a:prstGeom prst="rect">
            <a:avLst/>
          </a:prstGeom>
          <a:noFill/>
        </p:spPr>
        <p:txBody>
          <a:bodyPr wrap="square" rtlCol="0">
            <a:spAutoFit/>
          </a:bodyPr>
          <a:lstStyle/>
          <a:p>
            <a:pPr algn="just"/>
            <a:r>
              <a:rPr lang="en-IN" sz="2400" dirty="0" smtClean="0">
                <a:latin typeface="Times New Roman" pitchFamily="18" charset="0"/>
                <a:cs typeface="Times New Roman" pitchFamily="18" charset="0"/>
              </a:rPr>
              <a:t>The Extra Peninsular India lies at the northern extremity of the country. It is made up of the Himalayan mountain ranges in the north and </a:t>
            </a:r>
            <a:r>
              <a:rPr lang="en-IN" sz="2400" dirty="0" err="1" smtClean="0">
                <a:latin typeface="Times New Roman" pitchFamily="18" charset="0"/>
                <a:cs typeface="Times New Roman" pitchFamily="18" charset="0"/>
              </a:rPr>
              <a:t>Arakan-Yoma</a:t>
            </a:r>
            <a:r>
              <a:rPr lang="en-IN" sz="2400" dirty="0" smtClean="0">
                <a:latin typeface="Times New Roman" pitchFamily="18" charset="0"/>
                <a:cs typeface="Times New Roman" pitchFamily="18" charset="0"/>
              </a:rPr>
              <a:t> ranges in the east. The upper reaches of Indus and Brahmaputra rivers mark its northern boundary. </a:t>
            </a:r>
          </a:p>
        </p:txBody>
      </p:sp>
      <p:pic>
        <p:nvPicPr>
          <p:cNvPr id="7" name="Picture 6" descr="main-qimg-be14517deaad674324f75e863dee96b2.png"/>
          <p:cNvPicPr>
            <a:picLocks noChangeAspect="1"/>
          </p:cNvPicPr>
          <p:nvPr/>
        </p:nvPicPr>
        <p:blipFill>
          <a:blip r:embed="rId2"/>
          <a:stretch>
            <a:fillRect/>
          </a:stretch>
        </p:blipFill>
        <p:spPr>
          <a:xfrm>
            <a:off x="685800" y="2438400"/>
            <a:ext cx="8015207" cy="441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ppt_x</p:attrName>
                                        </p:attrNameLst>
                                      </p:cBhvr>
                                      <p:tavLst>
                                        <p:tav tm="0">
                                          <p:val>
                                            <p:strVal val="#ppt_x-.2"/>
                                          </p:val>
                                        </p:tav>
                                        <p:tav tm="100000">
                                          <p:val>
                                            <p:strVal val="#ppt_x"/>
                                          </p:val>
                                        </p:tav>
                                      </p:tavLst>
                                    </p:anim>
                                    <p:anim calcmode="lin" valueType="num">
                                      <p:cBhvr>
                                        <p:cTn id="22"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300px-Gneiss_exposure_at_Geological_monument.JPG"/>
          <p:cNvPicPr>
            <a:picLocks noChangeAspect="1"/>
          </p:cNvPicPr>
          <p:nvPr/>
        </p:nvPicPr>
        <p:blipFill>
          <a:blip r:embed="rId2"/>
          <a:stretch>
            <a:fillRect/>
          </a:stretch>
        </p:blipFill>
        <p:spPr>
          <a:xfrm>
            <a:off x="2209800" y="4114800"/>
            <a:ext cx="2835600" cy="882650"/>
          </a:xfrm>
          <a:prstGeom prst="rect">
            <a:avLst/>
          </a:prstGeom>
        </p:spPr>
      </p:pic>
      <p:pic>
        <p:nvPicPr>
          <p:cNvPr id="14" name="Picture 13" descr="Chlorite_schist.jpg"/>
          <p:cNvPicPr>
            <a:picLocks noChangeAspect="1"/>
          </p:cNvPicPr>
          <p:nvPr/>
        </p:nvPicPr>
        <p:blipFill>
          <a:blip r:embed="rId3"/>
          <a:stretch>
            <a:fillRect/>
          </a:stretch>
        </p:blipFill>
        <p:spPr>
          <a:xfrm>
            <a:off x="1905000" y="5105400"/>
            <a:ext cx="3124200" cy="928688"/>
          </a:xfrm>
          <a:prstGeom prst="rect">
            <a:avLst/>
          </a:prstGeom>
        </p:spPr>
      </p:pic>
      <p:sp>
        <p:nvSpPr>
          <p:cNvPr id="4" name="TextBox 3"/>
          <p:cNvSpPr txBox="1"/>
          <p:nvPr/>
        </p:nvSpPr>
        <p:spPr>
          <a:xfrm>
            <a:off x="0" y="6172200"/>
            <a:ext cx="1981200" cy="923330"/>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More than</a:t>
            </a:r>
          </a:p>
          <a:p>
            <a:pPr algn="ctr"/>
            <a:r>
              <a:rPr lang="en-US" b="1" dirty="0" smtClean="0">
                <a:latin typeface="Times New Roman" pitchFamily="18" charset="0"/>
                <a:cs typeface="Times New Roman" pitchFamily="18" charset="0"/>
              </a:rPr>
              <a:t>3500 M.Y.</a:t>
            </a:r>
          </a:p>
          <a:p>
            <a:endParaRPr lang="en-US" dirty="0"/>
          </a:p>
        </p:txBody>
      </p:sp>
      <p:pic>
        <p:nvPicPr>
          <p:cNvPr id="5" name="Picture 4" descr="a-gneiss-type-rock-a-section-of-a-banded-striped-metamorphic-erratic-E22FY1.jpg"/>
          <p:cNvPicPr>
            <a:picLocks noChangeAspect="1"/>
          </p:cNvPicPr>
          <p:nvPr/>
        </p:nvPicPr>
        <p:blipFill>
          <a:blip r:embed="rId4" cstate="print"/>
          <a:stretch>
            <a:fillRect/>
          </a:stretch>
        </p:blipFill>
        <p:spPr>
          <a:xfrm>
            <a:off x="2057400" y="6172200"/>
            <a:ext cx="2743200" cy="685800"/>
          </a:xfrm>
          <a:prstGeom prst="rect">
            <a:avLst/>
          </a:prstGeom>
        </p:spPr>
      </p:pic>
      <p:sp>
        <p:nvSpPr>
          <p:cNvPr id="8" name="Rectangle 7"/>
          <p:cNvSpPr/>
          <p:nvPr/>
        </p:nvSpPr>
        <p:spPr>
          <a:xfrm>
            <a:off x="1981200" y="6334780"/>
            <a:ext cx="2857453" cy="523220"/>
          </a:xfrm>
          <a:prstGeom prst="rect">
            <a:avLst/>
          </a:prstGeom>
          <a:noFill/>
        </p:spPr>
        <p:txBody>
          <a:bodyPr wrap="square" lIns="91440" tIns="45720" rIns="91440" bIns="45720">
            <a:spAutoFit/>
          </a:bodyPr>
          <a:lstStyle/>
          <a:p>
            <a:pPr algn="ctr"/>
            <a:r>
              <a:rPr lang="en-US" sz="2800" b="1" cap="none" spc="0"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Gorur</a:t>
            </a:r>
            <a:r>
              <a:rPr lang="en-US" sz="28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Gneiss</a:t>
            </a:r>
            <a:endParaRPr lang="en-US" sz="28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9" name="TextBox 8"/>
          <p:cNvSpPr txBox="1"/>
          <p:nvPr/>
        </p:nvSpPr>
        <p:spPr>
          <a:xfrm>
            <a:off x="381000" y="5181600"/>
            <a:ext cx="1295400" cy="646331"/>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More than</a:t>
            </a:r>
          </a:p>
          <a:p>
            <a:pPr algn="ctr"/>
            <a:r>
              <a:rPr lang="en-US" b="1" dirty="0" smtClean="0">
                <a:latin typeface="Times New Roman" pitchFamily="18" charset="0"/>
                <a:cs typeface="Times New Roman" pitchFamily="18" charset="0"/>
              </a:rPr>
              <a:t>3200 M.Y.</a:t>
            </a:r>
          </a:p>
        </p:txBody>
      </p:sp>
      <p:sp>
        <p:nvSpPr>
          <p:cNvPr id="13" name="Rectangle 12"/>
          <p:cNvSpPr/>
          <p:nvPr/>
        </p:nvSpPr>
        <p:spPr>
          <a:xfrm>
            <a:off x="1981200" y="5181600"/>
            <a:ext cx="2857453" cy="769441"/>
          </a:xfrm>
          <a:prstGeom prst="rect">
            <a:avLst/>
          </a:prstGeom>
          <a:noFill/>
        </p:spPr>
        <p:txBody>
          <a:bodyPr wrap="square" lIns="91440" tIns="45720" rIns="91440" bIns="45720">
            <a:spAutoFit/>
          </a:bodyPr>
          <a:lstStyle/>
          <a:p>
            <a:pPr algn="ctr"/>
            <a:r>
              <a:rPr lang="en-US" sz="2800" b="1" cap="none" spc="0"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Sargur</a:t>
            </a:r>
            <a:r>
              <a:rPr lang="en-US" sz="28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Schist Belt</a:t>
            </a:r>
          </a:p>
          <a:p>
            <a:pPr algn="ctr"/>
            <a:r>
              <a:rPr lang="en-US" sz="1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(Older Greenstone belt)</a:t>
            </a:r>
            <a:endParaRPr lang="en-US" sz="16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5" name="TextBox 14"/>
          <p:cNvSpPr txBox="1"/>
          <p:nvPr/>
        </p:nvSpPr>
        <p:spPr>
          <a:xfrm>
            <a:off x="5181600" y="5105400"/>
            <a:ext cx="1828800" cy="830997"/>
          </a:xfrm>
          <a:prstGeom prst="rect">
            <a:avLst/>
          </a:prstGeom>
          <a:noFill/>
        </p:spPr>
        <p:txBody>
          <a:bodyPr wrap="square" rtlCol="0">
            <a:spAutoFit/>
          </a:bodyPr>
          <a:lstStyle/>
          <a:p>
            <a:r>
              <a:rPr lang="en-US" sz="1600" dirty="0" smtClean="0">
                <a:latin typeface="Times New Roman" pitchFamily="18" charset="0"/>
                <a:cs typeface="Times New Roman" pitchFamily="18" charset="0"/>
              </a:rPr>
              <a:t>Higher degree of metamorphism than </a:t>
            </a:r>
            <a:r>
              <a:rPr lang="en-US" sz="1600" dirty="0" err="1" smtClean="0">
                <a:latin typeface="Times New Roman" pitchFamily="18" charset="0"/>
                <a:cs typeface="Times New Roman" pitchFamily="18" charset="0"/>
              </a:rPr>
              <a:t>Darwars</a:t>
            </a:r>
            <a:endParaRPr lang="en-US" sz="1600" dirty="0" smtClean="0">
              <a:latin typeface="Times New Roman" pitchFamily="18" charset="0"/>
              <a:cs typeface="Times New Roman" pitchFamily="18" charset="0"/>
            </a:endParaRPr>
          </a:p>
        </p:txBody>
      </p:sp>
      <p:sp>
        <p:nvSpPr>
          <p:cNvPr id="16" name="TextBox 15"/>
          <p:cNvSpPr txBox="1"/>
          <p:nvPr/>
        </p:nvSpPr>
        <p:spPr>
          <a:xfrm>
            <a:off x="7162800" y="5105400"/>
            <a:ext cx="1981200" cy="1200329"/>
          </a:xfrm>
          <a:prstGeom prst="rect">
            <a:avLst/>
          </a:prstGeom>
          <a:noFill/>
        </p:spPr>
        <p:txBody>
          <a:bodyPr wrap="square" rtlCol="0">
            <a:spAutoFit/>
          </a:bodyPr>
          <a:lstStyle/>
          <a:p>
            <a:r>
              <a:rPr lang="en-US" dirty="0" smtClean="0">
                <a:latin typeface="Times New Roman" pitchFamily="18" charset="0"/>
                <a:cs typeface="Times New Roman" pitchFamily="18" charset="0"/>
              </a:rPr>
              <a:t>Upper </a:t>
            </a:r>
            <a:r>
              <a:rPr lang="en-US" dirty="0" err="1" smtClean="0">
                <a:latin typeface="Times New Roman" pitchFamily="18" charset="0"/>
                <a:cs typeface="Times New Roman" pitchFamily="18" charset="0"/>
              </a:rPr>
              <a:t>amphibolite</a:t>
            </a:r>
            <a:r>
              <a:rPr lang="en-US" dirty="0" smtClean="0">
                <a:latin typeface="Times New Roman" pitchFamily="18" charset="0"/>
                <a:cs typeface="Times New Roman" pitchFamily="18" charset="0"/>
              </a:rPr>
              <a:t> to </a:t>
            </a:r>
            <a:r>
              <a:rPr lang="en-US" dirty="0" err="1" smtClean="0">
                <a:latin typeface="Times New Roman" pitchFamily="18" charset="0"/>
                <a:cs typeface="Times New Roman" pitchFamily="18" charset="0"/>
              </a:rPr>
              <a:t>granulite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facies</a:t>
            </a:r>
            <a:r>
              <a:rPr lang="en-US" dirty="0" smtClean="0">
                <a:latin typeface="Times New Roman" pitchFamily="18" charset="0"/>
                <a:cs typeface="Times New Roman" pitchFamily="18" charset="0"/>
              </a:rPr>
              <a:t> of metamorphism</a:t>
            </a:r>
          </a:p>
          <a:p>
            <a:endParaRPr lang="en-US" dirty="0"/>
          </a:p>
        </p:txBody>
      </p:sp>
      <p:sp>
        <p:nvSpPr>
          <p:cNvPr id="17" name="Right Arrow 16"/>
          <p:cNvSpPr/>
          <p:nvPr/>
        </p:nvSpPr>
        <p:spPr>
          <a:xfrm>
            <a:off x="4953000" y="5486400"/>
            <a:ext cx="2286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7010400" y="5562600"/>
            <a:ext cx="2286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04800" y="4267200"/>
            <a:ext cx="1371600" cy="646331"/>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More than</a:t>
            </a:r>
          </a:p>
          <a:p>
            <a:pPr algn="ctr"/>
            <a:r>
              <a:rPr lang="en-US" b="1" dirty="0" smtClean="0">
                <a:latin typeface="Times New Roman" pitchFamily="18" charset="0"/>
                <a:cs typeface="Times New Roman" pitchFamily="18" charset="0"/>
              </a:rPr>
              <a:t>2600 M.Y.</a:t>
            </a:r>
          </a:p>
        </p:txBody>
      </p:sp>
      <p:sp>
        <p:nvSpPr>
          <p:cNvPr id="20" name="Rectangle 19"/>
          <p:cNvSpPr/>
          <p:nvPr/>
        </p:nvSpPr>
        <p:spPr>
          <a:xfrm>
            <a:off x="2133600" y="4191000"/>
            <a:ext cx="2819399" cy="800219"/>
          </a:xfrm>
          <a:prstGeom prst="rect">
            <a:avLst/>
          </a:prstGeom>
          <a:noFill/>
        </p:spPr>
        <p:txBody>
          <a:bodyPr wrap="square" lIns="91440" tIns="45720" rIns="91440" bIns="45720">
            <a:spAutoFit/>
          </a:bodyPr>
          <a:lstStyle/>
          <a:p>
            <a:pPr algn="ctr"/>
            <a:r>
              <a:rPr lang="en-US" sz="28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Peninsular Gneiss</a:t>
            </a:r>
          </a:p>
          <a:p>
            <a:pPr algn="ct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(Fundamental Gneiss)</a:t>
            </a:r>
            <a:endParaRPr lang="en-US" sz="16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23" name="TextBox 22"/>
          <p:cNvSpPr txBox="1"/>
          <p:nvPr/>
        </p:nvSpPr>
        <p:spPr>
          <a:xfrm>
            <a:off x="6934200" y="4038600"/>
            <a:ext cx="1981200" cy="923330"/>
          </a:xfrm>
          <a:prstGeom prst="rect">
            <a:avLst/>
          </a:prstGeom>
          <a:noFill/>
        </p:spPr>
        <p:txBody>
          <a:bodyPr wrap="square" rtlCol="0">
            <a:spAutoFit/>
          </a:bodyPr>
          <a:lstStyle/>
          <a:p>
            <a:r>
              <a:rPr lang="en-US" dirty="0" err="1" smtClean="0">
                <a:latin typeface="Times New Roman" pitchFamily="18" charset="0"/>
                <a:cs typeface="Times New Roman" pitchFamily="18" charset="0"/>
              </a:rPr>
              <a:t>Migmatitic</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amphibolite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facies</a:t>
            </a:r>
            <a:r>
              <a:rPr lang="en-US" dirty="0" smtClean="0">
                <a:latin typeface="Times New Roman" pitchFamily="18" charset="0"/>
                <a:cs typeface="Times New Roman" pitchFamily="18" charset="0"/>
              </a:rPr>
              <a:t> of metamorphism</a:t>
            </a:r>
            <a:endParaRPr lang="en-US" dirty="0">
              <a:latin typeface="Times New Roman" pitchFamily="18" charset="0"/>
              <a:cs typeface="Times New Roman" pitchFamily="18" charset="0"/>
            </a:endParaRPr>
          </a:p>
        </p:txBody>
      </p:sp>
      <p:sp>
        <p:nvSpPr>
          <p:cNvPr id="24" name="Right Arrow 23"/>
          <p:cNvSpPr/>
          <p:nvPr/>
        </p:nvSpPr>
        <p:spPr>
          <a:xfrm>
            <a:off x="5410200" y="4572000"/>
            <a:ext cx="6096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33400" y="1676400"/>
            <a:ext cx="3886200" cy="1446550"/>
          </a:xfrm>
          <a:prstGeom prst="rect">
            <a:avLst/>
          </a:prstGeom>
          <a:noFill/>
        </p:spPr>
        <p:txBody>
          <a:bodyPr wrap="square" lIns="91440" tIns="45720" rIns="91440" bIns="45720">
            <a:spAutoFit/>
          </a:bodyPr>
          <a:lstStyle/>
          <a:p>
            <a:pPr algn="ctr"/>
            <a:r>
              <a:rPr lang="en-US" sz="44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lgerian" pitchFamily="82" charset="0"/>
              </a:rPr>
              <a:t>Dharwar</a:t>
            </a:r>
            <a:r>
              <a:rPr lang="en-US"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lgerian" pitchFamily="82" charset="0"/>
              </a:rPr>
              <a:t> </a:t>
            </a:r>
          </a:p>
          <a:p>
            <a:pPr algn="ctr"/>
            <a:r>
              <a:rPr lang="en-US"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lgerian" pitchFamily="82" charset="0"/>
              </a:rPr>
              <a:t>super group</a:t>
            </a:r>
            <a:endParaRPr lang="en-US"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lgerian" pitchFamily="82" charset="0"/>
            </a:endParaRPr>
          </a:p>
        </p:txBody>
      </p:sp>
      <p:sp>
        <p:nvSpPr>
          <p:cNvPr id="26" name="Rectangle 25"/>
          <p:cNvSpPr/>
          <p:nvPr/>
        </p:nvSpPr>
        <p:spPr>
          <a:xfrm>
            <a:off x="1066800" y="3124200"/>
            <a:ext cx="2779672" cy="369332"/>
          </a:xfrm>
          <a:prstGeom prst="rect">
            <a:avLst/>
          </a:prstGeom>
        </p:spPr>
        <p:txBody>
          <a:bodyPr wrap="none">
            <a:spAutoFit/>
          </a:bodyPr>
          <a:lstStyle/>
          <a:p>
            <a:r>
              <a:rPr lang="en-US" dirty="0" smtClean="0">
                <a:latin typeface="Times New Roman" pitchFamily="18" charset="0"/>
                <a:cs typeface="Times New Roman" pitchFamily="18" charset="0"/>
              </a:rPr>
              <a:t>(</a:t>
            </a:r>
            <a:r>
              <a:rPr lang="en-US" b="1" dirty="0" smtClean="0">
                <a:latin typeface="Times New Roman" pitchFamily="18" charset="0"/>
                <a:cs typeface="Times New Roman" pitchFamily="18" charset="0"/>
              </a:rPr>
              <a:t>Younger Greenstone belt</a:t>
            </a:r>
            <a:r>
              <a:rPr lang="en-US" dirty="0" smtClean="0">
                <a:latin typeface="Times New Roman" pitchFamily="18" charset="0"/>
                <a:cs typeface="Times New Roman" pitchFamily="18" charset="0"/>
              </a:rPr>
              <a:t>)</a:t>
            </a:r>
            <a:endParaRPr lang="en-US" dirty="0"/>
          </a:p>
        </p:txBody>
      </p:sp>
      <p:sp>
        <p:nvSpPr>
          <p:cNvPr id="27" name="Rectangle 26"/>
          <p:cNvSpPr/>
          <p:nvPr/>
        </p:nvSpPr>
        <p:spPr>
          <a:xfrm>
            <a:off x="990600" y="3657600"/>
            <a:ext cx="6716012" cy="369332"/>
          </a:xfrm>
          <a:prstGeom prst="rect">
            <a:avLst/>
          </a:prstGeom>
        </p:spPr>
        <p:txBody>
          <a:bodyPr wrap="square">
            <a:spAutoFit/>
          </a:bodyPr>
          <a:lstStyle/>
          <a:p>
            <a:pPr algn="ctr"/>
            <a:r>
              <a:rPr lang="en-US" b="1" i="1" dirty="0" smtClean="0">
                <a:latin typeface="Times New Roman" pitchFamily="18" charset="0"/>
                <a:cs typeface="Times New Roman" pitchFamily="18" charset="0"/>
              </a:rPr>
              <a:t>------------------------UNCONFORMITY-------------------</a:t>
            </a:r>
            <a:endParaRPr lang="en-US" b="1" i="1" dirty="0">
              <a:latin typeface="Times New Roman" pitchFamily="18" charset="0"/>
              <a:cs typeface="Times New Roman" pitchFamily="18" charset="0"/>
            </a:endParaRPr>
          </a:p>
        </p:txBody>
      </p:sp>
      <p:sp>
        <p:nvSpPr>
          <p:cNvPr id="28" name="Rectangle 27"/>
          <p:cNvSpPr/>
          <p:nvPr/>
        </p:nvSpPr>
        <p:spPr>
          <a:xfrm>
            <a:off x="4572000" y="3200400"/>
            <a:ext cx="2401746" cy="400110"/>
          </a:xfrm>
          <a:prstGeom prst="rect">
            <a:avLst/>
          </a:prstGeom>
        </p:spPr>
        <p:txBody>
          <a:bodyPr wrap="square">
            <a:spAutoFit/>
          </a:bodyPr>
          <a:lstStyle/>
          <a:p>
            <a:pPr algn="ctr"/>
            <a:r>
              <a:rPr lang="en-US" sz="2000" b="1" dirty="0" err="1" smtClean="0">
                <a:latin typeface="Times New Roman" pitchFamily="18" charset="0"/>
                <a:cs typeface="Times New Roman" pitchFamily="18" charset="0"/>
              </a:rPr>
              <a:t>Bababuden</a:t>
            </a:r>
            <a:r>
              <a:rPr lang="en-US" sz="2000" b="1" dirty="0" smtClean="0">
                <a:latin typeface="Times New Roman" pitchFamily="18" charset="0"/>
                <a:cs typeface="Times New Roman" pitchFamily="18" charset="0"/>
              </a:rPr>
              <a:t> Group</a:t>
            </a:r>
            <a:endParaRPr lang="en-US" b="1" dirty="0">
              <a:latin typeface="Times New Roman" pitchFamily="18" charset="0"/>
              <a:cs typeface="Times New Roman" pitchFamily="18" charset="0"/>
            </a:endParaRPr>
          </a:p>
        </p:txBody>
      </p:sp>
      <p:sp>
        <p:nvSpPr>
          <p:cNvPr id="29" name="Rectangle 28"/>
          <p:cNvSpPr/>
          <p:nvPr/>
        </p:nvSpPr>
        <p:spPr>
          <a:xfrm>
            <a:off x="7010400" y="2971800"/>
            <a:ext cx="2133600" cy="830997"/>
          </a:xfrm>
          <a:prstGeom prst="rect">
            <a:avLst/>
          </a:prstGeom>
        </p:spPr>
        <p:txBody>
          <a:bodyPr wrap="square">
            <a:spAutoFit/>
          </a:bodyPr>
          <a:lstStyle/>
          <a:p>
            <a:r>
              <a:rPr lang="en-US" sz="1600" dirty="0" err="1" smtClean="0">
                <a:latin typeface="Times New Roman" pitchFamily="18" charset="0"/>
                <a:cs typeface="Times New Roman" pitchFamily="18" charset="0"/>
              </a:rPr>
              <a:t>Greenschist</a:t>
            </a:r>
            <a:r>
              <a:rPr lang="en-US" sz="1600" dirty="0" smtClean="0">
                <a:latin typeface="Times New Roman" pitchFamily="18" charset="0"/>
                <a:cs typeface="Times New Roman" pitchFamily="18" charset="0"/>
              </a:rPr>
              <a:t> to lower </a:t>
            </a:r>
            <a:r>
              <a:rPr lang="en-US" sz="1600" dirty="0" err="1" smtClean="0">
                <a:latin typeface="Times New Roman" pitchFamily="18" charset="0"/>
                <a:cs typeface="Times New Roman" pitchFamily="18" charset="0"/>
              </a:rPr>
              <a:t>amphibolite</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facies</a:t>
            </a:r>
            <a:r>
              <a:rPr lang="en-US" sz="1600" dirty="0" smtClean="0">
                <a:latin typeface="Times New Roman" pitchFamily="18" charset="0"/>
                <a:cs typeface="Times New Roman" pitchFamily="18" charset="0"/>
              </a:rPr>
              <a:t> of metamorphism</a:t>
            </a:r>
            <a:endParaRPr lang="en-US" sz="1600" dirty="0">
              <a:latin typeface="Times New Roman" pitchFamily="18" charset="0"/>
              <a:cs typeface="Times New Roman" pitchFamily="18" charset="0"/>
            </a:endParaRPr>
          </a:p>
        </p:txBody>
      </p:sp>
      <p:sp>
        <p:nvSpPr>
          <p:cNvPr id="30" name="Rectangle 29"/>
          <p:cNvSpPr/>
          <p:nvPr/>
        </p:nvSpPr>
        <p:spPr>
          <a:xfrm>
            <a:off x="4495800" y="2209800"/>
            <a:ext cx="2352119" cy="400110"/>
          </a:xfrm>
          <a:prstGeom prst="rect">
            <a:avLst/>
          </a:prstGeom>
        </p:spPr>
        <p:txBody>
          <a:bodyPr wrap="none">
            <a:spAutoFit/>
          </a:bodyPr>
          <a:lstStyle/>
          <a:p>
            <a:pPr>
              <a:defRPr/>
            </a:pPr>
            <a:r>
              <a:rPr lang="en-US" sz="2000" b="1" dirty="0" err="1" smtClean="0">
                <a:latin typeface="Times New Roman" pitchFamily="18" charset="0"/>
                <a:cs typeface="Times New Roman" pitchFamily="18" charset="0"/>
              </a:rPr>
              <a:t>Chitradurga</a:t>
            </a:r>
            <a:r>
              <a:rPr lang="en-US" sz="2000" b="1" dirty="0" smtClean="0">
                <a:latin typeface="Times New Roman" pitchFamily="18" charset="0"/>
                <a:cs typeface="Times New Roman" pitchFamily="18" charset="0"/>
              </a:rPr>
              <a:t> Group</a:t>
            </a:r>
          </a:p>
        </p:txBody>
      </p:sp>
      <p:sp>
        <p:nvSpPr>
          <p:cNvPr id="31" name="Rectangle 30"/>
          <p:cNvSpPr/>
          <p:nvPr/>
        </p:nvSpPr>
        <p:spPr>
          <a:xfrm>
            <a:off x="6858000" y="1828800"/>
            <a:ext cx="2057400" cy="1077218"/>
          </a:xfrm>
          <a:prstGeom prst="rect">
            <a:avLst/>
          </a:prstGeom>
        </p:spPr>
        <p:txBody>
          <a:bodyPr wrap="square">
            <a:spAutoFit/>
          </a:bodyPr>
          <a:lstStyle/>
          <a:p>
            <a:r>
              <a:rPr lang="en-US" sz="1600" dirty="0" err="1" smtClean="0">
                <a:latin typeface="Times New Roman" pitchFamily="18" charset="0"/>
                <a:cs typeface="Times New Roman" pitchFamily="18" charset="0"/>
              </a:rPr>
              <a:t>Greenschist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facies</a:t>
            </a:r>
            <a:r>
              <a:rPr lang="en-US" sz="1600" dirty="0" smtClean="0">
                <a:latin typeface="Times New Roman" pitchFamily="18" charset="0"/>
                <a:cs typeface="Times New Roman" pitchFamily="18" charset="0"/>
              </a:rPr>
              <a:t> of metamorphism, </a:t>
            </a:r>
          </a:p>
          <a:p>
            <a:r>
              <a:rPr lang="en-US" sz="1600" dirty="0" smtClean="0">
                <a:latin typeface="Times New Roman" pitchFamily="18" charset="0"/>
                <a:cs typeface="Times New Roman" pitchFamily="18" charset="0"/>
              </a:rPr>
              <a:t>Gentle to strong deformation</a:t>
            </a:r>
            <a:endParaRPr lang="en-US" sz="1600" dirty="0">
              <a:latin typeface="Times New Roman" pitchFamily="18" charset="0"/>
              <a:cs typeface="Times New Roman" pitchFamily="18" charset="0"/>
            </a:endParaRPr>
          </a:p>
        </p:txBody>
      </p:sp>
      <p:sp>
        <p:nvSpPr>
          <p:cNvPr id="32" name="Rectangle 31"/>
          <p:cNvSpPr/>
          <p:nvPr/>
        </p:nvSpPr>
        <p:spPr>
          <a:xfrm>
            <a:off x="457200" y="609600"/>
            <a:ext cx="1183017" cy="369332"/>
          </a:xfrm>
          <a:prstGeom prst="rect">
            <a:avLst/>
          </a:prstGeom>
        </p:spPr>
        <p:txBody>
          <a:bodyPr wrap="none">
            <a:spAutoFit/>
          </a:bodyPr>
          <a:lstStyle/>
          <a:p>
            <a:pPr algn="ctr"/>
            <a:r>
              <a:rPr lang="en-US" b="1" dirty="0" smtClean="0">
                <a:latin typeface="Times New Roman" pitchFamily="18" charset="0"/>
                <a:cs typeface="Times New Roman" pitchFamily="18" charset="0"/>
              </a:rPr>
              <a:t>2380 M.Y.</a:t>
            </a:r>
            <a:endParaRPr lang="en-US" b="1" dirty="0">
              <a:latin typeface="Times New Roman" pitchFamily="18" charset="0"/>
              <a:cs typeface="Times New Roman" pitchFamily="18" charset="0"/>
            </a:endParaRPr>
          </a:p>
        </p:txBody>
      </p:sp>
      <p:sp>
        <p:nvSpPr>
          <p:cNvPr id="33" name="Rectangle 32"/>
          <p:cNvSpPr/>
          <p:nvPr/>
        </p:nvSpPr>
        <p:spPr>
          <a:xfrm>
            <a:off x="4419600" y="1219200"/>
            <a:ext cx="2208938" cy="369332"/>
          </a:xfrm>
          <a:prstGeom prst="rect">
            <a:avLst/>
          </a:prstGeom>
        </p:spPr>
        <p:txBody>
          <a:bodyPr wrap="none">
            <a:spAutoFit/>
          </a:bodyPr>
          <a:lstStyle/>
          <a:p>
            <a:pPr>
              <a:defRPr/>
            </a:pPr>
            <a:r>
              <a:rPr lang="en-US" b="1" dirty="0" err="1" smtClean="0">
                <a:latin typeface="Times New Roman" pitchFamily="18" charset="0"/>
                <a:cs typeface="Times New Roman" pitchFamily="18" charset="0"/>
              </a:rPr>
              <a:t>Rannibennur</a:t>
            </a:r>
            <a:r>
              <a:rPr lang="en-US" b="1" dirty="0" smtClean="0">
                <a:latin typeface="Times New Roman" pitchFamily="18" charset="0"/>
                <a:cs typeface="Times New Roman" pitchFamily="18" charset="0"/>
              </a:rPr>
              <a:t> Group</a:t>
            </a:r>
          </a:p>
        </p:txBody>
      </p:sp>
      <p:sp>
        <p:nvSpPr>
          <p:cNvPr id="34" name="Rectangle 33"/>
          <p:cNvSpPr/>
          <p:nvPr/>
        </p:nvSpPr>
        <p:spPr>
          <a:xfrm>
            <a:off x="6705600" y="1066800"/>
            <a:ext cx="2438400" cy="646331"/>
          </a:xfrm>
          <a:prstGeom prst="rect">
            <a:avLst/>
          </a:prstGeom>
        </p:spPr>
        <p:txBody>
          <a:bodyPr wrap="square">
            <a:spAutoFit/>
          </a:bodyPr>
          <a:lstStyle/>
          <a:p>
            <a:r>
              <a:rPr lang="en-US" dirty="0" smtClean="0">
                <a:latin typeface="Times New Roman" pitchFamily="18" charset="0"/>
                <a:cs typeface="Times New Roman" pitchFamily="18" charset="0"/>
              </a:rPr>
              <a:t>Least metamorphosed and gentle deformation</a:t>
            </a:r>
            <a:endParaRPr lang="en-US" dirty="0">
              <a:latin typeface="Times New Roman" pitchFamily="18" charset="0"/>
              <a:cs typeface="Times New Roman" pitchFamily="18" charset="0"/>
            </a:endParaRPr>
          </a:p>
        </p:txBody>
      </p:sp>
      <p:pic>
        <p:nvPicPr>
          <p:cNvPr id="35" name="Picture 34" descr="Ramdevarabetta.jpg"/>
          <p:cNvPicPr>
            <a:picLocks noChangeAspect="1"/>
          </p:cNvPicPr>
          <p:nvPr/>
        </p:nvPicPr>
        <p:blipFill>
          <a:blip r:embed="rId5" cstate="print"/>
          <a:stretch>
            <a:fillRect/>
          </a:stretch>
        </p:blipFill>
        <p:spPr>
          <a:xfrm>
            <a:off x="1905000" y="533400"/>
            <a:ext cx="2438400" cy="527304"/>
          </a:xfrm>
          <a:prstGeom prst="rect">
            <a:avLst/>
          </a:prstGeom>
        </p:spPr>
      </p:pic>
      <p:sp>
        <p:nvSpPr>
          <p:cNvPr id="36" name="Right Arrow 35"/>
          <p:cNvSpPr/>
          <p:nvPr/>
        </p:nvSpPr>
        <p:spPr>
          <a:xfrm>
            <a:off x="4495800" y="838200"/>
            <a:ext cx="2286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876800" y="609600"/>
            <a:ext cx="2156552" cy="461665"/>
          </a:xfrm>
          <a:prstGeom prst="rect">
            <a:avLst/>
          </a:prstGeom>
          <a:noFill/>
        </p:spPr>
        <p:txBody>
          <a:bodyPr wrap="none" lIns="91440" tIns="45720" rIns="91440" bIns="45720">
            <a:spAutoFit/>
          </a:bodyPr>
          <a:lstStyle/>
          <a:p>
            <a:pPr algn="ctr"/>
            <a:r>
              <a:rPr lang="en-US" sz="2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Clospet</a:t>
            </a:r>
            <a:r>
              <a:rPr lang="en-US"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Granite</a:t>
            </a:r>
            <a:endPar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8" name="Rectangle 37"/>
          <p:cNvSpPr/>
          <p:nvPr/>
        </p:nvSpPr>
        <p:spPr>
          <a:xfrm>
            <a:off x="6934200" y="457200"/>
            <a:ext cx="2209800" cy="646331"/>
          </a:xfrm>
          <a:prstGeom prst="rect">
            <a:avLst/>
          </a:prstGeom>
        </p:spPr>
        <p:txBody>
          <a:bodyPr wrap="square">
            <a:spAutoFit/>
          </a:bodyPr>
          <a:lstStyle/>
          <a:p>
            <a:r>
              <a:rPr lang="en-US" dirty="0" smtClean="0">
                <a:latin typeface="Times New Roman" pitchFamily="18" charset="0"/>
                <a:cs typeface="Times New Roman" pitchFamily="18" charset="0"/>
              </a:rPr>
              <a:t>Porphyry and </a:t>
            </a:r>
            <a:r>
              <a:rPr lang="en-US" dirty="0" err="1" smtClean="0">
                <a:latin typeface="Times New Roman" pitchFamily="18" charset="0"/>
                <a:cs typeface="Times New Roman" pitchFamily="18" charset="0"/>
              </a:rPr>
              <a:t>Felsite</a:t>
            </a:r>
            <a:r>
              <a:rPr lang="en-US" dirty="0" smtClean="0">
                <a:latin typeface="Times New Roman" pitchFamily="18" charset="0"/>
                <a:cs typeface="Times New Roman" pitchFamily="18" charset="0"/>
              </a:rPr>
              <a:t> Dykes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linds(horizont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linds(horizontal)">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linds(horizontal)">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blinds(horizontal)">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blinds(horizontal)">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blinds(horizontal)">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blinds(horizontal)">
                                      <p:cBhvr>
                                        <p:cTn id="77" dur="5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blinds(horizontal)">
                                      <p:cBhvr>
                                        <p:cTn id="82" dur="500"/>
                                        <p:tgtEl>
                                          <p:spTgt spid="27"/>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blinds(horizontal)">
                                      <p:cBhvr>
                                        <p:cTn id="87" dur="500"/>
                                        <p:tgtEl>
                                          <p:spTgt spid="25"/>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blinds(horizontal)">
                                      <p:cBhvr>
                                        <p:cTn id="92" dur="500"/>
                                        <p:tgtEl>
                                          <p:spTgt spid="26"/>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nodeType="clickEffect">
                                  <p:stCondLst>
                                    <p:cond delay="0"/>
                                  </p:stCondLst>
                                  <p:childTnLst>
                                    <p:set>
                                      <p:cBhvr>
                                        <p:cTn id="96" dur="1" fill="hold">
                                          <p:stCondLst>
                                            <p:cond delay="0"/>
                                          </p:stCondLst>
                                        </p:cTn>
                                        <p:tgtEl>
                                          <p:spTgt spid="28">
                                            <p:txEl>
                                              <p:pRg st="0" end="0"/>
                                            </p:txEl>
                                          </p:spTgt>
                                        </p:tgtEl>
                                        <p:attrNameLst>
                                          <p:attrName>style.visibility</p:attrName>
                                        </p:attrNameLst>
                                      </p:cBhvr>
                                      <p:to>
                                        <p:strVal val="visible"/>
                                      </p:to>
                                    </p:set>
                                    <p:animEffect transition="in" filter="blinds(horizontal)">
                                      <p:cBhvr>
                                        <p:cTn id="97" dur="500"/>
                                        <p:tgtEl>
                                          <p:spTgt spid="28">
                                            <p:txEl>
                                              <p:pRg st="0" end="0"/>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blinds(horizontal)">
                                      <p:cBhvr>
                                        <p:cTn id="102" dur="500"/>
                                        <p:tgtEl>
                                          <p:spTgt spid="29"/>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blinds(horizontal)">
                                      <p:cBhvr>
                                        <p:cTn id="107" dur="500"/>
                                        <p:tgtEl>
                                          <p:spTgt spid="30"/>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31"/>
                                        </p:tgtEl>
                                        <p:attrNameLst>
                                          <p:attrName>style.visibility</p:attrName>
                                        </p:attrNameLst>
                                      </p:cBhvr>
                                      <p:to>
                                        <p:strVal val="visible"/>
                                      </p:to>
                                    </p:set>
                                    <p:animEffect transition="in" filter="blinds(horizontal)">
                                      <p:cBhvr>
                                        <p:cTn id="112" dur="500"/>
                                        <p:tgtEl>
                                          <p:spTgt spid="31"/>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blinds(horizontal)">
                                      <p:cBhvr>
                                        <p:cTn id="117" dur="500"/>
                                        <p:tgtEl>
                                          <p:spTgt spid="33"/>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blinds(horizontal)">
                                      <p:cBhvr>
                                        <p:cTn id="122" dur="500"/>
                                        <p:tgtEl>
                                          <p:spTgt spid="34"/>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blinds(horizontal)">
                                      <p:cBhvr>
                                        <p:cTn id="127" dur="500"/>
                                        <p:tgtEl>
                                          <p:spTgt spid="32"/>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nodeType="clickEffect">
                                  <p:stCondLst>
                                    <p:cond delay="0"/>
                                  </p:stCondLst>
                                  <p:childTnLst>
                                    <p:set>
                                      <p:cBhvr>
                                        <p:cTn id="131" dur="1" fill="hold">
                                          <p:stCondLst>
                                            <p:cond delay="0"/>
                                          </p:stCondLst>
                                        </p:cTn>
                                        <p:tgtEl>
                                          <p:spTgt spid="35"/>
                                        </p:tgtEl>
                                        <p:attrNameLst>
                                          <p:attrName>style.visibility</p:attrName>
                                        </p:attrNameLst>
                                      </p:cBhvr>
                                      <p:to>
                                        <p:strVal val="visible"/>
                                      </p:to>
                                    </p:set>
                                    <p:animEffect transition="in" filter="blinds(horizontal)">
                                      <p:cBhvr>
                                        <p:cTn id="132" dur="500"/>
                                        <p:tgtEl>
                                          <p:spTgt spid="35"/>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blinds(horizontal)">
                                      <p:cBhvr>
                                        <p:cTn id="137" dur="500"/>
                                        <p:tgtEl>
                                          <p:spTgt spid="36"/>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grpId="0" nodeType="clickEffect">
                                  <p:stCondLst>
                                    <p:cond delay="0"/>
                                  </p:stCondLst>
                                  <p:childTnLst>
                                    <p:set>
                                      <p:cBhvr>
                                        <p:cTn id="141" dur="1" fill="hold">
                                          <p:stCondLst>
                                            <p:cond delay="0"/>
                                          </p:stCondLst>
                                        </p:cTn>
                                        <p:tgtEl>
                                          <p:spTgt spid="37"/>
                                        </p:tgtEl>
                                        <p:attrNameLst>
                                          <p:attrName>style.visibility</p:attrName>
                                        </p:attrNameLst>
                                      </p:cBhvr>
                                      <p:to>
                                        <p:strVal val="visible"/>
                                      </p:to>
                                    </p:set>
                                    <p:animEffect transition="in" filter="blinds(horizontal)">
                                      <p:cBhvr>
                                        <p:cTn id="142" dur="500"/>
                                        <p:tgtEl>
                                          <p:spTgt spid="37"/>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grpId="0" nodeType="clickEffect">
                                  <p:stCondLst>
                                    <p:cond delay="0"/>
                                  </p:stCondLst>
                                  <p:childTnLst>
                                    <p:set>
                                      <p:cBhvr>
                                        <p:cTn id="146" dur="1" fill="hold">
                                          <p:stCondLst>
                                            <p:cond delay="0"/>
                                          </p:stCondLst>
                                        </p:cTn>
                                        <p:tgtEl>
                                          <p:spTgt spid="38"/>
                                        </p:tgtEl>
                                        <p:attrNameLst>
                                          <p:attrName>style.visibility</p:attrName>
                                        </p:attrNameLst>
                                      </p:cBhvr>
                                      <p:to>
                                        <p:strVal val="visible"/>
                                      </p:to>
                                    </p:set>
                                    <p:animEffect transition="in" filter="blinds(horizontal)">
                                      <p:cBhvr>
                                        <p:cTn id="14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3" grpId="0"/>
      <p:bldP spid="15" grpId="0"/>
      <p:bldP spid="16" grpId="0"/>
      <p:bldP spid="17" grpId="0" animBg="1"/>
      <p:bldP spid="18" grpId="0" animBg="1"/>
      <p:bldP spid="19" grpId="0"/>
      <p:bldP spid="20" grpId="0"/>
      <p:bldP spid="23" grpId="0"/>
      <p:bldP spid="24" grpId="0" animBg="1"/>
      <p:bldP spid="25" grpId="0"/>
      <p:bldP spid="26" grpId="0"/>
      <p:bldP spid="27" grpId="0"/>
      <p:bldP spid="29" grpId="0"/>
      <p:bldP spid="30" grpId="0"/>
      <p:bldP spid="31" grpId="0"/>
      <p:bldP spid="32" grpId="0"/>
      <p:bldP spid="33" grpId="0"/>
      <p:bldP spid="34" grpId="0"/>
      <p:bldP spid="36" grpId="0" animBg="1"/>
      <p:bldP spid="37"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0"/>
            <a:ext cx="8686800" cy="2954655"/>
          </a:xfrm>
          <a:prstGeom prst="rect">
            <a:avLst/>
          </a:prstGeom>
          <a:noFill/>
        </p:spPr>
        <p:txBody>
          <a:bodyPr wrap="square" rtlCol="0">
            <a:spAutoFit/>
          </a:bodyPr>
          <a:lstStyle/>
          <a:p>
            <a:r>
              <a:rPr lang="en-IN" sz="2400" b="1" u="sng" dirty="0" err="1" smtClean="0">
                <a:latin typeface="Times New Roman" pitchFamily="18" charset="0"/>
                <a:cs typeface="Times New Roman" pitchFamily="18" charset="0"/>
              </a:rPr>
              <a:t>Physiography</a:t>
            </a:r>
            <a:r>
              <a:rPr lang="en-IN" sz="2400" b="1" u="sng" dirty="0" smtClean="0">
                <a:latin typeface="Times New Roman" pitchFamily="18" charset="0"/>
                <a:cs typeface="Times New Roman" pitchFamily="18" charset="0"/>
              </a:rPr>
              <a:t>:</a:t>
            </a:r>
          </a:p>
          <a:p>
            <a:pPr algn="just"/>
            <a:r>
              <a:rPr lang="en-IN" sz="2400" dirty="0" smtClean="0">
                <a:latin typeface="Times New Roman" pitchFamily="18" charset="0"/>
                <a:cs typeface="Times New Roman" pitchFamily="18" charset="0"/>
              </a:rPr>
              <a:t>The Extra Peninsular India is made up of the tectonic mountains and the frontal </a:t>
            </a:r>
            <a:r>
              <a:rPr lang="en-IN" sz="2400" dirty="0" err="1" smtClean="0">
                <a:latin typeface="Times New Roman" pitchFamily="18" charset="0"/>
                <a:cs typeface="Times New Roman" pitchFamily="18" charset="0"/>
              </a:rPr>
              <a:t>foredeep</a:t>
            </a:r>
            <a:r>
              <a:rPr lang="en-IN" sz="2400" dirty="0" smtClean="0">
                <a:latin typeface="Times New Roman" pitchFamily="18" charset="0"/>
                <a:cs typeface="Times New Roman" pitchFamily="18" charset="0"/>
              </a:rPr>
              <a:t> belt of Tertiary age. The frontal </a:t>
            </a:r>
            <a:r>
              <a:rPr lang="en-IN" sz="2400" dirty="0" err="1" smtClean="0">
                <a:latin typeface="Times New Roman" pitchFamily="18" charset="0"/>
                <a:cs typeface="Times New Roman" pitchFamily="18" charset="0"/>
              </a:rPr>
              <a:t>foredeep</a:t>
            </a:r>
            <a:r>
              <a:rPr lang="en-IN" sz="2400" dirty="0" smtClean="0">
                <a:latin typeface="Times New Roman" pitchFamily="18" charset="0"/>
                <a:cs typeface="Times New Roman" pitchFamily="18" charset="0"/>
              </a:rPr>
              <a:t> belt is also called as “Siwalik Range” or “Outer Himalaya”</a:t>
            </a:r>
          </a:p>
          <a:p>
            <a:pPr algn="just"/>
            <a:r>
              <a:rPr lang="en-IN" sz="2400" dirty="0" smtClean="0">
                <a:latin typeface="Times New Roman" pitchFamily="18" charset="0"/>
                <a:cs typeface="Times New Roman" pitchFamily="18" charset="0"/>
              </a:rPr>
              <a:t>The Himalayan belt extends in the E-W direction and its about  2400km. At its western end as well as eastern end a sharp </a:t>
            </a:r>
            <a:r>
              <a:rPr lang="en-IN" sz="2400" dirty="0" err="1" smtClean="0">
                <a:latin typeface="Times New Roman" pitchFamily="18" charset="0"/>
                <a:cs typeface="Times New Roman" pitchFamily="18" charset="0"/>
              </a:rPr>
              <a:t>arcuate</a:t>
            </a:r>
            <a:r>
              <a:rPr lang="en-IN" sz="2400" dirty="0" smtClean="0">
                <a:latin typeface="Times New Roman" pitchFamily="18" charset="0"/>
                <a:cs typeface="Times New Roman" pitchFamily="18" charset="0"/>
              </a:rPr>
              <a:t> turn which is called as “</a:t>
            </a:r>
            <a:r>
              <a:rPr lang="en-IN" sz="2400" dirty="0" err="1" smtClean="0">
                <a:latin typeface="Times New Roman" pitchFamily="18" charset="0"/>
                <a:cs typeface="Times New Roman" pitchFamily="18" charset="0"/>
              </a:rPr>
              <a:t>Syntaxial</a:t>
            </a:r>
            <a:r>
              <a:rPr lang="en-IN" sz="2400" dirty="0" smtClean="0">
                <a:latin typeface="Times New Roman" pitchFamily="18" charset="0"/>
                <a:cs typeface="Times New Roman" pitchFamily="18" charset="0"/>
              </a:rPr>
              <a:t> bend”</a:t>
            </a:r>
          </a:p>
          <a:p>
            <a:pPr algn="just"/>
            <a:endParaRPr lang="en-IN" dirty="0" smtClean="0"/>
          </a:p>
        </p:txBody>
      </p:sp>
      <p:pic>
        <p:nvPicPr>
          <p:cNvPr id="3" name="Picture 2" descr="India_71-0_Ma.gif"/>
          <p:cNvPicPr>
            <a:picLocks noChangeAspect="1"/>
          </p:cNvPicPr>
          <p:nvPr/>
        </p:nvPicPr>
        <p:blipFill>
          <a:blip r:embed="rId2"/>
          <a:stretch>
            <a:fillRect/>
          </a:stretch>
        </p:blipFill>
        <p:spPr>
          <a:xfrm>
            <a:off x="0" y="2667000"/>
            <a:ext cx="3411463" cy="4191000"/>
          </a:xfrm>
          <a:prstGeom prst="rect">
            <a:avLst/>
          </a:prstGeom>
        </p:spPr>
      </p:pic>
      <p:pic>
        <p:nvPicPr>
          <p:cNvPr id="4" name="Picture 3" descr="2_2_himal_tecto_units.png"/>
          <p:cNvPicPr>
            <a:picLocks noChangeAspect="1"/>
          </p:cNvPicPr>
          <p:nvPr/>
        </p:nvPicPr>
        <p:blipFill>
          <a:blip r:embed="rId3"/>
          <a:stretch>
            <a:fillRect/>
          </a:stretch>
        </p:blipFill>
        <p:spPr>
          <a:xfrm>
            <a:off x="3438525" y="2971800"/>
            <a:ext cx="5705475" cy="2771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17693"/>
            <a:ext cx="8534400" cy="3662541"/>
          </a:xfrm>
          <a:prstGeom prst="rect">
            <a:avLst/>
          </a:prstGeom>
          <a:noFill/>
        </p:spPr>
        <p:txBody>
          <a:bodyPr wrap="square" rtlCol="0">
            <a:spAutoFit/>
          </a:bodyPr>
          <a:lstStyle/>
          <a:p>
            <a:r>
              <a:rPr lang="en-IN" sz="2400" b="1" u="sng" dirty="0" smtClean="0">
                <a:latin typeface="Times New Roman" pitchFamily="18" charset="0"/>
                <a:cs typeface="Times New Roman" pitchFamily="18" charset="0"/>
              </a:rPr>
              <a:t>Structure and </a:t>
            </a:r>
            <a:r>
              <a:rPr lang="en-IN" sz="2400" b="1" u="sng" dirty="0" err="1" smtClean="0">
                <a:latin typeface="Times New Roman" pitchFamily="18" charset="0"/>
                <a:cs typeface="Times New Roman" pitchFamily="18" charset="0"/>
              </a:rPr>
              <a:t>Stratigraphy</a:t>
            </a:r>
            <a:r>
              <a:rPr lang="en-IN" sz="2400" b="1" u="sng" dirty="0" smtClean="0">
                <a:latin typeface="Times New Roman" pitchFamily="18" charset="0"/>
                <a:cs typeface="Times New Roman" pitchFamily="18" charset="0"/>
              </a:rPr>
              <a:t>: </a:t>
            </a:r>
          </a:p>
          <a:p>
            <a:pPr marL="46038" indent="-46038" algn="just"/>
            <a:r>
              <a:rPr lang="en-IN" sz="2400" dirty="0" smtClean="0">
                <a:latin typeface="Times New Roman" pitchFamily="18" charset="0"/>
                <a:cs typeface="Times New Roman" pitchFamily="18" charset="0"/>
              </a:rPr>
              <a:t>The rock formations of the Extra-Peninsular India have been disturbed greatly by the complex folding, faulting and </a:t>
            </a:r>
            <a:r>
              <a:rPr lang="en-IN" sz="2400" dirty="0" err="1" smtClean="0">
                <a:latin typeface="Times New Roman" pitchFamily="18" charset="0"/>
                <a:cs typeface="Times New Roman" pitchFamily="18" charset="0"/>
              </a:rPr>
              <a:t>overthrusting</a:t>
            </a:r>
            <a:r>
              <a:rPr lang="en-IN" sz="2400" dirty="0" smtClean="0">
                <a:latin typeface="Times New Roman" pitchFamily="18" charset="0"/>
                <a:cs typeface="Times New Roman" pitchFamily="18" charset="0"/>
              </a:rPr>
              <a:t>. The Extra-Peninsular India has been subdivided into four longitudinal geomorphic zones:</a:t>
            </a:r>
          </a:p>
          <a:p>
            <a:pPr marL="400050" indent="-400050" algn="just">
              <a:buFont typeface="+mj-lt"/>
              <a:buAutoNum type="arabicPeriod"/>
            </a:pPr>
            <a:r>
              <a:rPr lang="en-IN" sz="2400" dirty="0" err="1" smtClean="0">
                <a:latin typeface="Times New Roman" pitchFamily="18" charset="0"/>
                <a:cs typeface="Times New Roman" pitchFamily="18" charset="0"/>
              </a:rPr>
              <a:t>Tethyan</a:t>
            </a:r>
            <a:r>
              <a:rPr lang="en-IN" sz="2400" dirty="0" smtClean="0">
                <a:latin typeface="Times New Roman" pitchFamily="18" charset="0"/>
                <a:cs typeface="Times New Roman" pitchFamily="18" charset="0"/>
              </a:rPr>
              <a:t> Himalayan zone</a:t>
            </a:r>
          </a:p>
          <a:p>
            <a:pPr marL="400050" indent="-400050" algn="just">
              <a:buFont typeface="+mj-lt"/>
              <a:buAutoNum type="arabicPeriod"/>
            </a:pPr>
            <a:r>
              <a:rPr lang="en-IN" sz="2400" dirty="0" smtClean="0">
                <a:latin typeface="Times New Roman" pitchFamily="18" charset="0"/>
                <a:cs typeface="Times New Roman" pitchFamily="18" charset="0"/>
              </a:rPr>
              <a:t>Central crystalline zone of the Higher Himalaya</a:t>
            </a:r>
          </a:p>
          <a:p>
            <a:pPr marL="400050" indent="-400050" algn="just">
              <a:buFont typeface="+mj-lt"/>
              <a:buAutoNum type="arabicPeriod"/>
            </a:pPr>
            <a:r>
              <a:rPr lang="en-IN" sz="2400" dirty="0" smtClean="0">
                <a:latin typeface="Times New Roman" pitchFamily="18" charset="0"/>
                <a:cs typeface="Times New Roman" pitchFamily="18" charset="0"/>
              </a:rPr>
              <a:t>Lesser Himalayan zone and</a:t>
            </a:r>
          </a:p>
          <a:p>
            <a:pPr marL="400050" indent="-400050" algn="just">
              <a:buFont typeface="+mj-lt"/>
              <a:buAutoNum type="arabicPeriod"/>
            </a:pPr>
            <a:r>
              <a:rPr lang="en-IN" sz="2400" dirty="0" err="1" smtClean="0">
                <a:latin typeface="Times New Roman" pitchFamily="18" charset="0"/>
                <a:cs typeface="Times New Roman" pitchFamily="18" charset="0"/>
              </a:rPr>
              <a:t>Foredeep</a:t>
            </a:r>
            <a:r>
              <a:rPr lang="en-IN" sz="2400" dirty="0" smtClean="0">
                <a:latin typeface="Times New Roman" pitchFamily="18" charset="0"/>
                <a:cs typeface="Times New Roman" pitchFamily="18" charset="0"/>
              </a:rPr>
              <a:t> folded belt.</a:t>
            </a:r>
          </a:p>
          <a:p>
            <a:pPr marL="400050" indent="-400050" algn="just"/>
            <a:r>
              <a:rPr lang="en-IN" sz="1600" dirty="0" smtClean="0">
                <a:latin typeface="Times New Roman" pitchFamily="18" charset="0"/>
                <a:cs typeface="Times New Roman" pitchFamily="18" charset="0"/>
              </a:rPr>
              <a:t> </a:t>
            </a:r>
          </a:p>
        </p:txBody>
      </p:sp>
      <p:pic>
        <p:nvPicPr>
          <p:cNvPr id="4" name="Picture 3" descr="480px-Himalaya_tectonostratigraphic_zones_for_Wiki.jpg"/>
          <p:cNvPicPr>
            <a:picLocks noChangeAspect="1"/>
          </p:cNvPicPr>
          <p:nvPr/>
        </p:nvPicPr>
        <p:blipFill>
          <a:blip r:embed="rId2"/>
          <a:stretch>
            <a:fillRect/>
          </a:stretch>
        </p:blipFill>
        <p:spPr>
          <a:xfrm>
            <a:off x="304800" y="3505199"/>
            <a:ext cx="8839200" cy="36576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915400" cy="4524315"/>
          </a:xfrm>
          <a:prstGeom prst="rect">
            <a:avLst/>
          </a:prstGeom>
        </p:spPr>
        <p:txBody>
          <a:bodyPr wrap="square">
            <a:spAutoFit/>
          </a:bodyPr>
          <a:lstStyle/>
          <a:p>
            <a:pPr marL="46038" indent="-46038" algn="just"/>
            <a:r>
              <a:rPr lang="en-IN" sz="2400" b="1" u="sng" dirty="0" err="1" smtClean="0">
                <a:latin typeface="Times New Roman" pitchFamily="18" charset="0"/>
                <a:cs typeface="Times New Roman" pitchFamily="18" charset="0"/>
              </a:rPr>
              <a:t>Tethyan</a:t>
            </a:r>
            <a:r>
              <a:rPr lang="en-IN" sz="2400" b="1" u="sng" dirty="0" smtClean="0">
                <a:latin typeface="Times New Roman" pitchFamily="18" charset="0"/>
                <a:cs typeface="Times New Roman" pitchFamily="18" charset="0"/>
              </a:rPr>
              <a:t> Himalayan Zone:</a:t>
            </a:r>
          </a:p>
          <a:p>
            <a:pPr marL="46038" indent="-46038" algn="just"/>
            <a:r>
              <a:rPr lang="en-IN" sz="2400" dirty="0" smtClean="0">
                <a:latin typeface="Times New Roman" pitchFamily="18" charset="0"/>
                <a:cs typeface="Times New Roman" pitchFamily="18" charset="0"/>
              </a:rPr>
              <a:t> This zone is at the northern extremity of the Extra-Peninsular India. Here the Himalayan mountains rise to an average altitude of about 6000 meters. This zone consists of the marine rock beds of Palaeozoic and Mesozoic ages. This succession rests </a:t>
            </a:r>
            <a:r>
              <a:rPr lang="en-IN" sz="2400" dirty="0" err="1" smtClean="0">
                <a:latin typeface="Times New Roman" pitchFamily="18" charset="0"/>
                <a:cs typeface="Times New Roman" pitchFamily="18" charset="0"/>
              </a:rPr>
              <a:t>unconformably</a:t>
            </a:r>
            <a:r>
              <a:rPr lang="en-IN" sz="2400" dirty="0" smtClean="0">
                <a:latin typeface="Times New Roman" pitchFamily="18" charset="0"/>
                <a:cs typeface="Times New Roman" pitchFamily="18" charset="0"/>
              </a:rPr>
              <a:t> over the </a:t>
            </a:r>
            <a:r>
              <a:rPr lang="en-IN" sz="2400" dirty="0" err="1" smtClean="0">
                <a:latin typeface="Times New Roman" pitchFamily="18" charset="0"/>
                <a:cs typeface="Times New Roman" pitchFamily="18" charset="0"/>
              </a:rPr>
              <a:t>precambrian</a:t>
            </a:r>
            <a:r>
              <a:rPr lang="en-IN" sz="2400" dirty="0" smtClean="0">
                <a:latin typeface="Times New Roman" pitchFamily="18" charset="0"/>
                <a:cs typeface="Times New Roman" pitchFamily="18" charset="0"/>
              </a:rPr>
              <a:t> basement.</a:t>
            </a:r>
          </a:p>
          <a:p>
            <a:pPr marL="46038" indent="-46038" algn="just"/>
            <a:endParaRPr lang="en-IN" sz="2400" dirty="0" smtClean="0">
              <a:latin typeface="Times New Roman" pitchFamily="18" charset="0"/>
              <a:cs typeface="Times New Roman" pitchFamily="18" charset="0"/>
            </a:endParaRPr>
          </a:p>
          <a:p>
            <a:pPr marL="46038" indent="-46038" algn="just"/>
            <a:endParaRPr lang="en-IN" sz="2400" dirty="0" smtClean="0">
              <a:latin typeface="Times New Roman" pitchFamily="18" charset="0"/>
              <a:cs typeface="Times New Roman" pitchFamily="18" charset="0"/>
            </a:endParaRPr>
          </a:p>
          <a:p>
            <a:pPr marL="46038" indent="-46038" algn="just"/>
            <a:r>
              <a:rPr lang="en-IN" sz="2400" b="1" u="sng" dirty="0" smtClean="0">
                <a:latin typeface="Times New Roman" pitchFamily="18" charset="0"/>
                <a:cs typeface="Times New Roman" pitchFamily="18" charset="0"/>
              </a:rPr>
              <a:t>Central Zone of Higher Himalaya:</a:t>
            </a:r>
          </a:p>
          <a:p>
            <a:pPr marL="46038" indent="-46038" algn="just"/>
            <a:r>
              <a:rPr lang="en-IN" sz="2400" dirty="0" smtClean="0">
                <a:latin typeface="Times New Roman" pitchFamily="18" charset="0"/>
                <a:cs typeface="Times New Roman" pitchFamily="18" charset="0"/>
              </a:rPr>
              <a:t> In this zone the average height of the mountains is also about 6000 meters but they are chiefly made up of the Precambrian basement and the granitic </a:t>
            </a:r>
            <a:r>
              <a:rPr lang="en-IN" sz="2400" dirty="0" err="1" smtClean="0">
                <a:latin typeface="Times New Roman" pitchFamily="18" charset="0"/>
                <a:cs typeface="Times New Roman" pitchFamily="18" charset="0"/>
              </a:rPr>
              <a:t>plutons</a:t>
            </a:r>
            <a:r>
              <a:rPr lang="en-IN" sz="2400" dirty="0" smtClean="0">
                <a:latin typeface="Times New Roman" pitchFamily="18" charset="0"/>
                <a:cs typeface="Times New Roman" pitchFamily="18" charset="0"/>
              </a:rPr>
              <a:t> of Tertiary age.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
            <a:ext cx="9144000" cy="6740307"/>
          </a:xfrm>
          <a:prstGeom prst="rect">
            <a:avLst/>
          </a:prstGeom>
        </p:spPr>
        <p:txBody>
          <a:bodyPr wrap="square">
            <a:spAutoFit/>
          </a:bodyPr>
          <a:lstStyle/>
          <a:p>
            <a:pPr marL="46038" indent="-46038" algn="just"/>
            <a:r>
              <a:rPr lang="en-IN" sz="2400" b="1" u="sng" dirty="0" smtClean="0">
                <a:latin typeface="Times New Roman" pitchFamily="18" charset="0"/>
                <a:cs typeface="Times New Roman" pitchFamily="18" charset="0"/>
              </a:rPr>
              <a:t>Lesser Himalayan Zone:</a:t>
            </a:r>
          </a:p>
          <a:p>
            <a:pPr marL="46038" indent="-46038" algn="just"/>
            <a:r>
              <a:rPr lang="en-IN" sz="2400" dirty="0" smtClean="0">
                <a:latin typeface="Times New Roman" pitchFamily="18" charset="0"/>
                <a:cs typeface="Times New Roman" pitchFamily="18" charset="0"/>
              </a:rPr>
              <a:t> The average height of mountains in this zone is between 2000-3000 meters. Many antecedent rivers flow through this zone. These rivers originate in the </a:t>
            </a:r>
            <a:r>
              <a:rPr lang="en-IN" sz="2400" dirty="0" err="1" smtClean="0">
                <a:latin typeface="Times New Roman" pitchFamily="18" charset="0"/>
                <a:cs typeface="Times New Roman" pitchFamily="18" charset="0"/>
              </a:rPr>
              <a:t>Tethyan</a:t>
            </a:r>
            <a:r>
              <a:rPr lang="en-IN" sz="2400" dirty="0" smtClean="0">
                <a:latin typeface="Times New Roman" pitchFamily="18" charset="0"/>
                <a:cs typeface="Times New Roman" pitchFamily="18" charset="0"/>
              </a:rPr>
              <a:t> Himalayan zone and flow across the Higher Himalayan and Lesser Himalayan ranges by cutting deep gorges. The </a:t>
            </a:r>
            <a:r>
              <a:rPr lang="en-IN" sz="2400" dirty="0" err="1" smtClean="0">
                <a:latin typeface="Times New Roman" pitchFamily="18" charset="0"/>
                <a:cs typeface="Times New Roman" pitchFamily="18" charset="0"/>
              </a:rPr>
              <a:t>rockformations</a:t>
            </a:r>
            <a:r>
              <a:rPr lang="en-IN" sz="2400" dirty="0" smtClean="0">
                <a:latin typeface="Times New Roman" pitchFamily="18" charset="0"/>
                <a:cs typeface="Times New Roman" pitchFamily="18" charset="0"/>
              </a:rPr>
              <a:t> of this zone are relatively less metamorphosed. They are </a:t>
            </a:r>
            <a:r>
              <a:rPr lang="en-IN" sz="2400" dirty="0" err="1" smtClean="0">
                <a:latin typeface="Times New Roman" pitchFamily="18" charset="0"/>
                <a:cs typeface="Times New Roman" pitchFamily="18" charset="0"/>
              </a:rPr>
              <a:t>unfossiliferrous</a:t>
            </a:r>
            <a:r>
              <a:rPr lang="en-IN" sz="2400" dirty="0" smtClean="0">
                <a:latin typeface="Times New Roman" pitchFamily="18" charset="0"/>
                <a:cs typeface="Times New Roman" pitchFamily="18" charset="0"/>
              </a:rPr>
              <a:t> and therefore their correlation can not be done. The structure of these rocks is very complex. They are affected by a series of thrust faults due to which the </a:t>
            </a:r>
            <a:r>
              <a:rPr lang="en-IN" sz="2400" dirty="0" err="1" smtClean="0">
                <a:latin typeface="Times New Roman" pitchFamily="18" charset="0"/>
                <a:cs typeface="Times New Roman" pitchFamily="18" charset="0"/>
              </a:rPr>
              <a:t>stratigraphic</a:t>
            </a:r>
            <a:r>
              <a:rPr lang="en-IN" sz="2400" dirty="0" smtClean="0">
                <a:latin typeface="Times New Roman" pitchFamily="18" charset="0"/>
                <a:cs typeface="Times New Roman" pitchFamily="18" charset="0"/>
              </a:rPr>
              <a:t> succession has been reversed in many places. The lower part of the </a:t>
            </a:r>
            <a:r>
              <a:rPr lang="en-IN" sz="2400" dirty="0" err="1" smtClean="0">
                <a:latin typeface="Times New Roman" pitchFamily="18" charset="0"/>
                <a:cs typeface="Times New Roman" pitchFamily="18" charset="0"/>
              </a:rPr>
              <a:t>unfossiliferous</a:t>
            </a:r>
            <a:r>
              <a:rPr lang="en-IN" sz="2400" dirty="0" smtClean="0">
                <a:latin typeface="Times New Roman" pitchFamily="18" charset="0"/>
                <a:cs typeface="Times New Roman" pitchFamily="18" charset="0"/>
              </a:rPr>
              <a:t> </a:t>
            </a:r>
            <a:r>
              <a:rPr lang="en-IN" sz="2400" dirty="0" err="1" smtClean="0">
                <a:latin typeface="Times New Roman" pitchFamily="18" charset="0"/>
                <a:cs typeface="Times New Roman" pitchFamily="18" charset="0"/>
              </a:rPr>
              <a:t>rockformations</a:t>
            </a:r>
            <a:r>
              <a:rPr lang="en-IN" sz="2400" dirty="0" smtClean="0">
                <a:latin typeface="Times New Roman" pitchFamily="18" charset="0"/>
                <a:cs typeface="Times New Roman" pitchFamily="18" charset="0"/>
              </a:rPr>
              <a:t> is believed to be Precambrian age. These are overlain by rock-formations of </a:t>
            </a:r>
            <a:r>
              <a:rPr lang="en-IN" sz="2400" dirty="0" err="1" smtClean="0">
                <a:latin typeface="Times New Roman" pitchFamily="18" charset="0"/>
                <a:cs typeface="Times New Roman" pitchFamily="18" charset="0"/>
              </a:rPr>
              <a:t>Gondwana</a:t>
            </a:r>
            <a:r>
              <a:rPr lang="en-IN" sz="2400" dirty="0" smtClean="0">
                <a:latin typeface="Times New Roman" pitchFamily="18" charset="0"/>
                <a:cs typeface="Times New Roman" pitchFamily="18" charset="0"/>
              </a:rPr>
              <a:t> age. Above these are the rocks of Tertiary age.</a:t>
            </a:r>
          </a:p>
          <a:p>
            <a:pPr marL="46038" indent="-46038" algn="just"/>
            <a:endParaRPr lang="en-IN" sz="2400" dirty="0" smtClean="0">
              <a:latin typeface="Times New Roman" pitchFamily="18" charset="0"/>
              <a:cs typeface="Times New Roman" pitchFamily="18" charset="0"/>
            </a:endParaRPr>
          </a:p>
          <a:p>
            <a:pPr marL="46038" indent="-46038" algn="just"/>
            <a:r>
              <a:rPr lang="en-IN" sz="2400" b="1" u="sng" dirty="0" err="1" smtClean="0">
                <a:latin typeface="Times New Roman" pitchFamily="18" charset="0"/>
                <a:cs typeface="Times New Roman" pitchFamily="18" charset="0"/>
              </a:rPr>
              <a:t>Foredeep</a:t>
            </a:r>
            <a:r>
              <a:rPr lang="en-IN" sz="2400" b="1" u="sng" dirty="0" smtClean="0">
                <a:latin typeface="Times New Roman" pitchFamily="18" charset="0"/>
                <a:cs typeface="Times New Roman" pitchFamily="18" charset="0"/>
              </a:rPr>
              <a:t> Folded Belt:</a:t>
            </a:r>
          </a:p>
          <a:p>
            <a:pPr marL="46038" indent="-46038" algn="just"/>
            <a:r>
              <a:rPr lang="en-IN" sz="2400" dirty="0" smtClean="0">
                <a:latin typeface="Times New Roman" pitchFamily="18" charset="0"/>
                <a:cs typeface="Times New Roman" pitchFamily="18" charset="0"/>
              </a:rPr>
              <a:t> This zone lies at the southern margin of the Extra-Peninsular India. It is also called </a:t>
            </a:r>
            <a:r>
              <a:rPr lang="en-IN" sz="2400" dirty="0" err="1" smtClean="0">
                <a:latin typeface="Times New Roman" pitchFamily="18" charset="0"/>
                <a:cs typeface="Times New Roman" pitchFamily="18" charset="0"/>
              </a:rPr>
              <a:t>the”Siwalik</a:t>
            </a:r>
            <a:r>
              <a:rPr lang="en-IN" sz="2400" dirty="0" smtClean="0">
                <a:latin typeface="Times New Roman" pitchFamily="18" charset="0"/>
                <a:cs typeface="Times New Roman" pitchFamily="18" charset="0"/>
              </a:rPr>
              <a:t> </a:t>
            </a:r>
            <a:r>
              <a:rPr lang="en-IN" sz="2400" dirty="0" err="1" smtClean="0">
                <a:latin typeface="Times New Roman" pitchFamily="18" charset="0"/>
                <a:cs typeface="Times New Roman" pitchFamily="18" charset="0"/>
              </a:rPr>
              <a:t>Range”.The</a:t>
            </a:r>
            <a:r>
              <a:rPr lang="en-IN" sz="2400" dirty="0" smtClean="0">
                <a:latin typeface="Times New Roman" pitchFamily="18" charset="0"/>
                <a:cs typeface="Times New Roman" pitchFamily="18" charset="0"/>
              </a:rPr>
              <a:t> low lying hills of this belt are mainly made up of the sediments of Mio-Pliocene age. The southern boundary of this belt is marked by the “Main boundary faults”.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1"/>
          <a:ext cx="9144001" cy="6862246"/>
        </p:xfrm>
        <a:graphic>
          <a:graphicData uri="http://schemas.openxmlformats.org/drawingml/2006/table">
            <a:tbl>
              <a:tblPr/>
              <a:tblGrid>
                <a:gridCol w="1699699"/>
                <a:gridCol w="1605633"/>
                <a:gridCol w="1605633"/>
                <a:gridCol w="1605633"/>
                <a:gridCol w="1459668"/>
                <a:gridCol w="1167735"/>
              </a:tblGrid>
              <a:tr h="787962">
                <a:tc>
                  <a:txBody>
                    <a:bodyPr/>
                    <a:lstStyle/>
                    <a:p>
                      <a:pPr algn="ctr">
                        <a:lnSpc>
                          <a:spcPct val="115000"/>
                        </a:lnSpc>
                        <a:spcAft>
                          <a:spcPts val="0"/>
                        </a:spcAft>
                      </a:pPr>
                      <a:r>
                        <a:rPr lang="en-US" sz="1500" b="1" dirty="0">
                          <a:latin typeface="Times New Roman"/>
                          <a:ea typeface="Times New Roman"/>
                          <a:cs typeface="Times New Roman"/>
                        </a:rPr>
                        <a:t>Divisions</a:t>
                      </a:r>
                      <a:endParaRPr lang="en-IN" sz="1500" b="1" dirty="0">
                        <a:latin typeface="Calibri"/>
                        <a:ea typeface="Times New Roman"/>
                        <a:cs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a:latin typeface="Times New Roman"/>
                          <a:ea typeface="Times New Roman"/>
                          <a:cs typeface="Times New Roman"/>
                        </a:rPr>
                        <a:t>Group/Series</a:t>
                      </a:r>
                      <a:endParaRPr lang="en-IN" sz="1500" b="1" dirty="0">
                        <a:latin typeface="Calibri"/>
                        <a:ea typeface="Times New Roman"/>
                        <a:cs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latin typeface="Times New Roman"/>
                          <a:ea typeface="Times New Roman"/>
                          <a:cs typeface="Times New Roman"/>
                        </a:rPr>
                        <a:t>Stage</a:t>
                      </a:r>
                      <a:endParaRPr lang="en-IN" sz="1500" b="1">
                        <a:latin typeface="Calibri"/>
                        <a:ea typeface="Times New Roman"/>
                        <a:cs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latin typeface="Times New Roman"/>
                          <a:ea typeface="Times New Roman"/>
                          <a:cs typeface="Times New Roman"/>
                        </a:rPr>
                        <a:t>Age</a:t>
                      </a:r>
                      <a:endParaRPr lang="en-IN" sz="1500" b="1">
                        <a:latin typeface="Calibri"/>
                        <a:ea typeface="Times New Roman"/>
                        <a:cs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latin typeface="Times New Roman"/>
                          <a:ea typeface="Times New Roman"/>
                          <a:cs typeface="Times New Roman"/>
                        </a:rPr>
                        <a:t>Krishna-Godavari districts(A.P.)</a:t>
                      </a:r>
                      <a:endParaRPr lang="en-IN" sz="1500" b="1">
                        <a:latin typeface="Calibri"/>
                        <a:ea typeface="Times New Roman"/>
                        <a:cs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latin typeface="Times New Roman"/>
                          <a:ea typeface="Times New Roman"/>
                          <a:cs typeface="Times New Roman"/>
                        </a:rPr>
                        <a:t>Pranhita-Godavari Valley</a:t>
                      </a:r>
                      <a:endParaRPr lang="en-IN" sz="1500" b="1">
                        <a:latin typeface="Calibri"/>
                        <a:ea typeface="Times New Roman"/>
                        <a:cs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318">
                <a:tc rowSpan="7">
                  <a:txBody>
                    <a:bodyPr/>
                    <a:lstStyle/>
                    <a:p>
                      <a:pPr algn="ctr">
                        <a:lnSpc>
                          <a:spcPct val="115000"/>
                        </a:lnSpc>
                        <a:spcAft>
                          <a:spcPts val="0"/>
                        </a:spcAft>
                      </a:pPr>
                      <a:r>
                        <a:rPr lang="en-US" sz="1500" b="1" dirty="0">
                          <a:latin typeface="Times New Roman"/>
                          <a:ea typeface="Times New Roman"/>
                          <a:cs typeface="Times New Roman"/>
                        </a:rPr>
                        <a:t>Upper Gondwana</a:t>
                      </a:r>
                      <a:endParaRPr lang="en-IN" sz="1500" b="1" dirty="0">
                        <a:latin typeface="Calibri"/>
                        <a:ea typeface="Times New Roman"/>
                        <a:cs typeface="Times New Roman"/>
                      </a:endParaRPr>
                    </a:p>
                    <a:p>
                      <a:pPr algn="ctr">
                        <a:lnSpc>
                          <a:spcPts val="1500"/>
                        </a:lnSpc>
                        <a:spcAft>
                          <a:spcPts val="0"/>
                        </a:spcAft>
                      </a:pPr>
                      <a:r>
                        <a:rPr lang="en-US" sz="1500" b="1" dirty="0">
                          <a:latin typeface="Calibri"/>
                          <a:ea typeface="Times New Roman"/>
                        </a:rPr>
                        <a:t>(Characteristic flora: </a:t>
                      </a:r>
                      <a:r>
                        <a:rPr lang="en-US" sz="1500" b="1" dirty="0" err="1">
                          <a:latin typeface="Calibri"/>
                          <a:ea typeface="Times New Roman"/>
                        </a:rPr>
                        <a:t>Ptylophyllum</a:t>
                      </a:r>
                      <a:r>
                        <a:rPr lang="en-US" sz="1500" b="1" dirty="0">
                          <a:latin typeface="Calibri"/>
                          <a:ea typeface="Times New Roman"/>
                        </a:rPr>
                        <a:t>)</a:t>
                      </a:r>
                      <a:endParaRPr lang="en-IN" sz="1500" b="1" dirty="0">
                        <a:latin typeface="Calibri"/>
                        <a:ea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ts val="1500"/>
                        </a:lnSpc>
                        <a:spcAft>
                          <a:spcPts val="0"/>
                        </a:spcAft>
                      </a:pPr>
                      <a:r>
                        <a:rPr lang="en-US" sz="1500" b="1" dirty="0">
                          <a:latin typeface="Calibri"/>
                          <a:ea typeface="Times New Roman"/>
                        </a:rPr>
                        <a:t>Jabalpur</a:t>
                      </a:r>
                      <a:endParaRPr lang="en-IN" sz="1500" b="1" dirty="0">
                        <a:latin typeface="Calibri"/>
                        <a:ea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err="1">
                          <a:latin typeface="Times New Roman"/>
                          <a:ea typeface="Times New Roman"/>
                          <a:cs typeface="Times New Roman"/>
                        </a:rPr>
                        <a:t>Umia</a:t>
                      </a:r>
                      <a:endParaRPr lang="en-IN" sz="1500" b="1" dirty="0">
                        <a:latin typeface="Calibri"/>
                        <a:ea typeface="Times New Roman"/>
                        <a:cs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latin typeface="Times New Roman"/>
                          <a:ea typeface="Times New Roman"/>
                          <a:cs typeface="Times New Roman"/>
                        </a:rPr>
                        <a:t>L. Cretaceous</a:t>
                      </a:r>
                      <a:endParaRPr lang="en-IN" sz="1500" b="1">
                        <a:latin typeface="Calibri"/>
                        <a:ea typeface="Times New Roman"/>
                        <a:cs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500" b="1">
                        <a:latin typeface="Times New Roman"/>
                        <a:ea typeface="Times New Roman"/>
                        <a:cs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500" b="1">
                        <a:latin typeface="Times New Roman"/>
                        <a:ea typeface="Times New Roman"/>
                        <a:cs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655">
                <a:tc vMerge="1">
                  <a:txBody>
                    <a:bodyPr/>
                    <a:lstStyle/>
                    <a:p>
                      <a:endParaRPr lang="en-IN"/>
                    </a:p>
                  </a:txBody>
                  <a:tcPr/>
                </a:tc>
                <a:tc vMerge="1">
                  <a:txBody>
                    <a:bodyPr/>
                    <a:lstStyle/>
                    <a:p>
                      <a:pPr algn="ctr">
                        <a:lnSpc>
                          <a:spcPts val="1500"/>
                        </a:lnSpc>
                        <a:spcAft>
                          <a:spcPts val="0"/>
                        </a:spcAft>
                      </a:pPr>
                      <a:endParaRPr lang="en-IN" sz="1500" b="1" dirty="0">
                        <a:latin typeface="Calibri"/>
                        <a:ea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a:latin typeface="Times New Roman"/>
                          <a:ea typeface="Times New Roman"/>
                          <a:cs typeface="Times New Roman"/>
                        </a:rPr>
                        <a:t>Jabalpur</a:t>
                      </a:r>
                      <a:endParaRPr lang="en-IN" sz="1500" b="1" dirty="0">
                        <a:latin typeface="Calibri"/>
                        <a:ea typeface="Times New Roman"/>
                        <a:cs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a:latin typeface="Times New Roman"/>
                          <a:ea typeface="Times New Roman"/>
                          <a:cs typeface="Times New Roman"/>
                        </a:rPr>
                        <a:t>U. Jurassic</a:t>
                      </a:r>
                      <a:endParaRPr lang="en-IN" sz="1500" b="1" dirty="0">
                        <a:latin typeface="Calibri"/>
                        <a:ea typeface="Times New Roman"/>
                        <a:cs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latin typeface="Times New Roman"/>
                          <a:ea typeface="Times New Roman"/>
                          <a:cs typeface="Times New Roman"/>
                        </a:rPr>
                        <a:t>Tirupati S.St.</a:t>
                      </a:r>
                      <a:endParaRPr lang="en-IN" sz="1500" b="1">
                        <a:latin typeface="Calibri"/>
                        <a:ea typeface="Times New Roman"/>
                        <a:cs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500" b="1">
                        <a:latin typeface="Times New Roman"/>
                        <a:ea typeface="Times New Roman"/>
                        <a:cs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5307">
                <a:tc vMerge="1">
                  <a:txBody>
                    <a:bodyPr/>
                    <a:lstStyle/>
                    <a:p>
                      <a:endParaRPr lang="en-IN"/>
                    </a:p>
                  </a:txBody>
                  <a:tcPr/>
                </a:tc>
                <a:tc vMerge="1">
                  <a:txBody>
                    <a:bodyPr/>
                    <a:lstStyle/>
                    <a:p>
                      <a:endParaRPr lang="en-IN"/>
                    </a:p>
                  </a:txBody>
                  <a:tcPr/>
                </a:tc>
                <a:tc>
                  <a:txBody>
                    <a:bodyPr/>
                    <a:lstStyle/>
                    <a:p>
                      <a:pPr algn="ctr">
                        <a:lnSpc>
                          <a:spcPts val="1500"/>
                        </a:lnSpc>
                        <a:spcAft>
                          <a:spcPts val="0"/>
                        </a:spcAft>
                      </a:pPr>
                      <a:r>
                        <a:rPr lang="en-US" sz="1500" b="1">
                          <a:latin typeface="Calibri"/>
                          <a:ea typeface="Times New Roman"/>
                        </a:rPr>
                        <a:t>Chougan</a:t>
                      </a:r>
                      <a:endParaRPr lang="en-IN" sz="1500" b="1">
                        <a:latin typeface="Calibri"/>
                        <a:ea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latin typeface="Times New Roman"/>
                          <a:ea typeface="Times New Roman"/>
                          <a:cs typeface="Times New Roman"/>
                        </a:rPr>
                        <a:t>U. Jurassic</a:t>
                      </a:r>
                      <a:endParaRPr lang="en-IN" sz="1500" b="1">
                        <a:latin typeface="Calibri"/>
                        <a:ea typeface="Times New Roman"/>
                        <a:cs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a:latin typeface="Times New Roman"/>
                          <a:ea typeface="Times New Roman"/>
                          <a:cs typeface="Times New Roman"/>
                        </a:rPr>
                        <a:t>Raghavapuram Sh.</a:t>
                      </a:r>
                      <a:endParaRPr lang="en-IN" sz="1500" b="1" dirty="0">
                        <a:latin typeface="Calibri"/>
                        <a:ea typeface="Times New Roman"/>
                        <a:cs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err="1">
                          <a:latin typeface="Times New Roman"/>
                          <a:ea typeface="Times New Roman"/>
                          <a:cs typeface="Times New Roman"/>
                        </a:rPr>
                        <a:t>Chikiala</a:t>
                      </a:r>
                      <a:endParaRPr lang="en-IN" sz="1500" b="1" dirty="0">
                        <a:latin typeface="Calibri"/>
                        <a:ea typeface="Times New Roman"/>
                        <a:cs typeface="Times New Roman"/>
                      </a:endParaRPr>
                    </a:p>
                    <a:p>
                      <a:pPr algn="ctr">
                        <a:lnSpc>
                          <a:spcPct val="115000"/>
                        </a:lnSpc>
                        <a:spcAft>
                          <a:spcPts val="0"/>
                        </a:spcAft>
                      </a:pPr>
                      <a:r>
                        <a:rPr lang="en-US" sz="1500" b="1" dirty="0" err="1">
                          <a:latin typeface="Times New Roman"/>
                          <a:ea typeface="Times New Roman"/>
                          <a:cs typeface="Times New Roman"/>
                        </a:rPr>
                        <a:t>Gangapur</a:t>
                      </a:r>
                      <a:endParaRPr lang="en-IN" sz="1500" b="1" dirty="0">
                        <a:latin typeface="Calibri"/>
                        <a:ea typeface="Times New Roman"/>
                        <a:cs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655">
                <a:tc vMerge="1">
                  <a:txBody>
                    <a:bodyPr/>
                    <a:lstStyle/>
                    <a:p>
                      <a:endParaRPr lang="en-IN"/>
                    </a:p>
                  </a:txBody>
                  <a:tcPr/>
                </a:tc>
                <a:tc rowSpan="2">
                  <a:txBody>
                    <a:bodyPr/>
                    <a:lstStyle/>
                    <a:p>
                      <a:pPr algn="ctr">
                        <a:lnSpc>
                          <a:spcPct val="115000"/>
                        </a:lnSpc>
                        <a:spcAft>
                          <a:spcPts val="0"/>
                        </a:spcAft>
                      </a:pPr>
                      <a:r>
                        <a:rPr lang="en-US" sz="1500" b="1" dirty="0" err="1">
                          <a:latin typeface="Times New Roman"/>
                          <a:ea typeface="Times New Roman"/>
                          <a:cs typeface="Times New Roman"/>
                        </a:rPr>
                        <a:t>Rajmahal</a:t>
                      </a:r>
                      <a:endParaRPr lang="en-IN" sz="1500" b="1" dirty="0">
                        <a:latin typeface="Calibri"/>
                        <a:ea typeface="Times New Roman"/>
                        <a:cs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latin typeface="Times New Roman"/>
                          <a:ea typeface="Times New Roman"/>
                          <a:cs typeface="Times New Roman"/>
                        </a:rPr>
                        <a:t>Kota</a:t>
                      </a:r>
                      <a:endParaRPr lang="en-IN" sz="1500" b="1">
                        <a:latin typeface="Calibri"/>
                        <a:ea typeface="Times New Roman"/>
                        <a:cs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latin typeface="Times New Roman"/>
                          <a:ea typeface="Times New Roman"/>
                          <a:cs typeface="Times New Roman"/>
                        </a:rPr>
                        <a:t>M. Jurassic</a:t>
                      </a:r>
                      <a:endParaRPr lang="en-IN" sz="1500" b="1">
                        <a:latin typeface="Calibri"/>
                        <a:ea typeface="Times New Roman"/>
                        <a:cs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500" b="1">
                        <a:latin typeface="Times New Roman"/>
                        <a:ea typeface="Times New Roman"/>
                        <a:cs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a:latin typeface="Times New Roman"/>
                          <a:ea typeface="Times New Roman"/>
                          <a:cs typeface="Times New Roman"/>
                        </a:rPr>
                        <a:t>Kota</a:t>
                      </a:r>
                      <a:endParaRPr lang="en-IN" sz="1500" b="1" dirty="0">
                        <a:latin typeface="Calibri"/>
                        <a:ea typeface="Times New Roman"/>
                        <a:cs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318">
                <a:tc vMerge="1">
                  <a:txBody>
                    <a:bodyPr/>
                    <a:lstStyle/>
                    <a:p>
                      <a:endParaRPr lang="en-IN"/>
                    </a:p>
                  </a:txBody>
                  <a:tcPr/>
                </a:tc>
                <a:tc vMerge="1">
                  <a:txBody>
                    <a:bodyPr/>
                    <a:lstStyle/>
                    <a:p>
                      <a:endParaRPr lang="en-IN"/>
                    </a:p>
                  </a:txBody>
                  <a:tcPr/>
                </a:tc>
                <a:tc>
                  <a:txBody>
                    <a:bodyPr/>
                    <a:lstStyle/>
                    <a:p>
                      <a:pPr algn="ctr">
                        <a:lnSpc>
                          <a:spcPts val="1500"/>
                        </a:lnSpc>
                        <a:spcAft>
                          <a:spcPts val="0"/>
                        </a:spcAft>
                      </a:pPr>
                      <a:r>
                        <a:rPr lang="en-US" sz="1500" b="1">
                          <a:latin typeface="Calibri"/>
                          <a:ea typeface="Times New Roman"/>
                        </a:rPr>
                        <a:t>Rajmahal</a:t>
                      </a:r>
                      <a:endParaRPr lang="en-IN" sz="1500" b="1">
                        <a:latin typeface="Calibri"/>
                        <a:ea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latin typeface="Times New Roman"/>
                          <a:ea typeface="Times New Roman"/>
                          <a:cs typeface="Times New Roman"/>
                        </a:rPr>
                        <a:t>L. Jurassic</a:t>
                      </a:r>
                      <a:endParaRPr lang="en-IN" sz="1500" b="1">
                        <a:latin typeface="Calibri"/>
                        <a:ea typeface="Times New Roman"/>
                        <a:cs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500" b="1">
                        <a:latin typeface="Times New Roman"/>
                        <a:ea typeface="Times New Roman"/>
                        <a:cs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500" b="1" dirty="0">
                        <a:latin typeface="Times New Roman"/>
                        <a:ea typeface="Times New Roman"/>
                        <a:cs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5307">
                <a:tc vMerge="1">
                  <a:txBody>
                    <a:bodyPr/>
                    <a:lstStyle/>
                    <a:p>
                      <a:endParaRPr lang="en-IN"/>
                    </a:p>
                  </a:txBody>
                  <a:tcPr/>
                </a:tc>
                <a:tc rowSpan="2">
                  <a:txBody>
                    <a:bodyPr/>
                    <a:lstStyle/>
                    <a:p>
                      <a:pPr algn="ctr">
                        <a:lnSpc>
                          <a:spcPct val="115000"/>
                        </a:lnSpc>
                        <a:spcAft>
                          <a:spcPts val="0"/>
                        </a:spcAft>
                      </a:pPr>
                      <a:r>
                        <a:rPr lang="en-US" sz="1500" b="1" dirty="0" err="1">
                          <a:latin typeface="Times New Roman"/>
                          <a:ea typeface="Times New Roman"/>
                          <a:cs typeface="Times New Roman"/>
                        </a:rPr>
                        <a:t>Mahadeva</a:t>
                      </a:r>
                      <a:endParaRPr lang="en-IN" sz="1500" b="1" dirty="0">
                        <a:latin typeface="Calibri"/>
                        <a:ea typeface="Times New Roman"/>
                        <a:cs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latin typeface="Times New Roman"/>
                          <a:ea typeface="Times New Roman"/>
                          <a:cs typeface="Times New Roman"/>
                        </a:rPr>
                        <a:t>Maleri</a:t>
                      </a:r>
                      <a:endParaRPr lang="en-IN" sz="1500" b="1">
                        <a:latin typeface="Calibri"/>
                        <a:ea typeface="Times New Roman"/>
                        <a:cs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latin typeface="Times New Roman"/>
                          <a:ea typeface="Times New Roman"/>
                          <a:cs typeface="Times New Roman"/>
                        </a:rPr>
                        <a:t>U. Triassic</a:t>
                      </a:r>
                      <a:endParaRPr lang="en-IN" sz="1500" b="1">
                        <a:latin typeface="Calibri"/>
                        <a:ea typeface="Times New Roman"/>
                        <a:cs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latin typeface="Times New Roman"/>
                          <a:ea typeface="Times New Roman"/>
                          <a:cs typeface="Times New Roman"/>
                        </a:rPr>
                        <a:t>Gollapalli S.St.</a:t>
                      </a:r>
                      <a:endParaRPr lang="en-IN" sz="1500" b="1">
                        <a:latin typeface="Calibri"/>
                        <a:ea typeface="Times New Roman"/>
                        <a:cs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err="1">
                          <a:latin typeface="Times New Roman"/>
                          <a:ea typeface="Times New Roman"/>
                          <a:cs typeface="Times New Roman"/>
                        </a:rPr>
                        <a:t>Dharmaram</a:t>
                      </a:r>
                      <a:endParaRPr lang="en-IN" sz="1500" b="1" dirty="0">
                        <a:latin typeface="Calibri"/>
                        <a:ea typeface="Times New Roman"/>
                        <a:cs typeface="Times New Roman"/>
                      </a:endParaRPr>
                    </a:p>
                    <a:p>
                      <a:pPr algn="ctr">
                        <a:lnSpc>
                          <a:spcPct val="115000"/>
                        </a:lnSpc>
                        <a:spcAft>
                          <a:spcPts val="0"/>
                        </a:spcAft>
                      </a:pPr>
                      <a:r>
                        <a:rPr lang="en-US" sz="1500" b="1" dirty="0" err="1">
                          <a:latin typeface="Times New Roman"/>
                          <a:ea typeface="Times New Roman"/>
                          <a:cs typeface="Times New Roman"/>
                        </a:rPr>
                        <a:t>Maleri</a:t>
                      </a:r>
                      <a:endParaRPr lang="en-IN" sz="1500" b="1" dirty="0">
                        <a:latin typeface="Calibri"/>
                        <a:ea typeface="Times New Roman"/>
                        <a:cs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5307">
                <a:tc vMerge="1">
                  <a:txBody>
                    <a:bodyPr/>
                    <a:lstStyle/>
                    <a:p>
                      <a:endParaRPr lang="en-IN"/>
                    </a:p>
                  </a:txBody>
                  <a:tcPr/>
                </a:tc>
                <a:tc vMerge="1">
                  <a:txBody>
                    <a:bodyPr/>
                    <a:lstStyle/>
                    <a:p>
                      <a:endParaRPr lang="en-IN"/>
                    </a:p>
                  </a:txBody>
                  <a:tcPr/>
                </a:tc>
                <a:tc>
                  <a:txBody>
                    <a:bodyPr/>
                    <a:lstStyle/>
                    <a:p>
                      <a:pPr algn="ctr">
                        <a:lnSpc>
                          <a:spcPts val="1500"/>
                        </a:lnSpc>
                        <a:spcAft>
                          <a:spcPts val="0"/>
                        </a:spcAft>
                      </a:pPr>
                      <a:r>
                        <a:rPr lang="en-US" sz="1500" b="1" dirty="0" err="1">
                          <a:latin typeface="Calibri"/>
                          <a:ea typeface="Times New Roman"/>
                        </a:rPr>
                        <a:t>Pachamari</a:t>
                      </a:r>
                      <a:endParaRPr lang="en-IN" sz="1500" b="1" dirty="0">
                        <a:latin typeface="Calibri"/>
                        <a:ea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latin typeface="Times New Roman"/>
                          <a:ea typeface="Times New Roman"/>
                          <a:cs typeface="Times New Roman"/>
                        </a:rPr>
                        <a:t>M. Triassic</a:t>
                      </a:r>
                      <a:endParaRPr lang="en-IN" sz="1500" b="1">
                        <a:latin typeface="Calibri"/>
                        <a:ea typeface="Times New Roman"/>
                        <a:cs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500" b="1">
                        <a:latin typeface="Times New Roman"/>
                        <a:ea typeface="Times New Roman"/>
                        <a:cs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err="1">
                          <a:latin typeface="Times New Roman"/>
                          <a:ea typeface="Times New Roman"/>
                          <a:cs typeface="Times New Roman"/>
                        </a:rPr>
                        <a:t>Bhimaram</a:t>
                      </a:r>
                      <a:endParaRPr lang="en-IN" sz="1500" b="1" dirty="0">
                        <a:latin typeface="Calibri"/>
                        <a:ea typeface="Times New Roman"/>
                        <a:cs typeface="Times New Roman"/>
                      </a:endParaRPr>
                    </a:p>
                    <a:p>
                      <a:pPr algn="ctr">
                        <a:lnSpc>
                          <a:spcPct val="115000"/>
                        </a:lnSpc>
                        <a:spcAft>
                          <a:spcPts val="0"/>
                        </a:spcAft>
                      </a:pPr>
                      <a:r>
                        <a:rPr lang="en-US" sz="1500" b="1" dirty="0" err="1">
                          <a:latin typeface="Times New Roman"/>
                          <a:ea typeface="Times New Roman"/>
                          <a:cs typeface="Times New Roman"/>
                        </a:rPr>
                        <a:t>Yerrapalli</a:t>
                      </a:r>
                      <a:endParaRPr lang="en-IN" sz="1500" b="1" dirty="0">
                        <a:latin typeface="Calibri"/>
                        <a:ea typeface="Times New Roman"/>
                        <a:cs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318">
                <a:tc gridSpan="5">
                  <a:txBody>
                    <a:bodyPr/>
                    <a:lstStyle/>
                    <a:p>
                      <a:pPr algn="ctr">
                        <a:lnSpc>
                          <a:spcPts val="1500"/>
                        </a:lnSpc>
                        <a:spcAft>
                          <a:spcPts val="0"/>
                        </a:spcAft>
                      </a:pPr>
                      <a:r>
                        <a:rPr lang="en-US" sz="1500" b="1" dirty="0">
                          <a:latin typeface="Calibri"/>
                          <a:ea typeface="Times New Roman"/>
                        </a:rPr>
                        <a:t>---------------Unconformity--------------</a:t>
                      </a:r>
                      <a:endParaRPr lang="en-IN" sz="1500" b="1" dirty="0">
                        <a:latin typeface="Calibri"/>
                        <a:ea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a:txBody>
                    <a:bodyPr/>
                    <a:lstStyle/>
                    <a:p>
                      <a:pPr algn="ctr">
                        <a:lnSpc>
                          <a:spcPts val="1500"/>
                        </a:lnSpc>
                        <a:spcAft>
                          <a:spcPts val="0"/>
                        </a:spcAft>
                      </a:pPr>
                      <a:endParaRPr lang="en-IN" sz="1500" b="1" dirty="0">
                        <a:latin typeface="Calibri"/>
                        <a:ea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318">
                <a:tc rowSpan="6">
                  <a:txBody>
                    <a:bodyPr/>
                    <a:lstStyle/>
                    <a:p>
                      <a:pPr algn="ctr">
                        <a:lnSpc>
                          <a:spcPct val="115000"/>
                        </a:lnSpc>
                        <a:spcAft>
                          <a:spcPts val="0"/>
                        </a:spcAft>
                      </a:pPr>
                      <a:r>
                        <a:rPr lang="en-US" sz="1500" b="1">
                          <a:latin typeface="Times New Roman"/>
                          <a:ea typeface="Times New Roman"/>
                          <a:cs typeface="Times New Roman"/>
                        </a:rPr>
                        <a:t>Lower Gondwana</a:t>
                      </a:r>
                      <a:endParaRPr lang="en-IN" sz="1500" b="1">
                        <a:latin typeface="Calibri"/>
                        <a:ea typeface="Times New Roman"/>
                        <a:cs typeface="Times New Roman"/>
                      </a:endParaRPr>
                    </a:p>
                    <a:p>
                      <a:pPr algn="ctr">
                        <a:lnSpc>
                          <a:spcPts val="1500"/>
                        </a:lnSpc>
                        <a:spcAft>
                          <a:spcPts val="0"/>
                        </a:spcAft>
                      </a:pPr>
                      <a:r>
                        <a:rPr lang="en-US" sz="1500" b="1">
                          <a:latin typeface="Calibri"/>
                          <a:ea typeface="Times New Roman"/>
                        </a:rPr>
                        <a:t>(Characteristic flora: Glossopteris and Gangamopteris)</a:t>
                      </a:r>
                      <a:endParaRPr lang="en-IN" sz="1500" b="1">
                        <a:latin typeface="Calibri"/>
                        <a:ea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500" b="1">
                          <a:latin typeface="Calibri"/>
                          <a:ea typeface="Times New Roman"/>
                        </a:rPr>
                        <a:t>Panchet</a:t>
                      </a:r>
                      <a:endParaRPr lang="en-IN" sz="1500" b="1">
                        <a:latin typeface="Calibri"/>
                        <a:ea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500" b="1" dirty="0" err="1">
                          <a:latin typeface="Calibri"/>
                          <a:ea typeface="Times New Roman"/>
                        </a:rPr>
                        <a:t>Panchet</a:t>
                      </a:r>
                      <a:endParaRPr lang="en-IN" sz="1500" b="1" dirty="0">
                        <a:latin typeface="Calibri"/>
                        <a:ea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latin typeface="Times New Roman"/>
                          <a:ea typeface="Times New Roman"/>
                          <a:cs typeface="Times New Roman"/>
                        </a:rPr>
                        <a:t>L. Triassic</a:t>
                      </a:r>
                      <a:endParaRPr lang="en-IN" sz="1500" b="1">
                        <a:latin typeface="Calibri"/>
                        <a:ea typeface="Times New Roman"/>
                        <a:cs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500" b="1">
                        <a:latin typeface="Times New Roman"/>
                        <a:ea typeface="Times New Roman"/>
                        <a:cs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500" b="1" dirty="0">
                        <a:latin typeface="Times New Roman"/>
                        <a:ea typeface="Times New Roman"/>
                        <a:cs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5307">
                <a:tc vMerge="1">
                  <a:txBody>
                    <a:bodyPr/>
                    <a:lstStyle/>
                    <a:p>
                      <a:endParaRPr lang="en-IN"/>
                    </a:p>
                  </a:txBody>
                  <a:tcPr/>
                </a:tc>
                <a:tc rowSpan="4">
                  <a:txBody>
                    <a:bodyPr/>
                    <a:lstStyle/>
                    <a:p>
                      <a:pPr algn="ctr">
                        <a:lnSpc>
                          <a:spcPts val="1500"/>
                        </a:lnSpc>
                        <a:spcAft>
                          <a:spcPts val="0"/>
                        </a:spcAft>
                      </a:pPr>
                      <a:r>
                        <a:rPr lang="en-US" sz="1500" b="1" dirty="0" err="1">
                          <a:latin typeface="Calibri"/>
                          <a:ea typeface="Times New Roman"/>
                        </a:rPr>
                        <a:t>Damuda</a:t>
                      </a:r>
                      <a:endParaRPr lang="en-IN" sz="1500" b="1" dirty="0">
                        <a:latin typeface="Calibri"/>
                        <a:ea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a:latin typeface="Times New Roman"/>
                          <a:ea typeface="Times New Roman"/>
                          <a:cs typeface="Times New Roman"/>
                        </a:rPr>
                        <a:t>Raniganj</a:t>
                      </a:r>
                      <a:endParaRPr lang="en-IN" sz="1500" b="1" dirty="0">
                        <a:latin typeface="Calibri"/>
                        <a:ea typeface="Times New Roman"/>
                        <a:cs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a:latin typeface="Times New Roman"/>
                          <a:ea typeface="Times New Roman"/>
                          <a:cs typeface="Times New Roman"/>
                        </a:rPr>
                        <a:t>U. Permian</a:t>
                      </a:r>
                      <a:endParaRPr lang="en-IN" sz="1500" b="1" dirty="0">
                        <a:latin typeface="Calibri"/>
                        <a:ea typeface="Times New Roman"/>
                        <a:cs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latin typeface="Times New Roman"/>
                          <a:ea typeface="Times New Roman"/>
                          <a:cs typeface="Times New Roman"/>
                        </a:rPr>
                        <a:t>Chintalapudi S.St.</a:t>
                      </a:r>
                      <a:endParaRPr lang="en-IN" sz="1500" b="1">
                        <a:latin typeface="Calibri"/>
                        <a:ea typeface="Times New Roman"/>
                        <a:cs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a:latin typeface="Times New Roman"/>
                          <a:ea typeface="Times New Roman"/>
                          <a:cs typeface="Times New Roman"/>
                        </a:rPr>
                        <a:t>Kamthi</a:t>
                      </a:r>
                      <a:endParaRPr lang="en-IN" sz="1500" b="1" dirty="0">
                        <a:latin typeface="Calibri"/>
                        <a:ea typeface="Times New Roman"/>
                        <a:cs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655">
                <a:tc vMerge="1">
                  <a:txBody>
                    <a:bodyPr/>
                    <a:lstStyle/>
                    <a:p>
                      <a:endParaRPr lang="en-IN"/>
                    </a:p>
                  </a:txBody>
                  <a:tcPr/>
                </a:tc>
                <a:tc vMerge="1">
                  <a:txBody>
                    <a:bodyPr/>
                    <a:lstStyle/>
                    <a:p>
                      <a:endParaRPr lang="en-IN"/>
                    </a:p>
                  </a:txBody>
                  <a:tcPr/>
                </a:tc>
                <a:tc>
                  <a:txBody>
                    <a:bodyPr/>
                    <a:lstStyle/>
                    <a:p>
                      <a:pPr algn="ctr">
                        <a:lnSpc>
                          <a:spcPct val="115000"/>
                        </a:lnSpc>
                        <a:spcAft>
                          <a:spcPts val="0"/>
                        </a:spcAft>
                      </a:pPr>
                      <a:r>
                        <a:rPr lang="en-US" sz="1500" b="1">
                          <a:latin typeface="Times New Roman"/>
                          <a:ea typeface="Times New Roman"/>
                          <a:cs typeface="Times New Roman"/>
                        </a:rPr>
                        <a:t>Barren measures</a:t>
                      </a:r>
                      <a:endParaRPr lang="en-IN" sz="1500" b="1">
                        <a:latin typeface="Calibri"/>
                        <a:ea typeface="Times New Roman"/>
                        <a:cs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a:latin typeface="Times New Roman"/>
                          <a:ea typeface="Times New Roman"/>
                          <a:cs typeface="Times New Roman"/>
                        </a:rPr>
                        <a:t>M. Permian</a:t>
                      </a:r>
                      <a:endParaRPr lang="en-IN" sz="1500" b="1" dirty="0">
                        <a:latin typeface="Calibri"/>
                        <a:ea typeface="Times New Roman"/>
                        <a:cs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500" b="1">
                        <a:latin typeface="Times New Roman"/>
                        <a:ea typeface="Times New Roman"/>
                        <a:cs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500" b="1" dirty="0">
                        <a:latin typeface="Times New Roman"/>
                        <a:ea typeface="Times New Roman"/>
                        <a:cs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655">
                <a:tc vMerge="1">
                  <a:txBody>
                    <a:bodyPr/>
                    <a:lstStyle/>
                    <a:p>
                      <a:endParaRPr lang="en-IN"/>
                    </a:p>
                  </a:txBody>
                  <a:tcPr/>
                </a:tc>
                <a:tc vMerge="1">
                  <a:txBody>
                    <a:bodyPr/>
                    <a:lstStyle/>
                    <a:p>
                      <a:endParaRPr lang="en-IN"/>
                    </a:p>
                  </a:txBody>
                  <a:tcPr/>
                </a:tc>
                <a:tc>
                  <a:txBody>
                    <a:bodyPr/>
                    <a:lstStyle/>
                    <a:p>
                      <a:pPr algn="ctr">
                        <a:lnSpc>
                          <a:spcPct val="115000"/>
                        </a:lnSpc>
                        <a:spcAft>
                          <a:spcPts val="0"/>
                        </a:spcAft>
                      </a:pPr>
                      <a:r>
                        <a:rPr lang="en-US" sz="1500" b="1">
                          <a:latin typeface="Times New Roman"/>
                          <a:ea typeface="Times New Roman"/>
                          <a:cs typeface="Times New Roman"/>
                        </a:rPr>
                        <a:t>Barakar</a:t>
                      </a:r>
                      <a:endParaRPr lang="en-IN" sz="1500" b="1">
                        <a:latin typeface="Calibri"/>
                        <a:ea typeface="Times New Roman"/>
                        <a:cs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a:latin typeface="Times New Roman"/>
                          <a:ea typeface="Times New Roman"/>
                          <a:cs typeface="Times New Roman"/>
                        </a:rPr>
                        <a:t>L. Permian</a:t>
                      </a:r>
                      <a:endParaRPr lang="en-IN" sz="1500" b="1" dirty="0">
                        <a:latin typeface="Calibri"/>
                        <a:ea typeface="Times New Roman"/>
                        <a:cs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500" b="1">
                        <a:latin typeface="Times New Roman"/>
                        <a:ea typeface="Times New Roman"/>
                        <a:cs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500" b="1" dirty="0">
                        <a:latin typeface="Times New Roman"/>
                        <a:ea typeface="Times New Roman"/>
                        <a:cs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318">
                <a:tc vMerge="1">
                  <a:txBody>
                    <a:bodyPr/>
                    <a:lstStyle/>
                    <a:p>
                      <a:endParaRPr lang="en-IN"/>
                    </a:p>
                  </a:txBody>
                  <a:tcPr/>
                </a:tc>
                <a:tc vMerge="1">
                  <a:txBody>
                    <a:bodyPr/>
                    <a:lstStyle/>
                    <a:p>
                      <a:pPr algn="ctr">
                        <a:lnSpc>
                          <a:spcPts val="1500"/>
                        </a:lnSpc>
                        <a:spcAft>
                          <a:spcPts val="0"/>
                        </a:spcAft>
                      </a:pPr>
                      <a:endParaRPr lang="en-IN" sz="1500" b="1" dirty="0">
                        <a:latin typeface="Calibri"/>
                        <a:ea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latin typeface="Times New Roman"/>
                          <a:ea typeface="Times New Roman"/>
                          <a:cs typeface="Times New Roman"/>
                        </a:rPr>
                        <a:t>Karharbari</a:t>
                      </a:r>
                      <a:endParaRPr lang="en-IN" sz="1500" b="1">
                        <a:latin typeface="Calibri"/>
                        <a:ea typeface="Times New Roman"/>
                        <a:cs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a:latin typeface="Times New Roman"/>
                          <a:ea typeface="Times New Roman"/>
                          <a:cs typeface="Times New Roman"/>
                        </a:rPr>
                        <a:t>L. Permian</a:t>
                      </a:r>
                      <a:endParaRPr lang="en-IN" sz="1500" b="1" dirty="0">
                        <a:latin typeface="Calibri"/>
                        <a:ea typeface="Times New Roman"/>
                        <a:cs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500" b="1">
                        <a:latin typeface="Times New Roman"/>
                        <a:ea typeface="Times New Roman"/>
                        <a:cs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500" b="1" dirty="0">
                        <a:latin typeface="Times New Roman"/>
                        <a:ea typeface="Times New Roman"/>
                        <a:cs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7962">
                <a:tc vMerge="1">
                  <a:txBody>
                    <a:bodyPr/>
                    <a:lstStyle/>
                    <a:p>
                      <a:endParaRPr lang="en-IN"/>
                    </a:p>
                  </a:txBody>
                  <a:tcPr/>
                </a:tc>
                <a:tc>
                  <a:txBody>
                    <a:bodyPr/>
                    <a:lstStyle/>
                    <a:p>
                      <a:pPr algn="ctr">
                        <a:lnSpc>
                          <a:spcPts val="1500"/>
                        </a:lnSpc>
                        <a:spcAft>
                          <a:spcPts val="0"/>
                        </a:spcAft>
                      </a:pPr>
                      <a:r>
                        <a:rPr lang="en-US" sz="1500" b="1">
                          <a:latin typeface="Calibri"/>
                          <a:ea typeface="Times New Roman"/>
                        </a:rPr>
                        <a:t>Talchir</a:t>
                      </a:r>
                      <a:endParaRPr lang="en-IN" sz="1500" b="1">
                        <a:latin typeface="Calibri"/>
                        <a:ea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latin typeface="Times New Roman"/>
                          <a:ea typeface="Times New Roman"/>
                          <a:cs typeface="Times New Roman"/>
                        </a:rPr>
                        <a:t>Talchir</a:t>
                      </a:r>
                      <a:endParaRPr lang="en-IN" sz="1500" b="1">
                        <a:latin typeface="Calibri"/>
                        <a:ea typeface="Times New Roman"/>
                        <a:cs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err="1">
                          <a:latin typeface="Times New Roman"/>
                          <a:ea typeface="Times New Roman"/>
                          <a:cs typeface="Times New Roman"/>
                        </a:rPr>
                        <a:t>U.Carboniferous</a:t>
                      </a:r>
                      <a:r>
                        <a:rPr lang="en-US" sz="1500" b="1" dirty="0">
                          <a:latin typeface="Times New Roman"/>
                          <a:ea typeface="Times New Roman"/>
                          <a:cs typeface="Times New Roman"/>
                        </a:rPr>
                        <a:t> to</a:t>
                      </a:r>
                      <a:endParaRPr lang="en-IN" sz="1500" b="1" dirty="0">
                        <a:latin typeface="Calibri"/>
                        <a:ea typeface="Times New Roman"/>
                        <a:cs typeface="Times New Roman"/>
                      </a:endParaRPr>
                    </a:p>
                    <a:p>
                      <a:pPr algn="ctr">
                        <a:lnSpc>
                          <a:spcPct val="115000"/>
                        </a:lnSpc>
                        <a:spcAft>
                          <a:spcPts val="0"/>
                        </a:spcAft>
                      </a:pPr>
                      <a:r>
                        <a:rPr lang="en-US" sz="1500" b="1" dirty="0">
                          <a:latin typeface="Times New Roman"/>
                          <a:ea typeface="Times New Roman"/>
                          <a:cs typeface="Times New Roman"/>
                        </a:rPr>
                        <a:t>L. Permian</a:t>
                      </a:r>
                      <a:endParaRPr lang="en-IN" sz="1500" b="1" dirty="0">
                        <a:latin typeface="Calibri"/>
                        <a:ea typeface="Times New Roman"/>
                        <a:cs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500" b="1">
                        <a:latin typeface="Times New Roman"/>
                        <a:ea typeface="Times New Roman"/>
                        <a:cs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a:latin typeface="Calibri"/>
                          <a:ea typeface="Times New Roman"/>
                          <a:cs typeface="Times New Roman"/>
                        </a:rPr>
                        <a:t>Talchir</a:t>
                      </a:r>
                      <a:endParaRPr lang="en-IN" sz="1500" b="1" dirty="0">
                        <a:latin typeface="Calibri"/>
                        <a:ea typeface="Times New Roman"/>
                        <a:cs typeface="Times New Roman"/>
                      </a:endParaRPr>
                    </a:p>
                  </a:txBody>
                  <a:tcPr marL="53615" marR="5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318">
                <a:tc gridSpan="6">
                  <a:txBody>
                    <a:bodyPr/>
                    <a:lstStyle/>
                    <a:p>
                      <a:pPr algn="ctr">
                        <a:lnSpc>
                          <a:spcPts val="1500"/>
                        </a:lnSpc>
                        <a:spcAft>
                          <a:spcPts val="0"/>
                        </a:spcAft>
                      </a:pPr>
                      <a:r>
                        <a:rPr lang="en-US" sz="1500" b="1" dirty="0">
                          <a:latin typeface="Calibri"/>
                          <a:ea typeface="Times New Roman"/>
                        </a:rPr>
                        <a:t>---------------Unconformity--------------</a:t>
                      </a:r>
                      <a:endParaRPr lang="en-IN" sz="1500" b="1" dirty="0">
                        <a:latin typeface="Calibri"/>
                        <a:ea typeface="Times New Roman"/>
                      </a:endParaRPr>
                    </a:p>
                  </a:txBody>
                  <a:tcPr marL="53615" marR="53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304318">
                <a:tc gridSpan="6">
                  <a:txBody>
                    <a:bodyPr/>
                    <a:lstStyle/>
                    <a:p>
                      <a:pPr algn="ctr">
                        <a:lnSpc>
                          <a:spcPts val="1500"/>
                        </a:lnSpc>
                        <a:spcAft>
                          <a:spcPts val="0"/>
                        </a:spcAft>
                      </a:pPr>
                      <a:r>
                        <a:rPr lang="en-US" sz="1500" b="1" dirty="0">
                          <a:latin typeface="Calibri"/>
                          <a:ea typeface="Times New Roman"/>
                        </a:rPr>
                        <a:t>PRECAMBRIANS</a:t>
                      </a:r>
                      <a:endParaRPr lang="en-IN" sz="1500" b="1" dirty="0">
                        <a:latin typeface="Calibri"/>
                        <a:ea typeface="Times New Roman"/>
                      </a:endParaRPr>
                    </a:p>
                  </a:txBody>
                  <a:tcPr marL="53615" marR="53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457200" y="457199"/>
          <a:ext cx="8534400" cy="5334002"/>
        </p:xfrm>
        <a:graphic>
          <a:graphicData uri="http://schemas.openxmlformats.org/drawingml/2006/table">
            <a:tbl>
              <a:tblPr firstRow="1" bandRow="1">
                <a:tableStyleId>{5FD0F851-EC5A-4D38-B0AD-8093EC10F338}</a:tableStyleId>
              </a:tblPr>
              <a:tblGrid>
                <a:gridCol w="914400"/>
                <a:gridCol w="2133600"/>
                <a:gridCol w="5486400"/>
              </a:tblGrid>
              <a:tr h="1752601">
                <a:tc rowSpan="4">
                  <a:txBody>
                    <a:bodyPr/>
                    <a:lstStyle/>
                    <a:p>
                      <a:r>
                        <a:rPr lang="en-IN" sz="3600" dirty="0" smtClean="0">
                          <a:latin typeface="Algerian" pitchFamily="82" charset="0"/>
                        </a:rPr>
                        <a:t>    BABUDAN </a:t>
                      </a:r>
                      <a:r>
                        <a:rPr lang="en-IN" sz="4000" dirty="0" smtClean="0">
                          <a:latin typeface="Algerian" pitchFamily="82" charset="0"/>
                        </a:rPr>
                        <a:t>GROUP</a:t>
                      </a:r>
                      <a:endParaRPr lang="en-IN" sz="4000" dirty="0">
                        <a:latin typeface="Algerian" pitchFamily="82" charset="0"/>
                      </a:endParaRPr>
                    </a:p>
                  </a:txBody>
                  <a:tcPr vert="vert27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800" b="0" kern="1200" dirty="0" err="1" smtClean="0">
                          <a:solidFill>
                            <a:schemeClr val="tx1"/>
                          </a:solidFill>
                          <a:latin typeface="+mn-lt"/>
                          <a:ea typeface="+mn-ea"/>
                          <a:cs typeface="+mn-cs"/>
                        </a:rPr>
                        <a:t>Mulaingiri</a:t>
                      </a:r>
                      <a:r>
                        <a:rPr lang="en-IN" sz="2800" b="0" kern="1200" dirty="0" smtClean="0">
                          <a:solidFill>
                            <a:schemeClr val="tx1"/>
                          </a:solidFill>
                          <a:latin typeface="+mn-lt"/>
                          <a:ea typeface="+mn-ea"/>
                          <a:cs typeface="+mn-cs"/>
                        </a:rPr>
                        <a:t>  Formation</a:t>
                      </a:r>
                    </a:p>
                  </a:txBody>
                  <a:tcPr anchor="ctr"/>
                </a:tc>
                <a:tc>
                  <a:txBody>
                    <a:bodyPr/>
                    <a:lstStyle/>
                    <a:p>
                      <a:r>
                        <a:rPr lang="en-IN" sz="2400" b="0" dirty="0" err="1" smtClean="0"/>
                        <a:t>Phyllites</a:t>
                      </a:r>
                      <a:r>
                        <a:rPr lang="en-IN" sz="2400" b="0" dirty="0" smtClean="0"/>
                        <a:t> and rare </a:t>
                      </a:r>
                      <a:r>
                        <a:rPr lang="en-IN" sz="2400" b="0" dirty="0" err="1" smtClean="0"/>
                        <a:t>ultramafic</a:t>
                      </a:r>
                      <a:r>
                        <a:rPr lang="en-IN" sz="2400" b="0" dirty="0" smtClean="0"/>
                        <a:t> sills</a:t>
                      </a:r>
                      <a:endParaRPr lang="en-IN" b="0" dirty="0"/>
                    </a:p>
                  </a:txBody>
                  <a:tcPr anchor="ctr"/>
                </a:tc>
              </a:tr>
              <a:tr h="1524001">
                <a:tc vMerge="1">
                  <a:txBody>
                    <a:bodyPr/>
                    <a:lstStyle/>
                    <a:p>
                      <a:endParaRPr lang="en-IN"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800" kern="1200" dirty="0" err="1" smtClean="0">
                          <a:solidFill>
                            <a:schemeClr val="tx1"/>
                          </a:solidFill>
                          <a:latin typeface="+mn-lt"/>
                          <a:ea typeface="+mn-ea"/>
                          <a:cs typeface="+mn-cs"/>
                        </a:rPr>
                        <a:t>Santaveri</a:t>
                      </a:r>
                      <a:r>
                        <a:rPr lang="en-IN" sz="28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IN" sz="2800" kern="1200" dirty="0" smtClean="0">
                          <a:solidFill>
                            <a:schemeClr val="tx1"/>
                          </a:solidFill>
                          <a:latin typeface="+mn-lt"/>
                          <a:ea typeface="+mn-ea"/>
                          <a:cs typeface="+mn-cs"/>
                        </a:rPr>
                        <a:t>Formation</a:t>
                      </a:r>
                    </a:p>
                  </a:txBody>
                  <a:tcPr anchor="ctr"/>
                </a:tc>
                <a:tc>
                  <a:txBody>
                    <a:bodyPr/>
                    <a:lstStyle/>
                    <a:p>
                      <a:r>
                        <a:rPr lang="en-IN" sz="2400" dirty="0" err="1" smtClean="0"/>
                        <a:t>Metabasalts</a:t>
                      </a:r>
                      <a:r>
                        <a:rPr lang="en-IN" sz="2400" dirty="0" smtClean="0"/>
                        <a:t>, </a:t>
                      </a:r>
                      <a:r>
                        <a:rPr lang="en-IN" sz="2400" dirty="0" err="1" smtClean="0"/>
                        <a:t>silicious</a:t>
                      </a:r>
                      <a:r>
                        <a:rPr lang="en-IN" sz="2400" dirty="0" smtClean="0"/>
                        <a:t> </a:t>
                      </a:r>
                      <a:r>
                        <a:rPr lang="en-IN" sz="2400" dirty="0" err="1" smtClean="0"/>
                        <a:t>schists</a:t>
                      </a:r>
                      <a:endParaRPr lang="en-IN" sz="2400" dirty="0"/>
                    </a:p>
                  </a:txBody>
                  <a:tcPr anchor="ctr"/>
                </a:tc>
              </a:tr>
              <a:tr h="1028700">
                <a:tc vMerge="1">
                  <a:txBody>
                    <a:bodyPr/>
                    <a:lstStyle/>
                    <a:p>
                      <a:endParaRPr lang="en-IN"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800" kern="1200" dirty="0" err="1" smtClean="0">
                          <a:solidFill>
                            <a:schemeClr val="tx1"/>
                          </a:solidFill>
                          <a:latin typeface="+mn-lt"/>
                          <a:ea typeface="+mn-ea"/>
                          <a:cs typeface="+mn-cs"/>
                        </a:rPr>
                        <a:t>Allampura</a:t>
                      </a:r>
                      <a:r>
                        <a:rPr lang="en-IN" sz="2800" kern="1200" dirty="0" smtClean="0">
                          <a:solidFill>
                            <a:schemeClr val="tx1"/>
                          </a:solidFill>
                          <a:latin typeface="+mn-lt"/>
                          <a:ea typeface="+mn-ea"/>
                          <a:cs typeface="+mn-cs"/>
                        </a:rPr>
                        <a:t> Formation</a:t>
                      </a:r>
                    </a:p>
                  </a:txBody>
                  <a:tcPr anchor="ctr">
                    <a:lnB w="12700" cap="flat" cmpd="sng" algn="ctr">
                      <a:solidFill>
                        <a:schemeClr val="tx1"/>
                      </a:solidFill>
                      <a:prstDash val="solid"/>
                      <a:round/>
                      <a:headEnd type="none" w="med" len="med"/>
                      <a:tailEnd type="none" w="med" len="med"/>
                    </a:lnB>
                  </a:tcPr>
                </a:tc>
                <a:tc>
                  <a:txBody>
                    <a:bodyPr/>
                    <a:lstStyle/>
                    <a:p>
                      <a:r>
                        <a:rPr lang="en-IN" sz="2400" dirty="0" err="1" smtClean="0"/>
                        <a:t>Metabasalts</a:t>
                      </a:r>
                      <a:r>
                        <a:rPr lang="en-IN" sz="2400" dirty="0" smtClean="0"/>
                        <a:t>,</a:t>
                      </a:r>
                      <a:r>
                        <a:rPr lang="en-IN" sz="2400" baseline="0" dirty="0" smtClean="0"/>
                        <a:t> gabbros, </a:t>
                      </a:r>
                      <a:r>
                        <a:rPr lang="en-IN" sz="2400" baseline="0" dirty="0" err="1" smtClean="0"/>
                        <a:t>quarzites</a:t>
                      </a:r>
                      <a:endParaRPr lang="en-IN" sz="2400" dirty="0"/>
                    </a:p>
                  </a:txBody>
                  <a:tcPr anchor="ctr">
                    <a:lnB w="12700" cap="flat" cmpd="sng" algn="ctr">
                      <a:solidFill>
                        <a:schemeClr val="tx1"/>
                      </a:solidFill>
                      <a:prstDash val="solid"/>
                      <a:round/>
                      <a:headEnd type="none" w="med" len="med"/>
                      <a:tailEnd type="none" w="med" len="med"/>
                    </a:lnB>
                  </a:tcPr>
                </a:tc>
              </a:tr>
              <a:tr h="1028700">
                <a:tc vMerge="1">
                  <a:txBody>
                    <a:bodyPr/>
                    <a:lstStyle/>
                    <a:p>
                      <a:endParaRPr lang="en-IN"/>
                    </a:p>
                  </a:txBody>
                  <a:tcPr/>
                </a:tc>
                <a:tc>
                  <a:txBody>
                    <a:bodyPr/>
                    <a:lstStyle/>
                    <a:p>
                      <a:r>
                        <a:rPr lang="en-IN" sz="2800" dirty="0" err="1" smtClean="0"/>
                        <a:t>Kalasapura</a:t>
                      </a:r>
                      <a:r>
                        <a:rPr lang="en-IN" sz="2800" dirty="0" smtClean="0"/>
                        <a:t> Formation</a:t>
                      </a:r>
                      <a:endParaRPr lang="en-IN" dirty="0"/>
                    </a:p>
                  </a:txBody>
                  <a:tcPr anchor="ctr">
                    <a:lnT w="12700" cap="flat" cmpd="sng" algn="ctr">
                      <a:solidFill>
                        <a:schemeClr val="tx1"/>
                      </a:solidFill>
                      <a:prstDash val="solid"/>
                      <a:round/>
                      <a:headEnd type="none" w="med" len="med"/>
                      <a:tailEnd type="none" w="med" len="med"/>
                    </a:lnT>
                  </a:tcPr>
                </a:tc>
                <a:tc>
                  <a:txBody>
                    <a:bodyPr/>
                    <a:lstStyle/>
                    <a:p>
                      <a:r>
                        <a:rPr lang="en-IN" sz="2400" dirty="0" err="1" smtClean="0"/>
                        <a:t>Metabalasts</a:t>
                      </a:r>
                      <a:r>
                        <a:rPr lang="en-IN" sz="2400" dirty="0" smtClean="0"/>
                        <a:t>,</a:t>
                      </a:r>
                      <a:r>
                        <a:rPr lang="en-IN" sz="2400" baseline="0" dirty="0" smtClean="0"/>
                        <a:t> gabbros, </a:t>
                      </a:r>
                      <a:r>
                        <a:rPr lang="en-IN" sz="2400" baseline="0" dirty="0" err="1" smtClean="0"/>
                        <a:t>ultramafic</a:t>
                      </a:r>
                      <a:r>
                        <a:rPr lang="en-IN" sz="2400" baseline="0" dirty="0" smtClean="0"/>
                        <a:t> schists, </a:t>
                      </a:r>
                      <a:r>
                        <a:rPr lang="en-IN" sz="2400" baseline="0" dirty="0" err="1" smtClean="0"/>
                        <a:t>phyllites</a:t>
                      </a:r>
                      <a:r>
                        <a:rPr lang="en-IN" sz="2400" baseline="0" dirty="0" smtClean="0"/>
                        <a:t>, </a:t>
                      </a:r>
                      <a:r>
                        <a:rPr lang="en-IN" sz="2400" baseline="0" dirty="0" err="1" smtClean="0"/>
                        <a:t>quarzites</a:t>
                      </a:r>
                      <a:endParaRPr lang="en-IN" sz="2400" dirty="0"/>
                    </a:p>
                  </a:txBody>
                  <a:tcPr anchor="ctr">
                    <a:lnT w="12700" cap="flat" cmpd="sng" algn="ctr">
                      <a:solidFill>
                        <a:schemeClr val="tx1"/>
                      </a:solidFill>
                      <a:prstDash val="solid"/>
                      <a:round/>
                      <a:headEnd type="none" w="med" len="med"/>
                      <a:tailEnd type="none" w="med" len="med"/>
                    </a:lnT>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914400" y="990600"/>
          <a:ext cx="6400800" cy="4470400"/>
        </p:xfrm>
        <a:graphic>
          <a:graphicData uri="http://schemas.openxmlformats.org/drawingml/2006/table">
            <a:tbl>
              <a:tblPr firstRow="1" bandRow="1">
                <a:tableStyleId>{5C22544A-7EE6-4342-B048-85BDC9FD1C3A}</a:tableStyleId>
              </a:tblPr>
              <a:tblGrid>
                <a:gridCol w="1143000"/>
                <a:gridCol w="2133600"/>
                <a:gridCol w="3124200"/>
              </a:tblGrid>
              <a:tr h="2235200">
                <a:tc rowSpan="2">
                  <a:txBody>
                    <a:bodyPr/>
                    <a:lstStyle/>
                    <a:p>
                      <a:pPr algn="ctr"/>
                      <a:r>
                        <a:rPr lang="en-IN" sz="3200" b="1" kern="1200" dirty="0" smtClean="0">
                          <a:solidFill>
                            <a:schemeClr val="tx1"/>
                          </a:solidFill>
                          <a:latin typeface="Algerian" pitchFamily="82" charset="0"/>
                          <a:ea typeface="+mn-ea"/>
                          <a:cs typeface="+mn-cs"/>
                        </a:rPr>
                        <a:t>CHITRADURGA GROUP</a:t>
                      </a:r>
                    </a:p>
                  </a:txBody>
                  <a:tcPr vert="vert270" anchor="ctr"/>
                </a:tc>
                <a:tc>
                  <a:txBody>
                    <a:bodyPr/>
                    <a:lstStyle/>
                    <a:p>
                      <a:pPr algn="l"/>
                      <a:r>
                        <a:rPr lang="en-IN" sz="2800" b="0" dirty="0" err="1" smtClean="0"/>
                        <a:t>Ranibennur</a:t>
                      </a:r>
                      <a:r>
                        <a:rPr lang="en-IN" sz="2800" b="0" baseline="0" dirty="0" smtClean="0"/>
                        <a:t> Subgroup</a:t>
                      </a:r>
                      <a:endParaRPr lang="en-IN" sz="2800" b="0" dirty="0"/>
                    </a:p>
                  </a:txBody>
                  <a:tcPr anchor="ctr"/>
                </a:tc>
                <a:tc>
                  <a:txBody>
                    <a:bodyPr/>
                    <a:lstStyle/>
                    <a:p>
                      <a:pPr algn="l"/>
                      <a:r>
                        <a:rPr lang="en-IN" sz="2400" dirty="0" err="1" smtClean="0"/>
                        <a:t>Greywakes</a:t>
                      </a:r>
                      <a:r>
                        <a:rPr lang="en-IN" sz="2400" dirty="0" smtClean="0"/>
                        <a:t>  and </a:t>
                      </a:r>
                      <a:r>
                        <a:rPr lang="en-IN" sz="2400" dirty="0" err="1" smtClean="0"/>
                        <a:t>mafic</a:t>
                      </a:r>
                      <a:r>
                        <a:rPr lang="en-IN" sz="2400" baseline="0" dirty="0" smtClean="0"/>
                        <a:t> </a:t>
                      </a:r>
                      <a:r>
                        <a:rPr lang="en-IN" sz="2400" baseline="0" dirty="0" err="1" smtClean="0"/>
                        <a:t>felsic</a:t>
                      </a:r>
                      <a:r>
                        <a:rPr lang="en-IN" sz="2400" baseline="0" dirty="0" smtClean="0"/>
                        <a:t> </a:t>
                      </a:r>
                      <a:r>
                        <a:rPr lang="en-IN" sz="2400" baseline="0" dirty="0" err="1" smtClean="0"/>
                        <a:t>volcanics</a:t>
                      </a:r>
                      <a:endParaRPr lang="en-IN" sz="2400" dirty="0"/>
                    </a:p>
                  </a:txBody>
                  <a:tcPr anchor="ctr"/>
                </a:tc>
              </a:tr>
              <a:tr h="2235200">
                <a:tc vMerge="1">
                  <a:txBody>
                    <a:bodyPr/>
                    <a:lstStyle/>
                    <a:p>
                      <a:endParaRPr lang="en-IN" dirty="0"/>
                    </a:p>
                  </a:txBody>
                  <a:tcPr/>
                </a:tc>
                <a:tc>
                  <a:txBody>
                    <a:bodyPr/>
                    <a:lstStyle/>
                    <a:p>
                      <a:pPr algn="l"/>
                      <a:r>
                        <a:rPr lang="en-IN" sz="2800" dirty="0" err="1" smtClean="0"/>
                        <a:t>Vanivilas</a:t>
                      </a:r>
                      <a:r>
                        <a:rPr lang="en-IN" sz="2800" dirty="0" smtClean="0"/>
                        <a:t> Subgroup</a:t>
                      </a:r>
                      <a:endParaRPr lang="en-IN" sz="2800" dirty="0"/>
                    </a:p>
                  </a:txBody>
                  <a:tcPr anchor="ctr"/>
                </a:tc>
                <a:tc>
                  <a:txBody>
                    <a:bodyPr/>
                    <a:lstStyle/>
                    <a:p>
                      <a:pPr algn="l"/>
                      <a:r>
                        <a:rPr lang="en-IN" sz="2400" dirty="0" smtClean="0"/>
                        <a:t>Manganese</a:t>
                      </a:r>
                      <a:r>
                        <a:rPr lang="en-IN" sz="2400" baseline="0" dirty="0" smtClean="0"/>
                        <a:t> and Iron formations</a:t>
                      </a:r>
                      <a:endParaRPr lang="en-IN" sz="2400" dirty="0"/>
                    </a:p>
                  </a:txBody>
                  <a:tcPr anchor="ct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457200" y="381000"/>
          <a:ext cx="8305800" cy="6212746"/>
        </p:xfrm>
        <a:graphic>
          <a:graphicData uri="http://schemas.openxmlformats.org/drawingml/2006/table">
            <a:tbl>
              <a:tblPr firstRow="1" bandRow="1">
                <a:tableStyleId>{5940675A-B579-460E-94D1-54222C63F5DA}</a:tableStyleId>
              </a:tblPr>
              <a:tblGrid>
                <a:gridCol w="1661160"/>
                <a:gridCol w="1661160"/>
                <a:gridCol w="1661160"/>
                <a:gridCol w="1661160"/>
                <a:gridCol w="1661160"/>
              </a:tblGrid>
              <a:tr h="832747">
                <a:tc>
                  <a:txBody>
                    <a:bodyPr/>
                    <a:lstStyle/>
                    <a:p>
                      <a:pPr algn="ctr"/>
                      <a:r>
                        <a:rPr lang="en-IN" b="1" dirty="0" smtClean="0"/>
                        <a:t>South India</a:t>
                      </a:r>
                      <a:endParaRPr lang="en-IN" b="1" dirty="0"/>
                    </a:p>
                  </a:txBody>
                  <a:tcPr anchor="ctr"/>
                </a:tc>
                <a:tc>
                  <a:txBody>
                    <a:bodyPr/>
                    <a:lstStyle/>
                    <a:p>
                      <a:pPr algn="ctr"/>
                      <a:r>
                        <a:rPr lang="en-IN" b="1" dirty="0" smtClean="0"/>
                        <a:t>Central</a:t>
                      </a:r>
                      <a:r>
                        <a:rPr lang="en-IN" b="1" baseline="0" dirty="0" smtClean="0"/>
                        <a:t> Province(M.P)</a:t>
                      </a:r>
                      <a:endParaRPr lang="en-IN" b="1" dirty="0"/>
                    </a:p>
                  </a:txBody>
                  <a:tcPr anchor="ctr"/>
                </a:tc>
                <a:tc>
                  <a:txBody>
                    <a:bodyPr/>
                    <a:lstStyle/>
                    <a:p>
                      <a:pPr algn="ctr"/>
                      <a:r>
                        <a:rPr lang="en-IN" b="1" dirty="0" smtClean="0"/>
                        <a:t>Bihar-Orissa</a:t>
                      </a:r>
                      <a:endParaRPr lang="en-IN" b="1" dirty="0"/>
                    </a:p>
                  </a:txBody>
                  <a:tcPr anchor="ctr"/>
                </a:tc>
                <a:tc>
                  <a:txBody>
                    <a:bodyPr/>
                    <a:lstStyle/>
                    <a:p>
                      <a:pPr algn="ctr"/>
                      <a:r>
                        <a:rPr lang="en-IN" b="1" dirty="0" smtClean="0"/>
                        <a:t>Rajasthan</a:t>
                      </a:r>
                      <a:endParaRPr lang="en-IN" b="1" dirty="0"/>
                    </a:p>
                  </a:txBody>
                  <a:tcPr anchor="ctr"/>
                </a:tc>
                <a:tc>
                  <a:txBody>
                    <a:bodyPr/>
                    <a:lstStyle/>
                    <a:p>
                      <a:pPr algn="ctr"/>
                      <a:r>
                        <a:rPr lang="en-IN" b="1" dirty="0" smtClean="0"/>
                        <a:t>Eastern Ghats</a:t>
                      </a:r>
                    </a:p>
                    <a:p>
                      <a:pPr algn="ctr"/>
                      <a:r>
                        <a:rPr lang="en-IN" b="1" dirty="0" smtClean="0"/>
                        <a:t>(EGMB) </a:t>
                      </a:r>
                      <a:endParaRPr lang="en-IN" b="1" dirty="0"/>
                    </a:p>
                  </a:txBody>
                  <a:tcPr anchor="ctr"/>
                </a:tc>
              </a:tr>
              <a:tr h="1315813">
                <a:tc>
                  <a:txBody>
                    <a:bodyPr/>
                    <a:lstStyle/>
                    <a:p>
                      <a:pPr algn="ctr"/>
                      <a:r>
                        <a:rPr lang="en-IN" sz="2200" dirty="0" err="1" smtClean="0"/>
                        <a:t>Clospet</a:t>
                      </a:r>
                      <a:r>
                        <a:rPr lang="en-IN" sz="2200" dirty="0" smtClean="0"/>
                        <a:t> Granite</a:t>
                      </a:r>
                      <a:endParaRPr lang="en-IN" sz="2200" dirty="0"/>
                    </a:p>
                  </a:txBody>
                  <a:tcPr anchor="ctr"/>
                </a:tc>
                <a:tc>
                  <a:txBody>
                    <a:bodyPr/>
                    <a:lstStyle/>
                    <a:p>
                      <a:pPr algn="ctr"/>
                      <a:r>
                        <a:rPr lang="en-IN" sz="2200" dirty="0" smtClean="0"/>
                        <a:t> </a:t>
                      </a:r>
                      <a:r>
                        <a:rPr lang="en-IN" sz="2200" dirty="0" err="1" smtClean="0"/>
                        <a:t>Amla</a:t>
                      </a:r>
                      <a:r>
                        <a:rPr lang="en-IN" sz="2200" dirty="0" smtClean="0"/>
                        <a:t> Granites</a:t>
                      </a:r>
                      <a:endParaRPr lang="en-IN" sz="2200" dirty="0"/>
                    </a:p>
                  </a:txBody>
                  <a:tcPr anchor="ctr"/>
                </a:tc>
                <a:tc>
                  <a:txBody>
                    <a:bodyPr/>
                    <a:lstStyle/>
                    <a:p>
                      <a:pPr algn="ctr"/>
                      <a:r>
                        <a:rPr lang="en-IN" sz="2200" dirty="0" err="1" smtClean="0"/>
                        <a:t>Singhbum</a:t>
                      </a:r>
                      <a:r>
                        <a:rPr lang="en-IN" sz="2200" dirty="0" smtClean="0"/>
                        <a:t> Granite</a:t>
                      </a:r>
                      <a:endParaRPr lang="en-IN" sz="2200" dirty="0"/>
                    </a:p>
                  </a:txBody>
                  <a:tcPr anchor="ctr"/>
                </a:tc>
                <a:tc>
                  <a:txBody>
                    <a:bodyPr/>
                    <a:lstStyle/>
                    <a:p>
                      <a:pPr algn="ctr"/>
                      <a:r>
                        <a:rPr lang="en-IN" sz="2100" dirty="0" err="1" smtClean="0"/>
                        <a:t>Bundelkhand</a:t>
                      </a:r>
                      <a:r>
                        <a:rPr lang="en-IN" sz="2100" dirty="0" smtClean="0"/>
                        <a:t> </a:t>
                      </a:r>
                      <a:r>
                        <a:rPr lang="en-IN" sz="2200" dirty="0" smtClean="0"/>
                        <a:t>Granite</a:t>
                      </a:r>
                      <a:endParaRPr lang="en-IN" sz="2200" dirty="0"/>
                    </a:p>
                  </a:txBody>
                  <a:tcPr anchor="ctr"/>
                </a:tc>
                <a:tc>
                  <a:txBody>
                    <a:bodyPr/>
                    <a:lstStyle/>
                    <a:p>
                      <a:pPr algn="ctr"/>
                      <a:r>
                        <a:rPr lang="en-IN" sz="2200" dirty="0" err="1" smtClean="0"/>
                        <a:t>Charnokite</a:t>
                      </a:r>
                      <a:r>
                        <a:rPr lang="en-IN" sz="2200" dirty="0" smtClean="0"/>
                        <a:t> Granite Gneiss</a:t>
                      </a:r>
                      <a:endParaRPr lang="en-IN" sz="2200" dirty="0"/>
                    </a:p>
                  </a:txBody>
                  <a:tcPr anchor="ctr"/>
                </a:tc>
              </a:tr>
              <a:tr h="1315813">
                <a:tc>
                  <a:txBody>
                    <a:bodyPr/>
                    <a:lstStyle/>
                    <a:p>
                      <a:pPr algn="ctr"/>
                      <a:r>
                        <a:rPr lang="en-IN" sz="2200" dirty="0" smtClean="0"/>
                        <a:t>Upper </a:t>
                      </a:r>
                      <a:r>
                        <a:rPr lang="en-IN" sz="2200" dirty="0" err="1" smtClean="0"/>
                        <a:t>Dharwars</a:t>
                      </a:r>
                      <a:endParaRPr lang="en-IN" sz="2200" dirty="0"/>
                    </a:p>
                  </a:txBody>
                  <a:tcPr anchor="ctr"/>
                </a:tc>
                <a:tc>
                  <a:txBody>
                    <a:bodyPr/>
                    <a:lstStyle/>
                    <a:p>
                      <a:pPr algn="ctr"/>
                      <a:r>
                        <a:rPr lang="en-IN" sz="2200" dirty="0" err="1" smtClean="0"/>
                        <a:t>Bijawar</a:t>
                      </a:r>
                      <a:r>
                        <a:rPr lang="en-IN" sz="2200" dirty="0" smtClean="0"/>
                        <a:t> Group</a:t>
                      </a:r>
                      <a:endParaRPr lang="en-IN" sz="2200" dirty="0"/>
                    </a:p>
                  </a:txBody>
                  <a:tcPr anchor="ctr"/>
                </a:tc>
                <a:tc>
                  <a:txBody>
                    <a:bodyPr/>
                    <a:lstStyle/>
                    <a:p>
                      <a:pPr algn="ctr"/>
                      <a:r>
                        <a:rPr lang="en-IN" sz="2200" dirty="0" err="1" smtClean="0"/>
                        <a:t>Singhbum</a:t>
                      </a:r>
                      <a:r>
                        <a:rPr lang="en-IN" sz="2200" baseline="0" dirty="0" smtClean="0"/>
                        <a:t> Group</a:t>
                      </a:r>
                      <a:endParaRPr lang="en-IN" sz="2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200" dirty="0" err="1" smtClean="0"/>
                        <a:t>Railo</a:t>
                      </a:r>
                      <a:r>
                        <a:rPr lang="en-IN" sz="2200" dirty="0" smtClean="0"/>
                        <a:t> Group</a:t>
                      </a:r>
                    </a:p>
                    <a:p>
                      <a:pPr algn="ctr"/>
                      <a:endParaRPr lang="en-IN" sz="2200" dirty="0"/>
                    </a:p>
                  </a:txBody>
                  <a:tcPr anchor="ctr"/>
                </a:tc>
                <a:tc>
                  <a:txBody>
                    <a:bodyPr/>
                    <a:lstStyle/>
                    <a:p>
                      <a:pPr algn="ctr"/>
                      <a:r>
                        <a:rPr lang="en-IN" sz="2200" smtClean="0"/>
                        <a:t>--</a:t>
                      </a:r>
                      <a:endParaRPr lang="en-IN" sz="2200" dirty="0"/>
                    </a:p>
                  </a:txBody>
                  <a:tcPr anchor="ctr"/>
                </a:tc>
              </a:tr>
              <a:tr h="1315813">
                <a:tc>
                  <a:txBody>
                    <a:bodyPr/>
                    <a:lstStyle/>
                    <a:p>
                      <a:pPr algn="ctr"/>
                      <a:r>
                        <a:rPr lang="en-IN" sz="2200" dirty="0" smtClean="0"/>
                        <a:t>Middle </a:t>
                      </a:r>
                      <a:r>
                        <a:rPr lang="en-IN" sz="2200" dirty="0" err="1" smtClean="0"/>
                        <a:t>Dharwars</a:t>
                      </a:r>
                      <a:endParaRPr lang="en-IN" sz="2200" dirty="0"/>
                    </a:p>
                  </a:txBody>
                  <a:tcPr anchor="ctr"/>
                </a:tc>
                <a:tc>
                  <a:txBody>
                    <a:bodyPr/>
                    <a:lstStyle/>
                    <a:p>
                      <a:pPr algn="ctr"/>
                      <a:r>
                        <a:rPr lang="en-IN" sz="2200" dirty="0" err="1" smtClean="0"/>
                        <a:t>Sakoli</a:t>
                      </a:r>
                      <a:r>
                        <a:rPr lang="en-IN" sz="2200" dirty="0" smtClean="0"/>
                        <a:t> Group</a:t>
                      </a:r>
                    </a:p>
                    <a:p>
                      <a:pPr algn="ctr"/>
                      <a:r>
                        <a:rPr lang="en-IN" sz="2200" dirty="0" err="1" smtClean="0"/>
                        <a:t>Chilipi</a:t>
                      </a:r>
                      <a:r>
                        <a:rPr lang="en-IN" sz="2200" baseline="0" dirty="0" smtClean="0"/>
                        <a:t> </a:t>
                      </a:r>
                      <a:r>
                        <a:rPr lang="en-IN" sz="2200" baseline="0" dirty="0" err="1" smtClean="0"/>
                        <a:t>Ghat</a:t>
                      </a:r>
                      <a:r>
                        <a:rPr lang="en-IN" sz="2200" baseline="0" dirty="0" smtClean="0"/>
                        <a:t> </a:t>
                      </a:r>
                      <a:r>
                        <a:rPr lang="en-IN" sz="2200" baseline="0" dirty="0" err="1" smtClean="0"/>
                        <a:t>Gr</a:t>
                      </a:r>
                      <a:endParaRPr lang="en-IN" sz="2200" dirty="0" smtClean="0"/>
                    </a:p>
                  </a:txBody>
                  <a:tcPr anchor="ctr"/>
                </a:tc>
                <a:tc>
                  <a:txBody>
                    <a:bodyPr/>
                    <a:lstStyle/>
                    <a:p>
                      <a:pPr algn="ctr"/>
                      <a:r>
                        <a:rPr lang="en-IN" sz="2200" dirty="0" smtClean="0"/>
                        <a:t>Iron Ore Group</a:t>
                      </a:r>
                      <a:endParaRPr lang="en-IN" sz="2200" dirty="0"/>
                    </a:p>
                  </a:txBody>
                  <a:tcPr anchor="ctr"/>
                </a:tc>
                <a:tc rowSpan="2">
                  <a:txBody>
                    <a:bodyPr/>
                    <a:lstStyle/>
                    <a:p>
                      <a:pPr algn="ctr"/>
                      <a:r>
                        <a:rPr lang="en-IN" sz="2200" dirty="0" err="1" smtClean="0"/>
                        <a:t>Aravalli</a:t>
                      </a:r>
                      <a:r>
                        <a:rPr lang="en-IN" sz="2200" dirty="0" smtClean="0"/>
                        <a:t> Group</a:t>
                      </a:r>
                      <a:endParaRPr lang="en-IN" sz="2200" dirty="0"/>
                    </a:p>
                  </a:txBody>
                  <a:tcPr anchor="ctr"/>
                </a:tc>
                <a:tc>
                  <a:txBody>
                    <a:bodyPr/>
                    <a:lstStyle/>
                    <a:p>
                      <a:pPr algn="ctr"/>
                      <a:r>
                        <a:rPr lang="en-IN" sz="2200" dirty="0" err="1" smtClean="0"/>
                        <a:t>Bailadila</a:t>
                      </a:r>
                      <a:r>
                        <a:rPr lang="en-IN" sz="2200" dirty="0" smtClean="0"/>
                        <a:t> Iron ore series</a:t>
                      </a:r>
                      <a:endParaRPr lang="en-IN" sz="2200" dirty="0"/>
                    </a:p>
                  </a:txBody>
                  <a:tcPr anchor="ctr"/>
                </a:tc>
              </a:tr>
              <a:tr h="1315813">
                <a:tc>
                  <a:txBody>
                    <a:bodyPr/>
                    <a:lstStyle/>
                    <a:p>
                      <a:pPr algn="ctr"/>
                      <a:r>
                        <a:rPr lang="en-IN" sz="2200" dirty="0" smtClean="0"/>
                        <a:t>Lower </a:t>
                      </a:r>
                      <a:r>
                        <a:rPr lang="en-IN" sz="2200" dirty="0" err="1" smtClean="0"/>
                        <a:t>Dharwars</a:t>
                      </a:r>
                      <a:endParaRPr lang="en-IN" sz="2200" dirty="0"/>
                    </a:p>
                  </a:txBody>
                  <a:tcPr anchor="ctr"/>
                </a:tc>
                <a:tc>
                  <a:txBody>
                    <a:bodyPr/>
                    <a:lstStyle/>
                    <a:p>
                      <a:pPr algn="ctr"/>
                      <a:r>
                        <a:rPr lang="en-IN" sz="2200" dirty="0" err="1" smtClean="0"/>
                        <a:t>Sausor</a:t>
                      </a:r>
                      <a:r>
                        <a:rPr lang="en-IN" sz="2200" dirty="0" smtClean="0"/>
                        <a:t> Group</a:t>
                      </a:r>
                      <a:endParaRPr lang="en-IN" sz="2200" dirty="0"/>
                    </a:p>
                  </a:txBody>
                  <a:tcPr anchor="ctr"/>
                </a:tc>
                <a:tc>
                  <a:txBody>
                    <a:bodyPr/>
                    <a:lstStyle/>
                    <a:p>
                      <a:pPr algn="ctr"/>
                      <a:r>
                        <a:rPr lang="en-IN" sz="2200" dirty="0" err="1" smtClean="0"/>
                        <a:t>Gangpur</a:t>
                      </a:r>
                      <a:r>
                        <a:rPr lang="en-IN" sz="2200" dirty="0" smtClean="0"/>
                        <a:t> Group</a:t>
                      </a:r>
                      <a:endParaRPr lang="en-IN" sz="2200" dirty="0"/>
                    </a:p>
                  </a:txBody>
                  <a:tcPr anchor="ctr"/>
                </a:tc>
                <a:tc vMerge="1">
                  <a:txBody>
                    <a:bodyPr/>
                    <a:lstStyle/>
                    <a:p>
                      <a:pPr algn="ctr"/>
                      <a:endParaRPr lang="en-IN" dirty="0"/>
                    </a:p>
                  </a:txBody>
                  <a:tcPr anchor="ctr"/>
                </a:tc>
                <a:tc>
                  <a:txBody>
                    <a:bodyPr/>
                    <a:lstStyle/>
                    <a:p>
                      <a:pPr algn="ctr"/>
                      <a:r>
                        <a:rPr lang="en-IN" sz="2200" dirty="0" smtClean="0"/>
                        <a:t>Bengal Series</a:t>
                      </a:r>
                    </a:p>
                    <a:p>
                      <a:pPr algn="ctr"/>
                      <a:r>
                        <a:rPr lang="en-IN" sz="2200" dirty="0" smtClean="0"/>
                        <a:t>(</a:t>
                      </a:r>
                      <a:r>
                        <a:rPr lang="en-IN" sz="2200" dirty="0" err="1" smtClean="0"/>
                        <a:t>khondalites</a:t>
                      </a:r>
                      <a:r>
                        <a:rPr lang="en-IN" sz="2200" dirty="0" smtClean="0"/>
                        <a:t> &amp; </a:t>
                      </a:r>
                      <a:r>
                        <a:rPr lang="en-IN" sz="2200" dirty="0" err="1" smtClean="0"/>
                        <a:t>kodurites</a:t>
                      </a:r>
                      <a:r>
                        <a:rPr lang="en-IN" sz="2200" dirty="0" smtClean="0"/>
                        <a:t>)</a:t>
                      </a:r>
                      <a:endParaRPr lang="en-IN" sz="2200" dirty="0"/>
                    </a:p>
                  </a:txBody>
                  <a:tcPr anchor="ct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28600" y="-1"/>
          <a:ext cx="8915400" cy="7101840"/>
        </p:xfrm>
        <a:graphic>
          <a:graphicData uri="http://schemas.openxmlformats.org/drawingml/2006/table">
            <a:tbl>
              <a:tblPr firstRow="1" bandRow="1">
                <a:tableStyleId>{5940675A-B579-460E-94D1-54222C63F5DA}</a:tableStyleId>
              </a:tblPr>
              <a:tblGrid>
                <a:gridCol w="668655"/>
                <a:gridCol w="3789045"/>
                <a:gridCol w="2228850"/>
                <a:gridCol w="2228850"/>
              </a:tblGrid>
              <a:tr h="676970">
                <a:tc rowSpan="11">
                  <a:txBody>
                    <a:bodyPr/>
                    <a:lstStyle/>
                    <a:p>
                      <a:pPr algn="ctr"/>
                      <a:r>
                        <a:rPr lang="en-IN" sz="3200" dirty="0" smtClean="0">
                          <a:latin typeface="Times New Roman" pitchFamily="18" charset="0"/>
                          <a:cs typeface="Times New Roman" pitchFamily="18" charset="0"/>
                        </a:rPr>
                        <a:t>CUDDAPAH SUPER GROUP</a:t>
                      </a:r>
                      <a:endParaRPr lang="en-IN" sz="3200" dirty="0">
                        <a:latin typeface="Times New Roman" pitchFamily="18" charset="0"/>
                        <a:cs typeface="Times New Roman" pitchFamily="18" charset="0"/>
                      </a:endParaRPr>
                    </a:p>
                  </a:txBody>
                  <a:tcPr vert="vert270" anchor="ctr"/>
                </a:tc>
                <a:tc>
                  <a:txBody>
                    <a:bodyPr/>
                    <a:lstStyle/>
                    <a:p>
                      <a:pPr algn="ctr"/>
                      <a:r>
                        <a:rPr lang="en-IN" sz="2000" dirty="0" smtClean="0">
                          <a:latin typeface="Times New Roman" pitchFamily="18" charset="0"/>
                          <a:cs typeface="Times New Roman" pitchFamily="18" charset="0"/>
                        </a:rPr>
                        <a:t>KRISHNA/</a:t>
                      </a:r>
                    </a:p>
                    <a:p>
                      <a:pPr algn="ctr"/>
                      <a:r>
                        <a:rPr lang="en-IN" sz="2000" dirty="0" smtClean="0">
                          <a:latin typeface="Times New Roman" pitchFamily="18" charset="0"/>
                          <a:cs typeface="Times New Roman" pitchFamily="18" charset="0"/>
                        </a:rPr>
                        <a:t>SRISAILAM-300M</a:t>
                      </a:r>
                      <a:endParaRPr lang="en-IN" sz="2000" dirty="0">
                        <a:latin typeface="Times New Roman" pitchFamily="18" charset="0"/>
                        <a:cs typeface="Times New Roman" pitchFamily="18" charset="0"/>
                      </a:endParaRPr>
                    </a:p>
                  </a:txBody>
                  <a:tcPr anchor="ctr"/>
                </a:tc>
                <a:tc>
                  <a:txBody>
                    <a:bodyPr/>
                    <a:lstStyle/>
                    <a:p>
                      <a:pPr algn="ctr"/>
                      <a:r>
                        <a:rPr lang="en-IN" sz="1600" dirty="0" smtClean="0">
                          <a:latin typeface="Times New Roman" pitchFamily="18" charset="0"/>
                          <a:cs typeface="Times New Roman" pitchFamily="18" charset="0"/>
                        </a:rPr>
                        <a:t>SRISAILAM FM</a:t>
                      </a:r>
                      <a:endParaRPr lang="en-IN" sz="1600" dirty="0">
                        <a:latin typeface="Times New Roman" pitchFamily="18" charset="0"/>
                        <a:cs typeface="Times New Roman" pitchFamily="18" charset="0"/>
                      </a:endParaRPr>
                    </a:p>
                  </a:txBody>
                  <a:tcPr anchor="ctr"/>
                </a:tc>
                <a:tc>
                  <a:txBody>
                    <a:bodyPr/>
                    <a:lstStyle/>
                    <a:p>
                      <a:pPr algn="l"/>
                      <a:r>
                        <a:rPr lang="en-IN" sz="1600" dirty="0" err="1" smtClean="0">
                          <a:latin typeface="Times New Roman" pitchFamily="18" charset="0"/>
                          <a:cs typeface="Times New Roman" pitchFamily="18" charset="0"/>
                        </a:rPr>
                        <a:t>Quarzites</a:t>
                      </a:r>
                      <a:r>
                        <a:rPr lang="en-IN" sz="1600" dirty="0" smtClean="0">
                          <a:latin typeface="Times New Roman" pitchFamily="18" charset="0"/>
                          <a:cs typeface="Times New Roman" pitchFamily="18" charset="0"/>
                        </a:rPr>
                        <a:t> and </a:t>
                      </a:r>
                      <a:r>
                        <a:rPr lang="en-IN" sz="1600" dirty="0" err="1" smtClean="0">
                          <a:latin typeface="Times New Roman" pitchFamily="18" charset="0"/>
                          <a:cs typeface="Times New Roman" pitchFamily="18" charset="0"/>
                        </a:rPr>
                        <a:t>shales</a:t>
                      </a:r>
                      <a:endParaRPr lang="en-IN" sz="1600" dirty="0">
                        <a:latin typeface="Times New Roman" pitchFamily="18" charset="0"/>
                        <a:cs typeface="Times New Roman" pitchFamily="18" charset="0"/>
                      </a:endParaRPr>
                    </a:p>
                  </a:txBody>
                  <a:tcPr/>
                </a:tc>
              </a:tr>
              <a:tr h="323768">
                <a:tc vMerge="1">
                  <a:txBody>
                    <a:bodyPr/>
                    <a:lstStyle/>
                    <a:p>
                      <a:pPr algn="ctr"/>
                      <a:endParaRPr lang="en-IN"/>
                    </a:p>
                  </a:txBody>
                  <a:tcPr anchor="ctr"/>
                </a:tc>
                <a:tc gridSpan="3">
                  <a:txBody>
                    <a:bodyPr/>
                    <a:lstStyle/>
                    <a:p>
                      <a:pPr algn="ctr"/>
                      <a:r>
                        <a:rPr lang="en-IN" sz="1600" dirty="0" smtClean="0">
                          <a:latin typeface="Times New Roman" pitchFamily="18" charset="0"/>
                          <a:cs typeface="Times New Roman" pitchFamily="18" charset="0"/>
                        </a:rPr>
                        <a:t>UNCONFORMITY</a:t>
                      </a:r>
                      <a:endParaRPr lang="en-IN" sz="1600" dirty="0">
                        <a:latin typeface="Times New Roman" pitchFamily="18" charset="0"/>
                        <a:cs typeface="Times New Roman" pitchFamily="18" charset="0"/>
                      </a:endParaRPr>
                    </a:p>
                  </a:txBody>
                  <a:tcPr anchor="ctr"/>
                </a:tc>
                <a:tc hMerge="1">
                  <a:txBody>
                    <a:bodyPr/>
                    <a:lstStyle/>
                    <a:p>
                      <a:pPr algn="ctr"/>
                      <a:endParaRPr lang="en-IN" sz="3200" dirty="0">
                        <a:latin typeface="Times New Roman" pitchFamily="18" charset="0"/>
                        <a:cs typeface="Times New Roman" pitchFamily="18" charset="0"/>
                      </a:endParaRPr>
                    </a:p>
                  </a:txBody>
                  <a:tcPr anchor="ctr"/>
                </a:tc>
                <a:tc hMerge="1">
                  <a:txBody>
                    <a:bodyPr/>
                    <a:lstStyle/>
                    <a:p>
                      <a:pPr algn="ctr"/>
                      <a:endParaRPr lang="en-IN" sz="3200" dirty="0">
                        <a:latin typeface="Times New Roman" pitchFamily="18" charset="0"/>
                        <a:cs typeface="Times New Roman" pitchFamily="18" charset="0"/>
                      </a:endParaRPr>
                    </a:p>
                  </a:txBody>
                  <a:tcPr anchor="ctr"/>
                </a:tc>
              </a:tr>
              <a:tr h="794704">
                <a:tc vMerge="1">
                  <a:txBody>
                    <a:bodyPr/>
                    <a:lstStyle/>
                    <a:p>
                      <a:pPr algn="ctr"/>
                      <a:endParaRPr lang="en-IN"/>
                    </a:p>
                  </a:txBody>
                  <a:tcPr anchor="ctr"/>
                </a:tc>
                <a:tc rowSpan="2">
                  <a:txBody>
                    <a:bodyPr/>
                    <a:lstStyle/>
                    <a:p>
                      <a:pPr algn="ctr"/>
                      <a:r>
                        <a:rPr lang="en-IN" sz="2000" dirty="0" smtClean="0">
                          <a:latin typeface="Times New Roman" pitchFamily="18" charset="0"/>
                          <a:cs typeface="Times New Roman" pitchFamily="18" charset="0"/>
                        </a:rPr>
                        <a:t>NALLAMALAI GROUP- </a:t>
                      </a:r>
                    </a:p>
                    <a:p>
                      <a:pPr algn="ctr"/>
                      <a:r>
                        <a:rPr lang="en-IN" sz="2000" dirty="0" smtClean="0">
                          <a:latin typeface="Times New Roman" pitchFamily="18" charset="0"/>
                          <a:cs typeface="Times New Roman" pitchFamily="18" charset="0"/>
                        </a:rPr>
                        <a:t>3500-6000M</a:t>
                      </a:r>
                      <a:endParaRPr lang="en-IN" sz="2000" dirty="0">
                        <a:latin typeface="Times New Roman" pitchFamily="18" charset="0"/>
                        <a:cs typeface="Times New Roman" pitchFamily="18" charset="0"/>
                      </a:endParaRPr>
                    </a:p>
                  </a:txBody>
                  <a:tcPr anchor="ctr"/>
                </a:tc>
                <a:tc>
                  <a:txBody>
                    <a:bodyPr/>
                    <a:lstStyle/>
                    <a:p>
                      <a:pPr algn="ctr"/>
                      <a:r>
                        <a:rPr lang="en-IN" sz="1600" dirty="0" smtClean="0">
                          <a:latin typeface="Times New Roman" pitchFamily="18" charset="0"/>
                          <a:cs typeface="Times New Roman" pitchFamily="18" charset="0"/>
                        </a:rPr>
                        <a:t>CUMBUM</a:t>
                      </a:r>
                      <a:r>
                        <a:rPr lang="en-IN" sz="1600" baseline="0" dirty="0" smtClean="0">
                          <a:latin typeface="Times New Roman" pitchFamily="18" charset="0"/>
                          <a:cs typeface="Times New Roman" pitchFamily="18" charset="0"/>
                        </a:rPr>
                        <a:t> FM</a:t>
                      </a:r>
                      <a:endParaRPr lang="en-IN" sz="1600" dirty="0">
                        <a:latin typeface="Times New Roman" pitchFamily="18" charset="0"/>
                        <a:cs typeface="Times New Roman" pitchFamily="18" charset="0"/>
                      </a:endParaRPr>
                    </a:p>
                  </a:txBody>
                  <a:tcPr anchor="ctr"/>
                </a:tc>
                <a:tc>
                  <a:txBody>
                    <a:bodyPr/>
                    <a:lstStyle/>
                    <a:p>
                      <a:pPr algn="l"/>
                      <a:r>
                        <a:rPr lang="en-IN" sz="1600" dirty="0" err="1" smtClean="0">
                          <a:latin typeface="Times New Roman" pitchFamily="18" charset="0"/>
                          <a:cs typeface="Times New Roman" pitchFamily="18" charset="0"/>
                        </a:rPr>
                        <a:t>Phyllites</a:t>
                      </a:r>
                      <a:r>
                        <a:rPr lang="en-IN" sz="1600" dirty="0" smtClean="0">
                          <a:latin typeface="Times New Roman" pitchFamily="18" charset="0"/>
                          <a:cs typeface="Times New Roman" pitchFamily="18" charset="0"/>
                        </a:rPr>
                        <a:t>, Slates,</a:t>
                      </a:r>
                      <a:r>
                        <a:rPr lang="en-IN" sz="1600" baseline="0" dirty="0" smtClean="0">
                          <a:latin typeface="Times New Roman" pitchFamily="18" charset="0"/>
                          <a:cs typeface="Times New Roman" pitchFamily="18" charset="0"/>
                        </a:rPr>
                        <a:t> </a:t>
                      </a:r>
                      <a:r>
                        <a:rPr lang="en-IN" sz="1600" baseline="0" dirty="0" err="1" smtClean="0">
                          <a:latin typeface="Times New Roman" pitchFamily="18" charset="0"/>
                          <a:cs typeface="Times New Roman" pitchFamily="18" charset="0"/>
                        </a:rPr>
                        <a:t>quarzites</a:t>
                      </a:r>
                      <a:r>
                        <a:rPr lang="en-IN" sz="1600" baseline="0" dirty="0" smtClean="0">
                          <a:latin typeface="Times New Roman" pitchFamily="18" charset="0"/>
                          <a:cs typeface="Times New Roman" pitchFamily="18" charset="0"/>
                        </a:rPr>
                        <a:t>, </a:t>
                      </a:r>
                      <a:r>
                        <a:rPr lang="en-IN" sz="1600" baseline="0" dirty="0" err="1" smtClean="0">
                          <a:latin typeface="Times New Roman" pitchFamily="18" charset="0"/>
                          <a:cs typeface="Times New Roman" pitchFamily="18" charset="0"/>
                        </a:rPr>
                        <a:t>shales</a:t>
                      </a:r>
                      <a:r>
                        <a:rPr lang="en-IN" sz="1600" baseline="0" dirty="0" smtClean="0">
                          <a:latin typeface="Times New Roman" pitchFamily="18" charset="0"/>
                          <a:cs typeface="Times New Roman" pitchFamily="18" charset="0"/>
                        </a:rPr>
                        <a:t>, dolomites</a:t>
                      </a:r>
                      <a:endParaRPr lang="en-IN" sz="1600" dirty="0">
                        <a:latin typeface="Times New Roman" pitchFamily="18" charset="0"/>
                        <a:cs typeface="Times New Roman" pitchFamily="18" charset="0"/>
                      </a:endParaRPr>
                    </a:p>
                  </a:txBody>
                  <a:tcPr/>
                </a:tc>
              </a:tr>
              <a:tr h="559236">
                <a:tc vMerge="1">
                  <a:txBody>
                    <a:bodyPr/>
                    <a:lstStyle/>
                    <a:p>
                      <a:pPr algn="ctr"/>
                      <a:endParaRPr lang="en-IN"/>
                    </a:p>
                  </a:txBody>
                  <a:tcPr anchor="ctr"/>
                </a:tc>
                <a:tc vMerge="1">
                  <a:txBody>
                    <a:bodyPr/>
                    <a:lstStyle/>
                    <a:p>
                      <a:pPr algn="ctr"/>
                      <a:endParaRPr lang="en-IN" sz="3200" dirty="0">
                        <a:latin typeface="Times New Roman" pitchFamily="18" charset="0"/>
                        <a:cs typeface="Times New Roman" pitchFamily="18" charset="0"/>
                      </a:endParaRPr>
                    </a:p>
                  </a:txBody>
                  <a:tcPr anchor="ctr"/>
                </a:tc>
                <a:tc>
                  <a:txBody>
                    <a:bodyPr/>
                    <a:lstStyle/>
                    <a:p>
                      <a:pPr algn="ctr"/>
                      <a:r>
                        <a:rPr lang="en-IN" sz="1600" dirty="0" smtClean="0">
                          <a:latin typeface="Times New Roman" pitchFamily="18" charset="0"/>
                          <a:cs typeface="Times New Roman" pitchFamily="18" charset="0"/>
                        </a:rPr>
                        <a:t>BAIRENKONDA FM</a:t>
                      </a:r>
                      <a:endParaRPr lang="en-IN" sz="1600" dirty="0">
                        <a:latin typeface="Times New Roman" pitchFamily="18" charset="0"/>
                        <a:cs typeface="Times New Roman" pitchFamily="18" charset="0"/>
                      </a:endParaRPr>
                    </a:p>
                  </a:txBody>
                  <a:tcPr anchor="ctr"/>
                </a:tc>
                <a:tc>
                  <a:txBody>
                    <a:bodyPr/>
                    <a:lstStyle/>
                    <a:p>
                      <a:pPr algn="l"/>
                      <a:r>
                        <a:rPr lang="en-IN" sz="1600" dirty="0" err="1" smtClean="0">
                          <a:latin typeface="Times New Roman" pitchFamily="18" charset="0"/>
                          <a:cs typeface="Times New Roman" pitchFamily="18" charset="0"/>
                        </a:rPr>
                        <a:t>Quarzites</a:t>
                      </a:r>
                      <a:r>
                        <a:rPr lang="en-IN" sz="1600" dirty="0" smtClean="0">
                          <a:latin typeface="Times New Roman" pitchFamily="18" charset="0"/>
                          <a:cs typeface="Times New Roman" pitchFamily="18" charset="0"/>
                        </a:rPr>
                        <a:t>, </a:t>
                      </a:r>
                      <a:r>
                        <a:rPr lang="en-IN" sz="1600" dirty="0" err="1" smtClean="0">
                          <a:latin typeface="Times New Roman" pitchFamily="18" charset="0"/>
                          <a:cs typeface="Times New Roman" pitchFamily="18" charset="0"/>
                        </a:rPr>
                        <a:t>shales</a:t>
                      </a:r>
                      <a:r>
                        <a:rPr lang="en-IN" sz="1600" dirty="0" smtClean="0">
                          <a:latin typeface="Times New Roman" pitchFamily="18" charset="0"/>
                          <a:cs typeface="Times New Roman" pitchFamily="18" charset="0"/>
                        </a:rPr>
                        <a:t>,</a:t>
                      </a:r>
                      <a:r>
                        <a:rPr lang="en-IN" sz="1600" baseline="0" dirty="0" smtClean="0">
                          <a:latin typeface="Times New Roman" pitchFamily="18" charset="0"/>
                          <a:cs typeface="Times New Roman" pitchFamily="18" charset="0"/>
                        </a:rPr>
                        <a:t> conglomerates</a:t>
                      </a:r>
                      <a:endParaRPr lang="en-IN" sz="1600" dirty="0">
                        <a:latin typeface="Times New Roman" pitchFamily="18" charset="0"/>
                        <a:cs typeface="Times New Roman" pitchFamily="18" charset="0"/>
                      </a:endParaRPr>
                    </a:p>
                  </a:txBody>
                  <a:tcPr/>
                </a:tc>
              </a:tr>
              <a:tr h="323768">
                <a:tc vMerge="1">
                  <a:txBody>
                    <a:bodyPr/>
                    <a:lstStyle/>
                    <a:p>
                      <a:pPr algn="ctr"/>
                      <a:endParaRPr lang="en-IN"/>
                    </a:p>
                  </a:txBody>
                  <a:tcPr anchor="ctr"/>
                </a:tc>
                <a:tc gridSpan="3">
                  <a:txBody>
                    <a:bodyPr/>
                    <a:lstStyle/>
                    <a:p>
                      <a:pPr algn="ctr"/>
                      <a:r>
                        <a:rPr lang="en-IN" sz="1600" dirty="0" smtClean="0">
                          <a:latin typeface="Times New Roman" pitchFamily="18" charset="0"/>
                          <a:cs typeface="Times New Roman" pitchFamily="18" charset="0"/>
                        </a:rPr>
                        <a:t>ANGULAR UNCONFORMITY</a:t>
                      </a:r>
                      <a:endParaRPr lang="en-IN" sz="1600" dirty="0">
                        <a:latin typeface="Times New Roman" pitchFamily="18" charset="0"/>
                        <a:cs typeface="Times New Roman" pitchFamily="18" charset="0"/>
                      </a:endParaRPr>
                    </a:p>
                  </a:txBody>
                  <a:tcPr anchor="ctr"/>
                </a:tc>
                <a:tc hMerge="1">
                  <a:txBody>
                    <a:bodyPr/>
                    <a:lstStyle/>
                    <a:p>
                      <a:pPr algn="ctr"/>
                      <a:endParaRPr lang="en-IN" sz="3200">
                        <a:latin typeface="Times New Roman" pitchFamily="18" charset="0"/>
                        <a:cs typeface="Times New Roman" pitchFamily="18" charset="0"/>
                      </a:endParaRPr>
                    </a:p>
                  </a:txBody>
                  <a:tcPr anchor="ctr"/>
                </a:tc>
                <a:tc hMerge="1">
                  <a:txBody>
                    <a:bodyPr/>
                    <a:lstStyle/>
                    <a:p>
                      <a:pPr algn="l"/>
                      <a:endParaRPr lang="en-IN" sz="1400" dirty="0">
                        <a:latin typeface="Times New Roman" pitchFamily="18" charset="0"/>
                        <a:cs typeface="Times New Roman" pitchFamily="18" charset="0"/>
                      </a:endParaRPr>
                    </a:p>
                  </a:txBody>
                  <a:tcPr/>
                </a:tc>
              </a:tr>
              <a:tr h="323768">
                <a:tc vMerge="1">
                  <a:txBody>
                    <a:bodyPr/>
                    <a:lstStyle/>
                    <a:p>
                      <a:pPr algn="ctr"/>
                      <a:endParaRPr lang="en-IN"/>
                    </a:p>
                  </a:txBody>
                  <a:tcPr anchor="ctr"/>
                </a:tc>
                <a:tc rowSpan="3">
                  <a:txBody>
                    <a:bodyPr/>
                    <a:lstStyle/>
                    <a:p>
                      <a:pPr algn="ctr"/>
                      <a:r>
                        <a:rPr lang="en-IN" sz="2000" dirty="0" smtClean="0">
                          <a:latin typeface="Times New Roman" pitchFamily="18" charset="0"/>
                          <a:cs typeface="Times New Roman" pitchFamily="18" charset="0"/>
                        </a:rPr>
                        <a:t>CHITRAVATHI</a:t>
                      </a:r>
                      <a:r>
                        <a:rPr lang="en-IN" sz="2000" baseline="0" dirty="0" smtClean="0">
                          <a:latin typeface="Times New Roman" pitchFamily="18" charset="0"/>
                          <a:cs typeface="Times New Roman" pitchFamily="18" charset="0"/>
                        </a:rPr>
                        <a:t> GROUP-5000M</a:t>
                      </a:r>
                      <a:endParaRPr lang="en-IN" sz="2000" dirty="0">
                        <a:latin typeface="Times New Roman" pitchFamily="18" charset="0"/>
                        <a:cs typeface="Times New Roman" pitchFamily="18" charset="0"/>
                      </a:endParaRPr>
                    </a:p>
                  </a:txBody>
                  <a:tcPr anchor="ctr"/>
                </a:tc>
                <a:tc>
                  <a:txBody>
                    <a:bodyPr/>
                    <a:lstStyle/>
                    <a:p>
                      <a:pPr algn="ctr"/>
                      <a:r>
                        <a:rPr lang="en-IN" sz="1600" dirty="0" smtClean="0">
                          <a:latin typeface="Times New Roman" pitchFamily="18" charset="0"/>
                          <a:cs typeface="Times New Roman" pitchFamily="18" charset="0"/>
                        </a:rPr>
                        <a:t>GANDIKOTA</a:t>
                      </a:r>
                      <a:r>
                        <a:rPr lang="en-IN" sz="1600" baseline="0" dirty="0" smtClean="0">
                          <a:latin typeface="Times New Roman" pitchFamily="18" charset="0"/>
                          <a:cs typeface="Times New Roman" pitchFamily="18" charset="0"/>
                        </a:rPr>
                        <a:t> FM</a:t>
                      </a:r>
                      <a:endParaRPr lang="en-IN" sz="1600" dirty="0">
                        <a:latin typeface="Times New Roman" pitchFamily="18" charset="0"/>
                        <a:cs typeface="Times New Roman" pitchFamily="18" charset="0"/>
                      </a:endParaRPr>
                    </a:p>
                  </a:txBody>
                  <a:tcPr anchor="ctr"/>
                </a:tc>
                <a:tc>
                  <a:txBody>
                    <a:bodyPr/>
                    <a:lstStyle/>
                    <a:p>
                      <a:pPr algn="l"/>
                      <a:r>
                        <a:rPr lang="en-IN" sz="1600" dirty="0" err="1" smtClean="0">
                          <a:latin typeface="Times New Roman" pitchFamily="18" charset="0"/>
                          <a:cs typeface="Times New Roman" pitchFamily="18" charset="0"/>
                        </a:rPr>
                        <a:t>Quarzites</a:t>
                      </a:r>
                      <a:r>
                        <a:rPr lang="en-IN" sz="1600" dirty="0" smtClean="0">
                          <a:latin typeface="Times New Roman" pitchFamily="18" charset="0"/>
                          <a:cs typeface="Times New Roman" pitchFamily="18" charset="0"/>
                        </a:rPr>
                        <a:t> and </a:t>
                      </a:r>
                      <a:r>
                        <a:rPr lang="en-IN" sz="1600" dirty="0" err="1" smtClean="0">
                          <a:latin typeface="Times New Roman" pitchFamily="18" charset="0"/>
                          <a:cs typeface="Times New Roman" pitchFamily="18" charset="0"/>
                        </a:rPr>
                        <a:t>shales</a:t>
                      </a:r>
                      <a:endParaRPr lang="en-IN" sz="1600" dirty="0">
                        <a:latin typeface="Times New Roman" pitchFamily="18" charset="0"/>
                        <a:cs typeface="Times New Roman" pitchFamily="18" charset="0"/>
                      </a:endParaRPr>
                    </a:p>
                  </a:txBody>
                  <a:tcPr/>
                </a:tc>
              </a:tr>
              <a:tr h="559236">
                <a:tc vMerge="1">
                  <a:txBody>
                    <a:bodyPr/>
                    <a:lstStyle/>
                    <a:p>
                      <a:pPr algn="ctr"/>
                      <a:endParaRPr lang="en-IN"/>
                    </a:p>
                  </a:txBody>
                  <a:tcPr anchor="ctr"/>
                </a:tc>
                <a:tc vMerge="1">
                  <a:txBody>
                    <a:bodyPr/>
                    <a:lstStyle/>
                    <a:p>
                      <a:pPr algn="ctr"/>
                      <a:endParaRPr lang="en-IN" sz="3200" dirty="0">
                        <a:latin typeface="Times New Roman" pitchFamily="18" charset="0"/>
                        <a:cs typeface="Times New Roman" pitchFamily="18" charset="0"/>
                      </a:endParaRPr>
                    </a:p>
                  </a:txBody>
                  <a:tcPr anchor="ctr"/>
                </a:tc>
                <a:tc>
                  <a:txBody>
                    <a:bodyPr/>
                    <a:lstStyle/>
                    <a:p>
                      <a:pPr algn="ctr"/>
                      <a:r>
                        <a:rPr lang="en-IN" sz="1600" dirty="0" smtClean="0">
                          <a:latin typeface="Times New Roman" pitchFamily="18" charset="0"/>
                          <a:cs typeface="Times New Roman" pitchFamily="18" charset="0"/>
                        </a:rPr>
                        <a:t>TADIPATRI</a:t>
                      </a:r>
                    </a:p>
                    <a:p>
                      <a:pPr algn="ctr"/>
                      <a:r>
                        <a:rPr lang="en-IN" sz="1600" dirty="0" smtClean="0">
                          <a:latin typeface="Times New Roman" pitchFamily="18" charset="0"/>
                          <a:cs typeface="Times New Roman" pitchFamily="18" charset="0"/>
                        </a:rPr>
                        <a:t>(</a:t>
                      </a:r>
                      <a:r>
                        <a:rPr lang="en-IN" sz="1600" dirty="0" err="1" smtClean="0">
                          <a:latin typeface="Times New Roman" pitchFamily="18" charset="0"/>
                          <a:cs typeface="Times New Roman" pitchFamily="18" charset="0"/>
                        </a:rPr>
                        <a:t>Pullampet</a:t>
                      </a:r>
                      <a:r>
                        <a:rPr lang="en-IN" sz="1600" dirty="0" smtClean="0">
                          <a:latin typeface="Times New Roman" pitchFamily="18" charset="0"/>
                          <a:cs typeface="Times New Roman" pitchFamily="18" charset="0"/>
                        </a:rPr>
                        <a:t>) FM</a:t>
                      </a:r>
                      <a:endParaRPr lang="en-IN" sz="1600" dirty="0">
                        <a:latin typeface="Times New Roman" pitchFamily="18" charset="0"/>
                        <a:cs typeface="Times New Roman" pitchFamily="18" charset="0"/>
                      </a:endParaRPr>
                    </a:p>
                  </a:txBody>
                  <a:tcPr anchor="ctr"/>
                </a:tc>
                <a:tc>
                  <a:txBody>
                    <a:bodyPr/>
                    <a:lstStyle/>
                    <a:p>
                      <a:pPr algn="l"/>
                      <a:r>
                        <a:rPr lang="en-IN" sz="1600" dirty="0" err="1" smtClean="0">
                          <a:latin typeface="Times New Roman" pitchFamily="18" charset="0"/>
                          <a:cs typeface="Times New Roman" pitchFamily="18" charset="0"/>
                        </a:rPr>
                        <a:t>Shales</a:t>
                      </a:r>
                      <a:r>
                        <a:rPr lang="en-IN" sz="1600" dirty="0" smtClean="0">
                          <a:latin typeface="Times New Roman" pitchFamily="18" charset="0"/>
                          <a:cs typeface="Times New Roman" pitchFamily="18" charset="0"/>
                        </a:rPr>
                        <a:t>, tuffs, </a:t>
                      </a:r>
                      <a:r>
                        <a:rPr lang="en-IN" sz="1600" dirty="0" err="1" smtClean="0">
                          <a:latin typeface="Times New Roman" pitchFamily="18" charset="0"/>
                          <a:cs typeface="Times New Roman" pitchFamily="18" charset="0"/>
                        </a:rPr>
                        <a:t>quarzites</a:t>
                      </a:r>
                      <a:r>
                        <a:rPr lang="en-IN" sz="1600" dirty="0" smtClean="0">
                          <a:latin typeface="Times New Roman" pitchFamily="18" charset="0"/>
                          <a:cs typeface="Times New Roman" pitchFamily="18" charset="0"/>
                        </a:rPr>
                        <a:t>, </a:t>
                      </a:r>
                      <a:r>
                        <a:rPr lang="en-IN" sz="1600" dirty="0" err="1" smtClean="0">
                          <a:latin typeface="Times New Roman" pitchFamily="18" charset="0"/>
                          <a:cs typeface="Times New Roman" pitchFamily="18" charset="0"/>
                        </a:rPr>
                        <a:t>dolemites</a:t>
                      </a:r>
                      <a:endParaRPr lang="en-IN" sz="1600" dirty="0">
                        <a:latin typeface="Times New Roman" pitchFamily="18" charset="0"/>
                        <a:cs typeface="Times New Roman" pitchFamily="18" charset="0"/>
                      </a:endParaRPr>
                    </a:p>
                  </a:txBody>
                  <a:tcPr/>
                </a:tc>
              </a:tr>
              <a:tr h="559236">
                <a:tc vMerge="1">
                  <a:txBody>
                    <a:bodyPr/>
                    <a:lstStyle/>
                    <a:p>
                      <a:pPr algn="ctr"/>
                      <a:endParaRPr lang="en-IN"/>
                    </a:p>
                  </a:txBody>
                  <a:tcPr anchor="ctr"/>
                </a:tc>
                <a:tc vMerge="1">
                  <a:txBody>
                    <a:bodyPr/>
                    <a:lstStyle/>
                    <a:p>
                      <a:pPr algn="ctr"/>
                      <a:endParaRPr lang="en-IN" sz="3200" dirty="0">
                        <a:latin typeface="Times New Roman" pitchFamily="18" charset="0"/>
                        <a:cs typeface="Times New Roman" pitchFamily="18" charset="0"/>
                      </a:endParaRPr>
                    </a:p>
                  </a:txBody>
                  <a:tcPr anchor="ctr"/>
                </a:tc>
                <a:tc>
                  <a:txBody>
                    <a:bodyPr/>
                    <a:lstStyle/>
                    <a:p>
                      <a:pPr algn="ctr"/>
                      <a:r>
                        <a:rPr lang="en-IN" sz="1600" dirty="0" smtClean="0">
                          <a:latin typeface="Times New Roman" pitchFamily="18" charset="0"/>
                          <a:cs typeface="Times New Roman" pitchFamily="18" charset="0"/>
                        </a:rPr>
                        <a:t>PULIVENDULA</a:t>
                      </a:r>
                    </a:p>
                    <a:p>
                      <a:pPr algn="ctr"/>
                      <a:r>
                        <a:rPr lang="en-IN" sz="1600" dirty="0" smtClean="0">
                          <a:latin typeface="Times New Roman" pitchFamily="18" charset="0"/>
                          <a:cs typeface="Times New Roman" pitchFamily="18" charset="0"/>
                        </a:rPr>
                        <a:t>(</a:t>
                      </a:r>
                      <a:r>
                        <a:rPr lang="en-IN" sz="1600" dirty="0" err="1" smtClean="0">
                          <a:latin typeface="Times New Roman" pitchFamily="18" charset="0"/>
                          <a:cs typeface="Times New Roman" pitchFamily="18" charset="0"/>
                        </a:rPr>
                        <a:t>Nagri</a:t>
                      </a:r>
                      <a:r>
                        <a:rPr lang="en-IN" sz="1600" dirty="0" smtClean="0">
                          <a:latin typeface="Times New Roman" pitchFamily="18" charset="0"/>
                          <a:cs typeface="Times New Roman" pitchFamily="18" charset="0"/>
                        </a:rPr>
                        <a:t>) FM</a:t>
                      </a:r>
                      <a:endParaRPr lang="en-IN" sz="1600" dirty="0">
                        <a:latin typeface="Times New Roman" pitchFamily="18" charset="0"/>
                        <a:cs typeface="Times New Roman" pitchFamily="18" charset="0"/>
                      </a:endParaRPr>
                    </a:p>
                  </a:txBody>
                  <a:tcPr anchor="ctr"/>
                </a:tc>
                <a:tc>
                  <a:txBody>
                    <a:bodyPr/>
                    <a:lstStyle/>
                    <a:p>
                      <a:pPr algn="l"/>
                      <a:r>
                        <a:rPr lang="en-IN" sz="1600" dirty="0" smtClean="0">
                          <a:latin typeface="Times New Roman" pitchFamily="18" charset="0"/>
                          <a:cs typeface="Times New Roman" pitchFamily="18" charset="0"/>
                        </a:rPr>
                        <a:t>Conglomerates, </a:t>
                      </a:r>
                      <a:r>
                        <a:rPr lang="en-IN" sz="1600" dirty="0" err="1" smtClean="0">
                          <a:latin typeface="Times New Roman" pitchFamily="18" charset="0"/>
                          <a:cs typeface="Times New Roman" pitchFamily="18" charset="0"/>
                        </a:rPr>
                        <a:t>quarzites</a:t>
                      </a:r>
                      <a:endParaRPr lang="en-IN" sz="1600" dirty="0">
                        <a:latin typeface="Times New Roman" pitchFamily="18" charset="0"/>
                        <a:cs typeface="Times New Roman" pitchFamily="18" charset="0"/>
                      </a:endParaRPr>
                    </a:p>
                  </a:txBody>
                  <a:tcPr/>
                </a:tc>
              </a:tr>
              <a:tr h="323768">
                <a:tc vMerge="1">
                  <a:txBody>
                    <a:bodyPr/>
                    <a:lstStyle/>
                    <a:p>
                      <a:pPr algn="ctr"/>
                      <a:endParaRPr lang="en-IN"/>
                    </a:p>
                  </a:txBody>
                  <a:tcPr anchor="ctr"/>
                </a:tc>
                <a:tc gridSpan="3">
                  <a:txBody>
                    <a:bodyPr/>
                    <a:lstStyle/>
                    <a:p>
                      <a:pPr algn="ctr"/>
                      <a:r>
                        <a:rPr lang="en-IN" sz="1600" dirty="0" smtClean="0">
                          <a:latin typeface="Times New Roman" pitchFamily="18" charset="0"/>
                          <a:cs typeface="Times New Roman" pitchFamily="18" charset="0"/>
                        </a:rPr>
                        <a:t>DISCONFORMITY</a:t>
                      </a:r>
                      <a:endParaRPr lang="en-IN" sz="1600" dirty="0">
                        <a:latin typeface="Times New Roman" pitchFamily="18" charset="0"/>
                        <a:cs typeface="Times New Roman" pitchFamily="18" charset="0"/>
                      </a:endParaRPr>
                    </a:p>
                  </a:txBody>
                  <a:tcPr anchor="ctr"/>
                </a:tc>
                <a:tc hMerge="1">
                  <a:txBody>
                    <a:bodyPr/>
                    <a:lstStyle/>
                    <a:p>
                      <a:pPr algn="ctr"/>
                      <a:endParaRPr lang="en-IN" sz="3200" dirty="0">
                        <a:latin typeface="Times New Roman" pitchFamily="18" charset="0"/>
                        <a:cs typeface="Times New Roman" pitchFamily="18" charset="0"/>
                      </a:endParaRPr>
                    </a:p>
                  </a:txBody>
                  <a:tcPr anchor="ctr"/>
                </a:tc>
                <a:tc hMerge="1">
                  <a:txBody>
                    <a:bodyPr/>
                    <a:lstStyle/>
                    <a:p>
                      <a:pPr algn="ctr"/>
                      <a:endParaRPr lang="en-IN" sz="3200" dirty="0">
                        <a:latin typeface="Times New Roman" pitchFamily="18" charset="0"/>
                        <a:cs typeface="Times New Roman" pitchFamily="18" charset="0"/>
                      </a:endParaRPr>
                    </a:p>
                  </a:txBody>
                  <a:tcPr anchor="ctr"/>
                </a:tc>
              </a:tr>
              <a:tr h="1147906">
                <a:tc vMerge="1">
                  <a:txBody>
                    <a:bodyPr/>
                    <a:lstStyle/>
                    <a:p>
                      <a:pPr algn="ctr"/>
                      <a:endParaRPr lang="en-IN"/>
                    </a:p>
                  </a:txBody>
                  <a:tcPr anchor="ctr"/>
                </a:tc>
                <a:tc rowSpan="2">
                  <a:txBody>
                    <a:bodyPr/>
                    <a:lstStyle/>
                    <a:p>
                      <a:pPr algn="ctr"/>
                      <a:r>
                        <a:rPr lang="en-IN" sz="2000" dirty="0" smtClean="0">
                          <a:latin typeface="Times New Roman" pitchFamily="18" charset="0"/>
                          <a:cs typeface="Times New Roman" pitchFamily="18" charset="0"/>
                        </a:rPr>
                        <a:t>PAPAGHNI</a:t>
                      </a:r>
                      <a:r>
                        <a:rPr lang="en-IN" sz="2000" baseline="0" dirty="0" smtClean="0">
                          <a:latin typeface="Times New Roman" pitchFamily="18" charset="0"/>
                          <a:cs typeface="Times New Roman" pitchFamily="18" charset="0"/>
                        </a:rPr>
                        <a:t> GROUP</a:t>
                      </a:r>
                    </a:p>
                    <a:p>
                      <a:pPr algn="ctr"/>
                      <a:r>
                        <a:rPr lang="en-IN" sz="2000" baseline="0" dirty="0" smtClean="0">
                          <a:latin typeface="Times New Roman" pitchFamily="18" charset="0"/>
                          <a:cs typeface="Times New Roman" pitchFamily="18" charset="0"/>
                        </a:rPr>
                        <a:t>2000M</a:t>
                      </a:r>
                      <a:endParaRPr lang="en-IN" sz="2000" dirty="0">
                        <a:latin typeface="Times New Roman" pitchFamily="18" charset="0"/>
                        <a:cs typeface="Times New Roman" pitchFamily="18" charset="0"/>
                      </a:endParaRPr>
                    </a:p>
                  </a:txBody>
                  <a:tcPr anchor="ctr"/>
                </a:tc>
                <a:tc>
                  <a:txBody>
                    <a:bodyPr/>
                    <a:lstStyle/>
                    <a:p>
                      <a:pPr algn="ctr"/>
                      <a:r>
                        <a:rPr lang="en-IN" sz="1600" dirty="0" smtClean="0">
                          <a:latin typeface="Times New Roman" pitchFamily="18" charset="0"/>
                          <a:cs typeface="Times New Roman" pitchFamily="18" charset="0"/>
                        </a:rPr>
                        <a:t>VEMPALLE FM</a:t>
                      </a:r>
                      <a:endParaRPr lang="en-IN" sz="1600" dirty="0">
                        <a:latin typeface="Times New Roman" pitchFamily="18" charset="0"/>
                        <a:cs typeface="Times New Roman" pitchFamily="18" charset="0"/>
                      </a:endParaRPr>
                    </a:p>
                  </a:txBody>
                  <a:tcPr anchor="ctr"/>
                </a:tc>
                <a:tc>
                  <a:txBody>
                    <a:bodyPr/>
                    <a:lstStyle/>
                    <a:p>
                      <a:pPr algn="l"/>
                      <a:r>
                        <a:rPr lang="en-IN" dirty="0" smtClean="0"/>
                        <a:t>Dolomites, </a:t>
                      </a:r>
                      <a:r>
                        <a:rPr lang="en-IN" dirty="0" err="1" smtClean="0"/>
                        <a:t>chert</a:t>
                      </a:r>
                      <a:r>
                        <a:rPr lang="en-IN" dirty="0" smtClean="0"/>
                        <a:t> </a:t>
                      </a:r>
                      <a:r>
                        <a:rPr lang="en-IN" dirty="0" err="1" smtClean="0"/>
                        <a:t>breccia,quarzites</a:t>
                      </a:r>
                      <a:r>
                        <a:rPr lang="en-IN" dirty="0" smtClean="0"/>
                        <a:t> with basic flows and intrusions</a:t>
                      </a:r>
                      <a:endParaRPr lang="en-IN" dirty="0"/>
                    </a:p>
                  </a:txBody>
                  <a:tcPr/>
                </a:tc>
              </a:tr>
              <a:tr h="883004">
                <a:tc vMerge="1">
                  <a:txBody>
                    <a:bodyPr/>
                    <a:lstStyle/>
                    <a:p>
                      <a:pPr algn="ctr"/>
                      <a:endParaRPr lang="en-IN" dirty="0"/>
                    </a:p>
                  </a:txBody>
                  <a:tcPr anchor="ctr"/>
                </a:tc>
                <a:tc vMerge="1">
                  <a:txBody>
                    <a:bodyPr/>
                    <a:lstStyle/>
                    <a:p>
                      <a:pPr algn="ctr"/>
                      <a:endParaRPr lang="en-IN" dirty="0"/>
                    </a:p>
                  </a:txBody>
                  <a:tcPr anchor="ctr"/>
                </a:tc>
                <a:tc>
                  <a:txBody>
                    <a:bodyPr/>
                    <a:lstStyle/>
                    <a:p>
                      <a:pPr algn="ctr"/>
                      <a:r>
                        <a:rPr lang="en-IN" sz="1600" dirty="0" smtClean="0">
                          <a:latin typeface="Times New Roman" pitchFamily="18" charset="0"/>
                          <a:cs typeface="Times New Roman" pitchFamily="18" charset="0"/>
                        </a:rPr>
                        <a:t>GULCHERU FM</a:t>
                      </a:r>
                      <a:endParaRPr lang="en-IN" sz="1600" dirty="0">
                        <a:latin typeface="Times New Roman" pitchFamily="18" charset="0"/>
                        <a:cs typeface="Times New Roman" pitchFamily="18" charset="0"/>
                      </a:endParaRPr>
                    </a:p>
                  </a:txBody>
                  <a:tcPr anchor="ctr"/>
                </a:tc>
                <a:tc>
                  <a:txBody>
                    <a:bodyPr/>
                    <a:lstStyle/>
                    <a:p>
                      <a:pPr algn="l"/>
                      <a:r>
                        <a:rPr lang="en-IN" dirty="0" smtClean="0"/>
                        <a:t>Conglomerates, </a:t>
                      </a:r>
                      <a:r>
                        <a:rPr lang="en-IN" dirty="0" err="1" smtClean="0"/>
                        <a:t>arkose</a:t>
                      </a:r>
                      <a:r>
                        <a:rPr lang="en-IN" dirty="0" smtClean="0"/>
                        <a:t>, </a:t>
                      </a:r>
                      <a:r>
                        <a:rPr lang="en-IN" dirty="0" err="1" smtClean="0"/>
                        <a:t>quarzites</a:t>
                      </a:r>
                      <a:r>
                        <a:rPr lang="en-IN" dirty="0" smtClean="0"/>
                        <a:t>, </a:t>
                      </a:r>
                      <a:r>
                        <a:rPr lang="en-IN" dirty="0" err="1" smtClean="0"/>
                        <a:t>shales</a:t>
                      </a:r>
                      <a:endParaRPr lang="en-IN" dirty="0"/>
                    </a:p>
                  </a:txBody>
                  <a:tcPr/>
                </a:tc>
              </a:tr>
              <a:tr h="382635">
                <a:tc gridSpan="4">
                  <a:txBody>
                    <a:bodyPr/>
                    <a:lstStyle/>
                    <a:p>
                      <a:pPr algn="ctr"/>
                      <a:r>
                        <a:rPr lang="en-IN" sz="2000" dirty="0" smtClean="0">
                          <a:latin typeface="Times New Roman" pitchFamily="18" charset="0"/>
                          <a:cs typeface="Times New Roman" pitchFamily="18" charset="0"/>
                        </a:rPr>
                        <a:t>EPARCHEAN UNCONFORMITY</a:t>
                      </a:r>
                      <a:endParaRPr lang="en-IN" sz="2000" dirty="0">
                        <a:latin typeface="Times New Roman" pitchFamily="18" charset="0"/>
                        <a:cs typeface="Times New Roman" pitchFamily="18" charset="0"/>
                      </a:endParaRPr>
                    </a:p>
                  </a:txBody>
                  <a:tcPr anchor="ctr"/>
                </a:tc>
                <a:tc hMerge="1">
                  <a:txBody>
                    <a:bodyPr/>
                    <a:lstStyle/>
                    <a:p>
                      <a:endParaRPr lang="en-IN" dirty="0"/>
                    </a:p>
                  </a:txBody>
                  <a:tcPr/>
                </a:tc>
                <a:tc hMerge="1">
                  <a:txBody>
                    <a:bodyPr/>
                    <a:lstStyle/>
                    <a:p>
                      <a:endParaRPr lang="en-IN" dirty="0"/>
                    </a:p>
                  </a:txBody>
                  <a:tcPr/>
                </a:tc>
                <a:tc hMerge="1">
                  <a:txBody>
                    <a:bodyPr/>
                    <a:lstStyle/>
                    <a:p>
                      <a:endParaRPr lang="en-IN" dirty="0"/>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eochemical and stable isotope signatures of Proterozoic stromatolitic  carbonates from the Vempalle and Tadpatri Formations, Cuddapah Supergroup,  India: Implications on paleoenvironment and depositional conditions -  ScienceDirect"/>
          <p:cNvPicPr>
            <a:picLocks noChangeAspect="1" noChangeArrowheads="1"/>
          </p:cNvPicPr>
          <p:nvPr/>
        </p:nvPicPr>
        <p:blipFill>
          <a:blip r:embed="rId2"/>
          <a:srcRect/>
          <a:stretch>
            <a:fillRect/>
          </a:stretch>
        </p:blipFill>
        <p:spPr bwMode="auto">
          <a:xfrm>
            <a:off x="0" y="0"/>
            <a:ext cx="8953266" cy="57912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peninsular india"/>
          <p:cNvPicPr>
            <a:picLocks noChangeAspect="1" noChangeArrowheads="1"/>
          </p:cNvPicPr>
          <p:nvPr/>
        </p:nvPicPr>
        <p:blipFill>
          <a:blip r:embed="rId2"/>
          <a:srcRect/>
          <a:stretch>
            <a:fillRect/>
          </a:stretch>
        </p:blipFill>
        <p:spPr bwMode="auto">
          <a:xfrm>
            <a:off x="1066800" y="0"/>
            <a:ext cx="6858000" cy="6858000"/>
          </a:xfrm>
          <a:prstGeom prst="rect">
            <a:avLst/>
          </a:prstGeom>
          <a:ln>
            <a:noFill/>
          </a:ln>
          <a:effectLst>
            <a:softEdge rad="112500"/>
          </a:effectLst>
        </p:spPr>
      </p:pic>
      <p:sp>
        <p:nvSpPr>
          <p:cNvPr id="2" name="Rectangle 1"/>
          <p:cNvSpPr/>
          <p:nvPr/>
        </p:nvSpPr>
        <p:spPr>
          <a:xfrm>
            <a:off x="0" y="381000"/>
            <a:ext cx="8839200" cy="175260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solidFill>
                  <a:schemeClr val="accent3">
                    <a:lumMod val="50000"/>
                  </a:schemeClr>
                </a:solidFill>
                <a:effectLst>
                  <a:reflection blurRad="12700" stA="50000" endPos="50000" dist="5000" dir="5400000" sy="-100000" rotWithShape="0"/>
                </a:effectLst>
              </a:rPr>
              <a:t>Physiographic divisions of </a:t>
            </a:r>
            <a:r>
              <a:rPr lang="en-US" sz="5400" b="1" cap="all" spc="0" dirty="0" err="1" smtClean="0">
                <a:ln w="0"/>
                <a:solidFill>
                  <a:schemeClr val="accent3">
                    <a:lumMod val="50000"/>
                  </a:schemeClr>
                </a:solidFill>
                <a:effectLst>
                  <a:reflection blurRad="12700" stA="50000" endPos="50000" dist="5000" dir="5400000" sy="-100000" rotWithShape="0"/>
                </a:effectLst>
              </a:rPr>
              <a:t>india</a:t>
            </a:r>
            <a:endParaRPr lang="en-US" sz="5400" b="1" cap="all" spc="0" dirty="0">
              <a:ln w="0"/>
              <a:solidFill>
                <a:schemeClr val="accent3">
                  <a:lumMod val="50000"/>
                </a:schemeClr>
              </a:solidFill>
              <a:effectLst>
                <a:reflection blurRad="12700" stA="50000" endPos="50000" dist="5000" dir="5400000" sy="-100000" rotWithShape="0"/>
              </a:effectLst>
            </a:endParaRPr>
          </a:p>
        </p:txBody>
      </p:sp>
      <p:sp>
        <p:nvSpPr>
          <p:cNvPr id="3" name="TextBox 2"/>
          <p:cNvSpPr txBox="1"/>
          <p:nvPr/>
        </p:nvSpPr>
        <p:spPr>
          <a:xfrm>
            <a:off x="533400" y="2590800"/>
            <a:ext cx="8382000" cy="3539430"/>
          </a:xfrm>
          <a:prstGeom prst="rect">
            <a:avLst/>
          </a:prstGeom>
          <a:noFill/>
        </p:spPr>
        <p:txBody>
          <a:bodyPr wrap="square" rtlCol="0">
            <a:spAutoFit/>
          </a:bodyPr>
          <a:lstStyle/>
          <a:p>
            <a:r>
              <a:rPr lang="en-IN" sz="3200" dirty="0" smtClean="0">
                <a:solidFill>
                  <a:schemeClr val="tx1">
                    <a:lumMod val="95000"/>
                    <a:lumOff val="5000"/>
                  </a:schemeClr>
                </a:solidFill>
                <a:latin typeface="Times New Roman" pitchFamily="18" charset="0"/>
                <a:cs typeface="Times New Roman" pitchFamily="18" charset="0"/>
              </a:rPr>
              <a:t>India can be divided into three main divisions which differ from one another in </a:t>
            </a:r>
            <a:r>
              <a:rPr lang="en-IN" sz="3200" dirty="0" err="1" smtClean="0">
                <a:solidFill>
                  <a:schemeClr val="tx1">
                    <a:lumMod val="95000"/>
                    <a:lumOff val="5000"/>
                  </a:schemeClr>
                </a:solidFill>
                <a:latin typeface="Times New Roman" pitchFamily="18" charset="0"/>
                <a:cs typeface="Times New Roman" pitchFamily="18" charset="0"/>
              </a:rPr>
              <a:t>physiography</a:t>
            </a:r>
            <a:r>
              <a:rPr lang="en-IN" sz="3200" dirty="0" smtClean="0">
                <a:solidFill>
                  <a:schemeClr val="tx1">
                    <a:lumMod val="95000"/>
                    <a:lumOff val="5000"/>
                  </a:schemeClr>
                </a:solidFill>
                <a:latin typeface="Times New Roman" pitchFamily="18" charset="0"/>
                <a:cs typeface="Times New Roman" pitchFamily="18" charset="0"/>
              </a:rPr>
              <a:t>, structure and </a:t>
            </a:r>
            <a:r>
              <a:rPr lang="en-IN" sz="3200" dirty="0" err="1" smtClean="0">
                <a:solidFill>
                  <a:schemeClr val="tx1">
                    <a:lumMod val="95000"/>
                    <a:lumOff val="5000"/>
                  </a:schemeClr>
                </a:solidFill>
                <a:latin typeface="Times New Roman" pitchFamily="18" charset="0"/>
                <a:cs typeface="Times New Roman" pitchFamily="18" charset="0"/>
              </a:rPr>
              <a:t>stratigraphy</a:t>
            </a:r>
            <a:endParaRPr lang="en-IN" sz="3200" dirty="0" smtClean="0">
              <a:solidFill>
                <a:schemeClr val="tx1">
                  <a:lumMod val="95000"/>
                  <a:lumOff val="5000"/>
                </a:schemeClr>
              </a:solidFill>
              <a:latin typeface="Times New Roman" pitchFamily="18" charset="0"/>
              <a:cs typeface="Times New Roman" pitchFamily="18" charset="0"/>
            </a:endParaRPr>
          </a:p>
          <a:p>
            <a:endParaRPr lang="en-IN" sz="3200" dirty="0" smtClean="0">
              <a:solidFill>
                <a:schemeClr val="tx1">
                  <a:lumMod val="95000"/>
                  <a:lumOff val="5000"/>
                </a:schemeClr>
              </a:solidFill>
              <a:latin typeface="Times New Roman" pitchFamily="18" charset="0"/>
              <a:cs typeface="Times New Roman" pitchFamily="18" charset="0"/>
            </a:endParaRPr>
          </a:p>
          <a:p>
            <a:r>
              <a:rPr lang="en-IN" sz="3200" dirty="0" smtClean="0">
                <a:solidFill>
                  <a:schemeClr val="tx1">
                    <a:lumMod val="95000"/>
                    <a:lumOff val="5000"/>
                  </a:schemeClr>
                </a:solidFill>
                <a:latin typeface="Times New Roman" pitchFamily="18" charset="0"/>
                <a:cs typeface="Times New Roman" pitchFamily="18" charset="0"/>
              </a:rPr>
              <a:t>a.) Peninsular India</a:t>
            </a:r>
          </a:p>
          <a:p>
            <a:r>
              <a:rPr lang="en-IN" sz="3200" dirty="0" smtClean="0">
                <a:solidFill>
                  <a:schemeClr val="tx1">
                    <a:lumMod val="95000"/>
                    <a:lumOff val="5000"/>
                  </a:schemeClr>
                </a:solidFill>
                <a:latin typeface="Times New Roman" pitchFamily="18" charset="0"/>
                <a:cs typeface="Times New Roman" pitchFamily="18" charset="0"/>
              </a:rPr>
              <a:t>b.) Indo-</a:t>
            </a:r>
            <a:r>
              <a:rPr lang="en-IN" sz="3200" dirty="0" err="1" smtClean="0">
                <a:solidFill>
                  <a:schemeClr val="tx1">
                    <a:lumMod val="95000"/>
                    <a:lumOff val="5000"/>
                  </a:schemeClr>
                </a:solidFill>
                <a:latin typeface="Times New Roman" pitchFamily="18" charset="0"/>
                <a:cs typeface="Times New Roman" pitchFamily="18" charset="0"/>
              </a:rPr>
              <a:t>Gangetic</a:t>
            </a:r>
            <a:r>
              <a:rPr lang="en-IN" sz="3200" dirty="0" smtClean="0">
                <a:solidFill>
                  <a:schemeClr val="tx1">
                    <a:lumMod val="95000"/>
                    <a:lumOff val="5000"/>
                  </a:schemeClr>
                </a:solidFill>
                <a:latin typeface="Times New Roman" pitchFamily="18" charset="0"/>
                <a:cs typeface="Times New Roman" pitchFamily="18" charset="0"/>
              </a:rPr>
              <a:t> Plain</a:t>
            </a:r>
          </a:p>
          <a:p>
            <a:r>
              <a:rPr lang="en-IN" sz="3200" dirty="0" smtClean="0">
                <a:solidFill>
                  <a:schemeClr val="tx1">
                    <a:lumMod val="95000"/>
                    <a:lumOff val="5000"/>
                  </a:schemeClr>
                </a:solidFill>
                <a:latin typeface="Times New Roman" pitchFamily="18" charset="0"/>
                <a:cs typeface="Times New Roman" pitchFamily="18" charset="0"/>
              </a:rPr>
              <a:t>c.) Extra-Peninsular India</a:t>
            </a:r>
            <a:endParaRPr lang="en-IN" sz="3200" dirty="0">
              <a:solidFill>
                <a:schemeClr val="tx1">
                  <a:lumMod val="95000"/>
                  <a:lumOff val="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ppt_x</p:attrName>
                                        </p:attrNameLst>
                                      </p:cBhvr>
                                      <p:tavLst>
                                        <p:tav tm="0">
                                          <p:val>
                                            <p:strVal val="#ppt_x-.2"/>
                                          </p:val>
                                        </p:tav>
                                        <p:tav tm="100000">
                                          <p:val>
                                            <p:strVal val="#ppt_x"/>
                                          </p:val>
                                        </p:tav>
                                      </p:tavLst>
                                    </p:anim>
                                    <p:anim calcmode="lin" valueType="num">
                                      <p:cBhvr>
                                        <p:cTn id="2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5334000" cy="923330"/>
          </a:xfrm>
          <a:prstGeom prst="rect">
            <a:avLst/>
          </a:prstGeom>
          <a:noFill/>
        </p:spPr>
        <p:txBody>
          <a:bodyPr wrap="square" lIns="91440" tIns="45720" rIns="91440" bIns="45720">
            <a:spAutoFit/>
          </a:bodyPr>
          <a:lstStyle/>
          <a:p>
            <a:pPr algn="ctr"/>
            <a:r>
              <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Peninsular India</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4" name="TextBox 3"/>
          <p:cNvSpPr txBox="1"/>
          <p:nvPr/>
        </p:nvSpPr>
        <p:spPr>
          <a:xfrm>
            <a:off x="304800" y="838200"/>
            <a:ext cx="6858000" cy="954107"/>
          </a:xfrm>
          <a:prstGeom prst="rect">
            <a:avLst/>
          </a:prstGeom>
          <a:noFill/>
        </p:spPr>
        <p:txBody>
          <a:bodyPr wrap="square" rtlCol="0">
            <a:spAutoFit/>
          </a:bodyPr>
          <a:lstStyle/>
          <a:p>
            <a:r>
              <a:rPr lang="en-IN" sz="2800" dirty="0" smtClean="0">
                <a:latin typeface="Times New Roman" pitchFamily="18" charset="0"/>
                <a:cs typeface="Times New Roman" pitchFamily="18" charset="0"/>
              </a:rPr>
              <a:t>The Peninsular lies on the south of the plains of  Indus and </a:t>
            </a:r>
            <a:r>
              <a:rPr lang="en-IN" sz="2800" dirty="0" err="1" smtClean="0">
                <a:latin typeface="Times New Roman" pitchFamily="18" charset="0"/>
                <a:cs typeface="Times New Roman" pitchFamily="18" charset="0"/>
              </a:rPr>
              <a:t>Ganga</a:t>
            </a:r>
            <a:r>
              <a:rPr lang="en-IN" sz="2800" dirty="0" smtClean="0">
                <a:latin typeface="Times New Roman" pitchFamily="18" charset="0"/>
                <a:cs typeface="Times New Roman" pitchFamily="18" charset="0"/>
              </a:rPr>
              <a:t> river system</a:t>
            </a:r>
            <a:endParaRPr lang="en-IN" sz="2800" dirty="0">
              <a:latin typeface="Times New Roman" pitchFamily="18" charset="0"/>
              <a:cs typeface="Times New Roman" pitchFamily="18" charset="0"/>
            </a:endParaRPr>
          </a:p>
        </p:txBody>
      </p:sp>
      <p:pic>
        <p:nvPicPr>
          <p:cNvPr id="5" name="Picture 4" descr="Ganges_Brahmaputra_Meghna_catchment_area.jpg"/>
          <p:cNvPicPr>
            <a:picLocks noChangeAspect="1"/>
          </p:cNvPicPr>
          <p:nvPr/>
        </p:nvPicPr>
        <p:blipFill>
          <a:blip r:embed="rId2"/>
          <a:stretch>
            <a:fillRect/>
          </a:stretch>
        </p:blipFill>
        <p:spPr>
          <a:xfrm>
            <a:off x="0" y="1905000"/>
            <a:ext cx="4419600" cy="5200650"/>
          </a:xfrm>
          <a:prstGeom prst="rect">
            <a:avLst/>
          </a:prstGeom>
        </p:spPr>
      </p:pic>
      <p:pic>
        <p:nvPicPr>
          <p:cNvPr id="8" name="Picture 7" descr="detailed-map-india-asia-all-states-country-boundary-illustration-detailed-map-india-asia-all-states-106497780.jpg"/>
          <p:cNvPicPr>
            <a:picLocks noChangeAspect="1"/>
          </p:cNvPicPr>
          <p:nvPr/>
        </p:nvPicPr>
        <p:blipFill>
          <a:blip r:embed="rId3"/>
          <a:stretch>
            <a:fillRect/>
          </a:stretch>
        </p:blipFill>
        <p:spPr>
          <a:xfrm>
            <a:off x="4343400" y="1905000"/>
            <a:ext cx="5029200" cy="5181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80">
                                          <p:stCondLst>
                                            <p:cond delay="0"/>
                                          </p:stCondLst>
                                        </p:cTn>
                                        <p:tgtEl>
                                          <p:spTgt spid="8"/>
                                        </p:tgtEl>
                                      </p:cBhvr>
                                    </p:animEffect>
                                    <p:anim calcmode="lin" valueType="num">
                                      <p:cBhvr>
                                        <p:cTn id="27"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2" dur="26">
                                          <p:stCondLst>
                                            <p:cond delay="650"/>
                                          </p:stCondLst>
                                        </p:cTn>
                                        <p:tgtEl>
                                          <p:spTgt spid="8"/>
                                        </p:tgtEl>
                                      </p:cBhvr>
                                      <p:to x="100000" y="60000"/>
                                    </p:animScale>
                                    <p:animScale>
                                      <p:cBhvr>
                                        <p:cTn id="33" dur="166" decel="50000">
                                          <p:stCondLst>
                                            <p:cond delay="676"/>
                                          </p:stCondLst>
                                        </p:cTn>
                                        <p:tgtEl>
                                          <p:spTgt spid="8"/>
                                        </p:tgtEl>
                                      </p:cBhvr>
                                      <p:to x="100000" y="100000"/>
                                    </p:animScale>
                                    <p:animScale>
                                      <p:cBhvr>
                                        <p:cTn id="34" dur="26">
                                          <p:stCondLst>
                                            <p:cond delay="1312"/>
                                          </p:stCondLst>
                                        </p:cTn>
                                        <p:tgtEl>
                                          <p:spTgt spid="8"/>
                                        </p:tgtEl>
                                      </p:cBhvr>
                                      <p:to x="100000" y="80000"/>
                                    </p:animScale>
                                    <p:animScale>
                                      <p:cBhvr>
                                        <p:cTn id="35" dur="166" decel="50000">
                                          <p:stCondLst>
                                            <p:cond delay="1338"/>
                                          </p:stCondLst>
                                        </p:cTn>
                                        <p:tgtEl>
                                          <p:spTgt spid="8"/>
                                        </p:tgtEl>
                                      </p:cBhvr>
                                      <p:to x="100000" y="100000"/>
                                    </p:animScale>
                                    <p:animScale>
                                      <p:cBhvr>
                                        <p:cTn id="36" dur="26">
                                          <p:stCondLst>
                                            <p:cond delay="1642"/>
                                          </p:stCondLst>
                                        </p:cTn>
                                        <p:tgtEl>
                                          <p:spTgt spid="8"/>
                                        </p:tgtEl>
                                      </p:cBhvr>
                                      <p:to x="100000" y="90000"/>
                                    </p:animScale>
                                    <p:animScale>
                                      <p:cBhvr>
                                        <p:cTn id="37" dur="166" decel="50000">
                                          <p:stCondLst>
                                            <p:cond delay="1668"/>
                                          </p:stCondLst>
                                        </p:cTn>
                                        <p:tgtEl>
                                          <p:spTgt spid="8"/>
                                        </p:tgtEl>
                                      </p:cBhvr>
                                      <p:to x="100000" y="100000"/>
                                    </p:animScale>
                                    <p:animScale>
                                      <p:cBhvr>
                                        <p:cTn id="38" dur="26">
                                          <p:stCondLst>
                                            <p:cond delay="1808"/>
                                          </p:stCondLst>
                                        </p:cTn>
                                        <p:tgtEl>
                                          <p:spTgt spid="8"/>
                                        </p:tgtEl>
                                      </p:cBhvr>
                                      <p:to x="100000" y="95000"/>
                                    </p:animScale>
                                    <p:animScale>
                                      <p:cBhvr>
                                        <p:cTn id="39"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2344</TotalTime>
  <Words>1476</Words>
  <Application>Microsoft Office PowerPoint</Application>
  <PresentationFormat>On-screen Show (4:3)</PresentationFormat>
  <Paragraphs>254</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user</cp:lastModifiedBy>
  <cp:revision>89</cp:revision>
  <dcterms:created xsi:type="dcterms:W3CDTF">2006-08-16T00:00:00Z</dcterms:created>
  <dcterms:modified xsi:type="dcterms:W3CDTF">2022-08-18T05:19:06Z</dcterms:modified>
</cp:coreProperties>
</file>