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FORMS OF IGNEOUS BODIES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The igneous rock bodies are of two types </a:t>
            </a:r>
          </a:p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1</a:t>
            </a:r>
            <a:r>
              <a:rPr lang="en-US" sz="3000" u="sng" dirty="0" smtClean="0">
                <a:solidFill>
                  <a:srgbClr val="C00000"/>
                </a:solidFill>
              </a:rPr>
              <a:t>.Extrusive igneous bodies</a:t>
            </a:r>
            <a:r>
              <a:rPr lang="en-US" sz="3000" dirty="0" smtClean="0">
                <a:solidFill>
                  <a:srgbClr val="C00000"/>
                </a:solidFill>
              </a:rPr>
              <a:t>:</a:t>
            </a:r>
            <a:endParaRPr lang="en-US" sz="3000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Extrusive igneous rock bodies are</a:t>
            </a:r>
          </a:p>
          <a:p>
            <a:pPr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 formed from magma poured out at </a:t>
            </a:r>
          </a:p>
          <a:p>
            <a:pPr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 the earth’s surface. Ex: </a:t>
            </a:r>
            <a:r>
              <a:rPr lang="en-US" sz="2600" dirty="0" err="1" smtClean="0">
                <a:solidFill>
                  <a:schemeClr val="bg1"/>
                </a:solidFill>
              </a:rPr>
              <a:t>Lavaflows</a:t>
            </a:r>
            <a:endParaRPr lang="en-US" sz="2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u="sng" dirty="0" smtClean="0">
                <a:solidFill>
                  <a:srgbClr val="C00000"/>
                </a:solidFill>
              </a:rPr>
              <a:t>.Intrusive igneous bodies</a:t>
            </a:r>
            <a:r>
              <a:rPr lang="en-US" sz="3000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en-US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intrusive igneous bodies are formed by the </a:t>
            </a:r>
            <a:r>
              <a:rPr lang="en-US" sz="2400" dirty="0" err="1" smtClean="0">
                <a:solidFill>
                  <a:schemeClr val="bg1"/>
                </a:solidFill>
              </a:rPr>
              <a:t>consolidatio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of magma at some depth below the earth’s surface .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such rock bodies show considerable variations in their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size and shape.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Intrusive bodies are divided into two groups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</a:t>
            </a:r>
            <a:r>
              <a:rPr lang="en-US" sz="2400" dirty="0" smtClean="0">
                <a:solidFill>
                  <a:srgbClr val="002060"/>
                </a:solidFill>
              </a:rPr>
              <a:t>1.Concordant  bodies             2.discordant bodies</a:t>
            </a:r>
            <a:endParaRPr lang="en-IN" sz="2400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 (13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057400"/>
            <a:ext cx="2895600" cy="1828800"/>
          </a:xfrm>
          <a:prstGeom prst="rect">
            <a:avLst/>
          </a:prstGeo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609603"/>
          <a:ext cx="8458200" cy="556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6180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Discordant bodies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Concordant bodies</a:t>
                      </a:r>
                      <a:endParaRPr lang="en-IN" sz="2800" b="1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Batholiths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Lopoliths</a:t>
                      </a:r>
                      <a:endParaRPr lang="en-IN" sz="2800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Stocks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Laccoliths</a:t>
                      </a:r>
                      <a:endParaRPr lang="en-IN" sz="2800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Dykes </a:t>
                      </a:r>
                      <a:r>
                        <a:rPr lang="en-US" sz="2000" dirty="0" smtClean="0"/>
                        <a:t>&amp;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800" dirty="0" err="1" smtClean="0"/>
                        <a:t>Ringdyke</a:t>
                      </a:r>
                      <a:endParaRPr lang="en-IN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Sills</a:t>
                      </a:r>
                      <a:endParaRPr lang="en-IN" sz="2800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Volconic</a:t>
                      </a:r>
                      <a:r>
                        <a:rPr lang="en-US" sz="2800" dirty="0" smtClean="0"/>
                        <a:t> pipes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Bysmalith</a:t>
                      </a:r>
                      <a:endParaRPr lang="en-IN" sz="2800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Cone-sheets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Phacoliths</a:t>
                      </a:r>
                      <a:endParaRPr lang="en-IN" sz="2800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Ethmolith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--------</a:t>
                      </a:r>
                      <a:endParaRPr lang="en-IN" sz="2800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Harpolith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--------</a:t>
                      </a:r>
                      <a:endParaRPr lang="en-IN" sz="2800" dirty="0"/>
                    </a:p>
                  </a:txBody>
                  <a:tcPr/>
                </a:tc>
              </a:tr>
              <a:tr h="618066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Chonolith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---------</a:t>
                      </a:r>
                      <a:endParaRPr lang="en-IN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10917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CONCORDANT BODIES</a:t>
            </a:r>
            <a:endParaRPr lang="en-IN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u="sng" dirty="0" smtClean="0">
                <a:solidFill>
                  <a:srgbClr val="FFFF00"/>
                </a:solidFill>
              </a:rPr>
              <a:t>Sill</a:t>
            </a:r>
            <a:r>
              <a:rPr lang="en-US" sz="2800" b="1" dirty="0" smtClean="0">
                <a:solidFill>
                  <a:srgbClr val="FFFF00"/>
                </a:solidFill>
              </a:rPr>
              <a:t> :  </a:t>
            </a:r>
            <a:r>
              <a:rPr lang="en-US" sz="2000" dirty="0" smtClean="0"/>
              <a:t>A Sill is a concordant </a:t>
            </a:r>
            <a:r>
              <a:rPr lang="en-US" sz="2000" dirty="0" err="1" smtClean="0"/>
              <a:t>body,few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Cm to &gt;1km thick, produced when</a:t>
            </a:r>
          </a:p>
          <a:p>
            <a:pPr>
              <a:buNone/>
            </a:pPr>
            <a:r>
              <a:rPr lang="en-US" sz="2000" dirty="0" smtClean="0"/>
              <a:t>Magma injected between layers of </a:t>
            </a:r>
          </a:p>
          <a:p>
            <a:pPr>
              <a:buNone/>
            </a:pPr>
            <a:r>
              <a:rPr lang="en-US" sz="2000" dirty="0" smtClean="0"/>
              <a:t>older Sedimentary or </a:t>
            </a:r>
            <a:r>
              <a:rPr lang="en-US" sz="2000" dirty="0" err="1" smtClean="0"/>
              <a:t>volconic</a:t>
            </a:r>
            <a:r>
              <a:rPr lang="en-US" sz="2000" dirty="0" smtClean="0"/>
              <a:t> rock, and </a:t>
            </a:r>
          </a:p>
          <a:p>
            <a:pPr>
              <a:buNone/>
            </a:pPr>
            <a:r>
              <a:rPr lang="en-US" sz="2000" dirty="0" smtClean="0"/>
              <a:t>are Generally composed of intermediate</a:t>
            </a:r>
          </a:p>
          <a:p>
            <a:pPr>
              <a:buNone/>
            </a:pPr>
            <a:r>
              <a:rPr lang="en-US" sz="2000" dirty="0" smtClean="0"/>
              <a:t> to Basic composition of magma.</a:t>
            </a:r>
          </a:p>
          <a:p>
            <a:pPr>
              <a:buNone/>
            </a:pPr>
            <a:r>
              <a:rPr lang="en-US" sz="2000" dirty="0" smtClean="0"/>
              <a:t>They may be </a:t>
            </a:r>
            <a:r>
              <a:rPr lang="en-US" sz="2000" dirty="0" err="1" smtClean="0"/>
              <a:t>horizontal,inclined</a:t>
            </a:r>
            <a:r>
              <a:rPr lang="en-US" sz="2000" dirty="0" smtClean="0"/>
              <a:t> or vertical</a:t>
            </a:r>
          </a:p>
          <a:p>
            <a:pPr>
              <a:buNone/>
            </a:pPr>
            <a:r>
              <a:rPr lang="en-US" sz="2000" dirty="0" smtClean="0"/>
              <a:t> depending upon the attitude of strata in which they are intruded.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(OR)</a:t>
            </a:r>
          </a:p>
          <a:p>
            <a:pPr>
              <a:buNone/>
            </a:pPr>
            <a:r>
              <a:rPr lang="en-US" sz="2000" dirty="0" smtClean="0"/>
              <a:t>It is a sheet like igneous body which runs</a:t>
            </a:r>
          </a:p>
          <a:p>
            <a:pPr>
              <a:buNone/>
            </a:pPr>
            <a:r>
              <a:rPr lang="en-US" sz="2000" dirty="0" smtClean="0"/>
              <a:t> parallel to the bedding Planes of the </a:t>
            </a:r>
          </a:p>
          <a:p>
            <a:pPr>
              <a:buNone/>
            </a:pPr>
            <a:r>
              <a:rPr lang="en-US" sz="2000" dirty="0" smtClean="0"/>
              <a:t>pre-existing strata.</a:t>
            </a:r>
          </a:p>
          <a:p>
            <a:pPr>
              <a:buNone/>
            </a:pPr>
            <a:r>
              <a:rPr lang="en-US" sz="2000" dirty="0" smtClean="0"/>
              <a:t>Ex: dolerites and basalts.</a:t>
            </a:r>
          </a:p>
        </p:txBody>
      </p:sp>
      <p:sp>
        <p:nvSpPr>
          <p:cNvPr id="4" name="Freeform 3"/>
          <p:cNvSpPr/>
          <p:nvPr/>
        </p:nvSpPr>
        <p:spPr>
          <a:xfrm>
            <a:off x="5410200" y="1752600"/>
            <a:ext cx="3048000" cy="1828800"/>
          </a:xfrm>
          <a:custGeom>
            <a:avLst/>
            <a:gdLst>
              <a:gd name="connsiteX0" fmla="*/ 0 w 3048000"/>
              <a:gd name="connsiteY0" fmla="*/ 0 h 1828800"/>
              <a:gd name="connsiteX1" fmla="*/ 3048000 w 3048000"/>
              <a:gd name="connsiteY1" fmla="*/ 0 h 1828800"/>
              <a:gd name="connsiteX2" fmla="*/ 3048000 w 3048000"/>
              <a:gd name="connsiteY2" fmla="*/ 1828800 h 1828800"/>
              <a:gd name="connsiteX3" fmla="*/ 0 w 3048000"/>
              <a:gd name="connsiteY3" fmla="*/ 1828800 h 1828800"/>
              <a:gd name="connsiteX4" fmla="*/ 0 w 3048000"/>
              <a:gd name="connsiteY4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1828800">
                <a:moveTo>
                  <a:pt x="0" y="0"/>
                </a:moveTo>
                <a:lnTo>
                  <a:pt x="3048000" y="0"/>
                </a:lnTo>
                <a:lnTo>
                  <a:pt x="30480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410200" y="1905000"/>
            <a:ext cx="30480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410200" y="1981200"/>
            <a:ext cx="30480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10200" y="2057400"/>
            <a:ext cx="30480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10200" y="2133600"/>
            <a:ext cx="30480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10200" y="2209800"/>
            <a:ext cx="30480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410200" y="2819400"/>
            <a:ext cx="3048000" cy="76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5410200" y="2590800"/>
            <a:ext cx="30480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/>
          <p:cNvSpPr/>
          <p:nvPr/>
        </p:nvSpPr>
        <p:spPr>
          <a:xfrm>
            <a:off x="5410200" y="3048000"/>
            <a:ext cx="30480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5410200" y="2514600"/>
            <a:ext cx="3048000" cy="158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5562600" y="2362200"/>
            <a:ext cx="76200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Flowchart: Connector 30"/>
          <p:cNvSpPr/>
          <p:nvPr/>
        </p:nvSpPr>
        <p:spPr>
          <a:xfrm flipV="1">
            <a:off x="5791200" y="2392680"/>
            <a:ext cx="76200" cy="45719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lowchart: Connector 32"/>
          <p:cNvSpPr/>
          <p:nvPr/>
        </p:nvSpPr>
        <p:spPr>
          <a:xfrm flipV="1">
            <a:off x="6355081" y="22098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Flowchart: Connector 34"/>
          <p:cNvSpPr/>
          <p:nvPr/>
        </p:nvSpPr>
        <p:spPr>
          <a:xfrm flipV="1">
            <a:off x="6019800" y="2286000"/>
            <a:ext cx="76200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Flowchart: Connector 36"/>
          <p:cNvSpPr/>
          <p:nvPr/>
        </p:nvSpPr>
        <p:spPr>
          <a:xfrm flipV="1">
            <a:off x="6553200" y="2240280"/>
            <a:ext cx="76200" cy="45719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Flowchart: Connector 42"/>
          <p:cNvSpPr/>
          <p:nvPr/>
        </p:nvSpPr>
        <p:spPr>
          <a:xfrm>
            <a:off x="7162800" y="2286000"/>
            <a:ext cx="76200" cy="45719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Flowchart: Connector 43"/>
          <p:cNvSpPr/>
          <p:nvPr/>
        </p:nvSpPr>
        <p:spPr>
          <a:xfrm flipV="1">
            <a:off x="6705600" y="22860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Flowchart: Connector 44"/>
          <p:cNvSpPr/>
          <p:nvPr/>
        </p:nvSpPr>
        <p:spPr>
          <a:xfrm>
            <a:off x="7848600" y="2362200"/>
            <a:ext cx="76200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Flowchart: Connector 45"/>
          <p:cNvSpPr/>
          <p:nvPr/>
        </p:nvSpPr>
        <p:spPr>
          <a:xfrm flipV="1">
            <a:off x="7696200" y="2316480"/>
            <a:ext cx="45719" cy="45719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Flowchart: Connector 46"/>
          <p:cNvSpPr/>
          <p:nvPr/>
        </p:nvSpPr>
        <p:spPr>
          <a:xfrm>
            <a:off x="8153400" y="2362200"/>
            <a:ext cx="76200" cy="45719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Flowchart: Connector 47"/>
          <p:cNvSpPr/>
          <p:nvPr/>
        </p:nvSpPr>
        <p:spPr>
          <a:xfrm flipV="1">
            <a:off x="6507481" y="23622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Flowchart: Connector 48"/>
          <p:cNvSpPr/>
          <p:nvPr/>
        </p:nvSpPr>
        <p:spPr>
          <a:xfrm flipV="1">
            <a:off x="6248400" y="23622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Flowchart: Connector 49"/>
          <p:cNvSpPr/>
          <p:nvPr/>
        </p:nvSpPr>
        <p:spPr>
          <a:xfrm flipV="1">
            <a:off x="6858000" y="23622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Flowchart: Connector 50"/>
          <p:cNvSpPr/>
          <p:nvPr/>
        </p:nvSpPr>
        <p:spPr>
          <a:xfrm flipV="1">
            <a:off x="6934200" y="22860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Flowchart: Connector 51"/>
          <p:cNvSpPr/>
          <p:nvPr/>
        </p:nvSpPr>
        <p:spPr>
          <a:xfrm flipV="1">
            <a:off x="7391400" y="22860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Flowchart: Connector 52"/>
          <p:cNvSpPr/>
          <p:nvPr/>
        </p:nvSpPr>
        <p:spPr>
          <a:xfrm flipV="1">
            <a:off x="7543800" y="2362200"/>
            <a:ext cx="45719" cy="7620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Rectangle 64"/>
          <p:cNvSpPr/>
          <p:nvPr/>
        </p:nvSpPr>
        <p:spPr>
          <a:xfrm>
            <a:off x="5410200" y="2286000"/>
            <a:ext cx="685800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6" name="Straight Connector 75"/>
          <p:cNvCxnSpPr/>
          <p:nvPr/>
        </p:nvCxnSpPr>
        <p:spPr>
          <a:xfrm>
            <a:off x="5410200" y="2971800"/>
            <a:ext cx="3048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410200" y="2286000"/>
            <a:ext cx="30480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410200" y="2743200"/>
            <a:ext cx="3048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410200" y="2743200"/>
            <a:ext cx="3048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5410200" y="3352800"/>
            <a:ext cx="3048000" cy="1524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Rectangle 85"/>
          <p:cNvSpPr/>
          <p:nvPr/>
        </p:nvSpPr>
        <p:spPr>
          <a:xfrm rot="2546338">
            <a:off x="6014985" y="2430431"/>
            <a:ext cx="38456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7315200" y="2743200"/>
            <a:ext cx="685800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Rectangle 89"/>
          <p:cNvSpPr/>
          <p:nvPr/>
        </p:nvSpPr>
        <p:spPr>
          <a:xfrm>
            <a:off x="6324600" y="2514600"/>
            <a:ext cx="685800" cy="7620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Rectangle 90"/>
          <p:cNvSpPr/>
          <p:nvPr/>
        </p:nvSpPr>
        <p:spPr>
          <a:xfrm>
            <a:off x="5410200" y="2286000"/>
            <a:ext cx="685800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Rectangle 91"/>
          <p:cNvSpPr/>
          <p:nvPr/>
        </p:nvSpPr>
        <p:spPr>
          <a:xfrm>
            <a:off x="8153400" y="2895600"/>
            <a:ext cx="304800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Rectangle 100"/>
          <p:cNvSpPr/>
          <p:nvPr/>
        </p:nvSpPr>
        <p:spPr>
          <a:xfrm rot="2546338" flipV="1">
            <a:off x="7988576" y="2808938"/>
            <a:ext cx="212589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Rectangle 102"/>
          <p:cNvSpPr/>
          <p:nvPr/>
        </p:nvSpPr>
        <p:spPr>
          <a:xfrm rot="2546338">
            <a:off x="6975447" y="2638362"/>
            <a:ext cx="38456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4" name="Right Arrow 103"/>
          <p:cNvSpPr/>
          <p:nvPr/>
        </p:nvSpPr>
        <p:spPr>
          <a:xfrm>
            <a:off x="4495800" y="2133600"/>
            <a:ext cx="902208" cy="381000"/>
          </a:xfrm>
          <a:prstGeom prst="rightArrow">
            <a:avLst/>
          </a:prstGeom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Sill</a:t>
            </a:r>
            <a:endParaRPr lang="en-IN" b="1" dirty="0">
              <a:solidFill>
                <a:schemeClr val="bg1"/>
              </a:solidFill>
            </a:endParaRPr>
          </a:p>
        </p:txBody>
      </p:sp>
      <p:pic>
        <p:nvPicPr>
          <p:cNvPr id="54" name="Picture 53" descr="si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4572000"/>
            <a:ext cx="3352800" cy="1476375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u="sng" dirty="0" smtClean="0">
                <a:solidFill>
                  <a:srgbClr val="FFFF00"/>
                </a:solidFill>
              </a:rPr>
              <a:t>LOPOLITH</a:t>
            </a:r>
            <a:r>
              <a:rPr lang="en-US" sz="2800" dirty="0" smtClean="0">
                <a:solidFill>
                  <a:srgbClr val="FFFF00"/>
                </a:solidFill>
              </a:rPr>
              <a:t> :</a:t>
            </a:r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/>
              <a:t>A </a:t>
            </a:r>
            <a:r>
              <a:rPr lang="en-US" sz="2000" dirty="0" err="1" smtClean="0"/>
              <a:t>lopolith</a:t>
            </a:r>
            <a:r>
              <a:rPr lang="en-US" sz="2000" dirty="0" smtClean="0"/>
              <a:t> is a spoon-</a:t>
            </a:r>
            <a:r>
              <a:rPr lang="en-US" sz="2000" dirty="0" err="1" smtClean="0"/>
              <a:t>likeshaped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concordant body similar to a sill except </a:t>
            </a:r>
          </a:p>
          <a:p>
            <a:pPr>
              <a:buNone/>
            </a:pPr>
            <a:r>
              <a:rPr lang="en-US" sz="2000" dirty="0" smtClean="0"/>
              <a:t>the floor and roof sag downward.</a:t>
            </a:r>
          </a:p>
          <a:p>
            <a:pPr>
              <a:buNone/>
            </a:pPr>
            <a:r>
              <a:rPr lang="en-US" sz="2000" dirty="0" smtClean="0"/>
              <a:t>these are basin or saucer shaped </a:t>
            </a:r>
          </a:p>
          <a:p>
            <a:pPr>
              <a:buNone/>
            </a:pPr>
            <a:r>
              <a:rPr lang="en-US" sz="2000" dirty="0" smtClean="0"/>
              <a:t>concordant Bodies with top nearly flat </a:t>
            </a:r>
          </a:p>
          <a:p>
            <a:pPr>
              <a:buNone/>
            </a:pPr>
            <a:r>
              <a:rPr lang="en-US" sz="2000" dirty="0" smtClean="0"/>
              <a:t>and convex Bottom.</a:t>
            </a:r>
          </a:p>
          <a:p>
            <a:pPr>
              <a:buNone/>
            </a:pPr>
            <a:r>
              <a:rPr lang="en-US" sz="2000" dirty="0" smtClean="0"/>
              <a:t>Its diameter is usually 10-20 times its thickness.</a:t>
            </a:r>
          </a:p>
          <a:p>
            <a:pPr>
              <a:buNone/>
            </a:pPr>
            <a:r>
              <a:rPr lang="en-US" sz="2000" dirty="0" smtClean="0"/>
              <a:t>The </a:t>
            </a:r>
            <a:r>
              <a:rPr lang="en-US" sz="2000" dirty="0" err="1" smtClean="0"/>
              <a:t>coposition</a:t>
            </a:r>
            <a:r>
              <a:rPr lang="en-US" sz="2000" dirty="0" smtClean="0"/>
              <a:t> of </a:t>
            </a:r>
            <a:r>
              <a:rPr lang="en-US" sz="2000" dirty="0" err="1" smtClean="0"/>
              <a:t>lopoliths</a:t>
            </a:r>
            <a:r>
              <a:rPr lang="en-US" sz="2000" dirty="0" smtClean="0"/>
              <a:t> is commonly basic.</a:t>
            </a:r>
          </a:p>
          <a:p>
            <a:pPr>
              <a:buNone/>
            </a:pPr>
            <a:r>
              <a:rPr lang="en-US" sz="2800" u="sng" dirty="0" smtClean="0">
                <a:solidFill>
                  <a:srgbClr val="FFFF00"/>
                </a:solidFill>
              </a:rPr>
              <a:t>LACCOLITH</a:t>
            </a:r>
            <a:r>
              <a:rPr lang="en-US" sz="2800" dirty="0" smtClean="0">
                <a:solidFill>
                  <a:srgbClr val="FFFF00"/>
                </a:solidFill>
              </a:rPr>
              <a:t> : </a:t>
            </a:r>
          </a:p>
          <a:p>
            <a:pPr>
              <a:buNone/>
            </a:pPr>
            <a:r>
              <a:rPr lang="en-US" sz="2000" dirty="0" smtClean="0"/>
              <a:t>It is concordant </a:t>
            </a:r>
            <a:r>
              <a:rPr lang="en-US" sz="2000" dirty="0" err="1" smtClean="0"/>
              <a:t>body,with</a:t>
            </a:r>
            <a:r>
              <a:rPr lang="en-US" sz="2000" dirty="0" smtClean="0"/>
              <a:t> flat bottom and</a:t>
            </a:r>
          </a:p>
          <a:p>
            <a:pPr>
              <a:buNone/>
            </a:pPr>
            <a:r>
              <a:rPr lang="en-US" sz="2000" dirty="0" smtClean="0"/>
              <a:t>Convex </a:t>
            </a:r>
            <a:r>
              <a:rPr lang="en-US" sz="2000" dirty="0" err="1" smtClean="0"/>
              <a:t>upward.it</a:t>
            </a:r>
            <a:r>
              <a:rPr lang="en-US" sz="2000" dirty="0" smtClean="0"/>
              <a:t> is dome shaped.</a:t>
            </a:r>
          </a:p>
          <a:p>
            <a:pPr>
              <a:buNone/>
            </a:pPr>
            <a:r>
              <a:rPr lang="en-US" sz="2000" dirty="0" smtClean="0"/>
              <a:t>When viscous magma is injected rapidly</a:t>
            </a:r>
          </a:p>
          <a:p>
            <a:pPr>
              <a:buNone/>
            </a:pPr>
            <a:r>
              <a:rPr lang="en-US" sz="2000" dirty="0" smtClean="0"/>
              <a:t>Along the bedding, as it cannot spreads</a:t>
            </a:r>
          </a:p>
          <a:p>
            <a:pPr>
              <a:buNone/>
            </a:pPr>
            <a:r>
              <a:rPr lang="en-US" sz="2000" dirty="0" smtClean="0"/>
              <a:t> it pushes up the overlying layers and </a:t>
            </a:r>
          </a:p>
          <a:p>
            <a:pPr>
              <a:buNone/>
            </a:pPr>
            <a:r>
              <a:rPr lang="en-US" sz="2000" dirty="0" smtClean="0"/>
              <a:t>Keep on piling up.</a:t>
            </a:r>
          </a:p>
          <a:p>
            <a:pPr>
              <a:buNone/>
            </a:pPr>
            <a:r>
              <a:rPr lang="en-US" sz="2000" dirty="0" smtClean="0"/>
              <a:t>It causes folding of the overlying rock layers.</a:t>
            </a:r>
          </a:p>
        </p:txBody>
      </p:sp>
      <p:pic>
        <p:nvPicPr>
          <p:cNvPr id="4" name="Picture 3" descr="IMG_20200418_1143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28600"/>
            <a:ext cx="3095625" cy="2362200"/>
          </a:xfrm>
          <a:prstGeom prst="rect">
            <a:avLst/>
          </a:prstGeom>
        </p:spPr>
      </p:pic>
      <p:pic>
        <p:nvPicPr>
          <p:cNvPr id="6" name="Picture 5" descr="IMG_20200418_1636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3429000"/>
            <a:ext cx="3048000" cy="259080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6096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800" b="1" u="sng" dirty="0" smtClean="0">
                <a:solidFill>
                  <a:srgbClr val="FFFF00"/>
                </a:solidFill>
              </a:rPr>
              <a:t>BYSMALITHS</a:t>
            </a:r>
            <a:r>
              <a:rPr lang="en-US" sz="2800" b="1" dirty="0" smtClean="0">
                <a:solidFill>
                  <a:srgbClr val="FFFF00"/>
                </a:solidFill>
              </a:rPr>
              <a:t> :</a:t>
            </a:r>
            <a:r>
              <a:rPr lang="en-US" sz="2000" b="1" dirty="0" smtClean="0"/>
              <a:t> 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It is cylindrically shaped body.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it is developed when highly viscous magma is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Injected, because the lateral spreading along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 the bedding is less it acquires to move 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upwards and form cylindrical shape.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It causes breaking of overlying rock layers.</a:t>
            </a:r>
          </a:p>
          <a:p>
            <a:pPr>
              <a:lnSpc>
                <a:spcPct val="110000"/>
              </a:lnSpc>
              <a:buNone/>
            </a:pPr>
            <a:endParaRPr lang="en-US" sz="2000" dirty="0" smtClean="0"/>
          </a:p>
          <a:p>
            <a:pPr>
              <a:lnSpc>
                <a:spcPct val="110000"/>
              </a:lnSpc>
              <a:buNone/>
            </a:pPr>
            <a:r>
              <a:rPr lang="en-US" sz="2800" b="1" u="sng" dirty="0" smtClean="0">
                <a:solidFill>
                  <a:srgbClr val="FFFF00"/>
                </a:solidFill>
              </a:rPr>
              <a:t>PHACOLITHS</a:t>
            </a:r>
            <a:r>
              <a:rPr lang="en-US" sz="2800" b="1" dirty="0" smtClean="0">
                <a:solidFill>
                  <a:srgbClr val="FFFF00"/>
                </a:solidFill>
              </a:rPr>
              <a:t> :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These are concordant bodies that occurs 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along The crests and troughs of the folded 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sedimentary strata</a:t>
            </a:r>
          </a:p>
          <a:p>
            <a:pPr>
              <a:lnSpc>
                <a:spcPct val="110000"/>
              </a:lnSpc>
              <a:buNone/>
            </a:pPr>
            <a:endParaRPr lang="en-IN" sz="2800" b="1" u="sng" dirty="0">
              <a:solidFill>
                <a:srgbClr val="FFFF00"/>
              </a:solidFill>
            </a:endParaRPr>
          </a:p>
        </p:txBody>
      </p:sp>
      <p:pic>
        <p:nvPicPr>
          <p:cNvPr id="4" name="Picture 3" descr="IMG_20200418_1208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381000"/>
            <a:ext cx="2933700" cy="2209800"/>
          </a:xfrm>
          <a:prstGeom prst="rect">
            <a:avLst/>
          </a:prstGeom>
        </p:spPr>
      </p:pic>
      <p:pic>
        <p:nvPicPr>
          <p:cNvPr id="5" name="Picture 4" descr="paccolit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657600"/>
            <a:ext cx="2990850" cy="1752600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DISCORDANT BODIES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6"/>
            <a:ext cx="8534400" cy="4830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u="sng" dirty="0" smtClean="0">
                <a:solidFill>
                  <a:srgbClr val="FFFF00"/>
                </a:solidFill>
              </a:rPr>
              <a:t>Dyke</a:t>
            </a:r>
            <a:r>
              <a:rPr lang="en-US" sz="3000" b="1" dirty="0" smtClean="0">
                <a:solidFill>
                  <a:srgbClr val="FFFF00"/>
                </a:solidFill>
              </a:rPr>
              <a:t>:</a:t>
            </a:r>
          </a:p>
          <a:p>
            <a:pPr>
              <a:buNone/>
            </a:pPr>
            <a:r>
              <a:rPr lang="en-US" sz="3000" b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/>
              <a:t>A dyke is a discordant body,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000" dirty="0" smtClean="0"/>
              <a:t>few cm to&gt;100 m thick, produced </a:t>
            </a:r>
          </a:p>
          <a:p>
            <a:pPr>
              <a:buNone/>
            </a:pPr>
            <a:r>
              <a:rPr lang="en-US" sz="2000" dirty="0" smtClean="0"/>
              <a:t>when magma is injected along fractures</a:t>
            </a:r>
          </a:p>
          <a:p>
            <a:pPr>
              <a:buNone/>
            </a:pPr>
            <a:r>
              <a:rPr lang="en-US" sz="2000" dirty="0" smtClean="0"/>
              <a:t>In surrounding rock layers.</a:t>
            </a:r>
          </a:p>
          <a:p>
            <a:pPr>
              <a:buNone/>
            </a:pPr>
            <a:r>
              <a:rPr lang="en-US" sz="2000" dirty="0" smtClean="0"/>
              <a:t>Dykes typically form from magmas of </a:t>
            </a:r>
          </a:p>
          <a:p>
            <a:pPr>
              <a:buNone/>
            </a:pPr>
            <a:r>
              <a:rPr lang="en-US" sz="2000" dirty="0" smtClean="0"/>
              <a:t>basic to granitic composition.</a:t>
            </a:r>
          </a:p>
          <a:p>
            <a:pPr>
              <a:buNone/>
            </a:pPr>
            <a:r>
              <a:rPr lang="en-US" sz="2000" dirty="0" smtClean="0"/>
              <a:t>A dyke is a wall like igneous body that</a:t>
            </a:r>
          </a:p>
          <a:p>
            <a:pPr>
              <a:buNone/>
            </a:pPr>
            <a:r>
              <a:rPr lang="en-US" sz="2000" dirty="0" smtClean="0"/>
              <a:t>Cuts across the strata of the pre-</a:t>
            </a:r>
            <a:r>
              <a:rPr lang="en-US" sz="2000" dirty="0" err="1" smtClean="0"/>
              <a:t>exsiting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rocks.</a:t>
            </a:r>
          </a:p>
          <a:p>
            <a:pPr>
              <a:buNone/>
            </a:pPr>
            <a:r>
              <a:rPr lang="en-US" sz="3000" b="1" u="sng" dirty="0" smtClean="0">
                <a:solidFill>
                  <a:srgbClr val="FFFF00"/>
                </a:solidFill>
              </a:rPr>
              <a:t>Ring dyke</a:t>
            </a:r>
            <a:r>
              <a:rPr lang="en-US" sz="3000" dirty="0" smtClean="0">
                <a:solidFill>
                  <a:srgbClr val="FFFF00"/>
                </a:solidFill>
              </a:rPr>
              <a:t> : </a:t>
            </a:r>
            <a:r>
              <a:rPr lang="en-US" sz="2000" dirty="0" smtClean="0"/>
              <a:t>A dyke of </a:t>
            </a:r>
            <a:r>
              <a:rPr lang="en-US" sz="2000" dirty="0" err="1" smtClean="0"/>
              <a:t>arcuate</a:t>
            </a:r>
            <a:r>
              <a:rPr lang="en-US" sz="2000" dirty="0" smtClean="0"/>
              <a:t> out crop;</a:t>
            </a:r>
          </a:p>
          <a:p>
            <a:pPr>
              <a:buNone/>
            </a:pPr>
            <a:r>
              <a:rPr lang="en-US" sz="2000" dirty="0" smtClean="0"/>
              <a:t>Occurring more or less in the form of a complete </a:t>
            </a:r>
          </a:p>
          <a:p>
            <a:pPr>
              <a:buNone/>
            </a:pPr>
            <a:r>
              <a:rPr lang="en-US" sz="2000" dirty="0" smtClean="0"/>
              <a:t>or nearly complete circle.</a:t>
            </a:r>
          </a:p>
          <a:p>
            <a:pPr>
              <a:buNone/>
            </a:pPr>
            <a:endParaRPr lang="en-IN" sz="3000" b="1" u="sng" dirty="0">
              <a:solidFill>
                <a:srgbClr val="FFFF00"/>
              </a:solidFill>
            </a:endParaRPr>
          </a:p>
        </p:txBody>
      </p:sp>
      <p:pic>
        <p:nvPicPr>
          <p:cNvPr id="4" name="Picture 3" descr="images (16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676400"/>
            <a:ext cx="3048000" cy="2209800"/>
          </a:xfrm>
          <a:prstGeom prst="rect">
            <a:avLst/>
          </a:prstGeom>
        </p:spPr>
      </p:pic>
      <p:pic>
        <p:nvPicPr>
          <p:cNvPr id="11" name="Picture 10" descr="dyk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4038600"/>
            <a:ext cx="2990850" cy="205740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b="1" u="sng" dirty="0" smtClean="0">
                <a:solidFill>
                  <a:srgbClr val="FFFF00"/>
                </a:solidFill>
              </a:rPr>
              <a:t>BATHOLITH</a:t>
            </a:r>
            <a:r>
              <a:rPr lang="en-US" sz="3000" b="1" dirty="0" smtClean="0">
                <a:solidFill>
                  <a:srgbClr val="FFFF00"/>
                </a:solidFill>
              </a:rPr>
              <a:t> :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Batholith</a:t>
            </a:r>
            <a:r>
              <a:rPr lang="en-US" sz="2000" dirty="0" smtClean="0"/>
              <a:t> are the largest kind of </a:t>
            </a:r>
          </a:p>
          <a:p>
            <a:pPr>
              <a:buNone/>
            </a:pPr>
            <a:r>
              <a:rPr lang="en-US" sz="2000" dirty="0" smtClean="0"/>
              <a:t>   (</a:t>
            </a:r>
            <a:r>
              <a:rPr lang="en-US" sz="2000" dirty="0" err="1" smtClean="0"/>
              <a:t>plutons</a:t>
            </a:r>
            <a:r>
              <a:rPr lang="en-US" sz="2000" dirty="0" smtClean="0"/>
              <a:t>) intrusive Igneous bodies </a:t>
            </a:r>
          </a:p>
          <a:p>
            <a:pPr>
              <a:buNone/>
            </a:pPr>
            <a:r>
              <a:rPr lang="en-US" sz="2000" dirty="0" smtClean="0"/>
              <a:t>    which have </a:t>
            </a:r>
            <a:r>
              <a:rPr lang="en-US" sz="2000" dirty="0" err="1" smtClean="0"/>
              <a:t>transgressive</a:t>
            </a:r>
            <a:r>
              <a:rPr lang="en-US" sz="2000" dirty="0" smtClean="0"/>
              <a:t> relation</a:t>
            </a:r>
          </a:p>
          <a:p>
            <a:pPr>
              <a:buNone/>
            </a:pPr>
            <a:r>
              <a:rPr lang="en-US" sz="2000" dirty="0" smtClean="0"/>
              <a:t>    with the adjacent country rocks.</a:t>
            </a:r>
          </a:p>
          <a:p>
            <a:pPr>
              <a:buNone/>
            </a:pPr>
            <a:r>
              <a:rPr lang="en-US" sz="2000" dirty="0" smtClean="0"/>
              <a:t>    their diameter is usually 100 km or</a:t>
            </a:r>
          </a:p>
          <a:p>
            <a:pPr>
              <a:buNone/>
            </a:pPr>
            <a:r>
              <a:rPr lang="en-US" sz="2000" dirty="0" smtClean="0"/>
              <a:t>    more and their outcrop at the surface</a:t>
            </a:r>
          </a:p>
          <a:p>
            <a:pPr>
              <a:buNone/>
            </a:pPr>
            <a:r>
              <a:rPr lang="en-US" sz="2000" dirty="0" smtClean="0"/>
              <a:t>    is roughly circular or oval.</a:t>
            </a:r>
          </a:p>
          <a:p>
            <a:pPr>
              <a:buNone/>
            </a:pPr>
            <a:r>
              <a:rPr lang="en-US" sz="2000" dirty="0" smtClean="0"/>
              <a:t>    Most batholiths are found in belts of deformation within the earth’s </a:t>
            </a:r>
          </a:p>
          <a:p>
            <a:pPr>
              <a:buNone/>
            </a:pPr>
            <a:r>
              <a:rPr lang="en-US" sz="2000" dirty="0" smtClean="0"/>
              <a:t>    crust and are granitic in composition. </a:t>
            </a:r>
          </a:p>
          <a:p>
            <a:pPr>
              <a:buNone/>
            </a:pPr>
            <a:r>
              <a:rPr lang="en-US" sz="2000" dirty="0" smtClean="0"/>
              <a:t>    These are the widening downwards to unknown depths.</a:t>
            </a:r>
          </a:p>
          <a:p>
            <a:pPr>
              <a:buNone/>
            </a:pPr>
            <a:endParaRPr lang="en-US" sz="3000" b="1" u="sng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000" b="1" u="sng" dirty="0" smtClean="0">
                <a:solidFill>
                  <a:srgbClr val="FFFF00"/>
                </a:solidFill>
              </a:rPr>
              <a:t>STOCKS</a:t>
            </a:r>
            <a:r>
              <a:rPr lang="en-US" sz="3000" dirty="0" smtClean="0">
                <a:solidFill>
                  <a:srgbClr val="FFFF00"/>
                </a:solidFill>
              </a:rPr>
              <a:t> :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/>
              <a:t>Are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/>
              <a:t>smaller irregular bodies with 10 km in maximum </a:t>
            </a:r>
            <a:r>
              <a:rPr lang="en-US" sz="2000" dirty="0" err="1" smtClean="0"/>
              <a:t>dimension,and</a:t>
            </a:r>
            <a:r>
              <a:rPr lang="en-US" sz="2000" dirty="0" smtClean="0"/>
              <a:t> are associated with batholiths.</a:t>
            </a:r>
          </a:p>
          <a:p>
            <a:pPr>
              <a:buNone/>
            </a:pPr>
            <a:endParaRPr lang="en-US" sz="3000" b="1" u="sng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000" b="1" u="sng" dirty="0" smtClean="0">
                <a:solidFill>
                  <a:srgbClr val="FFFF00"/>
                </a:solidFill>
              </a:rPr>
              <a:t>BOSSES</a:t>
            </a:r>
            <a:r>
              <a:rPr lang="en-US" sz="3000" dirty="0" smtClean="0"/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:</a:t>
            </a:r>
            <a:r>
              <a:rPr lang="en-US" sz="3000" dirty="0" smtClean="0"/>
              <a:t> </a:t>
            </a:r>
            <a:r>
              <a:rPr lang="en-US" sz="2000" dirty="0" smtClean="0"/>
              <a:t>Stocks of circular outcrop upon the surface are known as bosses</a:t>
            </a:r>
            <a:endParaRPr lang="en-US" sz="3000" b="1" u="sng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000" dirty="0" smtClean="0"/>
          </a:p>
        </p:txBody>
      </p:sp>
      <p:pic>
        <p:nvPicPr>
          <p:cNvPr id="4" name="Picture 3" descr="IMG_20200418_1145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57200"/>
            <a:ext cx="3857625" cy="234315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u="sng" dirty="0" err="1" smtClean="0">
                <a:solidFill>
                  <a:srgbClr val="FFFF00"/>
                </a:solidFill>
              </a:rPr>
              <a:t>Volconic</a:t>
            </a:r>
            <a:r>
              <a:rPr lang="en-US" sz="3000" b="1" u="sng" dirty="0" smtClean="0">
                <a:solidFill>
                  <a:srgbClr val="FFFF00"/>
                </a:solidFill>
              </a:rPr>
              <a:t> pipes and necks</a:t>
            </a:r>
            <a:r>
              <a:rPr lang="en-US" sz="3000" b="1" dirty="0" smtClean="0">
                <a:solidFill>
                  <a:srgbClr val="FFFF00"/>
                </a:solidFill>
              </a:rPr>
              <a:t> :</a:t>
            </a:r>
          </a:p>
          <a:p>
            <a:pPr>
              <a:buNone/>
            </a:pPr>
            <a:r>
              <a:rPr lang="en-US" sz="2000" dirty="0" err="1" smtClean="0"/>
              <a:t>Volconic</a:t>
            </a:r>
            <a:r>
              <a:rPr lang="en-US" sz="2000" dirty="0" smtClean="0"/>
              <a:t> pipes and necks are discordant</a:t>
            </a:r>
          </a:p>
          <a:p>
            <a:pPr>
              <a:buNone/>
            </a:pPr>
            <a:r>
              <a:rPr lang="en-US" sz="2000" dirty="0" smtClean="0"/>
              <a:t>bodies that represent the upper part of</a:t>
            </a:r>
          </a:p>
          <a:p>
            <a:pPr>
              <a:buNone/>
            </a:pPr>
            <a:r>
              <a:rPr lang="en-US" sz="2000" dirty="0" smtClean="0"/>
              <a:t>the conduit that connects the </a:t>
            </a:r>
            <a:r>
              <a:rPr lang="en-US" sz="2000" dirty="0" err="1" smtClean="0"/>
              <a:t>volconic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vent(crater) with an underlying magma</a:t>
            </a:r>
          </a:p>
          <a:p>
            <a:pPr>
              <a:buNone/>
            </a:pPr>
            <a:r>
              <a:rPr lang="en-US" sz="2000" dirty="0" smtClean="0"/>
              <a:t>source (magma chamber or reservoir).</a:t>
            </a:r>
          </a:p>
          <a:p>
            <a:pPr>
              <a:buNone/>
            </a:pPr>
            <a:r>
              <a:rPr lang="en-US" sz="2000" dirty="0" err="1" smtClean="0"/>
              <a:t>Volconic</a:t>
            </a:r>
            <a:r>
              <a:rPr lang="en-US" sz="2000" dirty="0" smtClean="0"/>
              <a:t> necks are </a:t>
            </a:r>
            <a:r>
              <a:rPr lang="en-US" sz="2000" dirty="0" err="1" smtClean="0"/>
              <a:t>erosional</a:t>
            </a:r>
            <a:r>
              <a:rPr lang="en-US" sz="2000" dirty="0" smtClean="0"/>
              <a:t> remnants of </a:t>
            </a:r>
          </a:p>
          <a:p>
            <a:pPr>
              <a:buNone/>
            </a:pPr>
            <a:r>
              <a:rPr lang="en-US" sz="2000" dirty="0" smtClean="0"/>
              <a:t>magma that solidified in the pipe or </a:t>
            </a:r>
          </a:p>
          <a:p>
            <a:pPr>
              <a:buNone/>
            </a:pPr>
            <a:r>
              <a:rPr lang="en-US" sz="2000" dirty="0" smtClean="0"/>
              <a:t>conduit.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3000" b="1" u="sng" dirty="0" err="1" smtClean="0">
                <a:solidFill>
                  <a:srgbClr val="FFFF00"/>
                </a:solidFill>
              </a:rPr>
              <a:t>Ethmolith</a:t>
            </a:r>
            <a:r>
              <a:rPr lang="en-US" sz="3000" b="1" dirty="0" smtClean="0">
                <a:solidFill>
                  <a:srgbClr val="FFFF00"/>
                </a:solidFill>
              </a:rPr>
              <a:t> :</a:t>
            </a:r>
            <a:r>
              <a:rPr lang="en-US" sz="2000" dirty="0" smtClean="0"/>
              <a:t> These are funnel-shaped basic bodies with circular out crop.</a:t>
            </a:r>
          </a:p>
          <a:p>
            <a:pPr>
              <a:buNone/>
            </a:pPr>
            <a:r>
              <a:rPr lang="en-US" sz="3000" b="1" u="sng" dirty="0" err="1" smtClean="0">
                <a:solidFill>
                  <a:srgbClr val="FFFF00"/>
                </a:solidFill>
              </a:rPr>
              <a:t>Harpolith</a:t>
            </a:r>
            <a:r>
              <a:rPr lang="en-US" sz="3000" b="1" dirty="0" smtClean="0">
                <a:solidFill>
                  <a:srgbClr val="FFFF00"/>
                </a:solidFill>
              </a:rPr>
              <a:t> :</a:t>
            </a:r>
            <a:r>
              <a:rPr lang="en-US" sz="2000" dirty="0" smtClean="0"/>
              <a:t> These are sickle-shaped basic bodies formed by stretching of the </a:t>
            </a:r>
            <a:r>
              <a:rPr lang="en-US" sz="2000" dirty="0" err="1" smtClean="0"/>
              <a:t>strara</a:t>
            </a:r>
            <a:r>
              <a:rPr lang="en-US" sz="2000" dirty="0" smtClean="0"/>
              <a:t> after or during injection.</a:t>
            </a:r>
          </a:p>
          <a:p>
            <a:pPr>
              <a:buNone/>
            </a:pPr>
            <a:r>
              <a:rPr lang="en-US" sz="3000" b="1" u="sng" dirty="0" err="1" smtClean="0">
                <a:solidFill>
                  <a:srgbClr val="FFFF00"/>
                </a:solidFill>
              </a:rPr>
              <a:t>Chonolith</a:t>
            </a:r>
            <a:r>
              <a:rPr lang="en-US" sz="3000" b="1" dirty="0" smtClean="0">
                <a:solidFill>
                  <a:srgbClr val="FFFF00"/>
                </a:solidFill>
              </a:rPr>
              <a:t> :</a:t>
            </a:r>
            <a:r>
              <a:rPr lang="en-US" sz="2000" dirty="0" smtClean="0"/>
              <a:t> Any irregular intrusive igneous bodies. </a:t>
            </a:r>
            <a:endParaRPr lang="en-IN" sz="3000" b="1" u="sng" dirty="0">
              <a:solidFill>
                <a:srgbClr val="FFFF00"/>
              </a:solidFill>
            </a:endParaRPr>
          </a:p>
        </p:txBody>
      </p:sp>
      <p:pic>
        <p:nvPicPr>
          <p:cNvPr id="5" name="Picture 4" descr="IMG_20200419_1630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066800"/>
            <a:ext cx="3571875" cy="259080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660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FORMS OF IGNEOUS BODIES</vt:lpstr>
      <vt:lpstr>Slide 2</vt:lpstr>
      <vt:lpstr>CONCORDANT BODIES</vt:lpstr>
      <vt:lpstr>Slide 4</vt:lpstr>
      <vt:lpstr>Slide 5</vt:lpstr>
      <vt:lpstr>DISCORDANT BODIES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 OF IGNEOUS BODIES</dc:title>
  <dc:creator>user</dc:creator>
  <cp:lastModifiedBy>user</cp:lastModifiedBy>
  <cp:revision>1</cp:revision>
  <dcterms:created xsi:type="dcterms:W3CDTF">2006-08-16T00:00:00Z</dcterms:created>
  <dcterms:modified xsi:type="dcterms:W3CDTF">2020-08-12T06:18:01Z</dcterms:modified>
</cp:coreProperties>
</file>