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slop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i="1" spc="-150" dirty="0" smtClean="0">
                <a:solidFill>
                  <a:srgbClr val="FFFF00"/>
                </a:solidFill>
              </a:rPr>
              <a:t>STRUCTURE OF IGNEOUS ROCKS</a:t>
            </a:r>
            <a:endParaRPr lang="en-IN" i="1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The structures of igneous rocks are large scale features</a:t>
            </a:r>
          </a:p>
          <a:p>
            <a:pPr>
              <a:buNone/>
            </a:pPr>
            <a:r>
              <a:rPr lang="en-US" sz="2400" dirty="0" smtClean="0"/>
              <a:t> which are dependent on several factors like:</a:t>
            </a:r>
          </a:p>
          <a:p>
            <a:pPr marL="594360" indent="-457200">
              <a:buFont typeface="+mj-lt"/>
              <a:buAutoNum type="alphaLcParenR"/>
            </a:pPr>
            <a:r>
              <a:rPr lang="en-US" sz="2400" dirty="0" smtClean="0"/>
              <a:t>Composition of magma.</a:t>
            </a:r>
          </a:p>
          <a:p>
            <a:pPr marL="594360" indent="-457200">
              <a:buFont typeface="+mj-lt"/>
              <a:buAutoNum type="alphaLcParenR"/>
            </a:pPr>
            <a:r>
              <a:rPr lang="en-US" sz="2400" dirty="0" smtClean="0"/>
              <a:t>Viscosity of magma.</a:t>
            </a:r>
          </a:p>
          <a:p>
            <a:pPr marL="594360" indent="-457200">
              <a:buFont typeface="+mj-lt"/>
              <a:buAutoNum type="alphaLcParenR"/>
            </a:pPr>
            <a:r>
              <a:rPr lang="en-US" sz="2400" dirty="0" smtClean="0"/>
              <a:t>Temperature and pressure at which cooling and consolidation takes place.</a:t>
            </a:r>
          </a:p>
          <a:p>
            <a:pPr marL="594360" indent="-457200">
              <a:buFont typeface="+mj-lt"/>
              <a:buAutoNum type="alphaLcParenR"/>
            </a:pPr>
            <a:r>
              <a:rPr lang="en-US" sz="2400" dirty="0" smtClean="0"/>
              <a:t>Presence of gases and volatiles.</a:t>
            </a:r>
          </a:p>
          <a:p>
            <a:pPr marL="594360" indent="-457200">
              <a:buNone/>
            </a:pPr>
            <a:r>
              <a:rPr lang="en-US" sz="2400" dirty="0" smtClean="0"/>
              <a:t>Igneous </a:t>
            </a:r>
            <a:r>
              <a:rPr lang="en-US" sz="2400" dirty="0" err="1" smtClean="0"/>
              <a:t>stuctures</a:t>
            </a:r>
            <a:r>
              <a:rPr lang="en-US" sz="2400" dirty="0" smtClean="0"/>
              <a:t> are mostly classified into three major </a:t>
            </a:r>
            <a:r>
              <a:rPr lang="en-US" sz="2400" dirty="0" err="1" smtClean="0"/>
              <a:t>groups,as</a:t>
            </a:r>
            <a:r>
              <a:rPr lang="en-US" sz="2400" dirty="0" smtClean="0"/>
              <a:t> follow:</a:t>
            </a:r>
          </a:p>
          <a:p>
            <a:pPr marL="594360" indent="-457200">
              <a:buNone/>
            </a:pPr>
            <a:r>
              <a:rPr lang="en-US" sz="2400" dirty="0" smtClean="0"/>
              <a:t>1.Mega-structures.</a:t>
            </a:r>
          </a:p>
          <a:p>
            <a:pPr marL="594360" indent="-457200">
              <a:buNone/>
            </a:pPr>
            <a:r>
              <a:rPr lang="en-US" sz="2400" dirty="0" smtClean="0"/>
              <a:t>2.Minor structures.</a:t>
            </a:r>
          </a:p>
          <a:p>
            <a:pPr marL="594360" indent="-457200">
              <a:buNone/>
            </a:pPr>
            <a:r>
              <a:rPr lang="en-US" sz="2400" dirty="0" smtClean="0"/>
              <a:t>3.Micro-structures.</a:t>
            </a:r>
            <a:endParaRPr lang="en-IN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u="sng" dirty="0" err="1" smtClean="0">
                <a:solidFill>
                  <a:schemeClr val="bg1"/>
                </a:solidFill>
              </a:rPr>
              <a:t>Schlieren</a:t>
            </a:r>
            <a:r>
              <a:rPr lang="en-US" sz="2400" b="1" dirty="0" smtClean="0">
                <a:solidFill>
                  <a:schemeClr val="bg1"/>
                </a:solidFill>
              </a:rPr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These are somewhat wavy,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err="1" smtClean="0">
                <a:solidFill>
                  <a:srgbClr val="002060"/>
                </a:solidFill>
              </a:rPr>
              <a:t>Streaky,irregular</a:t>
            </a:r>
            <a:r>
              <a:rPr lang="en-US" sz="2200" dirty="0" smtClean="0">
                <a:solidFill>
                  <a:srgbClr val="002060"/>
                </a:solidFill>
              </a:rPr>
              <a:t> sheets,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Usually lacking sharp contact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With the surrounding igneous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Rocks. They may be altered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Inclusions, segregation or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May represent concentration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Of residual fluids into layers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In a rock that had </a:t>
            </a:r>
            <a:r>
              <a:rPr lang="en-US" sz="2200" dirty="0" err="1" smtClean="0">
                <a:solidFill>
                  <a:srgbClr val="002060"/>
                </a:solidFill>
              </a:rPr>
              <a:t>crystallised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IN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chlie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907542" cy="386238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700" b="1" u="sng" dirty="0" smtClean="0">
                <a:solidFill>
                  <a:srgbClr val="FFC000"/>
                </a:solidFill>
              </a:rPr>
              <a:t>Micro structures</a:t>
            </a:r>
            <a:r>
              <a:rPr lang="en-US" sz="2700" b="1" dirty="0" smtClean="0">
                <a:solidFill>
                  <a:srgbClr val="FFC000"/>
                </a:solidFill>
              </a:rPr>
              <a:t> :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These are formed due to reaction between an already solidified 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Crystals react with the rest of the magma.</a:t>
            </a:r>
          </a:p>
          <a:p>
            <a:pPr>
              <a:buNone/>
            </a:pPr>
            <a:r>
              <a:rPr lang="en-US" sz="2700" b="1" u="sng" dirty="0" smtClean="0">
                <a:solidFill>
                  <a:srgbClr val="FFC000"/>
                </a:solidFill>
              </a:rPr>
              <a:t>Reaction-rims</a:t>
            </a:r>
            <a:r>
              <a:rPr lang="en-US" sz="2700" b="1" dirty="0" smtClean="0">
                <a:solidFill>
                  <a:srgbClr val="FFC000"/>
                </a:solidFill>
              </a:rPr>
              <a:t> :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When the reaction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beween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Already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crystllized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mineral and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rest of the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magam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incom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plete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the corroded crystals are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Found surrounded by the prod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ucts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reaction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i.e.,some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new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Mineral.  Such zones are known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reactionrim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When the react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-ion rims are produced by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Primary magmatic reaction,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They are known as “corona structure’’ and “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kelyphitic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birders’’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when secondary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IN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reaction r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886200" cy="35052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u="sng" dirty="0" err="1" smtClean="0">
                <a:solidFill>
                  <a:schemeClr val="bg1"/>
                </a:solidFill>
              </a:rPr>
              <a:t>Xenolithic</a:t>
            </a:r>
            <a:r>
              <a:rPr lang="en-US" b="1" u="sng" dirty="0" smtClean="0">
                <a:solidFill>
                  <a:schemeClr val="bg1"/>
                </a:solidFill>
              </a:rPr>
              <a:t> structure</a:t>
            </a:r>
            <a:r>
              <a:rPr lang="en-US" b="1" dirty="0" smtClean="0">
                <a:solidFill>
                  <a:schemeClr val="bg1"/>
                </a:solidFill>
              </a:rPr>
              <a:t> 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Occurrence of foreign rock fragments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Within an igneous rock gives rise to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Xenolithic</a:t>
            </a:r>
            <a:r>
              <a:rPr lang="en-US" sz="2400" dirty="0" smtClean="0">
                <a:solidFill>
                  <a:schemeClr val="tx1"/>
                </a:solidFill>
              </a:rPr>
              <a:t> structure.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xenoliths are said to be ‘cognate’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when they are genetically related to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enclosing rocks and ‘</a:t>
            </a:r>
            <a:r>
              <a:rPr lang="en-US" sz="2400" dirty="0" err="1" smtClean="0">
                <a:solidFill>
                  <a:schemeClr val="tx1"/>
                </a:solidFill>
              </a:rPr>
              <a:t>accidental’when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they are fragments of </a:t>
            </a:r>
            <a:r>
              <a:rPr lang="en-US" sz="2400" dirty="0" err="1" smtClean="0">
                <a:solidFill>
                  <a:schemeClr val="tx1"/>
                </a:solidFill>
              </a:rPr>
              <a:t>countryrocks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without having any genetic relation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with the enclosing rock.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Xenolith</a:t>
            </a:r>
            <a:r>
              <a:rPr lang="en-US" sz="2400" dirty="0" smtClean="0">
                <a:solidFill>
                  <a:schemeClr val="tx1"/>
                </a:solidFill>
              </a:rPr>
              <a:t> is also called Enclaves.  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xenol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600"/>
            <a:ext cx="3581400" cy="381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Myrmekite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structure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sz="2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produced by an intergrowth</a:t>
            </a:r>
          </a:p>
          <a:p>
            <a:pPr>
              <a:buNone/>
            </a:pPr>
            <a:r>
              <a:rPr lang="en-US" sz="2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quartz and plagioclase feldspar</a:t>
            </a:r>
          </a:p>
          <a:p>
            <a:pPr>
              <a:buNone/>
            </a:pPr>
            <a:r>
              <a:rPr lang="en-US" sz="2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quartz occurs as blebs or </a:t>
            </a:r>
          </a:p>
          <a:p>
            <a:pPr>
              <a:buNone/>
            </a:pPr>
            <a:r>
              <a:rPr lang="en-US" sz="2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drops in plagioclase.</a:t>
            </a:r>
          </a:p>
          <a:p>
            <a:pPr>
              <a:buNone/>
            </a:pPr>
            <a:endParaRPr lang="en-US" sz="2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2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Graphic structure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: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results from an intergrowth of </a:t>
            </a:r>
          </a:p>
          <a:p>
            <a:pPr>
              <a:buNone/>
            </a:pPr>
            <a:r>
              <a:rPr lang="en-US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Quartz and orthoclase feldspar</a:t>
            </a:r>
            <a:endParaRPr lang="en-US" sz="2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3" descr="myrmeki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3657600" cy="44767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Orbicular structure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sz="2400" dirty="0" smtClean="0"/>
              <a:t>     These are spherical segregation </a:t>
            </a:r>
          </a:p>
          <a:p>
            <a:pPr>
              <a:buNone/>
            </a:pPr>
            <a:r>
              <a:rPr lang="en-US" sz="2400" dirty="0" smtClean="0"/>
              <a:t>Consisting  of concentric shells of </a:t>
            </a:r>
          </a:p>
          <a:p>
            <a:pPr>
              <a:buNone/>
            </a:pPr>
            <a:r>
              <a:rPr lang="en-US" sz="2400" dirty="0" smtClean="0"/>
              <a:t>Different mineral composition and </a:t>
            </a:r>
          </a:p>
          <a:p>
            <a:pPr>
              <a:buNone/>
            </a:pPr>
            <a:r>
              <a:rPr lang="en-US" sz="2400" dirty="0" smtClean="0"/>
              <a:t>Texture, which occasionally occurs </a:t>
            </a:r>
          </a:p>
          <a:p>
            <a:pPr>
              <a:buNone/>
            </a:pPr>
            <a:r>
              <a:rPr lang="en-US" sz="2400" dirty="0" smtClean="0"/>
              <a:t>in granitic rocks.</a:t>
            </a:r>
          </a:p>
          <a:p>
            <a:pPr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u="sng" dirty="0" err="1" smtClean="0">
                <a:solidFill>
                  <a:srgbClr val="FFFF00"/>
                </a:solidFill>
              </a:rPr>
              <a:t>Spherulitic</a:t>
            </a:r>
            <a:r>
              <a:rPr lang="en-US" b="1" u="sng" dirty="0" smtClean="0">
                <a:solidFill>
                  <a:srgbClr val="FFFF00"/>
                </a:solidFill>
              </a:rPr>
              <a:t> structure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400" dirty="0" smtClean="0"/>
              <a:t>Its essential feature is simultaneous</a:t>
            </a:r>
          </a:p>
          <a:p>
            <a:pPr>
              <a:buNone/>
            </a:pPr>
            <a:r>
              <a:rPr lang="en-US" sz="2400" dirty="0" smtClean="0"/>
              <a:t>Crystallization of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with </a:t>
            </a:r>
            <a:r>
              <a:rPr lang="en-US" sz="2400" dirty="0" err="1" smtClean="0"/>
              <a:t>radiati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ng</a:t>
            </a:r>
            <a:r>
              <a:rPr lang="en-US" sz="2400" dirty="0" smtClean="0"/>
              <a:t> arrangement about a common</a:t>
            </a:r>
          </a:p>
          <a:p>
            <a:pPr>
              <a:buNone/>
            </a:pPr>
            <a:r>
              <a:rPr lang="en-US" sz="2400" dirty="0" smtClean="0"/>
              <a:t>Center. The large </a:t>
            </a:r>
            <a:r>
              <a:rPr lang="en-US" sz="2400" dirty="0" err="1" smtClean="0"/>
              <a:t>spherulites</a:t>
            </a:r>
            <a:r>
              <a:rPr lang="en-US" sz="2400" dirty="0" smtClean="0"/>
              <a:t> are </a:t>
            </a:r>
          </a:p>
          <a:p>
            <a:pPr>
              <a:buNone/>
            </a:pPr>
            <a:r>
              <a:rPr lang="en-US" sz="2400" dirty="0" smtClean="0"/>
              <a:t>Known as ‘</a:t>
            </a:r>
            <a:r>
              <a:rPr lang="en-US" sz="2400" dirty="0" err="1" smtClean="0"/>
              <a:t>Lithophyse</a:t>
            </a:r>
            <a:r>
              <a:rPr lang="en-US" sz="2400" dirty="0" smtClean="0"/>
              <a:t>’. In basic lava</a:t>
            </a:r>
            <a:r>
              <a:rPr lang="en-IN" sz="2400" dirty="0" smtClean="0"/>
              <a:t>s</a:t>
            </a:r>
          </a:p>
          <a:p>
            <a:pPr>
              <a:buNone/>
            </a:pPr>
            <a:r>
              <a:rPr lang="en-US" sz="2400" dirty="0" smtClean="0"/>
              <a:t>And intrusions, they are called </a:t>
            </a:r>
          </a:p>
          <a:p>
            <a:pPr>
              <a:buNone/>
            </a:pPr>
            <a:r>
              <a:rPr lang="en-US" sz="2400" dirty="0" smtClean="0"/>
              <a:t>‘</a:t>
            </a:r>
            <a:r>
              <a:rPr lang="en-US" sz="2400" dirty="0" err="1" smtClean="0"/>
              <a:t>vorioles</a:t>
            </a:r>
            <a:r>
              <a:rPr lang="en-US" sz="2400" dirty="0" smtClean="0"/>
              <a:t>’ and the rocks containing </a:t>
            </a:r>
          </a:p>
          <a:p>
            <a:pPr>
              <a:buNone/>
            </a:pPr>
            <a:r>
              <a:rPr lang="en-US" sz="2400" dirty="0" smtClean="0"/>
              <a:t>Them </a:t>
            </a:r>
            <a:r>
              <a:rPr lang="en-US" sz="2400" dirty="0" err="1" smtClean="0"/>
              <a:t>variolites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 descr="orbicu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733800" cy="3048000"/>
          </a:xfrm>
          <a:prstGeom prst="rect">
            <a:avLst/>
          </a:prstGeom>
        </p:spPr>
      </p:pic>
      <p:pic>
        <p:nvPicPr>
          <p:cNvPr id="5" name="Picture 4" descr="spheruli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05200"/>
            <a:ext cx="3810000" cy="31242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MEGA STRUCTURES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Vesicular and amygdaloidal.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Cellular and </a:t>
            </a:r>
            <a:r>
              <a:rPr lang="en-US" sz="2400" dirty="0" err="1" smtClean="0"/>
              <a:t>scoriaceous</a:t>
            </a:r>
            <a:r>
              <a:rPr lang="en-US" sz="2400" dirty="0" smtClean="0"/>
              <a:t>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Lava-drain tunnels.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Block-lava.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Ropy-lava.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Pillow lava.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Sheet structure.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Platy structure.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Columnar structure.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Flow structure.</a:t>
            </a:r>
          </a:p>
          <a:p>
            <a:pPr marL="708660" indent="-571500">
              <a:buFont typeface="+mj-lt"/>
              <a:buAutoNum type="romanUcPeriod"/>
            </a:pPr>
            <a:r>
              <a:rPr lang="en-US" sz="2400" dirty="0" smtClean="0"/>
              <a:t>Rift and </a:t>
            </a:r>
            <a:r>
              <a:rPr lang="en-US" sz="2400" dirty="0" err="1" smtClean="0"/>
              <a:t>graon</a:t>
            </a:r>
            <a:r>
              <a:rPr lang="en-US" sz="2400" dirty="0" smtClean="0"/>
              <a:t>.</a:t>
            </a:r>
            <a:endParaRPr lang="en-IN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Vesicular and Amygdaloidal 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</a:p>
          <a:p>
            <a:pPr>
              <a:buNone/>
            </a:pPr>
            <a:r>
              <a:rPr lang="en-US" sz="2200" dirty="0" smtClean="0"/>
              <a:t>when lavas heavily charged with gases and other volatiles are </a:t>
            </a:r>
          </a:p>
          <a:p>
            <a:pPr>
              <a:buNone/>
            </a:pPr>
            <a:r>
              <a:rPr lang="en-US" sz="2200" dirty="0" smtClean="0"/>
              <a:t>erupted on the surface, the gaseous constituents escapes from </a:t>
            </a:r>
          </a:p>
          <a:p>
            <a:pPr>
              <a:buNone/>
            </a:pPr>
            <a:r>
              <a:rPr lang="en-US" sz="2200" dirty="0" smtClean="0"/>
              <a:t>the magma as there is a decrease in  the pressure. Thus, near </a:t>
            </a:r>
          </a:p>
          <a:p>
            <a:pPr>
              <a:buNone/>
            </a:pPr>
            <a:r>
              <a:rPr lang="en-US" sz="2200" dirty="0" smtClean="0"/>
              <a:t>the top of flow ,empty cavities of </a:t>
            </a:r>
            <a:r>
              <a:rPr lang="en-US" sz="2200" dirty="0" err="1" smtClean="0"/>
              <a:t>variabledimensions</a:t>
            </a:r>
            <a:r>
              <a:rPr lang="en-US" sz="2200" dirty="0" smtClean="0"/>
              <a:t> are </a:t>
            </a:r>
          </a:p>
          <a:p>
            <a:pPr>
              <a:buNone/>
            </a:pPr>
            <a:r>
              <a:rPr lang="en-US" sz="2200" dirty="0" err="1" smtClean="0"/>
              <a:t>formed.The</a:t>
            </a:r>
            <a:r>
              <a:rPr lang="en-US" sz="2200" dirty="0" smtClean="0"/>
              <a:t> individual openings are known as vesicles and the </a:t>
            </a:r>
          </a:p>
          <a:p>
            <a:pPr>
              <a:buNone/>
            </a:pPr>
            <a:r>
              <a:rPr lang="en-US" sz="2200" dirty="0" smtClean="0"/>
              <a:t>structure as a whole is  vesicular structure.</a:t>
            </a:r>
          </a:p>
          <a:p>
            <a:pPr>
              <a:buNone/>
            </a:pPr>
            <a:r>
              <a:rPr lang="en-US" sz="2200" dirty="0" smtClean="0"/>
              <a:t>If, however ,the vesicles thus formed are subsequently filled in</a:t>
            </a:r>
          </a:p>
          <a:p>
            <a:pPr>
              <a:buNone/>
            </a:pPr>
            <a:r>
              <a:rPr lang="en-US" sz="2200" dirty="0" smtClean="0"/>
              <a:t>With some low-temperature secondary minerals, such as calcite</a:t>
            </a:r>
          </a:p>
          <a:p>
            <a:pPr>
              <a:buNone/>
            </a:pPr>
            <a:r>
              <a:rPr lang="en-US" sz="2200" dirty="0" err="1" smtClean="0"/>
              <a:t>Zeolite</a:t>
            </a:r>
            <a:r>
              <a:rPr lang="en-US" sz="2200" dirty="0" smtClean="0"/>
              <a:t>, chalcedony etc., these infillings are called amygdales</a:t>
            </a:r>
          </a:p>
          <a:p>
            <a:pPr>
              <a:buNone/>
            </a:pPr>
            <a:r>
              <a:rPr lang="en-US" sz="2200" dirty="0" smtClean="0"/>
              <a:t>Lavas containing amygdales are said to have amygdaloidal </a:t>
            </a:r>
          </a:p>
          <a:p>
            <a:pPr>
              <a:buNone/>
            </a:pPr>
            <a:r>
              <a:rPr lang="en-US" sz="2200" dirty="0" smtClean="0"/>
              <a:t>Structure. These are the usual characteristic of basic lava flows.</a:t>
            </a:r>
          </a:p>
        </p:txBody>
      </p:sp>
      <p:pic>
        <p:nvPicPr>
          <p:cNvPr id="4" name="Picture 3" descr="vesicu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3200400" cy="1752600"/>
          </a:xfrm>
          <a:prstGeom prst="rect">
            <a:avLst/>
          </a:prstGeom>
        </p:spPr>
      </p:pic>
      <p:pic>
        <p:nvPicPr>
          <p:cNvPr id="5" name="Picture 4" descr="emygdaloi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105400"/>
            <a:ext cx="3124200" cy="17526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Cellular and </a:t>
            </a:r>
            <a:r>
              <a:rPr lang="en-US" b="1" u="sng" dirty="0" err="1" smtClean="0">
                <a:solidFill>
                  <a:srgbClr val="FFFF00"/>
                </a:solidFill>
              </a:rPr>
              <a:t>scoriaceous</a:t>
            </a:r>
            <a:r>
              <a:rPr lang="en-US" b="1" u="sng" dirty="0" smtClean="0">
                <a:solidFill>
                  <a:srgbClr val="FFFF00"/>
                </a:solidFill>
              </a:rPr>
              <a:t> structure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By the bubbling out of the gases, from a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lava heavily charged with volatile and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gaseous constituents, numerous cavities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are formed </a:t>
            </a:r>
            <a:r>
              <a:rPr lang="en-US" sz="2000" dirty="0" err="1" smtClean="0"/>
              <a:t>withthe</a:t>
            </a:r>
            <a:r>
              <a:rPr lang="en-US" sz="2000" dirty="0" smtClean="0"/>
              <a:t> solidification of the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lava.When</a:t>
            </a:r>
            <a:r>
              <a:rPr lang="en-US" sz="2000" dirty="0" smtClean="0"/>
              <a:t> the cavities are very much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abundant, the term pumice or rock-froth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is applied. Such structures are known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as cellular or </a:t>
            </a:r>
            <a:r>
              <a:rPr lang="en-US" sz="2000" dirty="0" err="1" smtClean="0"/>
              <a:t>scoriaceousstructures</a:t>
            </a:r>
            <a:r>
              <a:rPr lang="en-US" sz="2000" dirty="0" smtClean="0"/>
              <a:t> and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are </a:t>
            </a:r>
            <a:r>
              <a:rPr lang="en-US" sz="2000" dirty="0" err="1" smtClean="0"/>
              <a:t>characteristicOf</a:t>
            </a:r>
            <a:r>
              <a:rPr lang="en-US" sz="2000" dirty="0" smtClean="0"/>
              <a:t> highly </a:t>
            </a:r>
            <a:r>
              <a:rPr lang="en-US" sz="2000" dirty="0" err="1" smtClean="0"/>
              <a:t>silicious</a:t>
            </a:r>
            <a:r>
              <a:rPr lang="en-US" sz="2000" dirty="0" smtClean="0"/>
              <a:t> lavas.  </a:t>
            </a:r>
            <a:endParaRPr lang="en-IN" sz="2000" dirty="0"/>
          </a:p>
        </p:txBody>
      </p:sp>
      <p:pic>
        <p:nvPicPr>
          <p:cNvPr id="4" name="Picture 3" descr="scoriace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52600"/>
            <a:ext cx="3733800" cy="344805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"/>
            <a:ext cx="8229600" cy="5852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Lava-drain tunnels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/>
              <a:t>S0metimes while the upper surface </a:t>
            </a:r>
          </a:p>
          <a:p>
            <a:pPr>
              <a:buNone/>
            </a:pPr>
            <a:r>
              <a:rPr lang="en-US" sz="2000" dirty="0" smtClean="0"/>
              <a:t>of the lava consolidates, the interior</a:t>
            </a:r>
          </a:p>
          <a:p>
            <a:pPr>
              <a:buNone/>
            </a:pPr>
            <a:r>
              <a:rPr lang="en-US" sz="2000" dirty="0" smtClean="0"/>
              <a:t>may still remain fluid. When the </a:t>
            </a:r>
          </a:p>
          <a:p>
            <a:pPr>
              <a:buNone/>
            </a:pPr>
            <a:r>
              <a:rPr lang="en-US" sz="2000" dirty="0" smtClean="0"/>
              <a:t>enclosed fluid </a:t>
            </a:r>
            <a:r>
              <a:rPr lang="en-US" sz="2000" dirty="0" err="1" smtClean="0"/>
              <a:t>lavadrains</a:t>
            </a:r>
            <a:r>
              <a:rPr lang="en-US" sz="2000" dirty="0" smtClean="0"/>
              <a:t> out through</a:t>
            </a:r>
          </a:p>
          <a:p>
            <a:pPr>
              <a:buNone/>
            </a:pPr>
            <a:r>
              <a:rPr lang="en-US" sz="2000" dirty="0" smtClean="0"/>
              <a:t>Some weak-spots lying at the periphery</a:t>
            </a:r>
          </a:p>
          <a:p>
            <a:pPr>
              <a:buNone/>
            </a:pPr>
            <a:r>
              <a:rPr lang="en-US" sz="2000" dirty="0" smtClean="0"/>
              <a:t>Of the flow, the resulting structure is </a:t>
            </a:r>
          </a:p>
          <a:p>
            <a:pPr>
              <a:buNone/>
            </a:pPr>
            <a:r>
              <a:rPr lang="en-US" sz="2000" dirty="0" err="1" smtClean="0"/>
              <a:t>Knownas</a:t>
            </a:r>
            <a:r>
              <a:rPr lang="en-US" sz="2000" dirty="0" smtClean="0"/>
              <a:t> lava-drain tunnel.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Block-lava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/>
              <a:t>Since lavas of acidic composition, due to</a:t>
            </a:r>
          </a:p>
          <a:p>
            <a:pPr>
              <a:buNone/>
            </a:pPr>
            <a:r>
              <a:rPr lang="en-US" sz="2000" dirty="0" smtClean="0"/>
              <a:t>their high viscosity don’t flow to greater</a:t>
            </a:r>
          </a:p>
          <a:p>
            <a:pPr>
              <a:buNone/>
            </a:pPr>
            <a:r>
              <a:rPr lang="en-US" sz="2000" dirty="0" err="1" smtClean="0"/>
              <a:t>Distances,they</a:t>
            </a:r>
            <a:r>
              <a:rPr lang="en-US" sz="2000" dirty="0" smtClean="0"/>
              <a:t> after solidification are </a:t>
            </a:r>
          </a:p>
          <a:p>
            <a:pPr>
              <a:buNone/>
            </a:pPr>
            <a:r>
              <a:rPr lang="en-US" sz="2000" dirty="0" smtClean="0"/>
              <a:t>Found to offer a very rough surface. Such</a:t>
            </a:r>
          </a:p>
          <a:p>
            <a:pPr>
              <a:buNone/>
            </a:pPr>
            <a:r>
              <a:rPr lang="en-US" sz="2000" dirty="0" smtClean="0"/>
              <a:t>Lava flows are known as block lava.</a:t>
            </a:r>
          </a:p>
          <a:p>
            <a:pPr>
              <a:buNone/>
            </a:pPr>
            <a:r>
              <a:rPr lang="en-US" sz="2000" dirty="0" smtClean="0"/>
              <a:t>It is also known as ‘‘</a:t>
            </a:r>
            <a:r>
              <a:rPr lang="en-US" sz="2000" dirty="0" err="1" smtClean="0"/>
              <a:t>aa</a:t>
            </a:r>
            <a:r>
              <a:rPr lang="en-US" sz="2000" dirty="0" smtClean="0"/>
              <a:t>” structure.</a:t>
            </a:r>
            <a:endParaRPr lang="en-IN" sz="2000" dirty="0"/>
          </a:p>
        </p:txBody>
      </p:sp>
      <p:pic>
        <p:nvPicPr>
          <p:cNvPr id="4" name="Picture 3" descr="lva-drain tu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33400"/>
            <a:ext cx="3733800" cy="3048000"/>
          </a:xfrm>
          <a:prstGeom prst="rect">
            <a:avLst/>
          </a:prstGeom>
        </p:spPr>
      </p:pic>
      <p:pic>
        <p:nvPicPr>
          <p:cNvPr id="5" name="Picture 4" descr="block l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962400"/>
            <a:ext cx="3733800" cy="28956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Ropy-lava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/>
              <a:t>Lavas of basic composition are </a:t>
            </a:r>
          </a:p>
          <a:p>
            <a:pPr>
              <a:buNone/>
            </a:pPr>
            <a:r>
              <a:rPr lang="en-US" sz="2000" dirty="0" smtClean="0"/>
              <a:t>quite mobile because of </a:t>
            </a:r>
            <a:r>
              <a:rPr lang="en-US" sz="2000" dirty="0" err="1" smtClean="0"/>
              <a:t>theire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low viscosity and they can flow</a:t>
            </a:r>
          </a:p>
          <a:p>
            <a:pPr>
              <a:buNone/>
            </a:pPr>
            <a:r>
              <a:rPr lang="en-US" sz="2000" dirty="0" smtClean="0"/>
              <a:t> to greater distances and after </a:t>
            </a:r>
          </a:p>
          <a:p>
            <a:pPr>
              <a:buNone/>
            </a:pPr>
            <a:r>
              <a:rPr lang="en-US" sz="2000" dirty="0" err="1" smtClean="0"/>
              <a:t>Solidificatin</a:t>
            </a:r>
            <a:r>
              <a:rPr lang="en-US" sz="2000" dirty="0" smtClean="0"/>
              <a:t> offers very smooth </a:t>
            </a:r>
          </a:p>
          <a:p>
            <a:pPr>
              <a:buNone/>
            </a:pPr>
            <a:r>
              <a:rPr lang="en-US" sz="2000" dirty="0" smtClean="0"/>
              <a:t>Surface. Such lava flows are known</a:t>
            </a:r>
          </a:p>
          <a:p>
            <a:pPr>
              <a:buNone/>
            </a:pPr>
            <a:r>
              <a:rPr lang="en-US" sz="2000" dirty="0" smtClean="0"/>
              <a:t> as ropy lava and are also known as</a:t>
            </a:r>
          </a:p>
          <a:p>
            <a:pPr>
              <a:buNone/>
            </a:pPr>
            <a:r>
              <a:rPr lang="en-US" sz="2000" dirty="0" smtClean="0"/>
              <a:t>“</a:t>
            </a:r>
            <a:r>
              <a:rPr lang="en-US" sz="2000" dirty="0" err="1" smtClean="0"/>
              <a:t>pahoehoe”structure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Pillow-lava</a:t>
            </a:r>
            <a:r>
              <a:rPr lang="en-US" b="1" dirty="0" smtClean="0">
                <a:solidFill>
                  <a:srgbClr val="FFFF00"/>
                </a:solidFill>
              </a:rPr>
              <a:t> :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It consists of isolated pillow shaped</a:t>
            </a:r>
          </a:p>
          <a:p>
            <a:pPr>
              <a:buNone/>
            </a:pPr>
            <a:r>
              <a:rPr lang="en-US" sz="2000" dirty="0" smtClean="0"/>
              <a:t>Masses piled one upon another. </a:t>
            </a:r>
          </a:p>
          <a:p>
            <a:pPr>
              <a:buNone/>
            </a:pPr>
            <a:r>
              <a:rPr lang="en-US" sz="2000" dirty="0" smtClean="0"/>
              <a:t>These are produced by extrusion of </a:t>
            </a:r>
          </a:p>
          <a:p>
            <a:pPr>
              <a:buNone/>
            </a:pPr>
            <a:r>
              <a:rPr lang="en-US" sz="2000" dirty="0" smtClean="0"/>
              <a:t>Lava into rain-soaked air, beneath</a:t>
            </a:r>
          </a:p>
          <a:p>
            <a:pPr>
              <a:buNone/>
            </a:pPr>
            <a:r>
              <a:rPr lang="en-US" sz="2000" dirty="0" smtClean="0"/>
              <a:t>Ice-sheets, under water logged </a:t>
            </a:r>
          </a:p>
          <a:p>
            <a:pPr>
              <a:buNone/>
            </a:pPr>
            <a:r>
              <a:rPr lang="en-US" sz="2000" dirty="0" smtClean="0"/>
              <a:t>Sediments or in sea water. </a:t>
            </a:r>
            <a:r>
              <a:rPr lang="en-US" sz="2000" dirty="0" err="1" smtClean="0"/>
              <a:t>Spliite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A lava rich in </a:t>
            </a:r>
            <a:r>
              <a:rPr lang="en-US" sz="2000" dirty="0" err="1" smtClean="0"/>
              <a:t>albite</a:t>
            </a:r>
            <a:r>
              <a:rPr lang="en-US" sz="2000" dirty="0" smtClean="0"/>
              <a:t> characteristically</a:t>
            </a:r>
          </a:p>
          <a:p>
            <a:pPr>
              <a:buNone/>
            </a:pPr>
            <a:r>
              <a:rPr lang="en-US" sz="2000" dirty="0" smtClean="0"/>
              <a:t>Exhibits pillow structure.</a:t>
            </a:r>
            <a:endParaRPr lang="en-IN" dirty="0"/>
          </a:p>
        </p:txBody>
      </p:sp>
      <p:pic>
        <p:nvPicPr>
          <p:cNvPr id="6" name="Picture 5" descr="ropy l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4114800" cy="2819400"/>
          </a:xfrm>
          <a:prstGeom prst="rect">
            <a:avLst/>
          </a:prstGeom>
        </p:spPr>
      </p:pic>
      <p:pic>
        <p:nvPicPr>
          <p:cNvPr id="7" name="Picture 6" descr="pillow l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4038600" cy="3124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5775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Columnar structure</a:t>
            </a:r>
            <a:r>
              <a:rPr lang="en-US" sz="2400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/>
              <a:t>As a consequence </a:t>
            </a:r>
            <a:r>
              <a:rPr lang="en-US" sz="2000" dirty="0" err="1" smtClean="0"/>
              <a:t>ofcontractin</a:t>
            </a:r>
            <a:r>
              <a:rPr lang="en-US" sz="2000" dirty="0" smtClean="0"/>
              <a:t> due to </a:t>
            </a:r>
          </a:p>
          <a:p>
            <a:pPr>
              <a:buNone/>
            </a:pPr>
            <a:r>
              <a:rPr lang="en-US" sz="2000" dirty="0" smtClean="0"/>
              <a:t>cooling, a few sets of vertical joints </a:t>
            </a:r>
          </a:p>
          <a:p>
            <a:pPr>
              <a:buNone/>
            </a:pPr>
            <a:r>
              <a:rPr lang="en-US" sz="2000" dirty="0" smtClean="0"/>
              <a:t>develop. such </a:t>
            </a:r>
            <a:r>
              <a:rPr lang="en-US" sz="2000" dirty="0" err="1" smtClean="0"/>
              <a:t>joints,bring</a:t>
            </a:r>
            <a:r>
              <a:rPr lang="en-US" sz="2000" dirty="0" smtClean="0"/>
              <a:t> about the </a:t>
            </a:r>
          </a:p>
          <a:p>
            <a:pPr>
              <a:buNone/>
            </a:pPr>
            <a:r>
              <a:rPr lang="en-US" sz="2000" dirty="0" smtClean="0"/>
              <a:t>formation of </a:t>
            </a:r>
            <a:r>
              <a:rPr lang="en-US" sz="2000" dirty="0" err="1" smtClean="0"/>
              <a:t>colimns,which</a:t>
            </a:r>
            <a:r>
              <a:rPr lang="en-US" sz="2000" dirty="0" smtClean="0"/>
              <a:t>  may be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square,rectangular,rhombic</a:t>
            </a:r>
            <a:r>
              <a:rPr lang="en-US" sz="2000" dirty="0" smtClean="0"/>
              <a:t> or </a:t>
            </a:r>
          </a:p>
          <a:p>
            <a:pPr>
              <a:buNone/>
            </a:pPr>
            <a:r>
              <a:rPr lang="en-US" sz="2000" dirty="0" smtClean="0"/>
              <a:t>hexagonal in outline.</a:t>
            </a:r>
          </a:p>
          <a:p>
            <a:pPr>
              <a:buNone/>
            </a:pPr>
            <a:endParaRPr lang="en-US" sz="2400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FFFF00"/>
                </a:solidFill>
              </a:rPr>
              <a:t>Sheet structure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/>
              <a:t>The development of one set of well defined</a:t>
            </a:r>
          </a:p>
          <a:p>
            <a:pPr>
              <a:buNone/>
            </a:pPr>
            <a:r>
              <a:rPr lang="en-US" sz="2000" dirty="0" smtClean="0"/>
              <a:t> joints, some times brings about a slicing</a:t>
            </a:r>
          </a:p>
          <a:p>
            <a:pPr>
              <a:buNone/>
            </a:pPr>
            <a:r>
              <a:rPr lang="en-US" sz="2000" dirty="0" smtClean="0"/>
              <a:t> effect on </a:t>
            </a:r>
            <a:r>
              <a:rPr lang="en-US" sz="2000" dirty="0" err="1" smtClean="0"/>
              <a:t>themassive</a:t>
            </a:r>
            <a:r>
              <a:rPr lang="en-US" sz="2000" dirty="0" smtClean="0"/>
              <a:t> igneous rock body. </a:t>
            </a:r>
          </a:p>
          <a:p>
            <a:pPr>
              <a:buNone/>
            </a:pPr>
            <a:r>
              <a:rPr lang="en-US" sz="2000" dirty="0" smtClean="0"/>
              <a:t>If all such slices are horizontal, the </a:t>
            </a:r>
          </a:p>
          <a:p>
            <a:pPr>
              <a:buNone/>
            </a:pPr>
            <a:r>
              <a:rPr lang="en-US" sz="2000" dirty="0" smtClean="0"/>
              <a:t>structure is said to be sheet structure.</a:t>
            </a:r>
          </a:p>
        </p:txBody>
      </p:sp>
      <p:pic>
        <p:nvPicPr>
          <p:cNvPr id="4" name="Picture 3" descr="columnar joi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4800"/>
            <a:ext cx="3505200" cy="3124200"/>
          </a:xfrm>
          <a:prstGeom prst="rect">
            <a:avLst/>
          </a:prstGeom>
        </p:spPr>
      </p:pic>
      <p:pic>
        <p:nvPicPr>
          <p:cNvPr id="5" name="Picture 4" descr="sheet str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733800"/>
            <a:ext cx="3505200" cy="259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Platy structure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/>
              <a:t>Ths</a:t>
            </a:r>
            <a:r>
              <a:rPr lang="en-US" sz="2000" dirty="0" smtClean="0"/>
              <a:t> is also due to the development of different sets of </a:t>
            </a:r>
            <a:r>
              <a:rPr lang="en-US" sz="2000" dirty="0" err="1" smtClean="0"/>
              <a:t>joints,which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gives rise only plates of the rock mass, on striking the rock. Such a </a:t>
            </a:r>
          </a:p>
          <a:p>
            <a:pPr>
              <a:buNone/>
            </a:pPr>
            <a:r>
              <a:rPr lang="en-US" sz="2000" dirty="0" smtClean="0"/>
              <a:t>feature is known as platy structure.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Flow structure</a:t>
            </a:r>
            <a:r>
              <a:rPr lang="en-US" b="1" dirty="0" smtClean="0">
                <a:solidFill>
                  <a:srgbClr val="FFFF00"/>
                </a:solidFill>
              </a:rPr>
              <a:t> :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Subsequent to eruption of lava upon the surface the viscous, </a:t>
            </a:r>
            <a:r>
              <a:rPr lang="en-US" sz="2000" dirty="0" err="1" smtClean="0"/>
              <a:t>varities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flow from one place to other with great difficulty and in their attempt</a:t>
            </a:r>
          </a:p>
          <a:p>
            <a:pPr>
              <a:buNone/>
            </a:pPr>
            <a:r>
              <a:rPr lang="en-US" sz="2000" dirty="0" smtClean="0"/>
              <a:t>to do so, the dissimilar patches within the lava are drawn out in the </a:t>
            </a:r>
          </a:p>
          <a:p>
            <a:pPr>
              <a:buNone/>
            </a:pPr>
            <a:r>
              <a:rPr lang="en-US" sz="2000" dirty="0" smtClean="0"/>
              <a:t>form of elongated </a:t>
            </a:r>
            <a:r>
              <a:rPr lang="en-US" sz="2000" dirty="0" err="1" smtClean="0"/>
              <a:t>lenticles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Sometimes the already </a:t>
            </a:r>
            <a:r>
              <a:rPr lang="en-US" sz="2000" dirty="0" err="1" smtClean="0"/>
              <a:t>crystallised</a:t>
            </a:r>
            <a:r>
              <a:rPr lang="en-US" sz="2000" dirty="0" smtClean="0"/>
              <a:t> particles within the magma are </a:t>
            </a:r>
          </a:p>
          <a:p>
            <a:pPr>
              <a:buNone/>
            </a:pPr>
            <a:r>
              <a:rPr lang="en-US" sz="2000" dirty="0" smtClean="0"/>
              <a:t>arranged  parallel to the direction of the flow of the lava. They </a:t>
            </a:r>
          </a:p>
          <a:p>
            <a:pPr>
              <a:buNone/>
            </a:pPr>
            <a:r>
              <a:rPr lang="en-US" sz="2000" dirty="0" smtClean="0"/>
              <a:t>naturally indicate the direction of flowing of the mass, prior to its </a:t>
            </a:r>
          </a:p>
          <a:p>
            <a:pPr>
              <a:buNone/>
            </a:pPr>
            <a:r>
              <a:rPr lang="en-US" sz="2000" dirty="0" smtClean="0"/>
              <a:t>consolidation. These are also known as directional structure or more </a:t>
            </a:r>
          </a:p>
          <a:p>
            <a:pPr>
              <a:buNone/>
            </a:pPr>
            <a:r>
              <a:rPr lang="en-US" sz="2000" dirty="0" smtClean="0"/>
              <a:t>commonly flow structure</a:t>
            </a:r>
            <a:endParaRPr lang="en-IN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MINOR&amp;MICRO STRUCTURES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Primary foliation.        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Banding in rocks.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Schlieren</a:t>
            </a:r>
            <a:r>
              <a:rPr lang="en-US" dirty="0" smtClean="0"/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Reaction rims.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Myrmekite</a:t>
            </a:r>
            <a:r>
              <a:rPr lang="en-US" dirty="0" smtClean="0"/>
              <a:t> structure.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Graphic structure.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Xenolithic</a:t>
            </a:r>
            <a:r>
              <a:rPr lang="en-US" dirty="0" smtClean="0"/>
              <a:t> structure.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Orbicular structure.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Spherulitic</a:t>
            </a:r>
            <a:r>
              <a:rPr lang="en-US" dirty="0" smtClean="0"/>
              <a:t> structure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1030</Words>
  <Application>Microsoft Office PowerPoint</Application>
  <PresentationFormat>On-screen Show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STRUCTURE OF IGNEOUS ROCKS</vt:lpstr>
      <vt:lpstr>MEGA STRUCTURES</vt:lpstr>
      <vt:lpstr>Slide 3</vt:lpstr>
      <vt:lpstr>Slide 4</vt:lpstr>
      <vt:lpstr>Slide 5</vt:lpstr>
      <vt:lpstr>Slide 6</vt:lpstr>
      <vt:lpstr>Slide 7</vt:lpstr>
      <vt:lpstr>Slide 8</vt:lpstr>
      <vt:lpstr>MINOR&amp;MICRO STRUCTURES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IGNEOUS ROCKS</dc:title>
  <dc:creator>user</dc:creator>
  <cp:lastModifiedBy>user</cp:lastModifiedBy>
  <cp:revision>1</cp:revision>
  <dcterms:created xsi:type="dcterms:W3CDTF">2006-08-16T00:00:00Z</dcterms:created>
  <dcterms:modified xsi:type="dcterms:W3CDTF">2020-08-12T06:20:32Z</dcterms:modified>
</cp:coreProperties>
</file>