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709" autoAdjust="0"/>
  </p:normalViewPr>
  <p:slideViewPr>
    <p:cSldViewPr>
      <p:cViewPr varScale="1">
        <p:scale>
          <a:sx n="65" d="100"/>
          <a:sy n="65" d="100"/>
        </p:scale>
        <p:origin x="-14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457200" y="0"/>
            <a:ext cx="82295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D.N.R. College (A): </a:t>
            </a:r>
            <a:r>
              <a:rPr lang="en-US" sz="40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Bhimavaram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057400" y="609600"/>
            <a:ext cx="519892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Department of Geology</a:t>
            </a:r>
            <a:endParaRPr lang="en-US" sz="4000" b="1" cap="none" spc="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1828800"/>
            <a:ext cx="9144000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6000" b="1" cap="all" spc="0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  </a:t>
            </a:r>
            <a:r>
              <a:rPr lang="en-US" sz="6600" b="1" dirty="0" smtClean="0">
                <a:ln w="11430"/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STRATIGRAPHY</a:t>
            </a:r>
            <a:r>
              <a:rPr lang="en-US" sz="66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6600" b="1" dirty="0" smtClean="0">
                <a:ln w="11430"/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AND ITS NOMENCLATURE</a:t>
            </a:r>
            <a:endParaRPr lang="en-IN" sz="6600" b="1" dirty="0" smtClean="0">
              <a:ln w="11430"/>
              <a:solidFill>
                <a:schemeClr val="accent3">
                  <a:lumMod val="40000"/>
                  <a:lumOff val="6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724400" y="4724400"/>
            <a:ext cx="419480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3200" b="1" cap="none" spc="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/>
              </a:rPr>
              <a:t>K.Santhosh</a:t>
            </a:r>
            <a:endParaRPr lang="en-US" sz="3200" b="1" cap="none" spc="0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/>
            </a:endParaRPr>
          </a:p>
          <a:p>
            <a:r>
              <a:rPr lang="en-US" sz="32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</a:rPr>
              <a:t>Head &amp; Lecturer</a:t>
            </a:r>
          </a:p>
          <a:p>
            <a:r>
              <a:rPr lang="en-US" sz="32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/>
              </a:rPr>
              <a:t>Department of Geology</a:t>
            </a:r>
            <a:endParaRPr lang="en-US" sz="32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0" y="0"/>
            <a:ext cx="557684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Definition of Stratigraphy</a:t>
            </a:r>
            <a:endParaRPr lang="en-US" sz="4000" b="1" cap="none" spc="0" dirty="0">
              <a:ln w="11430"/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85800" y="762000"/>
            <a:ext cx="8229600" cy="243143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200" dirty="0" smtClean="0"/>
              <a:t>       Stratigraphy is the study of stratified rocks.</a:t>
            </a:r>
          </a:p>
          <a:p>
            <a:endParaRPr lang="en-IN" dirty="0" smtClean="0"/>
          </a:p>
          <a:p>
            <a:pPr algn="just"/>
            <a:r>
              <a:rPr lang="en-US" sz="3200" dirty="0" smtClean="0"/>
              <a:t>       The term stratum(spread in Latin )refers to planar units of rocks that were originally spread as sheets over a surface of accumulation.</a:t>
            </a:r>
            <a:endParaRPr lang="en-IN" sz="3200" dirty="0"/>
          </a:p>
        </p:txBody>
      </p:sp>
      <p:sp>
        <p:nvSpPr>
          <p:cNvPr id="10" name="Oval 9"/>
          <p:cNvSpPr/>
          <p:nvPr/>
        </p:nvSpPr>
        <p:spPr>
          <a:xfrm>
            <a:off x="1066800" y="990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066800" y="1752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026" name="Picture 2" descr="Scientists Say: Stratigraphy | Science News for Student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3200400"/>
            <a:ext cx="6324600" cy="338292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0" y="0"/>
            <a:ext cx="649504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Nomenclature of Stratigraphy</a:t>
            </a:r>
            <a:endParaRPr lang="en-US" sz="4000" b="1" cap="none" spc="0" dirty="0">
              <a:ln w="11430"/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85800" y="762000"/>
            <a:ext cx="8229600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en-US" sz="3200" dirty="0" smtClean="0"/>
              <a:t> Four major categories of terms used by those Geologists who studied layered or stratified rocks.</a:t>
            </a:r>
            <a:endParaRPr lang="en-IN" sz="3200" dirty="0" smtClean="0"/>
          </a:p>
          <a:p>
            <a:endParaRPr lang="en-IN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2590800"/>
            <a:ext cx="91440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200" b="1" dirty="0" err="1" smtClean="0"/>
              <a:t>Lithostratigraphic</a:t>
            </a:r>
            <a:r>
              <a:rPr lang="en-US" sz="3200" b="1" dirty="0" smtClean="0"/>
              <a:t> (rock-stratigraphic)units</a:t>
            </a:r>
            <a:r>
              <a:rPr lang="en-US" sz="3200" dirty="0" smtClean="0"/>
              <a:t>:-      </a:t>
            </a:r>
          </a:p>
          <a:p>
            <a:pPr algn="just"/>
            <a:r>
              <a:rPr lang="en-US" sz="3200" dirty="0" smtClean="0"/>
              <a:t>	Based solely on </a:t>
            </a:r>
            <a:r>
              <a:rPr lang="en-US" sz="3200" dirty="0" err="1" smtClean="0"/>
              <a:t>lithology</a:t>
            </a:r>
            <a:r>
              <a:rPr lang="en-US" sz="3200" dirty="0" smtClean="0"/>
              <a:t> and having no necessary time relationship.</a:t>
            </a:r>
            <a:endParaRPr lang="en-IN" sz="3200" dirty="0" smtClean="0"/>
          </a:p>
          <a:p>
            <a:r>
              <a:rPr lang="en-US" sz="3200" dirty="0" smtClean="0"/>
              <a:t> </a:t>
            </a:r>
            <a:endParaRPr lang="en-IN" sz="3200" dirty="0" smtClean="0"/>
          </a:p>
          <a:p>
            <a:r>
              <a:rPr lang="en-US" sz="3200" b="1" dirty="0" err="1" smtClean="0"/>
              <a:t>Chronostratigraphic</a:t>
            </a:r>
            <a:r>
              <a:rPr lang="en-US" sz="3200" b="1" dirty="0" smtClean="0"/>
              <a:t> (time-stratigraphic)units:-</a:t>
            </a:r>
            <a:endParaRPr lang="en-IN" sz="3200" b="1" dirty="0" smtClean="0"/>
          </a:p>
          <a:p>
            <a:r>
              <a:rPr lang="en-US" sz="3200" dirty="0" smtClean="0"/>
              <a:t>      Based   on the time of formation of the included rocks.</a:t>
            </a:r>
            <a:endParaRPr lang="en-IN" sz="3200" dirty="0" smtClean="0"/>
          </a:p>
          <a:p>
            <a:r>
              <a:rPr lang="en-US" sz="3200" dirty="0" smtClean="0"/>
              <a:t> </a:t>
            </a:r>
            <a:endParaRPr lang="en-IN" sz="3200" dirty="0" smtClean="0"/>
          </a:p>
          <a:p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0" y="0"/>
            <a:ext cx="649504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Nomenclature of Stratigraphy</a:t>
            </a:r>
            <a:endParaRPr lang="en-US" sz="4000" b="1" cap="none" spc="0" dirty="0">
              <a:ln w="11430"/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219200"/>
            <a:ext cx="914400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200" b="1" dirty="0" err="1" smtClean="0"/>
              <a:t>Geochronologic</a:t>
            </a:r>
            <a:r>
              <a:rPr lang="en-US" sz="3200" b="1" dirty="0" smtClean="0"/>
              <a:t> (Geologic time) units:-</a:t>
            </a:r>
            <a:r>
              <a:rPr lang="en-US" sz="3200" dirty="0" smtClean="0"/>
              <a:t> </a:t>
            </a:r>
            <a:endParaRPr lang="en-IN" sz="3200" dirty="0" smtClean="0"/>
          </a:p>
          <a:p>
            <a:r>
              <a:rPr lang="en-US" sz="3200" dirty="0" smtClean="0"/>
              <a:t>      Which are subdivisions of pure time recognized on the basis of </a:t>
            </a:r>
            <a:r>
              <a:rPr lang="en-US" sz="3200" dirty="0" err="1" smtClean="0"/>
              <a:t>chronostratigraphic</a:t>
            </a:r>
            <a:r>
              <a:rPr lang="en-US" sz="3200" dirty="0" smtClean="0"/>
              <a:t> units.</a:t>
            </a:r>
            <a:endParaRPr lang="en-IN" sz="3200" dirty="0" smtClean="0"/>
          </a:p>
          <a:p>
            <a:r>
              <a:rPr lang="en-US" sz="3200" dirty="0" smtClean="0"/>
              <a:t> </a:t>
            </a:r>
            <a:endParaRPr lang="en-IN" sz="3200" dirty="0" smtClean="0"/>
          </a:p>
          <a:p>
            <a:pPr lvl="0"/>
            <a:r>
              <a:rPr lang="en-US" sz="3200" b="1" dirty="0" err="1" smtClean="0"/>
              <a:t>Biostratigraphic</a:t>
            </a:r>
            <a:r>
              <a:rPr lang="en-US" sz="3200" b="1" dirty="0" smtClean="0"/>
              <a:t> units:- </a:t>
            </a:r>
            <a:endParaRPr lang="en-IN" sz="3200" dirty="0" smtClean="0"/>
          </a:p>
          <a:p>
            <a:pPr algn="just"/>
            <a:r>
              <a:rPr lang="en-US" sz="3200" dirty="0" smtClean="0"/>
              <a:t>      These are units rock defined solely on their fossil content without any necessary time consideration.</a:t>
            </a:r>
          </a:p>
          <a:p>
            <a:r>
              <a:rPr lang="en-US" sz="3200" dirty="0" err="1" smtClean="0"/>
              <a:t>Biozones</a:t>
            </a:r>
            <a:r>
              <a:rPr lang="en-US" sz="3200" dirty="0" smtClean="0"/>
              <a:t> - (Various types based on occurrence, range, and abundance of  fossils)</a:t>
            </a:r>
            <a:endParaRPr lang="en-IN" sz="3200" dirty="0" smtClean="0"/>
          </a:p>
          <a:p>
            <a:pPr algn="just"/>
            <a:endParaRPr lang="en-IN" sz="3200" dirty="0" smtClean="0"/>
          </a:p>
          <a:p>
            <a:r>
              <a:rPr lang="en-US" sz="3200" dirty="0" smtClean="0"/>
              <a:t> </a:t>
            </a:r>
            <a:endParaRPr lang="en-IN" sz="3200" dirty="0" smtClean="0"/>
          </a:p>
          <a:p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0" y="0"/>
            <a:ext cx="649504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Nomenclature of Stratigraphy</a:t>
            </a:r>
            <a:endParaRPr lang="en-US" sz="4000" b="1" cap="none" spc="0" dirty="0">
              <a:ln w="11430"/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00200" y="762001"/>
          <a:ext cx="6172200" cy="5497575"/>
        </p:xfrm>
        <a:graphic>
          <a:graphicData uri="http://schemas.openxmlformats.org/drawingml/2006/table">
            <a:tbl>
              <a:tblPr/>
              <a:tblGrid>
                <a:gridCol w="6172200"/>
              </a:tblGrid>
              <a:tr h="20573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800" dirty="0" err="1">
                          <a:latin typeface="Times New Roman"/>
                          <a:ea typeface="Calibri"/>
                          <a:cs typeface="Times New Roman"/>
                        </a:rPr>
                        <a:t>Lithostratigraphic</a:t>
                      </a:r>
                      <a:endParaRPr lang="en-IN" sz="4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800" dirty="0"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4800" dirty="0" smtClean="0">
                          <a:latin typeface="Times New Roman"/>
                          <a:ea typeface="Calibri"/>
                          <a:cs typeface="Times New Roman"/>
                        </a:rPr>
                        <a:t>rock-stratigraphic)units</a:t>
                      </a:r>
                      <a:endParaRPr lang="en-IN" sz="4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544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924050" algn="l"/>
                        </a:tabLst>
                      </a:pPr>
                      <a:endParaRPr lang="en-US" sz="4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924050" algn="l"/>
                        </a:tabLst>
                      </a:pPr>
                      <a:endParaRPr lang="en-US" sz="4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924050" algn="l"/>
                        </a:tabLst>
                      </a:pPr>
                      <a:endParaRPr lang="en-US" sz="4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924050" algn="l"/>
                        </a:tabLst>
                      </a:pPr>
                      <a:r>
                        <a:rPr lang="en-US" sz="4800" dirty="0" smtClean="0">
                          <a:latin typeface="Times New Roman"/>
                          <a:ea typeface="Calibri"/>
                          <a:cs typeface="Times New Roman"/>
                        </a:rPr>
                        <a:t>Super </a:t>
                      </a:r>
                      <a:r>
                        <a:rPr lang="en-US" sz="4800" dirty="0">
                          <a:latin typeface="Times New Roman"/>
                          <a:ea typeface="Calibri"/>
                          <a:cs typeface="Times New Roman"/>
                        </a:rPr>
                        <a:t>Group</a:t>
                      </a:r>
                      <a:endParaRPr lang="en-IN" sz="4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544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924050" algn="l"/>
                        </a:tabLst>
                      </a:pPr>
                      <a:endParaRPr lang="en-US" sz="4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924050" algn="l"/>
                        </a:tabLst>
                      </a:pPr>
                      <a:endParaRPr lang="en-US" sz="4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924050" algn="l"/>
                        </a:tabLst>
                      </a:pPr>
                      <a:endParaRPr lang="en-US" sz="4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924050" algn="l"/>
                        </a:tabLst>
                      </a:pPr>
                      <a:endParaRPr lang="en-US" sz="4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924050" algn="l"/>
                        </a:tabLst>
                      </a:pPr>
                      <a:r>
                        <a:rPr lang="en-US" sz="4800" dirty="0" smtClean="0">
                          <a:latin typeface="Times New Roman"/>
                          <a:ea typeface="Calibri"/>
                          <a:cs typeface="Times New Roman"/>
                        </a:rPr>
                        <a:t>Group</a:t>
                      </a:r>
                      <a:endParaRPr lang="en-IN" sz="4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544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4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4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4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4800" dirty="0" smtClean="0">
                          <a:latin typeface="Times New Roman"/>
                          <a:ea typeface="Calibri"/>
                          <a:cs typeface="Times New Roman"/>
                        </a:rPr>
                        <a:t>Formation</a:t>
                      </a:r>
                      <a:endParaRPr lang="en-IN" sz="4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544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924050" algn="l"/>
                        </a:tabLst>
                      </a:pPr>
                      <a:endParaRPr lang="en-US" sz="4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924050" algn="l"/>
                        </a:tabLst>
                      </a:pPr>
                      <a:endParaRPr lang="en-US" sz="4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924050" algn="l"/>
                        </a:tabLst>
                      </a:pPr>
                      <a:endParaRPr lang="en-US" sz="4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924050" algn="l"/>
                        </a:tabLst>
                      </a:pPr>
                      <a:r>
                        <a:rPr lang="en-US" sz="4800" dirty="0" smtClean="0">
                          <a:latin typeface="Times New Roman"/>
                          <a:ea typeface="Calibri"/>
                          <a:cs typeface="Times New Roman"/>
                        </a:rPr>
                        <a:t>Member</a:t>
                      </a:r>
                      <a:endParaRPr lang="en-IN" sz="4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544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924050" algn="l"/>
                        </a:tabLst>
                      </a:pPr>
                      <a:endParaRPr lang="en-US" sz="4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924050" algn="l"/>
                        </a:tabLst>
                      </a:pPr>
                      <a:endParaRPr lang="en-US" sz="4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924050" algn="l"/>
                        </a:tabLst>
                      </a:pPr>
                      <a:endParaRPr lang="en-US" sz="4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924050" algn="l"/>
                        </a:tabLst>
                      </a:pPr>
                      <a:r>
                        <a:rPr lang="en-US" sz="4800" dirty="0" smtClean="0">
                          <a:latin typeface="Times New Roman"/>
                          <a:ea typeface="Calibri"/>
                          <a:cs typeface="Times New Roman"/>
                        </a:rPr>
                        <a:t>Bed</a:t>
                      </a:r>
                      <a:endParaRPr lang="en-IN" sz="4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0" y="0"/>
            <a:ext cx="649504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Nomenclature of Stratigraphy</a:t>
            </a:r>
            <a:endParaRPr lang="en-US" sz="4000" b="1" cap="none" spc="0" dirty="0">
              <a:ln w="11430"/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914403"/>
          <a:ext cx="9144000" cy="6071616"/>
        </p:xfrm>
        <a:graphic>
          <a:graphicData uri="http://schemas.openxmlformats.org/drawingml/2006/table">
            <a:tbl>
              <a:tblPr/>
              <a:tblGrid>
                <a:gridCol w="4572000"/>
                <a:gridCol w="4572000"/>
              </a:tblGrid>
              <a:tr h="16470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latin typeface="Times New Roman"/>
                          <a:ea typeface="Calibri"/>
                          <a:cs typeface="Times New Roman"/>
                        </a:rPr>
                        <a:t>Geochronologic</a:t>
                      </a:r>
                      <a:endParaRPr lang="en-IN" sz="3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latin typeface="Times New Roman"/>
                          <a:ea typeface="Calibri"/>
                          <a:cs typeface="Times New Roman"/>
                        </a:rPr>
                        <a:t>(geologic time) units</a:t>
                      </a:r>
                      <a:endParaRPr lang="en-IN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>
                          <a:latin typeface="Times New Roman"/>
                          <a:ea typeface="Calibri"/>
                          <a:cs typeface="Times New Roman"/>
                        </a:rPr>
                        <a:t>Chronostratigraphic</a:t>
                      </a:r>
                      <a:endParaRPr lang="en-IN" sz="3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>
                          <a:latin typeface="Times New Roman"/>
                          <a:ea typeface="Calibri"/>
                          <a:cs typeface="Times New Roman"/>
                        </a:rPr>
                        <a:t>(time-stratigraphic)  units</a:t>
                      </a:r>
                      <a:endParaRPr lang="en-IN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0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Times New Roman"/>
                          <a:ea typeface="Calibri"/>
                          <a:cs typeface="Times New Roman"/>
                        </a:rPr>
                        <a:t>Eon</a:t>
                      </a:r>
                      <a:endParaRPr lang="en-IN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943350" algn="l"/>
                        </a:tabLst>
                      </a:pPr>
                      <a:r>
                        <a:rPr lang="en-US" sz="3200">
                          <a:latin typeface="Times New Roman"/>
                          <a:ea typeface="Calibri"/>
                          <a:cs typeface="Times New Roman"/>
                        </a:rPr>
                        <a:t>Eonothem</a:t>
                      </a:r>
                      <a:endParaRPr lang="en-IN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0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Calibri"/>
                          <a:cs typeface="Times New Roman"/>
                        </a:rPr>
                        <a:t>Era</a:t>
                      </a:r>
                      <a:endParaRPr lang="en-IN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943350" algn="l"/>
                        </a:tabLst>
                      </a:pPr>
                      <a:r>
                        <a:rPr lang="en-US" sz="3200">
                          <a:latin typeface="Times New Roman"/>
                          <a:ea typeface="Calibri"/>
                          <a:cs typeface="Times New Roman"/>
                        </a:rPr>
                        <a:t>Erathem</a:t>
                      </a:r>
                      <a:endParaRPr lang="en-IN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0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Calibri"/>
                          <a:cs typeface="Times New Roman"/>
                        </a:rPr>
                        <a:t>Period</a:t>
                      </a:r>
                      <a:endParaRPr lang="en-IN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943350" algn="l"/>
                        </a:tabLst>
                      </a:pPr>
                      <a:r>
                        <a:rPr lang="en-US" sz="3200">
                          <a:latin typeface="Times New Roman"/>
                          <a:ea typeface="Calibri"/>
                          <a:cs typeface="Times New Roman"/>
                        </a:rPr>
                        <a:t>System</a:t>
                      </a:r>
                      <a:endParaRPr lang="en-IN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0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Calibri"/>
                          <a:cs typeface="Times New Roman"/>
                        </a:rPr>
                        <a:t>Epoch</a:t>
                      </a:r>
                      <a:endParaRPr lang="en-IN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943350" algn="l"/>
                        </a:tabLst>
                      </a:pPr>
                      <a:r>
                        <a:rPr lang="en-US" sz="3200">
                          <a:latin typeface="Times New Roman"/>
                          <a:ea typeface="Calibri"/>
                          <a:cs typeface="Times New Roman"/>
                        </a:rPr>
                        <a:t>Series</a:t>
                      </a:r>
                      <a:endParaRPr lang="en-IN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0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Calibri"/>
                          <a:cs typeface="Times New Roman"/>
                        </a:rPr>
                        <a:t>Age</a:t>
                      </a:r>
                      <a:endParaRPr lang="en-IN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943350" algn="l"/>
                        </a:tabLst>
                      </a:pPr>
                      <a:r>
                        <a:rPr lang="en-US" sz="3200">
                          <a:latin typeface="Times New Roman"/>
                          <a:ea typeface="Calibri"/>
                          <a:cs typeface="Times New Roman"/>
                        </a:rPr>
                        <a:t>Stage</a:t>
                      </a:r>
                      <a:endParaRPr lang="en-IN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0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Calibri"/>
                          <a:cs typeface="Times New Roman"/>
                        </a:rPr>
                        <a:t>Chron or Phase</a:t>
                      </a:r>
                      <a:endParaRPr lang="en-IN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943350" algn="l"/>
                        </a:tabLst>
                      </a:pPr>
                      <a:r>
                        <a:rPr lang="en-US" sz="3200" dirty="0" err="1">
                          <a:latin typeface="Times New Roman"/>
                          <a:ea typeface="Calibri"/>
                          <a:cs typeface="Times New Roman"/>
                        </a:rPr>
                        <a:t>Chronozone</a:t>
                      </a:r>
                      <a:endParaRPr lang="en-IN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Emily Shuckburgh on Twitter: &quot;Fab so many signed up for ..."/>
          <p:cNvPicPr>
            <a:picLocks noChangeAspect="1" noChangeArrowheads="1"/>
          </p:cNvPicPr>
          <p:nvPr/>
        </p:nvPicPr>
        <p:blipFill>
          <a:blip r:embed="rId2"/>
          <a:srcRect b="994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2225</TotalTime>
  <Words>148</Words>
  <Application>Microsoft Office PowerPoint</Application>
  <PresentationFormat>On-screen Show (4:3)</PresentationFormat>
  <Paragraphs>68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user</cp:lastModifiedBy>
  <cp:revision>91</cp:revision>
  <dcterms:created xsi:type="dcterms:W3CDTF">2006-08-16T00:00:00Z</dcterms:created>
  <dcterms:modified xsi:type="dcterms:W3CDTF">2020-08-13T06:52:04Z</dcterms:modified>
</cp:coreProperties>
</file>