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6" r:id="rId3"/>
    <p:sldId id="261" r:id="rId4"/>
    <p:sldId id="262" r:id="rId5"/>
    <p:sldId id="263" r:id="rId6"/>
    <p:sldId id="264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1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Palladio Uralic"/>
                <a:cs typeface="Palladio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FreeSerif"/>
                <a:cs typeface="Free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Palladio Uralic"/>
                <a:cs typeface="Palladio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Palladio Uralic"/>
                <a:cs typeface="Palladio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4507" y="157683"/>
            <a:ext cx="8034985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Palladio Uralic"/>
                <a:cs typeface="Palladio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739" y="2869081"/>
            <a:ext cx="5024120" cy="3745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FreeSerif"/>
                <a:cs typeface="Free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s (8)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838200"/>
            <a:ext cx="914400" cy="1247191"/>
          </a:xfrm>
          <a:prstGeom prst="rect">
            <a:avLst/>
          </a:prstGeom>
          <a:ln>
            <a:noFill/>
          </a:ln>
        </p:spPr>
      </p:pic>
      <p:sp>
        <p:nvSpPr>
          <p:cNvPr id="13" name="Rectangle 12"/>
          <p:cNvSpPr/>
          <p:nvPr/>
        </p:nvSpPr>
        <p:spPr>
          <a:xfrm>
            <a:off x="838200" y="304800"/>
            <a:ext cx="78486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D.N.R. College (A): </a:t>
            </a:r>
            <a:r>
              <a:rPr lang="en-U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Bhimavaram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81200" y="1143000"/>
            <a:ext cx="519892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Department of Geology</a:t>
            </a:r>
            <a:endParaRPr lang="en-US" sz="4000" b="1" cap="none" spc="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2362200"/>
            <a:ext cx="91440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all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en-US" sz="66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Standard Geological </a:t>
            </a:r>
            <a:r>
              <a:rPr lang="en-US" sz="6600" b="1" dirty="0" err="1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TimeScale</a:t>
            </a:r>
            <a:endParaRPr lang="en-IN" sz="6600" b="1" dirty="0" smtClean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24400" y="4724400"/>
            <a:ext cx="419480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</a:rPr>
              <a:t>K. </a:t>
            </a:r>
            <a:r>
              <a:rPr lang="en-US" sz="32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</a:rPr>
              <a:t>Santhosh</a:t>
            </a:r>
            <a:endParaRPr lang="en-US" sz="32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r>
              <a:rPr lang="en-US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Head &amp; Lecturer</a:t>
            </a:r>
          </a:p>
          <a:p>
            <a:r>
              <a:rPr lang="en-US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/>
              </a:rPr>
              <a:t>Department of Geology</a:t>
            </a:r>
            <a:endParaRPr lang="en-US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pic>
        <p:nvPicPr>
          <p:cNvPr id="7" name="Picture 6" descr="images (8)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96200" y="990600"/>
            <a:ext cx="1047851" cy="110629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39" y="856233"/>
            <a:ext cx="8987790" cy="275780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sz="2000" b="1" spc="-5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What </a:t>
            </a:r>
            <a:r>
              <a:rPr sz="2000" b="1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does the time </a:t>
            </a:r>
            <a:r>
              <a:rPr sz="2000" b="1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scale</a:t>
            </a:r>
            <a:r>
              <a:rPr sz="2000" b="1" spc="-2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represent?</a:t>
            </a:r>
            <a:endParaRPr sz="200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  <a:spcBef>
                <a:spcPts val="1070"/>
              </a:spcBef>
              <a:buFont typeface="Wingdings"/>
              <a:buChar char=""/>
              <a:tabLst>
                <a:tab pos="233679" algn="l"/>
              </a:tabLst>
            </a:pPr>
            <a:r>
              <a:rPr sz="2000" spc="7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geologic </a:t>
            </a:r>
            <a:r>
              <a:rPr sz="2000" spc="85" dirty="0">
                <a:latin typeface="Times New Roman" pitchFamily="18" charset="0"/>
                <a:cs typeface="Times New Roman" pitchFamily="18" charset="0"/>
              </a:rPr>
              <a:t>time </a:t>
            </a:r>
            <a:r>
              <a:rPr sz="2000" spc="65" dirty="0">
                <a:latin typeface="Times New Roman" pitchFamily="18" charset="0"/>
                <a:cs typeface="Times New Roman" pitchFamily="18" charset="0"/>
              </a:rPr>
              <a:t>scale </a:t>
            </a:r>
            <a:r>
              <a:rPr sz="2000" spc="110" dirty="0">
                <a:latin typeface="Times New Roman" pitchFamily="18" charset="0"/>
                <a:cs typeface="Times New Roman" pitchFamily="18" charset="0"/>
              </a:rPr>
              <a:t>divides </a:t>
            </a:r>
            <a:r>
              <a:rPr sz="2000" spc="185" dirty="0">
                <a:latin typeface="Times New Roman" pitchFamily="18" charset="0"/>
                <a:cs typeface="Times New Roman" pitchFamily="18" charset="0"/>
              </a:rPr>
              <a:t>up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the history 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the earth </a:t>
            </a:r>
            <a:r>
              <a:rPr sz="2000" spc="110" dirty="0">
                <a:latin typeface="Times New Roman" pitchFamily="18" charset="0"/>
                <a:cs typeface="Times New Roman" pitchFamily="18" charset="0"/>
              </a:rPr>
              <a:t>based </a:t>
            </a:r>
            <a:r>
              <a:rPr sz="2000" spc="130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sz="2000" spc="45" dirty="0">
                <a:latin typeface="Times New Roman" pitchFamily="18" charset="0"/>
                <a:cs typeface="Times New Roman" pitchFamily="18" charset="0"/>
              </a:rPr>
              <a:t>life-forms </a:t>
            </a:r>
            <a:r>
              <a:rPr sz="2000" spc="100" dirty="0">
                <a:latin typeface="Times New Roman" pitchFamily="18" charset="0"/>
                <a:cs typeface="Times New Roman" pitchFamily="18" charset="0"/>
              </a:rPr>
              <a:t>that  </a:t>
            </a:r>
            <a:r>
              <a:rPr sz="2000" spc="120" dirty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existed </a:t>
            </a:r>
            <a:r>
              <a:rPr sz="2000" spc="135" dirty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sz="2000" spc="40" dirty="0">
                <a:latin typeface="Times New Roman" pitchFamily="18" charset="0"/>
                <a:cs typeface="Times New Roman" pitchFamily="18" charset="0"/>
              </a:rPr>
              <a:t>specific </a:t>
            </a:r>
            <a:r>
              <a:rPr sz="2000" spc="85" dirty="0">
                <a:latin typeface="Times New Roman" pitchFamily="18" charset="0"/>
                <a:cs typeface="Times New Roman" pitchFamily="18" charset="0"/>
              </a:rPr>
              <a:t>times </a:t>
            </a:r>
            <a:r>
              <a:rPr sz="2000" spc="65" dirty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creation 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the planet. 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sz="2000" spc="100" dirty="0">
                <a:latin typeface="Times New Roman" pitchFamily="18" charset="0"/>
                <a:cs typeface="Times New Roman" pitchFamily="18" charset="0"/>
              </a:rPr>
              <a:t>divisions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are 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called </a:t>
            </a:r>
            <a:r>
              <a:rPr sz="2000" b="1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geochronologic </a:t>
            </a:r>
            <a:r>
              <a:rPr sz="2000" b="1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units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000" i="1" dirty="0">
                <a:latin typeface="Times New Roman" pitchFamily="18" charset="0"/>
                <a:cs typeface="Times New Roman" pitchFamily="18" charset="0"/>
              </a:rPr>
              <a:t>geo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sz="2000" spc="50" dirty="0">
                <a:latin typeface="Times New Roman" pitchFamily="18" charset="0"/>
                <a:cs typeface="Times New Roman" pitchFamily="18" charset="0"/>
              </a:rPr>
              <a:t>rock, </a:t>
            </a:r>
            <a:r>
              <a:rPr sz="2000" i="1" spc="-5" dirty="0">
                <a:latin typeface="Times New Roman" pitchFamily="18" charset="0"/>
                <a:cs typeface="Times New Roman" pitchFamily="18" charset="0"/>
              </a:rPr>
              <a:t>chronology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sz="2000"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time).</a:t>
            </a:r>
            <a:endParaRPr sz="2000">
              <a:latin typeface="Times New Roman" pitchFamily="18" charset="0"/>
              <a:cs typeface="Times New Roman" pitchFamily="18" charset="0"/>
            </a:endParaRPr>
          </a:p>
          <a:p>
            <a:pPr marL="12700" marR="5715" algn="just">
              <a:lnSpc>
                <a:spcPct val="100000"/>
              </a:lnSpc>
              <a:spcBef>
                <a:spcPts val="1080"/>
              </a:spcBef>
              <a:buFont typeface="Wingdings"/>
              <a:buChar char=""/>
              <a:tabLst>
                <a:tab pos="233679" algn="l"/>
              </a:tabLst>
            </a:pPr>
            <a:r>
              <a:rPr sz="2000" spc="95" dirty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85" dirty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sz="2000" spc="45" dirty="0">
                <a:latin typeface="Times New Roman" pitchFamily="18" charset="0"/>
                <a:cs typeface="Times New Roman" pitchFamily="18" charset="0"/>
              </a:rPr>
              <a:t>life-forms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000" spc="114" dirty="0">
                <a:latin typeface="Times New Roman" pitchFamily="18" charset="0"/>
                <a:cs typeface="Times New Roman" pitchFamily="18" charset="0"/>
              </a:rPr>
              <a:t>found </a:t>
            </a:r>
            <a:r>
              <a:rPr sz="2000" spc="105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000" b="1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fossils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000" spc="114" dirty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are the </a:t>
            </a:r>
            <a:r>
              <a:rPr sz="2000" spc="105" dirty="0">
                <a:latin typeface="Times New Roman" pitchFamily="18" charset="0"/>
                <a:cs typeface="Times New Roman" pitchFamily="18" charset="0"/>
              </a:rPr>
              <a:t>remains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000" spc="70" dirty="0">
                <a:latin typeface="Times New Roman" pitchFamily="18" charset="0"/>
                <a:cs typeface="Times New Roman" pitchFamily="18" charset="0"/>
              </a:rPr>
              <a:t>traces 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140" dirty="0">
                <a:latin typeface="Times New Roman" pitchFamily="18" charset="0"/>
                <a:cs typeface="Times New Roman" pitchFamily="18" charset="0"/>
              </a:rPr>
              <a:t>an  </a:t>
            </a:r>
            <a:r>
              <a:rPr sz="2000" spc="114" dirty="0">
                <a:latin typeface="Times New Roman" pitchFamily="18" charset="0"/>
                <a:cs typeface="Times New Roman" pitchFamily="18" charset="0"/>
              </a:rPr>
              <a:t>organism 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geologic </a:t>
            </a:r>
            <a:r>
              <a:rPr sz="2000" spc="114" dirty="0">
                <a:latin typeface="Times New Roman" pitchFamily="18" charset="0"/>
                <a:cs typeface="Times New Roman" pitchFamily="18" charset="0"/>
              </a:rPr>
              <a:t>past </a:t>
            </a:r>
            <a:r>
              <a:rPr sz="2000" spc="1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000" spc="120" dirty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been </a:t>
            </a:r>
            <a:r>
              <a:rPr sz="2000" spc="110" dirty="0">
                <a:latin typeface="Times New Roman" pitchFamily="18" charset="0"/>
                <a:cs typeface="Times New Roman" pitchFamily="18" charset="0"/>
              </a:rPr>
              <a:t>preserved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000" spc="110" dirty="0">
                <a:latin typeface="Times New Roman" pitchFamily="18" charset="0"/>
                <a:cs typeface="Times New Roman" pitchFamily="18" charset="0"/>
              </a:rPr>
              <a:t>sediment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000" spc="50" dirty="0">
                <a:latin typeface="Times New Roman" pitchFamily="18" charset="0"/>
                <a:cs typeface="Times New Roman" pitchFamily="18" charset="0"/>
              </a:rPr>
              <a:t>rock. </a:t>
            </a:r>
            <a:r>
              <a:rPr sz="2000" spc="100" dirty="0">
                <a:latin typeface="Times New Roman" pitchFamily="18" charset="0"/>
                <a:cs typeface="Times New Roman" pitchFamily="18" charset="0"/>
              </a:rPr>
              <a:t>Without  </a:t>
            </a:r>
            <a:r>
              <a:rPr sz="2000" spc="50" dirty="0">
                <a:latin typeface="Times New Roman" pitchFamily="18" charset="0"/>
                <a:cs typeface="Times New Roman" pitchFamily="18" charset="0"/>
              </a:rPr>
              <a:t>fossils,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0" dirty="0">
                <a:latin typeface="Times New Roman" pitchFamily="18" charset="0"/>
                <a:cs typeface="Times New Roman" pitchFamily="18" charset="0"/>
              </a:rPr>
              <a:t>scientists</a:t>
            </a:r>
            <a:r>
              <a:rPr sz="2000"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45" dirty="0">
                <a:latin typeface="Times New Roman" pitchFamily="18" charset="0"/>
                <a:cs typeface="Times New Roman" pitchFamily="18" charset="0"/>
              </a:rPr>
              <a:t>may</a:t>
            </a:r>
            <a:r>
              <a:rPr sz="20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10" dirty="0">
                <a:latin typeface="Times New Roman" pitchFamily="18" charset="0"/>
                <a:cs typeface="Times New Roman" pitchFamily="18" charset="0"/>
              </a:rPr>
              <a:t>not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20" dirty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sz="20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5" dirty="0">
                <a:latin typeface="Times New Roman" pitchFamily="18" charset="0"/>
                <a:cs typeface="Times New Roman" pitchFamily="18" charset="0"/>
              </a:rPr>
              <a:t>concluded</a:t>
            </a:r>
            <a:r>
              <a:rPr sz="2000" spc="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0" dirty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sz="20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0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earth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20" dirty="0">
                <a:latin typeface="Times New Roman" pitchFamily="18" charset="0"/>
                <a:cs typeface="Times New Roman" pitchFamily="18" charset="0"/>
              </a:rPr>
              <a:t>has</a:t>
            </a:r>
            <a:r>
              <a:rPr sz="20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14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history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0" dirty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20" dirty="0">
                <a:latin typeface="Times New Roman" pitchFamily="18" charset="0"/>
                <a:cs typeface="Times New Roman" pitchFamily="18" charset="0"/>
              </a:rPr>
              <a:t>long</a:t>
            </a:r>
            <a:r>
              <a:rPr sz="2000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precedes  </a:t>
            </a:r>
            <a:r>
              <a:rPr sz="2000" spc="114" dirty="0">
                <a:latin typeface="Times New Roman" pitchFamily="18" charset="0"/>
                <a:cs typeface="Times New Roman" pitchFamily="18" charset="0"/>
              </a:rPr>
              <a:t>mankind</a:t>
            </a:r>
            <a:r>
              <a:rPr sz="1800" spc="114" dirty="0">
                <a:latin typeface="FreeSerif"/>
                <a:cs typeface="FreeSerif"/>
              </a:rPr>
              <a:t>.</a:t>
            </a:r>
            <a:endParaRPr sz="1800">
              <a:latin typeface="FreeSerif"/>
              <a:cs typeface="Free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0" y="3830889"/>
            <a:ext cx="8528050" cy="2637260"/>
          </a:xfrm>
          <a:prstGeom prst="rect">
            <a:avLst/>
          </a:prstGeom>
        </p:spPr>
        <p:txBody>
          <a:bodyPr vert="horz" wrap="square" lIns="0" tIns="170815" rIns="0" bIns="0" rtlCol="0">
            <a:spAutoFit/>
          </a:bodyPr>
          <a:lstStyle/>
          <a:p>
            <a:pPr marL="230504" indent="-218440">
              <a:lnSpc>
                <a:spcPct val="100000"/>
              </a:lnSpc>
              <a:spcBef>
                <a:spcPts val="1345"/>
              </a:spcBef>
              <a:buFont typeface="Wingdings"/>
              <a:buChar char=""/>
              <a:tabLst>
                <a:tab pos="231140" algn="l"/>
              </a:tabLst>
            </a:pPr>
            <a:r>
              <a:rPr spc="7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70" dirty="0">
                <a:latin typeface="Times New Roman" pitchFamily="18" charset="0"/>
                <a:cs typeface="Times New Roman" pitchFamily="18" charset="0"/>
              </a:rPr>
              <a:t>Geologic</a:t>
            </a:r>
            <a:r>
              <a:rPr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70" dirty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Scale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60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125" dirty="0">
                <a:latin typeface="Times New Roman" pitchFamily="18" charset="0"/>
                <a:cs typeface="Times New Roman" pitchFamily="18" charset="0"/>
              </a:rPr>
              <a:t>divided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120" dirty="0">
                <a:latin typeface="Times New Roman" pitchFamily="18" charset="0"/>
                <a:cs typeface="Times New Roman" pitchFamily="18" charset="0"/>
              </a:rPr>
              <a:t>by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9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95" dirty="0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90" dirty="0">
                <a:latin typeface="Times New Roman" pitchFamily="18" charset="0"/>
                <a:cs typeface="Times New Roman" pitchFamily="18" charset="0"/>
              </a:rPr>
              <a:t>divisions:</a:t>
            </a:r>
            <a:endParaRPr>
              <a:latin typeface="Times New Roman" pitchFamily="18" charset="0"/>
              <a:cs typeface="Times New Roman" pitchFamily="18" charset="0"/>
            </a:endParaRPr>
          </a:p>
          <a:p>
            <a:pPr marL="220979" indent="-208915">
              <a:lnSpc>
                <a:spcPct val="100000"/>
              </a:lnSpc>
              <a:spcBef>
                <a:spcPts val="1100"/>
              </a:spcBef>
              <a:buFont typeface="Wingdings"/>
              <a:buChar char=""/>
              <a:tabLst>
                <a:tab pos="221615" algn="l"/>
              </a:tabLst>
            </a:pPr>
            <a:r>
              <a:rPr b="1" spc="-10" dirty="0">
                <a:latin typeface="Times New Roman" pitchFamily="18" charset="0"/>
                <a:cs typeface="Times New Roman" pitchFamily="18" charset="0"/>
              </a:rPr>
              <a:t>Eons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spc="80" dirty="0">
                <a:latin typeface="Times New Roman" pitchFamily="18" charset="0"/>
                <a:cs typeface="Times New Roman" pitchFamily="18" charset="0"/>
              </a:rPr>
              <a:t>Longest </a:t>
            </a:r>
            <a:r>
              <a:rPr spc="85" dirty="0">
                <a:latin typeface="Times New Roman" pitchFamily="18" charset="0"/>
                <a:cs typeface="Times New Roman" pitchFamily="18" charset="0"/>
              </a:rPr>
              <a:t>subdivision; </a:t>
            </a:r>
            <a:r>
              <a:rPr spc="100" dirty="0">
                <a:latin typeface="Times New Roman" pitchFamily="18" charset="0"/>
                <a:cs typeface="Times New Roman" pitchFamily="18" charset="0"/>
              </a:rPr>
              <a:t>based </a:t>
            </a:r>
            <a:r>
              <a:rPr spc="114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spc="7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pc="105" dirty="0">
                <a:latin typeface="Times New Roman" pitchFamily="18" charset="0"/>
                <a:cs typeface="Times New Roman" pitchFamily="18" charset="0"/>
              </a:rPr>
              <a:t>abundance 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pc="65" dirty="0">
                <a:latin typeface="Times New Roman" pitchFamily="18" charset="0"/>
                <a:cs typeface="Times New Roman" pitchFamily="18" charset="0"/>
              </a:rPr>
              <a:t>certain</a:t>
            </a:r>
            <a:r>
              <a:rPr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fossils</a:t>
            </a:r>
            <a:endParaRPr>
              <a:latin typeface="Times New Roman" pitchFamily="18" charset="0"/>
              <a:cs typeface="Times New Roman" pitchFamily="18" charset="0"/>
            </a:endParaRPr>
          </a:p>
          <a:p>
            <a:pPr marL="678180" lvl="1" indent="-208915">
              <a:lnSpc>
                <a:spcPct val="100000"/>
              </a:lnSpc>
              <a:spcBef>
                <a:spcPts val="960"/>
              </a:spcBef>
              <a:buFont typeface="Wingdings"/>
              <a:buChar char=""/>
              <a:tabLst>
                <a:tab pos="678815" algn="l"/>
              </a:tabLst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Eras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85" dirty="0">
                <a:latin typeface="Times New Roman" pitchFamily="18" charset="0"/>
                <a:cs typeface="Times New Roman" pitchFamily="18" charset="0"/>
              </a:rPr>
              <a:t>Next</a:t>
            </a:r>
            <a:r>
              <a:rPr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7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85" dirty="0">
                <a:latin typeface="Times New Roman" pitchFamily="18" charset="0"/>
                <a:cs typeface="Times New Roman" pitchFamily="18" charset="0"/>
              </a:rPr>
              <a:t>longest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85" dirty="0">
                <a:latin typeface="Times New Roman" pitchFamily="18" charset="0"/>
                <a:cs typeface="Times New Roman" pitchFamily="18" charset="0"/>
              </a:rPr>
              <a:t>subdivision;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100" dirty="0">
                <a:latin typeface="Times New Roman" pitchFamily="18" charset="0"/>
                <a:cs typeface="Times New Roman" pitchFamily="18" charset="0"/>
              </a:rPr>
              <a:t>marked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105" dirty="0">
                <a:latin typeface="Times New Roman" pitchFamily="18" charset="0"/>
                <a:cs typeface="Times New Roman" pitchFamily="18" charset="0"/>
              </a:rPr>
              <a:t>by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major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90" dirty="0">
                <a:latin typeface="Times New Roman" pitchFamily="18" charset="0"/>
                <a:cs typeface="Times New Roman" pitchFamily="18" charset="0"/>
              </a:rPr>
              <a:t>changes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8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7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40" dirty="0">
                <a:latin typeface="Times New Roman" pitchFamily="18" charset="0"/>
                <a:cs typeface="Times New Roman" pitchFamily="18" charset="0"/>
              </a:rPr>
              <a:t>fossil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75" dirty="0">
                <a:latin typeface="Times New Roman" pitchFamily="18" charset="0"/>
                <a:cs typeface="Times New Roman" pitchFamily="18" charset="0"/>
              </a:rPr>
              <a:t>record</a:t>
            </a:r>
            <a:endParaRPr>
              <a:latin typeface="Times New Roman" pitchFamily="18" charset="0"/>
              <a:cs typeface="Times New Roman" pitchFamily="18" charset="0"/>
            </a:endParaRPr>
          </a:p>
          <a:p>
            <a:pPr marL="1136015" lvl="2" indent="-209550">
              <a:lnSpc>
                <a:spcPct val="100000"/>
              </a:lnSpc>
              <a:spcBef>
                <a:spcPts val="960"/>
              </a:spcBef>
              <a:buFont typeface="Wingdings"/>
              <a:buChar char=""/>
              <a:tabLst>
                <a:tab pos="1136650" algn="l"/>
              </a:tabLst>
            </a:pPr>
            <a:r>
              <a:rPr b="1" spc="-5" dirty="0">
                <a:latin typeface="Times New Roman" pitchFamily="18" charset="0"/>
                <a:cs typeface="Times New Roman" pitchFamily="18" charset="0"/>
              </a:rPr>
              <a:t>Periods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75" dirty="0">
                <a:latin typeface="Times New Roman" pitchFamily="18" charset="0"/>
                <a:cs typeface="Times New Roman" pitchFamily="18" charset="0"/>
              </a:rPr>
              <a:t>Based </a:t>
            </a:r>
            <a:r>
              <a:rPr spc="114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spc="95" dirty="0">
                <a:latin typeface="Times New Roman" pitchFamily="18" charset="0"/>
                <a:cs typeface="Times New Roman" pitchFamily="18" charset="0"/>
              </a:rPr>
              <a:t>types </a:t>
            </a:r>
            <a:r>
              <a:rPr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life </a:t>
            </a:r>
            <a:r>
              <a:rPr spc="70" dirty="0">
                <a:latin typeface="Times New Roman" pitchFamily="18" charset="0"/>
                <a:cs typeface="Times New Roman" pitchFamily="18" charset="0"/>
              </a:rPr>
              <a:t>existing </a:t>
            </a:r>
            <a:r>
              <a:rPr spc="85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spc="7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pc="70" dirty="0">
                <a:latin typeface="Times New Roman" pitchFamily="18" charset="0"/>
                <a:cs typeface="Times New Roman" pitchFamily="18" charset="0"/>
              </a:rPr>
              <a:t>time</a:t>
            </a:r>
            <a:endParaRPr>
              <a:latin typeface="Times New Roman" pitchFamily="18" charset="0"/>
              <a:cs typeface="Times New Roman" pitchFamily="18" charset="0"/>
            </a:endParaRPr>
          </a:p>
          <a:p>
            <a:pPr marL="1384300" marR="170180" lvl="3">
              <a:lnSpc>
                <a:spcPct val="100000"/>
              </a:lnSpc>
              <a:spcBef>
                <a:spcPts val="960"/>
              </a:spcBef>
              <a:buFont typeface="Wingdings"/>
              <a:buChar char=""/>
              <a:tabLst>
                <a:tab pos="1645285" algn="l"/>
              </a:tabLst>
            </a:pPr>
            <a:r>
              <a:rPr b="1" spc="-10" dirty="0">
                <a:latin typeface="Times New Roman" pitchFamily="18" charset="0"/>
                <a:cs typeface="Times New Roman" pitchFamily="18" charset="0"/>
              </a:rPr>
              <a:t>Epochs: </a:t>
            </a:r>
            <a:r>
              <a:rPr spc="65" dirty="0">
                <a:latin typeface="Times New Roman" pitchFamily="18" charset="0"/>
                <a:cs typeface="Times New Roman" pitchFamily="18" charset="0"/>
              </a:rPr>
              <a:t>Shortest </a:t>
            </a:r>
            <a:r>
              <a:rPr spc="85" dirty="0">
                <a:latin typeface="Times New Roman" pitchFamily="18" charset="0"/>
                <a:cs typeface="Times New Roman" pitchFamily="18" charset="0"/>
              </a:rPr>
              <a:t>subdivision; </a:t>
            </a:r>
            <a:r>
              <a:rPr spc="100" dirty="0">
                <a:latin typeface="Times New Roman" pitchFamily="18" charset="0"/>
                <a:cs typeface="Times New Roman" pitchFamily="18" charset="0"/>
              </a:rPr>
              <a:t>marked </a:t>
            </a:r>
            <a:r>
              <a:rPr spc="105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pc="45" dirty="0">
                <a:latin typeface="Times New Roman" pitchFamily="18" charset="0"/>
                <a:cs typeface="Times New Roman" pitchFamily="18" charset="0"/>
              </a:rPr>
              <a:t>differences </a:t>
            </a:r>
            <a:r>
              <a:rPr spc="8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pc="15" dirty="0">
                <a:latin typeface="Times New Roman" pitchFamily="18" charset="0"/>
                <a:cs typeface="Times New Roman" pitchFamily="18" charset="0"/>
              </a:rPr>
              <a:t>life </a:t>
            </a:r>
            <a:r>
              <a:rPr spc="65" dirty="0">
                <a:latin typeface="Times New Roman" pitchFamily="18" charset="0"/>
                <a:cs typeface="Times New Roman" pitchFamily="18" charset="0"/>
              </a:rPr>
              <a:t>forms </a:t>
            </a:r>
            <a:r>
              <a:rPr spc="14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80" dirty="0">
                <a:latin typeface="Times New Roman" pitchFamily="18" charset="0"/>
                <a:cs typeface="Times New Roman" pitchFamily="18" charset="0"/>
              </a:rPr>
              <a:t>can  </a:t>
            </a:r>
            <a:r>
              <a:rPr spc="114" dirty="0">
                <a:latin typeface="Times New Roman" pitchFamily="18" charset="0"/>
                <a:cs typeface="Times New Roman" pitchFamily="18" charset="0"/>
              </a:rPr>
              <a:t>vary </a:t>
            </a:r>
            <a:r>
              <a:rPr spc="65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pc="80" dirty="0">
                <a:latin typeface="Times New Roman" pitchFamily="18" charset="0"/>
                <a:cs typeface="Times New Roman" pitchFamily="18" charset="0"/>
              </a:rPr>
              <a:t>continent </a:t>
            </a:r>
            <a:r>
              <a:rPr spc="7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pc="-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70">
                <a:latin typeface="Times New Roman" pitchFamily="18" charset="0"/>
                <a:cs typeface="Times New Roman" pitchFamily="18" charset="0"/>
              </a:rPr>
              <a:t>continent</a:t>
            </a:r>
            <a:r>
              <a:rPr spc="70" smtClean="0">
                <a:latin typeface="Times New Roman" pitchFamily="18" charset="0"/>
                <a:cs typeface="Times New Roman" pitchFamily="18" charset="0"/>
              </a:rPr>
              <a:t>.</a:t>
            </a:r>
            <a:endParaRPr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71600" y="0"/>
            <a:ext cx="63930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Geological Time Scale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39898" y="25400"/>
            <a:ext cx="29013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Bookman Uralic"/>
                <a:cs typeface="Bookman Uralic"/>
              </a:rPr>
              <a:t>GEOLOGIC </a:t>
            </a:r>
            <a:r>
              <a:rPr sz="1800" b="1" spc="-10" dirty="0">
                <a:latin typeface="Bookman Uralic"/>
                <a:cs typeface="Bookman Uralic"/>
              </a:rPr>
              <a:t>TIME</a:t>
            </a:r>
            <a:r>
              <a:rPr sz="1800" b="1" spc="-35" dirty="0">
                <a:latin typeface="Bookman Uralic"/>
                <a:cs typeface="Bookman Uralic"/>
              </a:rPr>
              <a:t> </a:t>
            </a:r>
            <a:r>
              <a:rPr sz="1800" b="1" spc="-5" dirty="0">
                <a:latin typeface="Bookman Uralic"/>
                <a:cs typeface="Bookman Uralic"/>
              </a:rPr>
              <a:t>SCALE</a:t>
            </a:r>
            <a:endParaRPr sz="1800">
              <a:latin typeface="Bookman Uralic"/>
              <a:cs typeface="Bookman Uralic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6050" y="379475"/>
          <a:ext cx="8839199" cy="64721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3300"/>
                <a:gridCol w="1003300"/>
                <a:gridCol w="1608454"/>
                <a:gridCol w="1006475"/>
                <a:gridCol w="2108200"/>
                <a:gridCol w="2109470"/>
              </a:tblGrid>
              <a:tr h="258699">
                <a:tc>
                  <a:txBody>
                    <a:bodyPr/>
                    <a:lstStyle/>
                    <a:p>
                      <a:pPr marR="356870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900" b="1" dirty="0">
                          <a:latin typeface="Bookman Uralic"/>
                          <a:cs typeface="Bookman Uralic"/>
                        </a:rPr>
                        <a:t>MYA</a:t>
                      </a:r>
                      <a:endParaRPr sz="900">
                        <a:latin typeface="Bookman Uralic"/>
                        <a:cs typeface="Bookman Uralic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900" b="1" spc="-5" dirty="0">
                          <a:latin typeface="Bookman Uralic"/>
                          <a:cs typeface="Bookman Uralic"/>
                        </a:rPr>
                        <a:t>ERA</a:t>
                      </a:r>
                      <a:endParaRPr sz="900">
                        <a:latin typeface="Bookman Uralic"/>
                        <a:cs typeface="Bookman Uralic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900" b="1" spc="-5" dirty="0">
                          <a:latin typeface="Bookman Uralic"/>
                          <a:cs typeface="Bookman Uralic"/>
                        </a:rPr>
                        <a:t>PERIOD</a:t>
                      </a:r>
                      <a:endParaRPr sz="900">
                        <a:latin typeface="Bookman Uralic"/>
                        <a:cs typeface="Bookman Uralic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900" b="1" spc="-5" dirty="0">
                          <a:latin typeface="Bookman Uralic"/>
                          <a:cs typeface="Bookman Uralic"/>
                        </a:rPr>
                        <a:t>EPOCH</a:t>
                      </a:r>
                      <a:endParaRPr sz="900">
                        <a:latin typeface="Bookman Uralic"/>
                        <a:cs typeface="Bookman Uralic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577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900" b="1" spc="-5" dirty="0">
                          <a:latin typeface="Bookman Uralic"/>
                          <a:cs typeface="Bookman Uralic"/>
                        </a:rPr>
                        <a:t>PLATE</a:t>
                      </a:r>
                      <a:r>
                        <a:rPr sz="900" b="1" spc="-40" dirty="0">
                          <a:latin typeface="Bookman Uralic"/>
                          <a:cs typeface="Bookman Uralic"/>
                        </a:rPr>
                        <a:t> </a:t>
                      </a:r>
                      <a:r>
                        <a:rPr sz="900" b="1" spc="-5" dirty="0">
                          <a:latin typeface="Bookman Uralic"/>
                          <a:cs typeface="Bookman Uralic"/>
                        </a:rPr>
                        <a:t>TECTONICS</a:t>
                      </a:r>
                      <a:endParaRPr sz="900">
                        <a:latin typeface="Bookman Uralic"/>
                        <a:cs typeface="Bookman Uralic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900" b="1" spc="-5" dirty="0">
                          <a:latin typeface="Bookman Uralic"/>
                          <a:cs typeface="Bookman Uralic"/>
                        </a:rPr>
                        <a:t>LIFE</a:t>
                      </a:r>
                      <a:endParaRPr sz="900">
                        <a:latin typeface="Bookman Uralic"/>
                        <a:cs typeface="Bookman Uralic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36957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900" spc="5" dirty="0">
                          <a:latin typeface="Georgia"/>
                          <a:cs typeface="Georgia"/>
                        </a:rPr>
                        <a:t>0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.</a:t>
                      </a:r>
                      <a:r>
                        <a:rPr sz="900" spc="5" dirty="0">
                          <a:latin typeface="Georgia"/>
                          <a:cs typeface="Georgia"/>
                        </a:rPr>
                        <a:t>0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1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29235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Bookman Uralic"/>
                          <a:cs typeface="Bookman Uralic"/>
                        </a:rPr>
                        <a:t>Cenozoic</a:t>
                      </a:r>
                      <a:endParaRPr sz="900">
                        <a:latin typeface="Bookman Uralic"/>
                        <a:cs typeface="Bookman Uralic"/>
                      </a:endParaRPr>
                    </a:p>
                    <a:p>
                      <a:pPr marL="204470" marR="196215" indent="106680">
                        <a:lnSpc>
                          <a:spcPct val="100000"/>
                        </a:lnSpc>
                      </a:pPr>
                      <a:r>
                        <a:rPr sz="900" spc="15" dirty="0">
                          <a:latin typeface="Georgia"/>
                          <a:cs typeface="Georgia"/>
                        </a:rPr>
                        <a:t>“Age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 M</a:t>
                      </a:r>
                      <a:r>
                        <a:rPr sz="900" spc="5" dirty="0">
                          <a:latin typeface="Georgia"/>
                          <a:cs typeface="Georgia"/>
                        </a:rPr>
                        <a:t>amma</a:t>
                      </a:r>
                      <a:r>
                        <a:rPr sz="900" spc="-10" dirty="0">
                          <a:latin typeface="Georgia"/>
                          <a:cs typeface="Georgia"/>
                        </a:rPr>
                        <a:t>l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s”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81965">
                        <a:lnSpc>
                          <a:spcPct val="100000"/>
                        </a:lnSpc>
                      </a:pPr>
                      <a:r>
                        <a:rPr sz="900" spc="50" dirty="0">
                          <a:latin typeface="Georgia"/>
                          <a:cs typeface="Georgia"/>
                        </a:rPr>
                        <a:t>Quaternary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900" spc="25" dirty="0">
                          <a:latin typeface="Georgia"/>
                          <a:cs typeface="Georgia"/>
                        </a:rPr>
                        <a:t>Holocene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900" spc="60" dirty="0">
                          <a:latin typeface="Georgia"/>
                          <a:cs typeface="Georgia"/>
                        </a:rPr>
                        <a:t>Beaches and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barrier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islands</a:t>
                      </a:r>
                      <a:r>
                        <a:rPr sz="900" spc="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form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900" spc="45" dirty="0">
                          <a:latin typeface="Georgia"/>
                          <a:cs typeface="Georgia"/>
                        </a:rPr>
                        <a:t>-Mastadons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become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extinct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45" dirty="0">
                          <a:latin typeface="Georgia"/>
                          <a:cs typeface="Georgia"/>
                        </a:rPr>
                        <a:t>-Human culture</a:t>
                      </a:r>
                      <a:r>
                        <a:rPr sz="900" spc="9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flourishes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209550">
                        <a:lnSpc>
                          <a:spcPct val="100000"/>
                        </a:lnSpc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-Accelerating extinction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many 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species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404495" algn="r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Georgia"/>
                          <a:cs typeface="Georgia"/>
                        </a:rPr>
                        <a:t>1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.8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Pleistocene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15" dirty="0">
                          <a:latin typeface="Georgia"/>
                          <a:cs typeface="Georgia"/>
                        </a:rPr>
                        <a:t>Ice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sheets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form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900" spc="25" dirty="0">
                          <a:latin typeface="Georgia"/>
                          <a:cs typeface="Georgia"/>
                        </a:rPr>
                        <a:t>-Modern </a:t>
                      </a:r>
                      <a:r>
                        <a:rPr sz="900" spc="70" dirty="0">
                          <a:latin typeface="Georgia"/>
                          <a:cs typeface="Georgia"/>
                        </a:rPr>
                        <a:t>humans</a:t>
                      </a:r>
                      <a:r>
                        <a:rPr sz="900" spc="7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develop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435609">
                        <a:lnSpc>
                          <a:spcPct val="100000"/>
                        </a:lnSpc>
                      </a:pPr>
                      <a:r>
                        <a:rPr sz="900" spc="45" dirty="0">
                          <a:latin typeface="Georgia"/>
                          <a:cs typeface="Georgia"/>
                        </a:rPr>
                        <a:t>-Asians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arrive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settle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the  Americas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404495" algn="r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Georgia"/>
                          <a:cs typeface="Georgia"/>
                        </a:rPr>
                        <a:t>5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.3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25" dirty="0">
                          <a:latin typeface="Georgia"/>
                          <a:cs typeface="Georgia"/>
                        </a:rPr>
                        <a:t>Tertiary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900" spc="25" dirty="0">
                          <a:latin typeface="Georgia"/>
                          <a:cs typeface="Georgia"/>
                        </a:rPr>
                        <a:t>Pliocene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5530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-Volcanic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activity in </a:t>
                      </a:r>
                      <a:r>
                        <a:rPr sz="900" spc="15" dirty="0">
                          <a:latin typeface="Georgia"/>
                          <a:cs typeface="Georgia"/>
                        </a:rPr>
                        <a:t>North 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America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</a:t>
                      </a:r>
                      <a:r>
                        <a:rPr sz="900" spc="7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Africa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50" dirty="0">
                          <a:latin typeface="Georgia"/>
                          <a:cs typeface="Georgia"/>
                        </a:rPr>
                        <a:t>-Grand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Canyon</a:t>
                      </a:r>
                      <a:r>
                        <a:rPr sz="900" spc="7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forms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Hominids</a:t>
                      </a:r>
                      <a:r>
                        <a:rPr sz="900" spc="6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develop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369570" algn="r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Georgia"/>
                          <a:cs typeface="Georgia"/>
                        </a:rPr>
                        <a:t>23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.8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900" spc="25" dirty="0">
                          <a:latin typeface="Georgia"/>
                          <a:cs typeface="Georgia"/>
                        </a:rPr>
                        <a:t>Miocene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45" dirty="0">
                          <a:latin typeface="Georgia"/>
                          <a:cs typeface="Georgia"/>
                        </a:rPr>
                        <a:t>Sandhills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form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in</a:t>
                      </a:r>
                      <a:r>
                        <a:rPr sz="900" spc="15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65" dirty="0">
                          <a:latin typeface="Georgia"/>
                          <a:cs typeface="Georgia"/>
                        </a:rPr>
                        <a:t>S.C.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993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Horses,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mastadons,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mammoths, 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tigers,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camels </a:t>
                      </a:r>
                      <a:r>
                        <a:rPr sz="900" spc="10" dirty="0">
                          <a:latin typeface="Georgia"/>
                          <a:cs typeface="Georgia"/>
                        </a:rPr>
                        <a:t>live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in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South 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Carolina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369570" algn="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900" spc="5" dirty="0">
                          <a:latin typeface="Georgia"/>
                          <a:cs typeface="Georgia"/>
                        </a:rPr>
                        <a:t>33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.7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Oligocene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43560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900" spc="50" dirty="0">
                          <a:latin typeface="Georgia"/>
                          <a:cs typeface="Georgia"/>
                        </a:rPr>
                        <a:t>Appalachians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uplift;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erosion 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increases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900" spc="55" dirty="0">
                          <a:latin typeface="Georgia"/>
                          <a:cs typeface="Georgia"/>
                        </a:rPr>
                        <a:t>Cats,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dogs,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apes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appear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369570" algn="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900" spc="5" dirty="0">
                          <a:latin typeface="Georgia"/>
                          <a:cs typeface="Georgia"/>
                        </a:rPr>
                        <a:t>54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.8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Eocene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27000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900" spc="65" dirty="0">
                          <a:latin typeface="Georgia"/>
                          <a:cs typeface="Georgia"/>
                        </a:rPr>
                        <a:t>Sea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levels rise;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deposits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marine 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sediments </a:t>
                      </a:r>
                      <a:r>
                        <a:rPr sz="900" spc="-130" dirty="0">
                          <a:latin typeface="Georgia"/>
                          <a:cs typeface="Georgia"/>
                        </a:rPr>
                        <a:t>– 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limestone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in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S.C.; 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land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bridges</a:t>
                      </a:r>
                      <a:r>
                        <a:rPr sz="900" spc="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form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900" spc="55" dirty="0">
                          <a:latin typeface="Georgia"/>
                          <a:cs typeface="Georgia"/>
                        </a:rPr>
                        <a:t>-Grass spreads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widely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107950">
                        <a:lnSpc>
                          <a:spcPct val="100000"/>
                        </a:lnSpc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-Diverse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array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animals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develop, 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including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whales,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rhinos,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elephants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369570" algn="r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Georgia"/>
                          <a:cs typeface="Georgia"/>
                        </a:rPr>
                        <a:t>65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.0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Paleocene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27686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900" spc="55" dirty="0">
                          <a:latin typeface="Georgia"/>
                          <a:cs typeface="Georgia"/>
                        </a:rPr>
                        <a:t>Earthquakes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common;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Georgia 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Embayment,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Cape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Fear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Arch  forms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in</a:t>
                      </a:r>
                      <a:r>
                        <a:rPr sz="900" spc="8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Southeast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-First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horses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appear </a:t>
                      </a:r>
                      <a:r>
                        <a:rPr sz="900" spc="10" dirty="0">
                          <a:latin typeface="Georgia"/>
                          <a:cs typeface="Georgia"/>
                        </a:rPr>
                        <a:t>(size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65" dirty="0">
                          <a:latin typeface="Georgia"/>
                          <a:cs typeface="Georgia"/>
                        </a:rPr>
                        <a:t>a</a:t>
                      </a:r>
                      <a:r>
                        <a:rPr sz="900" spc="22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cat)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25" dirty="0">
                          <a:latin typeface="Georgia"/>
                          <a:cs typeface="Georgia"/>
                        </a:rPr>
                        <a:t>-Tropical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plants</a:t>
                      </a:r>
                      <a:r>
                        <a:rPr sz="900" spc="114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dominate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77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R="38671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5" dirty="0">
                          <a:latin typeface="Georgia"/>
                          <a:cs typeface="Georgia"/>
                        </a:rPr>
                        <a:t>144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26060" marR="219710"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900" b="1" spc="5" dirty="0">
                          <a:latin typeface="Bookman Uralic"/>
                          <a:cs typeface="Bookman Uralic"/>
                        </a:rPr>
                        <a:t>Me</a:t>
                      </a:r>
                      <a:r>
                        <a:rPr sz="900" b="1" dirty="0">
                          <a:latin typeface="Bookman Uralic"/>
                          <a:cs typeface="Bookman Uralic"/>
                        </a:rPr>
                        <a:t>s</a:t>
                      </a:r>
                      <a:r>
                        <a:rPr sz="900" b="1" spc="5" dirty="0">
                          <a:latin typeface="Bookman Uralic"/>
                          <a:cs typeface="Bookman Uralic"/>
                        </a:rPr>
                        <a:t>o</a:t>
                      </a:r>
                      <a:r>
                        <a:rPr sz="900" b="1" spc="-5" dirty="0">
                          <a:latin typeface="Bookman Uralic"/>
                          <a:cs typeface="Bookman Uralic"/>
                        </a:rPr>
                        <a:t>z</a:t>
                      </a:r>
                      <a:r>
                        <a:rPr sz="900" b="1" spc="5" dirty="0">
                          <a:latin typeface="Bookman Uralic"/>
                          <a:cs typeface="Bookman Uralic"/>
                        </a:rPr>
                        <a:t>o</a:t>
                      </a:r>
                      <a:r>
                        <a:rPr sz="900" b="1" dirty="0">
                          <a:latin typeface="Bookman Uralic"/>
                          <a:cs typeface="Bookman Uralic"/>
                        </a:rPr>
                        <a:t>ic  </a:t>
                      </a:r>
                      <a:r>
                        <a:rPr sz="900" spc="15" dirty="0">
                          <a:latin typeface="Georgia"/>
                          <a:cs typeface="Georgia"/>
                        </a:rPr>
                        <a:t>“Age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Reptiles”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50" dirty="0">
                          <a:latin typeface="Georgia"/>
                          <a:cs typeface="Georgia"/>
                        </a:rPr>
                        <a:t>Cretaceous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900" spc="55" dirty="0">
                          <a:latin typeface="Georgia"/>
                          <a:cs typeface="Georgia"/>
                        </a:rPr>
                        <a:t>Mass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extinction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occurs at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end 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period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caused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by </a:t>
                      </a:r>
                      <a:r>
                        <a:rPr sz="900" spc="65" dirty="0">
                          <a:latin typeface="Georgia"/>
                          <a:cs typeface="Georgia"/>
                        </a:rPr>
                        <a:t>a 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meteorite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impact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(Dinosaurs, 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ammonites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and </a:t>
                      </a:r>
                      <a:r>
                        <a:rPr sz="900" spc="70" dirty="0">
                          <a:latin typeface="Georgia"/>
                          <a:cs typeface="Georgia"/>
                        </a:rPr>
                        <a:t>25% </a:t>
                      </a:r>
                      <a:r>
                        <a:rPr sz="900" spc="5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marine </a:t>
                      </a:r>
                      <a:r>
                        <a:rPr sz="900" spc="5" dirty="0">
                          <a:latin typeface="Georgia"/>
                          <a:cs typeface="Georgia"/>
                        </a:rPr>
                        <a:t>life 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become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extinct)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8511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900" spc="20" dirty="0">
                          <a:latin typeface="Georgia"/>
                          <a:cs typeface="Georgia"/>
                        </a:rPr>
                        <a:t>-T-Rex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develops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but number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dinosaur species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decline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60" dirty="0">
                          <a:latin typeface="Georgia"/>
                          <a:cs typeface="Georgia"/>
                        </a:rPr>
                        <a:t>-Snakes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appear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first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 primates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45" dirty="0">
                          <a:latin typeface="Georgia"/>
                          <a:cs typeface="Georgia"/>
                        </a:rPr>
                        <a:t>appear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-Angiosperms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appear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386715" algn="r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Georgia"/>
                          <a:cs typeface="Georgia"/>
                        </a:rPr>
                        <a:t>206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55" dirty="0">
                          <a:latin typeface="Georgia"/>
                          <a:cs typeface="Georgia"/>
                        </a:rPr>
                        <a:t>Jurassic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1176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Western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US: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orogeny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Rockies;  </a:t>
                      </a:r>
                      <a:r>
                        <a:rPr sz="900" spc="15" dirty="0">
                          <a:latin typeface="Georgia"/>
                          <a:cs typeface="Georgia"/>
                        </a:rPr>
                        <a:t>North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America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continues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to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rotate 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away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from</a:t>
                      </a:r>
                      <a:r>
                        <a:rPr sz="900" spc="7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Africa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-First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birds</a:t>
                      </a:r>
                      <a:r>
                        <a:rPr sz="900" spc="9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appear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-Golden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age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</a:t>
                      </a:r>
                      <a:r>
                        <a:rPr sz="900" spc="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dinosaurs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38671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5" dirty="0">
                          <a:latin typeface="Georgia"/>
                          <a:cs typeface="Georgia"/>
                        </a:rPr>
                        <a:t>248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Triassic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-Pangea begins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to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break</a:t>
                      </a:r>
                      <a:r>
                        <a:rPr sz="900" spc="13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apart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365125">
                        <a:lnSpc>
                          <a:spcPct val="100000"/>
                        </a:lnSpc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-Rocky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Mountains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Sierra 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Nevada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form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4066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First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dinosaurs,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mammals, 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crinoids,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modern echinoids 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appear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</a:tr>
              <a:tr h="7727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R="38671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5" dirty="0">
                          <a:latin typeface="Georgia"/>
                          <a:cs typeface="Georgia"/>
                        </a:rPr>
                        <a:t>290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Permian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-Pangea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forms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45" dirty="0">
                          <a:latin typeface="Georgia"/>
                          <a:cs typeface="Georgia"/>
                        </a:rPr>
                        <a:t>-Appalachians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rise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075" marR="24828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-90%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Earth’s species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become 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extinct, including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trilobites, 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blastoids,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fish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</a:t>
                      </a:r>
                      <a:r>
                        <a:rPr sz="900" spc="8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amphibians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ts val="1090"/>
                        </a:lnSpc>
                        <a:tabLst>
                          <a:tab pos="1918335" algn="l"/>
                        </a:tabLst>
                      </a:pPr>
                      <a:r>
                        <a:rPr sz="900" spc="60" dirty="0">
                          <a:latin typeface="Georgia"/>
                          <a:cs typeface="Georgia"/>
                        </a:rPr>
                        <a:t>because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heavy</a:t>
                      </a:r>
                      <a:r>
                        <a:rPr sz="900" spc="10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volcanism</a:t>
                      </a:r>
                      <a:r>
                        <a:rPr sz="900" spc="7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in</a:t>
                      </a:r>
                      <a:r>
                        <a:rPr sz="900" spc="25">
                          <a:latin typeface="Georgia"/>
                          <a:cs typeface="Georgia"/>
                        </a:rPr>
                        <a:t>	</a:t>
                      </a:r>
                      <a:endParaRPr sz="2100" baseline="-35714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ts val="1320"/>
                        </a:lnSpc>
                        <a:tabLst>
                          <a:tab pos="678180" algn="l"/>
                        </a:tabLst>
                      </a:pPr>
                      <a:r>
                        <a:rPr sz="1350" spc="52" baseline="12345" dirty="0">
                          <a:latin typeface="Georgia"/>
                          <a:cs typeface="Georgia"/>
                        </a:rPr>
                        <a:t>Siberia</a:t>
                      </a:r>
                      <a:r>
                        <a:rPr sz="1350" spc="52" baseline="12345">
                          <a:latin typeface="Georgia"/>
                          <a:cs typeface="Georgia"/>
                        </a:rPr>
                        <a:t>	</a:t>
                      </a:r>
                      <a:endParaRPr sz="1200">
                        <a:latin typeface="FreeSerif"/>
                        <a:cs typeface="FreeSerif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6050" y="146050"/>
          <a:ext cx="8840468" cy="6711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2305"/>
                <a:gridCol w="1346834"/>
                <a:gridCol w="451485"/>
                <a:gridCol w="1156335"/>
                <a:gridCol w="1005205"/>
                <a:gridCol w="2110104"/>
                <a:gridCol w="2108200"/>
              </a:tblGrid>
              <a:tr h="8043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320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 dirty="0">
                          <a:latin typeface="Bookman Uralic"/>
                          <a:cs typeface="Bookman Uralic"/>
                        </a:rPr>
                        <a:t>Paleozoic</a:t>
                      </a:r>
                      <a:endParaRPr sz="900">
                        <a:latin typeface="Bookman Uralic"/>
                        <a:cs typeface="Bookman Uralic"/>
                      </a:endParaRPr>
                    </a:p>
                    <a:p>
                      <a:pPr marL="278130" marR="276860" indent="1270" algn="ctr">
                        <a:lnSpc>
                          <a:spcPct val="100000"/>
                        </a:lnSpc>
                      </a:pPr>
                      <a:r>
                        <a:rPr sz="900" spc="15" dirty="0">
                          <a:latin typeface="Georgia"/>
                          <a:cs typeface="Georgia"/>
                        </a:rPr>
                        <a:t>“Age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 </a:t>
                      </a:r>
                      <a:r>
                        <a:rPr sz="900" spc="5" dirty="0">
                          <a:latin typeface="Georgia"/>
                          <a:cs typeface="Georgia"/>
                        </a:rPr>
                        <a:t>In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ver</a:t>
                      </a:r>
                      <a:r>
                        <a:rPr sz="900" spc="-10" dirty="0">
                          <a:latin typeface="Georgia"/>
                          <a:cs typeface="Georgia"/>
                        </a:rPr>
                        <a:t>t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e</a:t>
                      </a:r>
                      <a:r>
                        <a:rPr sz="900" spc="5" dirty="0">
                          <a:latin typeface="Georgia"/>
                          <a:cs typeface="Georgia"/>
                        </a:rPr>
                        <a:t>b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r</a:t>
                      </a:r>
                      <a:r>
                        <a:rPr sz="900" spc="5" dirty="0">
                          <a:latin typeface="Georgia"/>
                          <a:cs typeface="Georgia"/>
                        </a:rPr>
                        <a:t>a</a:t>
                      </a:r>
                      <a:r>
                        <a:rPr sz="900" spc="-10" dirty="0">
                          <a:latin typeface="Georgia"/>
                          <a:cs typeface="Georgia"/>
                        </a:rPr>
                        <a:t>t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es”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77495">
                        <a:lnSpc>
                          <a:spcPct val="100000"/>
                        </a:lnSpc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Carboniferous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5715" marB="0" vert="vert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45" dirty="0">
                          <a:latin typeface="Georgia"/>
                          <a:cs typeface="Georgia"/>
                        </a:rPr>
                        <a:t>Pennsylvanian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92075" marR="342900">
                        <a:lnSpc>
                          <a:spcPct val="100000"/>
                        </a:lnSpc>
                      </a:pPr>
                      <a:r>
                        <a:rPr sz="900" spc="45" dirty="0">
                          <a:latin typeface="Georgia"/>
                          <a:cs typeface="Georgia"/>
                        </a:rPr>
                        <a:t>Great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swamps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develop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(future 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coal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deposits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27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25" dirty="0">
                          <a:latin typeface="Georgia"/>
                          <a:cs typeface="Georgia"/>
                        </a:rPr>
                        <a:t>-Reptiles develop</a:t>
                      </a:r>
                      <a:r>
                        <a:rPr sz="900" spc="10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from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50" dirty="0">
                          <a:latin typeface="Georgia"/>
                          <a:cs typeface="Georgia"/>
                        </a:rPr>
                        <a:t>amphibians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25" dirty="0">
                          <a:latin typeface="Georgia"/>
                          <a:cs typeface="Georgia"/>
                        </a:rPr>
                        <a:t>-Flying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insects</a:t>
                      </a:r>
                      <a:r>
                        <a:rPr sz="900" spc="10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appear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5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900" spc="65" dirty="0">
                          <a:latin typeface="Georgia"/>
                          <a:cs typeface="Georgia"/>
                        </a:rPr>
                        <a:t>354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 vert="vert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Mississippian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075" marR="210185">
                        <a:lnSpc>
                          <a:spcPct val="100000"/>
                        </a:lnSpc>
                      </a:pPr>
                      <a:r>
                        <a:rPr sz="900" spc="50" dirty="0">
                          <a:latin typeface="Georgia"/>
                          <a:cs typeface="Georgia"/>
                        </a:rPr>
                        <a:t>Much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15" dirty="0">
                          <a:latin typeface="Georgia"/>
                          <a:cs typeface="Georgia"/>
                        </a:rPr>
                        <a:t>North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America is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under 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water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-First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seed plants</a:t>
                      </a:r>
                      <a:r>
                        <a:rPr sz="900" spc="10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appear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111760">
                        <a:lnSpc>
                          <a:spcPct val="100000"/>
                        </a:lnSpc>
                      </a:pPr>
                      <a:r>
                        <a:rPr sz="900" spc="50" dirty="0">
                          <a:latin typeface="Georgia"/>
                          <a:cs typeface="Georgia"/>
                        </a:rPr>
                        <a:t>-Sea </a:t>
                      </a:r>
                      <a:r>
                        <a:rPr sz="900" spc="5" dirty="0">
                          <a:latin typeface="Georgia"/>
                          <a:cs typeface="Georgia"/>
                        </a:rPr>
                        <a:t>life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flourishes including  coral,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brachiopods, blastoids,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bryozoa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00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110" dirty="0">
                          <a:latin typeface="Georgia"/>
                          <a:cs typeface="Georgia"/>
                        </a:rPr>
                        <a:t>417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Devonian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Acadian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Orogeny </a:t>
                      </a:r>
                      <a:r>
                        <a:rPr sz="900" spc="-130" dirty="0">
                          <a:latin typeface="Georgia"/>
                          <a:cs typeface="Georgia"/>
                        </a:rPr>
                        <a:t>–</a:t>
                      </a:r>
                      <a:r>
                        <a:rPr sz="900" spc="-7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90" dirty="0">
                          <a:latin typeface="Georgia"/>
                          <a:cs typeface="Georgia"/>
                        </a:rPr>
                        <a:t>SC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metamorphism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-Dominant animals:</a:t>
                      </a:r>
                      <a:r>
                        <a:rPr sz="900" spc="8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fish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372745">
                        <a:lnSpc>
                          <a:spcPct val="100000"/>
                        </a:lnSpc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-Amphibians,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evergreens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ferns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appear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45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900" spc="55" dirty="0">
                          <a:latin typeface="Georgia"/>
                          <a:cs typeface="Georgia"/>
                        </a:rPr>
                        <a:t>443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Silurian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Extensive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erosion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20014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First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land plants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appear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land 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animals</a:t>
                      </a:r>
                      <a:r>
                        <a:rPr sz="900" spc="6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10" dirty="0">
                          <a:latin typeface="Georgia"/>
                          <a:cs typeface="Georgia"/>
                        </a:rPr>
                        <a:t>follow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808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490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99109">
                        <a:lnSpc>
                          <a:spcPct val="100000"/>
                        </a:lnSpc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Ordovician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70815" algn="just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-Beginning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the construction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South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Carolina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120650" algn="just">
                        <a:lnSpc>
                          <a:spcPct val="100000"/>
                        </a:lnSpc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-Great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extinction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due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to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growth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ice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caps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including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in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what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is now 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northern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Africa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-First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animals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with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bones</a:t>
                      </a:r>
                      <a:r>
                        <a:rPr sz="900" spc="1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appear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95250">
                        <a:lnSpc>
                          <a:spcPct val="100000"/>
                        </a:lnSpc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-Dominant animals: marine 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invertebrates including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corals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trilobites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47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900" spc="50" dirty="0">
                          <a:latin typeface="Georgia"/>
                          <a:cs typeface="Georgia"/>
                        </a:rPr>
                        <a:t>540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2324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900" spc="50" dirty="0">
                          <a:latin typeface="Georgia"/>
                          <a:cs typeface="Georgia"/>
                        </a:rPr>
                        <a:t>Cambrian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2075" marR="18351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900" spc="65" dirty="0">
                          <a:latin typeface="Georgia"/>
                          <a:cs typeface="Georgia"/>
                        </a:rPr>
                        <a:t>S.C.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near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equator;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island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arc 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continues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to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move toward </a:t>
                      </a:r>
                      <a:r>
                        <a:rPr sz="900" spc="15" dirty="0">
                          <a:latin typeface="Georgia"/>
                          <a:cs typeface="Georgia"/>
                        </a:rPr>
                        <a:t>North 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America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-Explosion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</a:t>
                      </a:r>
                      <a:r>
                        <a:rPr sz="900" spc="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5" dirty="0">
                          <a:latin typeface="Georgia"/>
                          <a:cs typeface="Georgia"/>
                        </a:rPr>
                        <a:t>life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419100">
                        <a:lnSpc>
                          <a:spcPct val="100000"/>
                        </a:lnSpc>
                      </a:pPr>
                      <a:r>
                        <a:rPr sz="900" spc="10" dirty="0">
                          <a:latin typeface="Georgia"/>
                          <a:cs typeface="Georgia"/>
                        </a:rPr>
                        <a:t>-All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existing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phyla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came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into 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being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here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420370">
                        <a:lnSpc>
                          <a:spcPct val="100000"/>
                        </a:lnSpc>
                      </a:pPr>
                      <a:r>
                        <a:rPr sz="900" spc="5" dirty="0">
                          <a:latin typeface="Georgia"/>
                          <a:cs typeface="Georgia"/>
                        </a:rPr>
                        <a:t>-Life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forms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in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warm </a:t>
                      </a:r>
                      <a:r>
                        <a:rPr sz="900" spc="65" dirty="0">
                          <a:latin typeface="Georgia"/>
                          <a:cs typeface="Georgia"/>
                        </a:rPr>
                        <a:t>seas </a:t>
                      </a:r>
                      <a:r>
                        <a:rPr sz="900" spc="75" dirty="0">
                          <a:latin typeface="Georgia"/>
                          <a:cs typeface="Georgia"/>
                        </a:rPr>
                        <a:t>as 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oxygen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levels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rose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enough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to 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support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5" dirty="0">
                          <a:latin typeface="Georgia"/>
                          <a:cs typeface="Georgia"/>
                        </a:rPr>
                        <a:t>life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104775">
                        <a:lnSpc>
                          <a:spcPct val="100000"/>
                        </a:lnSpc>
                      </a:pPr>
                      <a:r>
                        <a:rPr sz="900" spc="40" dirty="0">
                          <a:latin typeface="Georgia"/>
                          <a:cs typeface="Georgia"/>
                        </a:rPr>
                        <a:t>-Dominant animals: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trilobites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brachiopods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91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4600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Bookman Uralic"/>
                          <a:cs typeface="Bookman Uralic"/>
                        </a:rPr>
                        <a:t>Precambrian</a:t>
                      </a:r>
                      <a:endParaRPr sz="900">
                        <a:latin typeface="Bookman Uralic"/>
                        <a:cs typeface="Bookman Ural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30" dirty="0">
                          <a:latin typeface="Georgia"/>
                          <a:cs typeface="Georgia"/>
                        </a:rPr>
                        <a:t>(Hadean,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Archean,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Proterozoic</a:t>
                      </a:r>
                      <a:r>
                        <a:rPr sz="900" spc="1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15" dirty="0">
                          <a:latin typeface="Georgia"/>
                          <a:cs typeface="Georgia"/>
                        </a:rPr>
                        <a:t>Ages)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marR="2292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900" spc="45" dirty="0">
                          <a:latin typeface="Georgia"/>
                          <a:cs typeface="Georgia"/>
                        </a:rPr>
                        <a:t>Earth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takes </a:t>
                      </a:r>
                      <a:r>
                        <a:rPr sz="900" spc="90" dirty="0">
                          <a:latin typeface="Georgia"/>
                          <a:cs typeface="Georgia"/>
                        </a:rPr>
                        <a:t>10 </a:t>
                      </a:r>
                      <a:r>
                        <a:rPr sz="900" spc="15" dirty="0">
                          <a:latin typeface="Georgia"/>
                          <a:cs typeface="Georgia"/>
                        </a:rPr>
                        <a:t>million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years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to  cool: initial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atmosphere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escapes 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into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space </a:t>
                      </a:r>
                      <a:r>
                        <a:rPr sz="900" spc="-10" dirty="0">
                          <a:latin typeface="Georgia"/>
                          <a:cs typeface="Georgia"/>
                        </a:rPr>
                        <a:t>(H&amp;He)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core 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forms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-10" dirty="0">
                          <a:latin typeface="Georgia"/>
                          <a:cs typeface="Georgia"/>
                        </a:rPr>
                        <a:t>(Fe&amp;Ni)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141605">
                        <a:lnSpc>
                          <a:spcPct val="100000"/>
                        </a:lnSpc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Volcanic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outgassing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water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carbon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dioxide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occurred </a:t>
                      </a:r>
                      <a:r>
                        <a:rPr sz="900" spc="10" dirty="0">
                          <a:latin typeface="Georgia"/>
                          <a:cs typeface="Georgia"/>
                        </a:rPr>
                        <a:t>for 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millions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years,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helping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to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build 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atmosphere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and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then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oceans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2000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15" dirty="0">
                          <a:latin typeface="Georgia"/>
                          <a:cs typeface="Georgia"/>
                        </a:rPr>
                        <a:t>At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3 </a:t>
                      </a:r>
                      <a:r>
                        <a:rPr sz="900" spc="15" dirty="0">
                          <a:latin typeface="Georgia"/>
                          <a:cs typeface="Georgia"/>
                        </a:rPr>
                        <a:t>billion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years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ago,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banded 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iron formation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rocks appear due 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to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rising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oxygen </a:t>
                      </a:r>
                      <a:r>
                        <a:rPr sz="900" spc="25" dirty="0">
                          <a:latin typeface="Georgia"/>
                          <a:cs typeface="Georgia"/>
                        </a:rPr>
                        <a:t>levels in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the 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atmosphere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sea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95910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900" spc="-10" dirty="0">
                          <a:latin typeface="Georgia"/>
                          <a:cs typeface="Georgia"/>
                        </a:rPr>
                        <a:t>No </a:t>
                      </a:r>
                      <a:r>
                        <a:rPr sz="900" spc="5" dirty="0">
                          <a:latin typeface="Georgia"/>
                          <a:cs typeface="Georgia"/>
                        </a:rPr>
                        <a:t>life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possible </a:t>
                      </a:r>
                      <a:r>
                        <a:rPr sz="900" spc="75" dirty="0">
                          <a:latin typeface="Georgia"/>
                          <a:cs typeface="Georgia"/>
                        </a:rPr>
                        <a:t>as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Earth 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initially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forms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4.6 </a:t>
                      </a:r>
                      <a:r>
                        <a:rPr sz="900" spc="15" dirty="0">
                          <a:latin typeface="Georgia"/>
                          <a:cs typeface="Georgia"/>
                        </a:rPr>
                        <a:t>billion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years 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ago.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173355">
                        <a:lnSpc>
                          <a:spcPct val="100000"/>
                        </a:lnSpc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Simple,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single-celled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forms </a:t>
                      </a:r>
                      <a:r>
                        <a:rPr sz="900" dirty="0">
                          <a:latin typeface="Georgia"/>
                          <a:cs typeface="Georgia"/>
                        </a:rPr>
                        <a:t>of </a:t>
                      </a:r>
                      <a:r>
                        <a:rPr sz="900" spc="5" dirty="0">
                          <a:latin typeface="Georgia"/>
                          <a:cs typeface="Georgia"/>
                        </a:rPr>
                        <a:t>life 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appear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3.8 </a:t>
                      </a:r>
                      <a:r>
                        <a:rPr sz="900" spc="15" dirty="0">
                          <a:latin typeface="Georgia"/>
                          <a:cs typeface="Georgia"/>
                        </a:rPr>
                        <a:t>billion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years</a:t>
                      </a:r>
                      <a:r>
                        <a:rPr sz="900" spc="-7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ago.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243204">
                        <a:lnSpc>
                          <a:spcPct val="100000"/>
                        </a:lnSpc>
                      </a:pPr>
                      <a:r>
                        <a:rPr sz="900" spc="35" dirty="0">
                          <a:latin typeface="Georgia"/>
                          <a:cs typeface="Georgia"/>
                        </a:rPr>
                        <a:t>They </a:t>
                      </a:r>
                      <a:r>
                        <a:rPr sz="900" spc="5" dirty="0">
                          <a:latin typeface="Georgia"/>
                          <a:cs typeface="Georgia"/>
                        </a:rPr>
                        <a:t>will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become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more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complex 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and </a:t>
                      </a:r>
                      <a:r>
                        <a:rPr sz="900" spc="55" dirty="0">
                          <a:latin typeface="Georgia"/>
                          <a:cs typeface="Georgia"/>
                        </a:rPr>
                        <a:t>successful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over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next 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3  </a:t>
                      </a:r>
                      <a:r>
                        <a:rPr sz="900" spc="15" dirty="0">
                          <a:latin typeface="Georgia"/>
                          <a:cs typeface="Georgia"/>
                        </a:rPr>
                        <a:t>billion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years: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Prokaryotes </a:t>
                      </a:r>
                      <a:r>
                        <a:rPr sz="900" spc="45" dirty="0">
                          <a:latin typeface="Georgia"/>
                          <a:cs typeface="Georgia"/>
                        </a:rPr>
                        <a:t>then  </a:t>
                      </a:r>
                      <a:r>
                        <a:rPr sz="900" spc="50" dirty="0">
                          <a:latin typeface="Georgia"/>
                          <a:cs typeface="Georgia"/>
                        </a:rPr>
                        <a:t>Eukaryotes</a:t>
                      </a:r>
                      <a:endParaRPr sz="900">
                        <a:latin typeface="Georgia"/>
                        <a:cs typeface="Georgia"/>
                      </a:endParaRPr>
                    </a:p>
                    <a:p>
                      <a:pPr marL="92075" marR="2063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45" dirty="0">
                          <a:latin typeface="Georgia"/>
                          <a:cs typeface="Georgia"/>
                        </a:rPr>
                        <a:t>Cyanobacteria </a:t>
                      </a:r>
                      <a:r>
                        <a:rPr sz="900" spc="40" dirty="0">
                          <a:latin typeface="Georgia"/>
                          <a:cs typeface="Georgia"/>
                        </a:rPr>
                        <a:t>begins producing  </a:t>
                      </a:r>
                      <a:r>
                        <a:rPr sz="900" spc="20" dirty="0">
                          <a:latin typeface="Georgia"/>
                          <a:cs typeface="Georgia"/>
                        </a:rPr>
                        <a:t>free </a:t>
                      </a:r>
                      <a:r>
                        <a:rPr sz="900" spc="35" dirty="0">
                          <a:latin typeface="Georgia"/>
                          <a:cs typeface="Georgia"/>
                        </a:rPr>
                        <a:t>oxygen</a:t>
                      </a:r>
                      <a:r>
                        <a:rPr sz="900" spc="6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30" dirty="0">
                          <a:latin typeface="Georgia"/>
                          <a:cs typeface="Georgia"/>
                        </a:rPr>
                        <a:t>(photosynthesis)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8711945" y="6490208"/>
            <a:ext cx="1250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dirty="0"/>
              <a:t>Principles Behind </a:t>
            </a:r>
            <a:r>
              <a:rPr spc="-5" dirty="0"/>
              <a:t>Geologic</a:t>
            </a:r>
            <a:r>
              <a:rPr spc="-130" dirty="0"/>
              <a:t> </a:t>
            </a:r>
            <a:r>
              <a:rPr dirty="0"/>
              <a:t>Time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0" y="685800"/>
            <a:ext cx="8987155" cy="43082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06375" algn="l"/>
              </a:tabLst>
            </a:pPr>
            <a:r>
              <a:rPr sz="2000" b="1" spc="-5" dirty="0">
                <a:latin typeface="Times New Roman" pitchFamily="18" charset="0"/>
                <a:cs typeface="Times New Roman" pitchFamily="18" charset="0"/>
              </a:rPr>
              <a:t>Nicholas</a:t>
            </a:r>
            <a:r>
              <a:rPr sz="2000" b="1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Steno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Danish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5" dirty="0">
                <a:latin typeface="Times New Roman" pitchFamily="18" charset="0"/>
                <a:cs typeface="Times New Roman" pitchFamily="18" charset="0"/>
              </a:rPr>
              <a:t>physician</a:t>
            </a:r>
            <a:r>
              <a:rPr sz="20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(1638-1687),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described</a:t>
            </a:r>
            <a:r>
              <a:rPr sz="20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50" dirty="0">
                <a:latin typeface="Times New Roman" pitchFamily="18" charset="0"/>
                <a:cs typeface="Times New Roman" pitchFamily="18" charset="0"/>
              </a:rPr>
              <a:t>how</a:t>
            </a:r>
            <a:r>
              <a:rPr sz="20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5" dirty="0"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sz="20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0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60" dirty="0">
                <a:latin typeface="Times New Roman" pitchFamily="18" charset="0"/>
                <a:cs typeface="Times New Roman" pitchFamily="18" charset="0"/>
              </a:rPr>
              <a:t>rock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layer</a:t>
            </a:r>
            <a:r>
              <a:rPr sz="20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could  </a:t>
            </a:r>
            <a:r>
              <a:rPr sz="2000" spc="70" dirty="0">
                <a:latin typeface="Times New Roman" pitchFamily="18" charset="0"/>
                <a:cs typeface="Times New Roman" pitchFamily="18" charset="0"/>
              </a:rPr>
              <a:t>be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20" dirty="0">
                <a:latin typeface="Times New Roman" pitchFamily="18" charset="0"/>
                <a:cs typeface="Times New Roman" pitchFamily="18" charset="0"/>
              </a:rPr>
              <a:t>used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35" dirty="0">
                <a:latin typeface="Times New Roman" pitchFamily="18" charset="0"/>
                <a:cs typeface="Times New Roman" pitchFamily="18" charset="0"/>
              </a:rPr>
              <a:t>show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0" dirty="0">
                <a:latin typeface="Times New Roman" pitchFamily="18" charset="0"/>
                <a:cs typeface="Times New Roman" pitchFamily="18" charset="0"/>
              </a:rPr>
              <a:t>relative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age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0" dirty="0">
                <a:latin typeface="Times New Roman" pitchFamily="18" charset="0"/>
                <a:cs typeface="Times New Roman" pitchFamily="18" charset="0"/>
              </a:rPr>
              <a:t>layer.</a:t>
            </a:r>
            <a:r>
              <a:rPr sz="2000" spc="40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14" dirty="0">
                <a:latin typeface="Times New Roman" pitchFamily="18" charset="0"/>
                <a:cs typeface="Times New Roman" pitchFamily="18" charset="0"/>
              </a:rPr>
              <a:t>He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0" dirty="0">
                <a:latin typeface="Times New Roman" pitchFamily="18" charset="0"/>
                <a:cs typeface="Times New Roman" pitchFamily="18" charset="0"/>
              </a:rPr>
              <a:t>devised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three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5" dirty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underlie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interpretation 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70" dirty="0">
                <a:latin typeface="Times New Roman" pitchFamily="18" charset="0"/>
                <a:cs typeface="Times New Roman" pitchFamily="18" charset="0"/>
              </a:rPr>
              <a:t>geologic</a:t>
            </a:r>
            <a:r>
              <a:rPr sz="20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time:</a:t>
            </a:r>
            <a:endParaRPr sz="2000">
              <a:latin typeface="Times New Roman" pitchFamily="18" charset="0"/>
              <a:cs typeface="Times New Roman" pitchFamily="18" charset="0"/>
            </a:endParaRPr>
          </a:p>
          <a:p>
            <a:pPr marL="273050" indent="-260985" algn="just">
              <a:lnSpc>
                <a:spcPct val="100000"/>
              </a:lnSpc>
              <a:spcBef>
                <a:spcPts val="965"/>
              </a:spcBef>
              <a:buFont typeface="Wingdings"/>
              <a:buChar char=""/>
              <a:tabLst>
                <a:tab pos="273685" algn="l"/>
              </a:tabLst>
            </a:pPr>
            <a:r>
              <a:rPr sz="2000" b="1" u="sng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000" b="1" u="sng" spc="-1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u="sng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principle</a:t>
            </a:r>
            <a:r>
              <a:rPr sz="2000" b="1" u="sng" spc="4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u="sng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of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u="sng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superposition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6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layer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14" dirty="0">
                <a:latin typeface="Times New Roman" pitchFamily="18" charset="0"/>
                <a:cs typeface="Times New Roman" pitchFamily="18" charset="0"/>
              </a:rPr>
              <a:t>on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bottom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40" dirty="0">
                <a:latin typeface="Times New Roman" pitchFamily="18" charset="0"/>
                <a:cs typeface="Times New Roman" pitchFamily="18" charset="0"/>
              </a:rPr>
              <a:t>was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deposited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35" dirty="0">
                <a:latin typeface="Times New Roman" pitchFamily="18" charset="0"/>
                <a:cs typeface="Times New Roman" pitchFamily="18" charset="0"/>
              </a:rPr>
              <a:t>first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3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5" dirty="0">
                <a:latin typeface="Times New Roman" pitchFamily="18" charset="0"/>
                <a:cs typeface="Times New Roman" pitchFamily="18" charset="0"/>
              </a:rPr>
              <a:t>oldest</a:t>
            </a:r>
            <a:endParaRPr sz="2000">
              <a:latin typeface="Times New Roman" pitchFamily="18" charset="0"/>
              <a:cs typeface="Times New Roman" pitchFamily="18" charset="0"/>
            </a:endParaRPr>
          </a:p>
          <a:p>
            <a:pPr marL="273050" indent="-260985" algn="just">
              <a:lnSpc>
                <a:spcPct val="100000"/>
              </a:lnSpc>
              <a:spcBef>
                <a:spcPts val="955"/>
              </a:spcBef>
              <a:buFont typeface="Wingdings"/>
              <a:buChar char=""/>
              <a:tabLst>
                <a:tab pos="273685" algn="l"/>
              </a:tabLst>
            </a:pPr>
            <a:r>
              <a:rPr sz="2000" b="1" u="sng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The principle of horizontality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sz="2000" spc="60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rock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layers </a:t>
            </a:r>
            <a:r>
              <a:rPr sz="2000" spc="105" dirty="0">
                <a:latin typeface="Times New Roman" pitchFamily="18" charset="0"/>
                <a:cs typeface="Times New Roman" pitchFamily="18" charset="0"/>
              </a:rPr>
              <a:t>were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originally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deposited</a:t>
            </a:r>
            <a:r>
              <a:rPr sz="2000" spc="-2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horizontally.</a:t>
            </a:r>
            <a:endParaRPr sz="200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00000"/>
              </a:lnSpc>
              <a:spcBef>
                <a:spcPts val="960"/>
              </a:spcBef>
              <a:buFont typeface="Wingdings"/>
              <a:buChar char=""/>
              <a:tabLst>
                <a:tab pos="273685" algn="l"/>
              </a:tabLst>
            </a:pPr>
            <a:r>
              <a:rPr sz="2000" b="1" u="sng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The principle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b="1" u="sng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original lateral continuity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sz="2000" spc="85" dirty="0">
                <a:latin typeface="Times New Roman" pitchFamily="18" charset="0"/>
                <a:cs typeface="Times New Roman" pitchFamily="18" charset="0"/>
              </a:rPr>
              <a:t>Originally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deposited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layers 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rock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extend 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laterally 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65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0" dirty="0">
                <a:latin typeface="Times New Roman" pitchFamily="18" charset="0"/>
                <a:cs typeface="Times New Roman" pitchFamily="18" charset="0"/>
              </a:rPr>
              <a:t>directions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5" dirty="0">
                <a:latin typeface="Times New Roman" pitchFamily="18" charset="0"/>
                <a:cs typeface="Times New Roman" pitchFamily="18" charset="0"/>
              </a:rPr>
              <a:t>until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65" dirty="0">
                <a:latin typeface="Times New Roman" pitchFamily="18" charset="0"/>
                <a:cs typeface="Times New Roman" pitchFamily="18" charset="0"/>
              </a:rPr>
              <a:t>either</a:t>
            </a:r>
            <a:r>
              <a:rPr sz="20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thinning</a:t>
            </a:r>
            <a:r>
              <a:rPr sz="200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10" dirty="0">
                <a:latin typeface="Times New Roman" pitchFamily="18" charset="0"/>
                <a:cs typeface="Times New Roman" pitchFamily="18" charset="0"/>
              </a:rPr>
              <a:t>out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5" dirty="0">
                <a:latin typeface="Times New Roman" pitchFamily="18" charset="0"/>
                <a:cs typeface="Times New Roman" pitchFamily="18" charset="0"/>
              </a:rPr>
              <a:t>being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cut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15" dirty="0">
                <a:latin typeface="Times New Roman" pitchFamily="18" charset="0"/>
                <a:cs typeface="Times New Roman" pitchFamily="18" charset="0"/>
              </a:rPr>
              <a:t>off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10" dirty="0">
                <a:latin typeface="Times New Roman" pitchFamily="18" charset="0"/>
                <a:cs typeface="Times New Roman" pitchFamily="18" charset="0"/>
              </a:rPr>
              <a:t>by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50" dirty="0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rock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0" dirty="0">
                <a:latin typeface="Times New Roman" pitchFamily="18" charset="0"/>
                <a:cs typeface="Times New Roman" pitchFamily="18" charset="0"/>
              </a:rPr>
              <a:t>layer.</a:t>
            </a:r>
            <a:endParaRPr sz="2000">
              <a:latin typeface="Times New Roman" pitchFamily="18" charset="0"/>
              <a:cs typeface="Times New Roman" pitchFamily="18" charset="0"/>
            </a:endParaRPr>
          </a:p>
          <a:p>
            <a:pPr marL="12700" marR="457200">
              <a:lnSpc>
                <a:spcPct val="100000"/>
              </a:lnSpc>
              <a:spcBef>
                <a:spcPts val="1685"/>
              </a:spcBef>
              <a:buFont typeface="Wingdings"/>
              <a:buChar char=""/>
              <a:tabLst>
                <a:tab pos="206375" algn="l"/>
              </a:tabLst>
            </a:pPr>
            <a:r>
              <a:rPr sz="2000" spc="65" dirty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5" dirty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5" dirty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formed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0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5" dirty="0">
                <a:latin typeface="Times New Roman" pitchFamily="18" charset="0"/>
                <a:cs typeface="Times New Roman" pitchFamily="18" charset="0"/>
              </a:rPr>
              <a:t>framework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3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0" dirty="0">
                <a:latin typeface="Times New Roman" pitchFamily="18" charset="0"/>
                <a:cs typeface="Times New Roman" pitchFamily="18" charset="0"/>
              </a:rPr>
              <a:t>geologic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0" dirty="0">
                <a:latin typeface="Times New Roman" pitchFamily="18" charset="0"/>
                <a:cs typeface="Times New Roman" pitchFamily="18" charset="0"/>
              </a:rPr>
              <a:t>area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85" dirty="0">
                <a:latin typeface="Times New Roman" pitchFamily="18" charset="0"/>
                <a:cs typeface="Times New Roman" pitchFamily="18" charset="0"/>
              </a:rPr>
              <a:t>stratigraphy,  </a:t>
            </a:r>
            <a:r>
              <a:rPr sz="2000" spc="100" dirty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50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7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25" dirty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sz="20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90" dirty="0">
                <a:latin typeface="Times New Roman" pitchFamily="18" charset="0"/>
                <a:cs typeface="Times New Roman" pitchFamily="18" charset="0"/>
              </a:rPr>
              <a:t>layered</a:t>
            </a:r>
            <a:r>
              <a:rPr sz="20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55" dirty="0">
                <a:latin typeface="Times New Roman" pitchFamily="18" charset="0"/>
                <a:cs typeface="Times New Roman" pitchFamily="18" charset="0"/>
              </a:rPr>
              <a:t>rock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50" dirty="0">
                <a:latin typeface="Times New Roman" pitchFamily="18" charset="0"/>
                <a:cs typeface="Times New Roman" pitchFamily="18" charset="0"/>
              </a:rPr>
              <a:t>(strata).</a:t>
            </a:r>
            <a:endParaRPr sz="2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7200" y="5029200"/>
            <a:ext cx="3390900" cy="1625600"/>
            <a:chOff x="514350" y="3870325"/>
            <a:chExt cx="3390900" cy="1625600"/>
          </a:xfrm>
        </p:grpSpPr>
        <p:sp>
          <p:nvSpPr>
            <p:cNvPr id="9" name="object 9"/>
            <p:cNvSpPr/>
            <p:nvPr/>
          </p:nvSpPr>
          <p:spPr>
            <a:xfrm>
              <a:off x="533400" y="3889375"/>
              <a:ext cx="3352800" cy="15875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3875" y="3879850"/>
              <a:ext cx="3371850" cy="1606550"/>
            </a:xfrm>
            <a:custGeom>
              <a:avLst/>
              <a:gdLst/>
              <a:ahLst/>
              <a:cxnLst/>
              <a:rect l="l" t="t" r="r" b="b"/>
              <a:pathLst>
                <a:path w="3371850" h="1606550">
                  <a:moveTo>
                    <a:pt x="0" y="1606550"/>
                  </a:moveTo>
                  <a:lnTo>
                    <a:pt x="3371850" y="1606550"/>
                  </a:lnTo>
                  <a:lnTo>
                    <a:pt x="3371850" y="0"/>
                  </a:lnTo>
                  <a:lnTo>
                    <a:pt x="0" y="0"/>
                  </a:lnTo>
                  <a:lnTo>
                    <a:pt x="0" y="160655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33600" y="3937381"/>
              <a:ext cx="1153160" cy="497205"/>
            </a:xfrm>
            <a:custGeom>
              <a:avLst/>
              <a:gdLst/>
              <a:ahLst/>
              <a:cxnLst/>
              <a:rect l="l" t="t" r="r" b="b"/>
              <a:pathLst>
                <a:path w="1153160" h="497204">
                  <a:moveTo>
                    <a:pt x="120268" y="346964"/>
                  </a:moveTo>
                  <a:lnTo>
                    <a:pt x="0" y="482219"/>
                  </a:lnTo>
                  <a:lnTo>
                    <a:pt x="180467" y="497205"/>
                  </a:lnTo>
                  <a:lnTo>
                    <a:pt x="164437" y="457200"/>
                  </a:lnTo>
                  <a:lnTo>
                    <a:pt x="135255" y="457200"/>
                  </a:lnTo>
                  <a:lnTo>
                    <a:pt x="115316" y="407035"/>
                  </a:lnTo>
                  <a:lnTo>
                    <a:pt x="140329" y="397030"/>
                  </a:lnTo>
                  <a:lnTo>
                    <a:pt x="120268" y="346964"/>
                  </a:lnTo>
                  <a:close/>
                </a:path>
                <a:path w="1153160" h="497204">
                  <a:moveTo>
                    <a:pt x="140329" y="397030"/>
                  </a:moveTo>
                  <a:lnTo>
                    <a:pt x="115316" y="407035"/>
                  </a:lnTo>
                  <a:lnTo>
                    <a:pt x="135255" y="457200"/>
                  </a:lnTo>
                  <a:lnTo>
                    <a:pt x="160406" y="447138"/>
                  </a:lnTo>
                  <a:lnTo>
                    <a:pt x="140329" y="397030"/>
                  </a:lnTo>
                  <a:close/>
                </a:path>
                <a:path w="1153160" h="497204">
                  <a:moveTo>
                    <a:pt x="160406" y="447138"/>
                  </a:moveTo>
                  <a:lnTo>
                    <a:pt x="135255" y="457200"/>
                  </a:lnTo>
                  <a:lnTo>
                    <a:pt x="164437" y="457200"/>
                  </a:lnTo>
                  <a:lnTo>
                    <a:pt x="160406" y="447138"/>
                  </a:lnTo>
                  <a:close/>
                </a:path>
                <a:path w="1153160" h="497204">
                  <a:moveTo>
                    <a:pt x="1132966" y="0"/>
                  </a:moveTo>
                  <a:lnTo>
                    <a:pt x="140329" y="397030"/>
                  </a:lnTo>
                  <a:lnTo>
                    <a:pt x="160406" y="447138"/>
                  </a:lnTo>
                  <a:lnTo>
                    <a:pt x="1153033" y="50038"/>
                  </a:lnTo>
                  <a:lnTo>
                    <a:pt x="113296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965574" y="4970526"/>
            <a:ext cx="83502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14" dirty="0">
                <a:latin typeface="FreeSerif"/>
                <a:cs typeface="FreeSerif"/>
              </a:rPr>
              <a:t>Ol</a:t>
            </a:r>
            <a:r>
              <a:rPr sz="1800" spc="130" dirty="0">
                <a:latin typeface="FreeSerif"/>
                <a:cs typeface="FreeSerif"/>
              </a:rPr>
              <a:t>d</a:t>
            </a:r>
            <a:r>
              <a:rPr sz="1800" spc="75" dirty="0">
                <a:latin typeface="FreeSerif"/>
                <a:cs typeface="FreeSerif"/>
              </a:rPr>
              <a:t>er</a:t>
            </a:r>
            <a:endParaRPr sz="1800">
              <a:latin typeface="FreeSerif"/>
              <a:cs typeface="Free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86200" y="5638800"/>
            <a:ext cx="8997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95" dirty="0">
                <a:latin typeface="FreeSerif"/>
                <a:cs typeface="FreeSerif"/>
              </a:rPr>
              <a:t>Younger</a:t>
            </a:r>
            <a:endParaRPr sz="1800">
              <a:latin typeface="FreeSerif"/>
              <a:cs typeface="FreeSerif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86200" y="5943600"/>
            <a:ext cx="914400" cy="76200"/>
          </a:xfrm>
          <a:custGeom>
            <a:avLst/>
            <a:gdLst/>
            <a:ahLst/>
            <a:cxnLst/>
            <a:rect l="l" t="t" r="r" b="b"/>
            <a:pathLst>
              <a:path w="9144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9144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914400" h="76200">
                <a:moveTo>
                  <a:pt x="9144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914400" y="44450"/>
                </a:lnTo>
                <a:lnTo>
                  <a:pt x="9144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62400" y="5219700"/>
            <a:ext cx="914400" cy="76200"/>
          </a:xfrm>
          <a:custGeom>
            <a:avLst/>
            <a:gdLst/>
            <a:ahLst/>
            <a:cxnLst/>
            <a:rect l="l" t="t" r="r" b="b"/>
            <a:pathLst>
              <a:path w="9144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9144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914400" h="76200">
                <a:moveTo>
                  <a:pt x="9144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914400" y="44450"/>
                </a:lnTo>
                <a:lnTo>
                  <a:pt x="9144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800600" y="4953000"/>
            <a:ext cx="3733800" cy="1694694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92075" marR="115570">
              <a:lnSpc>
                <a:spcPct val="100000"/>
              </a:lnSpc>
              <a:spcBef>
                <a:spcPts val="254"/>
              </a:spcBef>
            </a:pPr>
            <a:r>
              <a:rPr sz="1600" spc="70" dirty="0">
                <a:latin typeface="Times New Roman" pitchFamily="18" charset="0"/>
                <a:cs typeface="Times New Roman" pitchFamily="18" charset="0"/>
              </a:rPr>
              <a:t>Geologist </a:t>
            </a:r>
            <a:r>
              <a:rPr sz="1600" spc="114" dirty="0">
                <a:latin typeface="Times New Roman" pitchFamily="18" charset="0"/>
                <a:cs typeface="Times New Roman" pitchFamily="18" charset="0"/>
              </a:rPr>
              <a:t>studying </a:t>
            </a:r>
            <a:r>
              <a:rPr sz="1600" spc="7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90" dirty="0">
                <a:latin typeface="Times New Roman" pitchFamily="18" charset="0"/>
                <a:cs typeface="Times New Roman" pitchFamily="18" charset="0"/>
              </a:rPr>
              <a:t>stratigraphy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in  </a:t>
            </a:r>
            <a:r>
              <a:rPr sz="1600" spc="7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95" dirty="0">
                <a:latin typeface="Times New Roman" pitchFamily="18" charset="0"/>
                <a:cs typeface="Times New Roman" pitchFamily="18" charset="0"/>
              </a:rPr>
              <a:t>Copper </a:t>
            </a:r>
            <a:r>
              <a:rPr sz="1600" spc="50" dirty="0">
                <a:latin typeface="Times New Roman" pitchFamily="18" charset="0"/>
                <a:cs typeface="Times New Roman" pitchFamily="18" charset="0"/>
              </a:rPr>
              <a:t>Basin, </a:t>
            </a:r>
            <a:r>
              <a:rPr sz="1600" spc="85" dirty="0">
                <a:latin typeface="Times New Roman" pitchFamily="18" charset="0"/>
                <a:cs typeface="Times New Roman" pitchFamily="18" charset="0"/>
              </a:rPr>
              <a:t>Idaho. </a:t>
            </a:r>
            <a:r>
              <a:rPr sz="1600" spc="65" dirty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sz="1600" spc="50" dirty="0">
                <a:latin typeface="Times New Roman" pitchFamily="18" charset="0"/>
                <a:cs typeface="Times New Roman" pitchFamily="18" charset="0"/>
              </a:rPr>
              <a:t>rock 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layers </a:t>
            </a:r>
            <a:r>
              <a:rPr sz="1600" spc="105" dirty="0">
                <a:latin typeface="Times New Roman" pitchFamily="18" charset="0"/>
                <a:cs typeface="Times New Roman" pitchFamily="18" charset="0"/>
              </a:rPr>
              <a:t>were </a:t>
            </a:r>
            <a:r>
              <a:rPr sz="1600" spc="95" dirty="0">
                <a:latin typeface="Times New Roman" pitchFamily="18" charset="0"/>
                <a:cs typeface="Times New Roman" pitchFamily="18" charset="0"/>
              </a:rPr>
              <a:t>deposited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horizontally,  </a:t>
            </a:r>
            <a:r>
              <a:rPr sz="1600" spc="14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1600" spc="75" dirty="0">
                <a:latin typeface="Times New Roman" pitchFamily="18" charset="0"/>
                <a:cs typeface="Times New Roman" pitchFamily="18" charset="0"/>
              </a:rPr>
              <a:t>uplifted </a:t>
            </a:r>
            <a:r>
              <a:rPr sz="1600" spc="65" dirty="0">
                <a:latin typeface="Times New Roman" pitchFamily="18" charset="0"/>
                <a:cs typeface="Times New Roman" pitchFamily="18" charset="0"/>
              </a:rPr>
              <a:t>later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so </a:t>
            </a:r>
            <a:r>
              <a:rPr sz="1600" spc="90" dirty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sz="1600" spc="75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1600" spc="155" dirty="0">
                <a:latin typeface="Times New Roman" pitchFamily="18" charset="0"/>
                <a:cs typeface="Times New Roman" pitchFamily="18" charset="0"/>
              </a:rPr>
              <a:t>now  </a:t>
            </a:r>
            <a:r>
              <a:rPr sz="1600" spc="65" dirty="0">
                <a:latin typeface="Times New Roman" pitchFamily="18" charset="0"/>
                <a:cs typeface="Times New Roman" pitchFamily="18" charset="0"/>
              </a:rPr>
              <a:t>tilted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at</a:t>
            </a:r>
            <a:r>
              <a:rPr sz="16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20" dirty="0">
                <a:latin typeface="Times New Roman" pitchFamily="18" charset="0"/>
                <a:cs typeface="Times New Roman" pitchFamily="18" charset="0"/>
              </a:rPr>
              <a:t>an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95" dirty="0">
                <a:latin typeface="Times New Roman" pitchFamily="18" charset="0"/>
                <a:cs typeface="Times New Roman" pitchFamily="18" charset="0"/>
              </a:rPr>
              <a:t>angle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85" dirty="0">
                <a:latin typeface="Times New Roman" pitchFamily="18" charset="0"/>
                <a:cs typeface="Times New Roman" pitchFamily="18" charset="0"/>
              </a:rPr>
              <a:t>(along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7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0" dirty="0">
                <a:latin typeface="Times New Roman" pitchFamily="18" charset="0"/>
                <a:cs typeface="Times New Roman" pitchFamily="18" charset="0"/>
              </a:rPr>
              <a:t>red</a:t>
            </a:r>
            <a:r>
              <a:rPr sz="16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arrow).</a:t>
            </a:r>
            <a:endParaRPr sz="1600">
              <a:latin typeface="Times New Roman" pitchFamily="18" charset="0"/>
              <a:cs typeface="Times New Roman" pitchFamily="18" charset="0"/>
            </a:endParaRPr>
          </a:p>
          <a:p>
            <a:pPr marL="92075">
              <a:lnSpc>
                <a:spcPct val="100000"/>
              </a:lnSpc>
              <a:spcBef>
                <a:spcPts val="15"/>
              </a:spcBef>
            </a:pPr>
            <a:endParaRPr sz="1200">
              <a:latin typeface="Palladio Uralic"/>
              <a:cs typeface="Palladio Ural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609600"/>
            <a:ext cx="8989695" cy="34616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620" algn="just">
              <a:lnSpc>
                <a:spcPct val="150000"/>
              </a:lnSpc>
              <a:spcBef>
                <a:spcPts val="95"/>
              </a:spcBef>
              <a:buFont typeface="Wingdings"/>
              <a:buChar char=""/>
              <a:tabLst>
                <a:tab pos="206375" algn="l"/>
              </a:tabLst>
            </a:pPr>
            <a:r>
              <a:rPr sz="1400" b="1" spc="-5" dirty="0">
                <a:latin typeface="Times New Roman" pitchFamily="18" charset="0"/>
                <a:cs typeface="Times New Roman" pitchFamily="18" charset="0"/>
              </a:rPr>
              <a:t>James Hutton</a:t>
            </a:r>
            <a:r>
              <a:rPr sz="1400" spc="-5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1400" spc="1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1400" spc="50" dirty="0">
                <a:latin typeface="Times New Roman" pitchFamily="18" charset="0"/>
                <a:cs typeface="Times New Roman" pitchFamily="18" charset="0"/>
              </a:rPr>
              <a:t>Scottish </a:t>
            </a:r>
            <a:r>
              <a:rPr sz="1400" spc="85" dirty="0">
                <a:latin typeface="Times New Roman" pitchFamily="18" charset="0"/>
                <a:cs typeface="Times New Roman" pitchFamily="18" charset="0"/>
              </a:rPr>
              <a:t>physician </a:t>
            </a:r>
            <a:r>
              <a:rPr sz="1400" spc="14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1400" spc="75" dirty="0">
                <a:latin typeface="Times New Roman" pitchFamily="18" charset="0"/>
                <a:cs typeface="Times New Roman" pitchFamily="18" charset="0"/>
              </a:rPr>
              <a:t>geologist </a:t>
            </a:r>
            <a:r>
              <a:rPr sz="1400" dirty="0">
                <a:latin typeface="Times New Roman" pitchFamily="18" charset="0"/>
                <a:cs typeface="Times New Roman" pitchFamily="18" charset="0"/>
              </a:rPr>
              <a:t>(1726-1797), </a:t>
            </a:r>
            <a:r>
              <a:rPr sz="1400" spc="114" dirty="0">
                <a:latin typeface="Times New Roman" pitchFamily="18" charset="0"/>
                <a:cs typeface="Times New Roman" pitchFamily="18" charset="0"/>
              </a:rPr>
              <a:t>thought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400" spc="65" dirty="0">
                <a:latin typeface="Times New Roman" pitchFamily="18" charset="0"/>
                <a:cs typeface="Times New Roman" pitchFamily="18" charset="0"/>
              </a:rPr>
              <a:t>surface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400" spc="85" dirty="0">
                <a:latin typeface="Times New Roman" pitchFamily="18" charset="0"/>
                <a:cs typeface="Times New Roman" pitchFamily="18" charset="0"/>
              </a:rPr>
              <a:t>earth  </a:t>
            </a:r>
            <a:r>
              <a:rPr sz="1400" spc="140" dirty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sz="1400" spc="130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sz="1400" spc="90" dirty="0">
                <a:latin typeface="Times New Roman" pitchFamily="18" charset="0"/>
                <a:cs typeface="Times New Roman" pitchFamily="18" charset="0"/>
              </a:rPr>
              <a:t>ever-changing </a:t>
            </a:r>
            <a:r>
              <a:rPr sz="1400" spc="100" dirty="0">
                <a:latin typeface="Times New Roman" pitchFamily="18" charset="0"/>
                <a:cs typeface="Times New Roman" pitchFamily="18" charset="0"/>
              </a:rPr>
              <a:t>environment </a:t>
            </a:r>
            <a:r>
              <a:rPr sz="1400" spc="14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1400" spc="100" dirty="0">
                <a:latin typeface="Times New Roman" pitchFamily="18" charset="0"/>
                <a:cs typeface="Times New Roman" pitchFamily="18" charset="0"/>
              </a:rPr>
              <a:t>“the past </a:t>
            </a:r>
            <a:r>
              <a:rPr sz="1400" spc="85" dirty="0">
                <a:latin typeface="Times New Roman" pitchFamily="18" charset="0"/>
                <a:cs typeface="Times New Roman" pitchFamily="18" charset="0"/>
              </a:rPr>
              <a:t>history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400" spc="110" dirty="0">
                <a:latin typeface="Times New Roman" pitchFamily="18" charset="0"/>
                <a:cs typeface="Times New Roman" pitchFamily="18" charset="0"/>
              </a:rPr>
              <a:t>our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globe </a:t>
            </a:r>
            <a:r>
              <a:rPr sz="1400" spc="120" dirty="0">
                <a:latin typeface="Times New Roman" pitchFamily="18" charset="0"/>
                <a:cs typeface="Times New Roman" pitchFamily="18" charset="0"/>
              </a:rPr>
              <a:t>must </a:t>
            </a:r>
            <a:r>
              <a:rPr sz="1400" spc="70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sz="1400" spc="90" dirty="0">
                <a:latin typeface="Times New Roman" pitchFamily="18" charset="0"/>
                <a:cs typeface="Times New Roman" pitchFamily="18" charset="0"/>
              </a:rPr>
              <a:t>explained </a:t>
            </a:r>
            <a:r>
              <a:rPr sz="1400" spc="11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1400" spc="135" dirty="0">
                <a:latin typeface="Times New Roman" pitchFamily="18" charset="0"/>
                <a:cs typeface="Times New Roman" pitchFamily="18" charset="0"/>
              </a:rPr>
              <a:t>what 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sz="1400" spc="70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sz="1400" spc="85" dirty="0">
                <a:latin typeface="Times New Roman" pitchFamily="18" charset="0"/>
                <a:cs typeface="Times New Roman" pitchFamily="18" charset="0"/>
              </a:rPr>
              <a:t>seen </a:t>
            </a:r>
            <a:r>
              <a:rPr sz="1400" spc="7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1400" spc="75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sz="1400" spc="114" dirty="0">
                <a:latin typeface="Times New Roman" pitchFamily="18" charset="0"/>
                <a:cs typeface="Times New Roman" pitchFamily="18" charset="0"/>
              </a:rPr>
              <a:t>happening </a:t>
            </a:r>
            <a:r>
              <a:rPr sz="1400" spc="125" dirty="0">
                <a:latin typeface="Times New Roman" pitchFamily="18" charset="0"/>
                <a:cs typeface="Times New Roman" pitchFamily="18" charset="0"/>
              </a:rPr>
              <a:t>now.” </a:t>
            </a:r>
            <a:r>
              <a:rPr sz="1400" spc="60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sz="1400" spc="90" dirty="0">
                <a:latin typeface="Times New Roman" pitchFamily="18" charset="0"/>
                <a:cs typeface="Times New Roman" pitchFamily="18" charset="0"/>
              </a:rPr>
              <a:t>theory </a:t>
            </a:r>
            <a:r>
              <a:rPr sz="1400" spc="140" dirty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sz="1400" spc="70" dirty="0">
                <a:latin typeface="Times New Roman" pitchFamily="18" charset="0"/>
                <a:cs typeface="Times New Roman" pitchFamily="18" charset="0"/>
              </a:rPr>
              <a:t>called </a:t>
            </a:r>
            <a:r>
              <a:rPr sz="1400" spc="85" dirty="0">
                <a:latin typeface="Times New Roman" pitchFamily="18" charset="0"/>
                <a:cs typeface="Times New Roman" pitchFamily="18" charset="0"/>
              </a:rPr>
              <a:t>“uniformitarianism,” </a:t>
            </a:r>
            <a:r>
              <a:rPr sz="1400" spc="105" dirty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1400" spc="140" dirty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sz="1400" spc="65" dirty="0">
                <a:latin typeface="Times New Roman" pitchFamily="18" charset="0"/>
                <a:cs typeface="Times New Roman" pitchFamily="18" charset="0"/>
              </a:rPr>
              <a:t>later 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catch-phrased</a:t>
            </a:r>
            <a:r>
              <a:rPr sz="14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95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14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95" dirty="0">
                <a:latin typeface="Times New Roman" pitchFamily="18" charset="0"/>
                <a:cs typeface="Times New Roman" pitchFamily="18" charset="0"/>
              </a:rPr>
              <a:t>“the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90" dirty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50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4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4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key</a:t>
            </a:r>
            <a:r>
              <a:rPr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7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4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90" dirty="0">
                <a:latin typeface="Times New Roman" pitchFamily="18" charset="0"/>
                <a:cs typeface="Times New Roman" pitchFamily="18" charset="0"/>
              </a:rPr>
              <a:t>past.”</a:t>
            </a:r>
            <a:endParaRPr sz="140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50000"/>
              </a:lnSpc>
              <a:spcBef>
                <a:spcPts val="960"/>
              </a:spcBef>
              <a:buFont typeface="Wingdings"/>
              <a:buChar char=""/>
              <a:tabLst>
                <a:tab pos="206375" algn="l"/>
              </a:tabLst>
            </a:pPr>
            <a:r>
              <a:rPr sz="1400" b="1" dirty="0">
                <a:latin typeface="Times New Roman" pitchFamily="18" charset="0"/>
                <a:cs typeface="Times New Roman" pitchFamily="18" charset="0"/>
              </a:rPr>
              <a:t>William Smith </a:t>
            </a:r>
            <a:r>
              <a:rPr sz="1400" spc="140" dirty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sz="1400" spc="1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1400" spc="105" dirty="0">
                <a:latin typeface="Times New Roman" pitchFamily="18" charset="0"/>
                <a:cs typeface="Times New Roman" pitchFamily="18" charset="0"/>
              </a:rPr>
              <a:t>surveyor </a:t>
            </a:r>
            <a:r>
              <a:rPr sz="1400" spc="150" dirty="0">
                <a:latin typeface="Times New Roman" pitchFamily="18" charset="0"/>
                <a:cs typeface="Times New Roman" pitchFamily="18" charset="0"/>
              </a:rPr>
              <a:t>who </a:t>
            </a:r>
            <a:r>
              <a:rPr sz="1400" spc="140" dirty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1400" spc="85" dirty="0">
                <a:latin typeface="Times New Roman" pitchFamily="18" charset="0"/>
                <a:cs typeface="Times New Roman" pitchFamily="18" charset="0"/>
              </a:rPr>
              <a:t>charge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400" spc="120" dirty="0">
                <a:latin typeface="Times New Roman" pitchFamily="18" charset="0"/>
                <a:cs typeface="Times New Roman" pitchFamily="18" charset="0"/>
              </a:rPr>
              <a:t>mapping </a:t>
            </a:r>
            <a:r>
              <a:rPr sz="1400" spc="1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1400" spc="85" dirty="0">
                <a:latin typeface="Times New Roman" pitchFamily="18" charset="0"/>
                <a:cs typeface="Times New Roman" pitchFamily="18" charset="0"/>
              </a:rPr>
              <a:t>large </a:t>
            </a:r>
            <a:r>
              <a:rPr sz="1400" spc="100" dirty="0">
                <a:latin typeface="Times New Roman" pitchFamily="18" charset="0"/>
                <a:cs typeface="Times New Roman" pitchFamily="18" charset="0"/>
              </a:rPr>
              <a:t>part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400" spc="95" dirty="0">
                <a:latin typeface="Times New Roman" pitchFamily="18" charset="0"/>
                <a:cs typeface="Times New Roman" pitchFamily="18" charset="0"/>
              </a:rPr>
              <a:t>England. </a:t>
            </a:r>
            <a:r>
              <a:rPr sz="1400" spc="114" dirty="0">
                <a:latin typeface="Times New Roman" pitchFamily="18" charset="0"/>
                <a:cs typeface="Times New Roman" pitchFamily="18" charset="0"/>
              </a:rPr>
              <a:t>He </a:t>
            </a:r>
            <a:r>
              <a:rPr sz="1400" spc="140" dirty="0">
                <a:latin typeface="Times New Roman" pitchFamily="18" charset="0"/>
                <a:cs typeface="Times New Roman" pitchFamily="18" charset="0"/>
              </a:rPr>
              <a:t>was 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400" spc="35" dirty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sz="1400" spc="7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1400" spc="120" dirty="0">
                <a:latin typeface="Times New Roman" pitchFamily="18" charset="0"/>
                <a:cs typeface="Times New Roman" pitchFamily="18" charset="0"/>
              </a:rPr>
              <a:t>understand </a:t>
            </a:r>
            <a:r>
              <a:rPr sz="1400" spc="9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1400" spc="65" dirty="0">
                <a:latin typeface="Times New Roman" pitchFamily="18" charset="0"/>
                <a:cs typeface="Times New Roman" pitchFamily="18" charset="0"/>
              </a:rPr>
              <a:t>certain </a:t>
            </a:r>
            <a:r>
              <a:rPr sz="1400" spc="55" dirty="0">
                <a:latin typeface="Times New Roman" pitchFamily="18" charset="0"/>
                <a:cs typeface="Times New Roman" pitchFamily="18" charset="0"/>
              </a:rPr>
              <a:t>rock </a:t>
            </a:r>
            <a:r>
              <a:rPr sz="1400" spc="100" dirty="0">
                <a:latin typeface="Times New Roman" pitchFamily="18" charset="0"/>
                <a:cs typeface="Times New Roman" pitchFamily="18" charset="0"/>
              </a:rPr>
              <a:t>units could </a:t>
            </a:r>
            <a:r>
              <a:rPr sz="1400" spc="70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sz="1400" spc="65" dirty="0">
                <a:latin typeface="Times New Roman" pitchFamily="18" charset="0"/>
                <a:cs typeface="Times New Roman" pitchFamily="18" charset="0"/>
              </a:rPr>
              <a:t>identified </a:t>
            </a:r>
            <a:r>
              <a:rPr sz="1400" spc="11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the particular </a:t>
            </a:r>
            <a:r>
              <a:rPr sz="1400" spc="90" dirty="0">
                <a:latin typeface="Times New Roman" pitchFamily="18" charset="0"/>
                <a:cs typeface="Times New Roman" pitchFamily="18" charset="0"/>
              </a:rPr>
              <a:t>assemblages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1400" spc="45" dirty="0">
                <a:latin typeface="Times New Roman" pitchFamily="18" charset="0"/>
                <a:cs typeface="Times New Roman" pitchFamily="18" charset="0"/>
              </a:rPr>
              <a:t>fossils </a:t>
            </a:r>
            <a:r>
              <a:rPr sz="1400" spc="95" dirty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sz="1400" spc="75" dirty="0">
                <a:latin typeface="Times New Roman" pitchFamily="18" charset="0"/>
                <a:cs typeface="Times New Roman" pitchFamily="18" charset="0"/>
              </a:rPr>
              <a:t>contained. </a:t>
            </a:r>
            <a:r>
              <a:rPr sz="1400" spc="95" dirty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sz="1400" spc="75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sz="1400" spc="70" dirty="0">
                <a:latin typeface="Times New Roman" pitchFamily="18" charset="0"/>
                <a:cs typeface="Times New Roman" pitchFamily="18" charset="0"/>
              </a:rPr>
              <a:t>information, </a:t>
            </a:r>
            <a:r>
              <a:rPr sz="1400" spc="90" dirty="0">
                <a:latin typeface="Times New Roman" pitchFamily="18" charset="0"/>
                <a:cs typeface="Times New Roman" pitchFamily="18" charset="0"/>
              </a:rPr>
              <a:t>he </a:t>
            </a:r>
            <a:r>
              <a:rPr sz="1400" spc="140" dirty="0">
                <a:latin typeface="Times New Roman" pitchFamily="18" charset="0"/>
                <a:cs typeface="Times New Roman" pitchFamily="18" charset="0"/>
              </a:rPr>
              <a:t>was </a:t>
            </a:r>
            <a:r>
              <a:rPr sz="1400" spc="70" dirty="0">
                <a:latin typeface="Times New Roman" pitchFamily="18" charset="0"/>
                <a:cs typeface="Times New Roman" pitchFamily="18" charset="0"/>
              </a:rPr>
              <a:t>able to </a:t>
            </a:r>
            <a:r>
              <a:rPr sz="1400" spc="65" dirty="0">
                <a:latin typeface="Times New Roman" pitchFamily="18" charset="0"/>
                <a:cs typeface="Times New Roman" pitchFamily="18" charset="0"/>
              </a:rPr>
              <a:t>correlate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strata </a:t>
            </a:r>
            <a:r>
              <a:rPr sz="1400" spc="114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400" spc="100" dirty="0">
                <a:latin typeface="Times New Roman" pitchFamily="18" charset="0"/>
                <a:cs typeface="Times New Roman" pitchFamily="18" charset="0"/>
              </a:rPr>
              <a:t>same </a:t>
            </a:r>
            <a:r>
              <a:rPr sz="1400" spc="50" dirty="0">
                <a:latin typeface="Times New Roman" pitchFamily="18" charset="0"/>
                <a:cs typeface="Times New Roman" pitchFamily="18" charset="0"/>
              </a:rPr>
              <a:t>fossils  </a:t>
            </a:r>
            <a:r>
              <a:rPr sz="1400" spc="30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130" dirty="0">
                <a:latin typeface="Times New Roman" pitchFamily="18" charset="0"/>
                <a:cs typeface="Times New Roman" pitchFamily="18" charset="0"/>
              </a:rPr>
              <a:t>many</a:t>
            </a:r>
            <a:r>
              <a:rPr sz="1400" spc="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60" dirty="0">
                <a:latin typeface="Times New Roman" pitchFamily="18" charset="0"/>
                <a:cs typeface="Times New Roman" pitchFamily="18" charset="0"/>
              </a:rPr>
              <a:t>miles,</a:t>
            </a:r>
            <a:r>
              <a:rPr sz="14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95" dirty="0">
                <a:latin typeface="Times New Roman" pitchFamily="18" charset="0"/>
                <a:cs typeface="Times New Roman" pitchFamily="18" charset="0"/>
              </a:rPr>
              <a:t>giving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60" dirty="0">
                <a:latin typeface="Times New Roman" pitchFamily="18" charset="0"/>
                <a:cs typeface="Times New Roman" pitchFamily="18" charset="0"/>
              </a:rPr>
              <a:t>rise</a:t>
            </a:r>
            <a:r>
              <a:rPr sz="14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7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4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75" dirty="0">
                <a:latin typeface="Times New Roman" pitchFamily="18" charset="0"/>
                <a:cs typeface="Times New Roman" pitchFamily="18" charset="0"/>
              </a:rPr>
              <a:t>principle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 of</a:t>
            </a:r>
            <a:r>
              <a:rPr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60" dirty="0">
                <a:latin typeface="Times New Roman" pitchFamily="18" charset="0"/>
                <a:cs typeface="Times New Roman" pitchFamily="18" charset="0"/>
              </a:rPr>
              <a:t>biologic</a:t>
            </a:r>
            <a:r>
              <a:rPr sz="14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65">
                <a:latin typeface="Times New Roman" pitchFamily="18" charset="0"/>
                <a:cs typeface="Times New Roman" pitchFamily="18" charset="0"/>
              </a:rPr>
              <a:t>succession</a:t>
            </a:r>
            <a:r>
              <a:rPr sz="1400" spc="65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1400" spc="65"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just">
              <a:lnSpc>
                <a:spcPct val="150000"/>
              </a:lnSpc>
              <a:spcBef>
                <a:spcPts val="960"/>
              </a:spcBef>
              <a:buFont typeface="Wingdings"/>
              <a:buChar char=""/>
              <a:tabLst>
                <a:tab pos="206375" algn="l"/>
              </a:tabLst>
            </a:pPr>
            <a:r>
              <a:rPr sz="1400" b="1" u="sng" spc="-10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The principle of biologic succession:</a:t>
            </a:r>
            <a:r>
              <a:rPr sz="1400" b="1" spc="3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60" dirty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sz="1400" spc="100" dirty="0">
                <a:latin typeface="Times New Roman" pitchFamily="18" charset="0"/>
                <a:cs typeface="Times New Roman" pitchFamily="18" charset="0"/>
              </a:rPr>
              <a:t>age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sz="1400" spc="45" dirty="0">
                <a:latin typeface="Times New Roman" pitchFamily="18" charset="0"/>
                <a:cs typeface="Times New Roman" pitchFamily="18" charset="0"/>
              </a:rPr>
              <a:t>earth‟s </a:t>
            </a:r>
            <a:r>
              <a:rPr sz="1400" spc="85" dirty="0">
                <a:latin typeface="Times New Roman" pitchFamily="18" charset="0"/>
                <a:cs typeface="Times New Roman" pitchFamily="18" charset="0"/>
              </a:rPr>
              <a:t>history </a:t>
            </a:r>
            <a:r>
              <a:rPr sz="1400" spc="5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1400" spc="110" dirty="0">
                <a:latin typeface="Times New Roman" pitchFamily="18" charset="0"/>
                <a:cs typeface="Times New Roman" pitchFamily="18" charset="0"/>
              </a:rPr>
              <a:t>unique </a:t>
            </a:r>
            <a:r>
              <a:rPr sz="1400" spc="95" dirty="0">
                <a:latin typeface="Times New Roman" pitchFamily="18" charset="0"/>
                <a:cs typeface="Times New Roman" pitchFamily="18" charset="0"/>
              </a:rPr>
              <a:t>such </a:t>
            </a:r>
            <a:r>
              <a:rPr sz="1400" spc="90" dirty="0">
                <a:latin typeface="Times New Roman" pitchFamily="18" charset="0"/>
                <a:cs typeface="Times New Roman" pitchFamily="18" charset="0"/>
              </a:rPr>
              <a:t>that  </a:t>
            </a:r>
            <a:r>
              <a:rPr sz="1400" spc="40" dirty="0">
                <a:latin typeface="Times New Roman" pitchFamily="18" charset="0"/>
                <a:cs typeface="Times New Roman" pitchFamily="18" charset="0"/>
              </a:rPr>
              <a:t>fossil </a:t>
            </a:r>
            <a:r>
              <a:rPr sz="1400" spc="90" dirty="0">
                <a:latin typeface="Times New Roman" pitchFamily="18" charset="0"/>
                <a:cs typeface="Times New Roman" pitchFamily="18" charset="0"/>
              </a:rPr>
              <a:t>remains will </a:t>
            </a:r>
            <a:r>
              <a:rPr sz="1400" spc="60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sz="1400" spc="90" dirty="0">
                <a:latin typeface="Times New Roman" pitchFamily="18" charset="0"/>
                <a:cs typeface="Times New Roman" pitchFamily="18" charset="0"/>
              </a:rPr>
              <a:t>unique. </a:t>
            </a:r>
            <a:r>
              <a:rPr sz="1400" spc="60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sz="1400" spc="90" dirty="0">
                <a:latin typeface="Times New Roman" pitchFamily="18" charset="0"/>
                <a:cs typeface="Times New Roman" pitchFamily="18" charset="0"/>
              </a:rPr>
              <a:t>permits </a:t>
            </a:r>
            <a:r>
              <a:rPr sz="1400" spc="60" dirty="0">
                <a:latin typeface="Times New Roman" pitchFamily="18" charset="0"/>
                <a:cs typeface="Times New Roman" pitchFamily="18" charset="0"/>
              </a:rPr>
              <a:t>vertical </a:t>
            </a:r>
            <a:r>
              <a:rPr sz="1400" spc="14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1400" spc="90" dirty="0">
                <a:latin typeface="Times New Roman" pitchFamily="18" charset="0"/>
                <a:cs typeface="Times New Roman" pitchFamily="18" charset="0"/>
              </a:rPr>
              <a:t>horizontal </a:t>
            </a:r>
            <a:r>
              <a:rPr sz="1400" spc="65" dirty="0">
                <a:latin typeface="Times New Roman" pitchFamily="18" charset="0"/>
                <a:cs typeface="Times New Roman" pitchFamily="18" charset="0"/>
              </a:rPr>
              <a:t>correlation </a:t>
            </a:r>
            <a:r>
              <a:rPr sz="14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400" spc="55" dirty="0">
                <a:latin typeface="Times New Roman" pitchFamily="18" charset="0"/>
                <a:cs typeface="Times New Roman" pitchFamily="18" charset="0"/>
              </a:rPr>
              <a:t>rock  </a:t>
            </a:r>
            <a:r>
              <a:rPr sz="1400" spc="80" dirty="0">
                <a:latin typeface="Times New Roman" pitchFamily="18" charset="0"/>
                <a:cs typeface="Times New Roman" pitchFamily="18" charset="0"/>
              </a:rPr>
              <a:t>layers </a:t>
            </a:r>
            <a:r>
              <a:rPr sz="1400" spc="100" dirty="0">
                <a:latin typeface="Times New Roman" pitchFamily="18" charset="0"/>
                <a:cs typeface="Times New Roman" pitchFamily="18" charset="0"/>
              </a:rPr>
              <a:t>based </a:t>
            </a:r>
            <a:r>
              <a:rPr sz="1400" spc="114" dirty="0">
                <a:latin typeface="Times New Roman" pitchFamily="18" charset="0"/>
                <a:cs typeface="Times New Roman" pitchFamily="18" charset="0"/>
              </a:rPr>
              <a:t>on</a:t>
            </a:r>
            <a:r>
              <a:rPr sz="1400" spc="-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400" spc="40" dirty="0">
                <a:latin typeface="Times New Roman" pitchFamily="18" charset="0"/>
                <a:cs typeface="Times New Roman" pitchFamily="18" charset="0"/>
              </a:rPr>
              <a:t>fossil </a:t>
            </a:r>
            <a:r>
              <a:rPr sz="1400" spc="55" dirty="0">
                <a:latin typeface="Times New Roman" pitchFamily="18" charset="0"/>
                <a:cs typeface="Times New Roman" pitchFamily="18" charset="0"/>
              </a:rPr>
              <a:t>species.</a:t>
            </a:r>
            <a:endParaRPr sz="1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09600" y="4330700"/>
            <a:ext cx="4356100" cy="2527300"/>
            <a:chOff x="603250" y="4032250"/>
            <a:chExt cx="4356100" cy="2527300"/>
          </a:xfrm>
        </p:grpSpPr>
        <p:sp>
          <p:nvSpPr>
            <p:cNvPr id="5" name="object 5"/>
            <p:cNvSpPr/>
            <p:nvPr/>
          </p:nvSpPr>
          <p:spPr>
            <a:xfrm>
              <a:off x="609600" y="4495800"/>
              <a:ext cx="977900" cy="685800"/>
            </a:xfrm>
            <a:custGeom>
              <a:avLst/>
              <a:gdLst/>
              <a:ahLst/>
              <a:cxnLst/>
              <a:rect l="l" t="t" r="r" b="b"/>
              <a:pathLst>
                <a:path w="977900" h="685800">
                  <a:moveTo>
                    <a:pt x="794385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925068" y="685800"/>
                  </a:lnTo>
                  <a:lnTo>
                    <a:pt x="947399" y="636851"/>
                  </a:lnTo>
                  <a:lnTo>
                    <a:pt x="963194" y="592531"/>
                  </a:lnTo>
                  <a:lnTo>
                    <a:pt x="973036" y="552326"/>
                  </a:lnTo>
                  <a:lnTo>
                    <a:pt x="977508" y="515721"/>
                  </a:lnTo>
                  <a:lnTo>
                    <a:pt x="977193" y="482203"/>
                  </a:lnTo>
                  <a:lnTo>
                    <a:pt x="964532" y="422367"/>
                  </a:lnTo>
                  <a:lnTo>
                    <a:pt x="939718" y="368703"/>
                  </a:lnTo>
                  <a:lnTo>
                    <a:pt x="907413" y="317096"/>
                  </a:lnTo>
                  <a:lnTo>
                    <a:pt x="889909" y="290779"/>
                  </a:lnTo>
                  <a:lnTo>
                    <a:pt x="872281" y="263432"/>
                  </a:lnTo>
                  <a:lnTo>
                    <a:pt x="838985" y="203596"/>
                  </a:lnTo>
                  <a:lnTo>
                    <a:pt x="812190" y="133473"/>
                  </a:lnTo>
                  <a:lnTo>
                    <a:pt x="802686" y="93268"/>
                  </a:lnTo>
                  <a:lnTo>
                    <a:pt x="796557" y="48948"/>
                  </a:lnTo>
                  <a:lnTo>
                    <a:pt x="794385" y="0"/>
                  </a:lnTo>
                  <a:close/>
                </a:path>
              </a:pathLst>
            </a:custGeom>
            <a:solidFill>
              <a:srgbClr val="8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9600" y="4495800"/>
              <a:ext cx="977900" cy="685800"/>
            </a:xfrm>
            <a:custGeom>
              <a:avLst/>
              <a:gdLst/>
              <a:ahLst/>
              <a:cxnLst/>
              <a:rect l="l" t="t" r="r" b="b"/>
              <a:pathLst>
                <a:path w="977900" h="685800">
                  <a:moveTo>
                    <a:pt x="0" y="685800"/>
                  </a:moveTo>
                  <a:lnTo>
                    <a:pt x="0" y="0"/>
                  </a:lnTo>
                  <a:lnTo>
                    <a:pt x="794385" y="0"/>
                  </a:lnTo>
                  <a:lnTo>
                    <a:pt x="796557" y="48948"/>
                  </a:lnTo>
                  <a:lnTo>
                    <a:pt x="802686" y="93268"/>
                  </a:lnTo>
                  <a:lnTo>
                    <a:pt x="812190" y="133473"/>
                  </a:lnTo>
                  <a:lnTo>
                    <a:pt x="824484" y="170078"/>
                  </a:lnTo>
                  <a:lnTo>
                    <a:pt x="855112" y="234543"/>
                  </a:lnTo>
                  <a:lnTo>
                    <a:pt x="889909" y="290779"/>
                  </a:lnTo>
                  <a:lnTo>
                    <a:pt x="907413" y="317096"/>
                  </a:lnTo>
                  <a:lnTo>
                    <a:pt x="924210" y="342900"/>
                  </a:lnTo>
                  <a:lnTo>
                    <a:pt x="953353" y="395020"/>
                  </a:lnTo>
                  <a:lnTo>
                    <a:pt x="972673" y="451256"/>
                  </a:lnTo>
                  <a:lnTo>
                    <a:pt x="977508" y="515721"/>
                  </a:lnTo>
                  <a:lnTo>
                    <a:pt x="973036" y="552326"/>
                  </a:lnTo>
                  <a:lnTo>
                    <a:pt x="963194" y="592531"/>
                  </a:lnTo>
                  <a:lnTo>
                    <a:pt x="947399" y="636851"/>
                  </a:lnTo>
                  <a:lnTo>
                    <a:pt x="925068" y="685800"/>
                  </a:lnTo>
                  <a:lnTo>
                    <a:pt x="0" y="685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9600" y="5181600"/>
              <a:ext cx="676910" cy="609600"/>
            </a:xfrm>
            <a:custGeom>
              <a:avLst/>
              <a:gdLst/>
              <a:ahLst/>
              <a:cxnLst/>
              <a:rect l="l" t="t" r="r" b="b"/>
              <a:pathLst>
                <a:path w="676910" h="609600">
                  <a:moveTo>
                    <a:pt x="549973" y="0"/>
                  </a:moveTo>
                  <a:lnTo>
                    <a:pt x="0" y="0"/>
                  </a:lnTo>
                  <a:lnTo>
                    <a:pt x="0" y="609600"/>
                  </a:lnTo>
                  <a:lnTo>
                    <a:pt x="640461" y="609600"/>
                  </a:lnTo>
                  <a:lnTo>
                    <a:pt x="658160" y="558851"/>
                  </a:lnTo>
                  <a:lnTo>
                    <a:pt x="669697" y="513686"/>
                  </a:lnTo>
                  <a:lnTo>
                    <a:pt x="675728" y="473361"/>
                  </a:lnTo>
                  <a:lnTo>
                    <a:pt x="676910" y="437130"/>
                  </a:lnTo>
                  <a:lnTo>
                    <a:pt x="673900" y="404249"/>
                  </a:lnTo>
                  <a:lnTo>
                    <a:pt x="657933" y="345559"/>
                  </a:lnTo>
                  <a:lnTo>
                    <a:pt x="633084" y="291337"/>
                  </a:lnTo>
                  <a:lnTo>
                    <a:pt x="618970" y="264040"/>
                  </a:lnTo>
                  <a:lnTo>
                    <a:pt x="604607" y="235625"/>
                  </a:lnTo>
                  <a:lnTo>
                    <a:pt x="577759" y="172469"/>
                  </a:lnTo>
                  <a:lnTo>
                    <a:pt x="557795" y="95913"/>
                  </a:lnTo>
                  <a:lnTo>
                    <a:pt x="552038" y="50748"/>
                  </a:lnTo>
                  <a:lnTo>
                    <a:pt x="549973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9600" y="5181600"/>
              <a:ext cx="676910" cy="609600"/>
            </a:xfrm>
            <a:custGeom>
              <a:avLst/>
              <a:gdLst/>
              <a:ahLst/>
              <a:cxnLst/>
              <a:rect l="l" t="t" r="r" b="b"/>
              <a:pathLst>
                <a:path w="676910" h="609600">
                  <a:moveTo>
                    <a:pt x="0" y="609600"/>
                  </a:moveTo>
                  <a:lnTo>
                    <a:pt x="0" y="0"/>
                  </a:lnTo>
                  <a:lnTo>
                    <a:pt x="549973" y="0"/>
                  </a:lnTo>
                  <a:lnTo>
                    <a:pt x="552038" y="50748"/>
                  </a:lnTo>
                  <a:lnTo>
                    <a:pt x="557795" y="95913"/>
                  </a:lnTo>
                  <a:lnTo>
                    <a:pt x="566588" y="136238"/>
                  </a:lnTo>
                  <a:lnTo>
                    <a:pt x="590651" y="205350"/>
                  </a:lnTo>
                  <a:lnTo>
                    <a:pt x="618970" y="264040"/>
                  </a:lnTo>
                  <a:lnTo>
                    <a:pt x="633084" y="291337"/>
                  </a:lnTo>
                  <a:lnTo>
                    <a:pt x="646290" y="318262"/>
                  </a:lnTo>
                  <a:lnTo>
                    <a:pt x="657933" y="345559"/>
                  </a:lnTo>
                  <a:lnTo>
                    <a:pt x="667356" y="373974"/>
                  </a:lnTo>
                  <a:lnTo>
                    <a:pt x="673900" y="404249"/>
                  </a:lnTo>
                  <a:lnTo>
                    <a:pt x="676910" y="437130"/>
                  </a:lnTo>
                  <a:lnTo>
                    <a:pt x="675728" y="473361"/>
                  </a:lnTo>
                  <a:lnTo>
                    <a:pt x="669697" y="513686"/>
                  </a:lnTo>
                  <a:lnTo>
                    <a:pt x="658160" y="558851"/>
                  </a:lnTo>
                  <a:lnTo>
                    <a:pt x="640461" y="609600"/>
                  </a:lnTo>
                  <a:lnTo>
                    <a:pt x="0" y="609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09600" y="5715000"/>
              <a:ext cx="1143000" cy="228600"/>
            </a:xfrm>
            <a:custGeom>
              <a:avLst/>
              <a:gdLst/>
              <a:ahLst/>
              <a:cxnLst/>
              <a:rect l="l" t="t" r="r" b="b"/>
              <a:pathLst>
                <a:path w="1143000" h="228600">
                  <a:moveTo>
                    <a:pt x="1143000" y="0"/>
                  </a:moveTo>
                  <a:lnTo>
                    <a:pt x="0" y="45719"/>
                  </a:lnTo>
                  <a:lnTo>
                    <a:pt x="0" y="228600"/>
                  </a:lnTo>
                  <a:lnTo>
                    <a:pt x="1143000" y="228600"/>
                  </a:lnTo>
                  <a:lnTo>
                    <a:pt x="1143000" y="0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9600" y="5715000"/>
              <a:ext cx="1143000" cy="228600"/>
            </a:xfrm>
            <a:custGeom>
              <a:avLst/>
              <a:gdLst/>
              <a:ahLst/>
              <a:cxnLst/>
              <a:rect l="l" t="t" r="r" b="b"/>
              <a:pathLst>
                <a:path w="1143000" h="228600">
                  <a:moveTo>
                    <a:pt x="0" y="45719"/>
                  </a:moveTo>
                  <a:lnTo>
                    <a:pt x="1143000" y="0"/>
                  </a:lnTo>
                  <a:lnTo>
                    <a:pt x="1143000" y="228600"/>
                  </a:lnTo>
                  <a:lnTo>
                    <a:pt x="0" y="228600"/>
                  </a:lnTo>
                  <a:lnTo>
                    <a:pt x="0" y="4571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09600" y="5943600"/>
              <a:ext cx="1371600" cy="300990"/>
            </a:xfrm>
            <a:custGeom>
              <a:avLst/>
              <a:gdLst/>
              <a:ahLst/>
              <a:cxnLst/>
              <a:rect l="l" t="t" r="r" b="b"/>
              <a:pathLst>
                <a:path w="1371600" h="300989">
                  <a:moveTo>
                    <a:pt x="1371600" y="0"/>
                  </a:moveTo>
                  <a:lnTo>
                    <a:pt x="0" y="0"/>
                  </a:lnTo>
                  <a:lnTo>
                    <a:pt x="0" y="284645"/>
                  </a:lnTo>
                  <a:lnTo>
                    <a:pt x="68554" y="289608"/>
                  </a:lnTo>
                  <a:lnTo>
                    <a:pt x="132554" y="293588"/>
                  </a:lnTo>
                  <a:lnTo>
                    <a:pt x="192335" y="296644"/>
                  </a:lnTo>
                  <a:lnTo>
                    <a:pt x="248236" y="298835"/>
                  </a:lnTo>
                  <a:lnTo>
                    <a:pt x="300594" y="300219"/>
                  </a:lnTo>
                  <a:lnTo>
                    <a:pt x="349747" y="300855"/>
                  </a:lnTo>
                  <a:lnTo>
                    <a:pt x="396031" y="300802"/>
                  </a:lnTo>
                  <a:lnTo>
                    <a:pt x="439784" y="300119"/>
                  </a:lnTo>
                  <a:lnTo>
                    <a:pt x="481345" y="298865"/>
                  </a:lnTo>
                  <a:lnTo>
                    <a:pt x="521049" y="297099"/>
                  </a:lnTo>
                  <a:lnTo>
                    <a:pt x="559235" y="294878"/>
                  </a:lnTo>
                  <a:lnTo>
                    <a:pt x="632401" y="289313"/>
                  </a:lnTo>
                  <a:lnTo>
                    <a:pt x="812364" y="271581"/>
                  </a:lnTo>
                  <a:lnTo>
                    <a:pt x="890254" y="264196"/>
                  </a:lnTo>
                  <a:lnTo>
                    <a:pt x="931815" y="260677"/>
                  </a:lnTo>
                  <a:lnTo>
                    <a:pt x="975568" y="257351"/>
                  </a:lnTo>
                  <a:lnTo>
                    <a:pt x="1021852" y="254278"/>
                  </a:lnTo>
                  <a:lnTo>
                    <a:pt x="1071005" y="251516"/>
                  </a:lnTo>
                  <a:lnTo>
                    <a:pt x="1123363" y="249124"/>
                  </a:lnTo>
                  <a:lnTo>
                    <a:pt x="1179264" y="247161"/>
                  </a:lnTo>
                  <a:lnTo>
                    <a:pt x="1239045" y="245687"/>
                  </a:lnTo>
                  <a:lnTo>
                    <a:pt x="1303045" y="244759"/>
                  </a:lnTo>
                  <a:lnTo>
                    <a:pt x="1371600" y="244436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FCCA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09600" y="5943600"/>
              <a:ext cx="1371600" cy="300990"/>
            </a:xfrm>
            <a:custGeom>
              <a:avLst/>
              <a:gdLst/>
              <a:ahLst/>
              <a:cxnLst/>
              <a:rect l="l" t="t" r="r" b="b"/>
              <a:pathLst>
                <a:path w="1371600" h="300989">
                  <a:moveTo>
                    <a:pt x="0" y="0"/>
                  </a:moveTo>
                  <a:lnTo>
                    <a:pt x="1371600" y="0"/>
                  </a:lnTo>
                  <a:lnTo>
                    <a:pt x="1371600" y="244436"/>
                  </a:lnTo>
                  <a:lnTo>
                    <a:pt x="1303045" y="244759"/>
                  </a:lnTo>
                  <a:lnTo>
                    <a:pt x="1239045" y="245687"/>
                  </a:lnTo>
                  <a:lnTo>
                    <a:pt x="1179264" y="247161"/>
                  </a:lnTo>
                  <a:lnTo>
                    <a:pt x="1123363" y="249124"/>
                  </a:lnTo>
                  <a:lnTo>
                    <a:pt x="1071005" y="251516"/>
                  </a:lnTo>
                  <a:lnTo>
                    <a:pt x="1021852" y="254278"/>
                  </a:lnTo>
                  <a:lnTo>
                    <a:pt x="975568" y="257351"/>
                  </a:lnTo>
                  <a:lnTo>
                    <a:pt x="931815" y="260677"/>
                  </a:lnTo>
                  <a:lnTo>
                    <a:pt x="890254" y="264196"/>
                  </a:lnTo>
                  <a:lnTo>
                    <a:pt x="850550" y="267850"/>
                  </a:lnTo>
                  <a:lnTo>
                    <a:pt x="812364" y="271581"/>
                  </a:lnTo>
                  <a:lnTo>
                    <a:pt x="739198" y="279034"/>
                  </a:lnTo>
                  <a:lnTo>
                    <a:pt x="703543" y="282639"/>
                  </a:lnTo>
                  <a:lnTo>
                    <a:pt x="632401" y="289313"/>
                  </a:lnTo>
                  <a:lnTo>
                    <a:pt x="559235" y="294878"/>
                  </a:lnTo>
                  <a:lnTo>
                    <a:pt x="521049" y="297099"/>
                  </a:lnTo>
                  <a:lnTo>
                    <a:pt x="481345" y="298865"/>
                  </a:lnTo>
                  <a:lnTo>
                    <a:pt x="439784" y="300119"/>
                  </a:lnTo>
                  <a:lnTo>
                    <a:pt x="396031" y="300802"/>
                  </a:lnTo>
                  <a:lnTo>
                    <a:pt x="349747" y="300855"/>
                  </a:lnTo>
                  <a:lnTo>
                    <a:pt x="300594" y="300219"/>
                  </a:lnTo>
                  <a:lnTo>
                    <a:pt x="248236" y="298835"/>
                  </a:lnTo>
                  <a:lnTo>
                    <a:pt x="192335" y="296644"/>
                  </a:lnTo>
                  <a:lnTo>
                    <a:pt x="132554" y="293588"/>
                  </a:lnTo>
                  <a:lnTo>
                    <a:pt x="68554" y="289608"/>
                  </a:lnTo>
                  <a:lnTo>
                    <a:pt x="0" y="284645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09600" y="6177071"/>
              <a:ext cx="1295400" cy="376555"/>
            </a:xfrm>
            <a:custGeom>
              <a:avLst/>
              <a:gdLst/>
              <a:ahLst/>
              <a:cxnLst/>
              <a:rect l="l" t="t" r="r" b="b"/>
              <a:pathLst>
                <a:path w="1295400" h="376554">
                  <a:moveTo>
                    <a:pt x="955499" y="0"/>
                  </a:moveTo>
                  <a:lnTo>
                    <a:pt x="910828" y="265"/>
                  </a:lnTo>
                  <a:lnTo>
                    <a:pt x="868635" y="1355"/>
                  </a:lnTo>
                  <a:lnTo>
                    <a:pt x="828567" y="3189"/>
                  </a:lnTo>
                  <a:lnTo>
                    <a:pt x="790269" y="5684"/>
                  </a:lnTo>
                  <a:lnTo>
                    <a:pt x="717568" y="12333"/>
                  </a:lnTo>
                  <a:lnTo>
                    <a:pt x="647700" y="20649"/>
                  </a:lnTo>
                  <a:lnTo>
                    <a:pt x="542012" y="34815"/>
                  </a:lnTo>
                  <a:lnTo>
                    <a:pt x="466832" y="44436"/>
                  </a:lnTo>
                  <a:lnTo>
                    <a:pt x="426764" y="49054"/>
                  </a:lnTo>
                  <a:lnTo>
                    <a:pt x="384571" y="53434"/>
                  </a:lnTo>
                  <a:lnTo>
                    <a:pt x="339900" y="57496"/>
                  </a:lnTo>
                  <a:lnTo>
                    <a:pt x="292397" y="61157"/>
                  </a:lnTo>
                  <a:lnTo>
                    <a:pt x="241707" y="64335"/>
                  </a:lnTo>
                  <a:lnTo>
                    <a:pt x="187476" y="66950"/>
                  </a:lnTo>
                  <a:lnTo>
                    <a:pt x="129351" y="68918"/>
                  </a:lnTo>
                  <a:lnTo>
                    <a:pt x="66976" y="70160"/>
                  </a:lnTo>
                  <a:lnTo>
                    <a:pt x="0" y="70591"/>
                  </a:lnTo>
                  <a:lnTo>
                    <a:pt x="0" y="376128"/>
                  </a:lnTo>
                  <a:lnTo>
                    <a:pt x="1295400" y="376128"/>
                  </a:lnTo>
                  <a:lnTo>
                    <a:pt x="1295400" y="20312"/>
                  </a:lnTo>
                  <a:lnTo>
                    <a:pt x="1228423" y="13910"/>
                  </a:lnTo>
                  <a:lnTo>
                    <a:pt x="1166048" y="8824"/>
                  </a:lnTo>
                  <a:lnTo>
                    <a:pt x="1107923" y="4972"/>
                  </a:lnTo>
                  <a:lnTo>
                    <a:pt x="1053692" y="2271"/>
                  </a:lnTo>
                  <a:lnTo>
                    <a:pt x="1003002" y="641"/>
                  </a:lnTo>
                  <a:lnTo>
                    <a:pt x="955499" y="0"/>
                  </a:lnTo>
                  <a:close/>
                </a:path>
              </a:pathLst>
            </a:custGeom>
            <a:solidFill>
              <a:srgbClr val="5645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09600" y="6177071"/>
              <a:ext cx="1295400" cy="376555"/>
            </a:xfrm>
            <a:custGeom>
              <a:avLst/>
              <a:gdLst/>
              <a:ahLst/>
              <a:cxnLst/>
              <a:rect l="l" t="t" r="r" b="b"/>
              <a:pathLst>
                <a:path w="1295400" h="376554">
                  <a:moveTo>
                    <a:pt x="1295400" y="376128"/>
                  </a:moveTo>
                  <a:lnTo>
                    <a:pt x="0" y="376128"/>
                  </a:lnTo>
                  <a:lnTo>
                    <a:pt x="0" y="70591"/>
                  </a:lnTo>
                  <a:lnTo>
                    <a:pt x="66976" y="70160"/>
                  </a:lnTo>
                  <a:lnTo>
                    <a:pt x="129351" y="68918"/>
                  </a:lnTo>
                  <a:lnTo>
                    <a:pt x="187476" y="66950"/>
                  </a:lnTo>
                  <a:lnTo>
                    <a:pt x="241707" y="64335"/>
                  </a:lnTo>
                  <a:lnTo>
                    <a:pt x="292397" y="61157"/>
                  </a:lnTo>
                  <a:lnTo>
                    <a:pt x="339900" y="57496"/>
                  </a:lnTo>
                  <a:lnTo>
                    <a:pt x="384571" y="53434"/>
                  </a:lnTo>
                  <a:lnTo>
                    <a:pt x="426764" y="49054"/>
                  </a:lnTo>
                  <a:lnTo>
                    <a:pt x="466832" y="44436"/>
                  </a:lnTo>
                  <a:lnTo>
                    <a:pt x="505130" y="39662"/>
                  </a:lnTo>
                  <a:lnTo>
                    <a:pt x="577831" y="29976"/>
                  </a:lnTo>
                  <a:lnTo>
                    <a:pt x="612942" y="25227"/>
                  </a:lnTo>
                  <a:lnTo>
                    <a:pt x="647700" y="20649"/>
                  </a:lnTo>
                  <a:lnTo>
                    <a:pt x="717568" y="12333"/>
                  </a:lnTo>
                  <a:lnTo>
                    <a:pt x="790269" y="5684"/>
                  </a:lnTo>
                  <a:lnTo>
                    <a:pt x="828567" y="3189"/>
                  </a:lnTo>
                  <a:lnTo>
                    <a:pt x="868635" y="1355"/>
                  </a:lnTo>
                  <a:lnTo>
                    <a:pt x="910828" y="265"/>
                  </a:lnTo>
                  <a:lnTo>
                    <a:pt x="955499" y="0"/>
                  </a:lnTo>
                  <a:lnTo>
                    <a:pt x="1003002" y="641"/>
                  </a:lnTo>
                  <a:lnTo>
                    <a:pt x="1053692" y="2271"/>
                  </a:lnTo>
                  <a:lnTo>
                    <a:pt x="1107923" y="4972"/>
                  </a:lnTo>
                  <a:lnTo>
                    <a:pt x="1166048" y="8824"/>
                  </a:lnTo>
                  <a:lnTo>
                    <a:pt x="1228423" y="13910"/>
                  </a:lnTo>
                  <a:lnTo>
                    <a:pt x="1295400" y="20312"/>
                  </a:lnTo>
                  <a:lnTo>
                    <a:pt x="1295400" y="376128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57097" y="5553075"/>
              <a:ext cx="164972" cy="17931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80897" y="5248275"/>
              <a:ext cx="164972" cy="1793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52297" y="5476875"/>
              <a:ext cx="164973" cy="17931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83673" y="4038600"/>
              <a:ext cx="869950" cy="635000"/>
            </a:xfrm>
            <a:custGeom>
              <a:avLst/>
              <a:gdLst/>
              <a:ahLst/>
              <a:cxnLst/>
              <a:rect l="l" t="t" r="r" b="b"/>
              <a:pathLst>
                <a:path w="869950" h="635000">
                  <a:moveTo>
                    <a:pt x="869326" y="0"/>
                  </a:moveTo>
                  <a:lnTo>
                    <a:pt x="163206" y="0"/>
                  </a:lnTo>
                  <a:lnTo>
                    <a:pt x="160833" y="50085"/>
                  </a:lnTo>
                  <a:lnTo>
                    <a:pt x="154187" y="94945"/>
                  </a:lnTo>
                  <a:lnTo>
                    <a:pt x="143980" y="135231"/>
                  </a:lnTo>
                  <a:lnTo>
                    <a:pt x="130922" y="171598"/>
                  </a:lnTo>
                  <a:lnTo>
                    <a:pt x="99099" y="235185"/>
                  </a:lnTo>
                  <a:lnTo>
                    <a:pt x="47763" y="317500"/>
                  </a:lnTo>
                  <a:lnTo>
                    <a:pt x="32534" y="344067"/>
                  </a:lnTo>
                  <a:lnTo>
                    <a:pt x="19433" y="371287"/>
                  </a:lnTo>
                  <a:lnTo>
                    <a:pt x="9169" y="399814"/>
                  </a:lnTo>
                  <a:lnTo>
                    <a:pt x="2454" y="430301"/>
                  </a:lnTo>
                  <a:lnTo>
                    <a:pt x="0" y="463401"/>
                  </a:lnTo>
                  <a:lnTo>
                    <a:pt x="2516" y="499768"/>
                  </a:lnTo>
                  <a:lnTo>
                    <a:pt x="10714" y="540054"/>
                  </a:lnTo>
                  <a:lnTo>
                    <a:pt x="25305" y="584914"/>
                  </a:lnTo>
                  <a:lnTo>
                    <a:pt x="47001" y="635000"/>
                  </a:lnTo>
                  <a:lnTo>
                    <a:pt x="869326" y="635000"/>
                  </a:lnTo>
                  <a:lnTo>
                    <a:pt x="869326" y="0"/>
                  </a:lnTo>
                  <a:close/>
                </a:path>
              </a:pathLst>
            </a:custGeom>
            <a:solidFill>
              <a:srgbClr val="8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83673" y="4038600"/>
              <a:ext cx="869950" cy="635000"/>
            </a:xfrm>
            <a:custGeom>
              <a:avLst/>
              <a:gdLst/>
              <a:ahLst/>
              <a:cxnLst/>
              <a:rect l="l" t="t" r="r" b="b"/>
              <a:pathLst>
                <a:path w="869950" h="635000">
                  <a:moveTo>
                    <a:pt x="869326" y="635000"/>
                  </a:moveTo>
                  <a:lnTo>
                    <a:pt x="869326" y="0"/>
                  </a:lnTo>
                  <a:lnTo>
                    <a:pt x="163206" y="0"/>
                  </a:lnTo>
                  <a:lnTo>
                    <a:pt x="160833" y="50085"/>
                  </a:lnTo>
                  <a:lnTo>
                    <a:pt x="154187" y="94945"/>
                  </a:lnTo>
                  <a:lnTo>
                    <a:pt x="143980" y="135231"/>
                  </a:lnTo>
                  <a:lnTo>
                    <a:pt x="130922" y="171598"/>
                  </a:lnTo>
                  <a:lnTo>
                    <a:pt x="99099" y="235185"/>
                  </a:lnTo>
                  <a:lnTo>
                    <a:pt x="64407" y="290932"/>
                  </a:lnTo>
                  <a:lnTo>
                    <a:pt x="47763" y="317500"/>
                  </a:lnTo>
                  <a:lnTo>
                    <a:pt x="19433" y="371287"/>
                  </a:lnTo>
                  <a:lnTo>
                    <a:pt x="2454" y="430301"/>
                  </a:lnTo>
                  <a:lnTo>
                    <a:pt x="0" y="463401"/>
                  </a:lnTo>
                  <a:lnTo>
                    <a:pt x="2516" y="499768"/>
                  </a:lnTo>
                  <a:lnTo>
                    <a:pt x="10714" y="540054"/>
                  </a:lnTo>
                  <a:lnTo>
                    <a:pt x="25305" y="584914"/>
                  </a:lnTo>
                  <a:lnTo>
                    <a:pt x="47001" y="635000"/>
                  </a:lnTo>
                  <a:lnTo>
                    <a:pt x="869326" y="6350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351409" y="4673600"/>
              <a:ext cx="601980" cy="564515"/>
            </a:xfrm>
            <a:custGeom>
              <a:avLst/>
              <a:gdLst/>
              <a:ahLst/>
              <a:cxnLst/>
              <a:rect l="l" t="t" r="r" b="b"/>
              <a:pathLst>
                <a:path w="601979" h="564514">
                  <a:moveTo>
                    <a:pt x="601590" y="0"/>
                  </a:moveTo>
                  <a:lnTo>
                    <a:pt x="112767" y="0"/>
                  </a:lnTo>
                  <a:lnTo>
                    <a:pt x="110425" y="52843"/>
                  </a:lnTo>
                  <a:lnTo>
                    <a:pt x="103965" y="99165"/>
                  </a:lnTo>
                  <a:lnTo>
                    <a:pt x="94238" y="139968"/>
                  </a:lnTo>
                  <a:lnTo>
                    <a:pt x="82094" y="176256"/>
                  </a:lnTo>
                  <a:lnTo>
                    <a:pt x="53957" y="239300"/>
                  </a:lnTo>
                  <a:lnTo>
                    <a:pt x="39666" y="268063"/>
                  </a:lnTo>
                  <a:lnTo>
                    <a:pt x="26360" y="296324"/>
                  </a:lnTo>
                  <a:lnTo>
                    <a:pt x="14890" y="325087"/>
                  </a:lnTo>
                  <a:lnTo>
                    <a:pt x="6106" y="355355"/>
                  </a:lnTo>
                  <a:lnTo>
                    <a:pt x="859" y="388131"/>
                  </a:lnTo>
                  <a:lnTo>
                    <a:pt x="0" y="424419"/>
                  </a:lnTo>
                  <a:lnTo>
                    <a:pt x="4378" y="465222"/>
                  </a:lnTo>
                  <a:lnTo>
                    <a:pt x="14844" y="511544"/>
                  </a:lnTo>
                  <a:lnTo>
                    <a:pt x="32249" y="564388"/>
                  </a:lnTo>
                  <a:lnTo>
                    <a:pt x="601590" y="564388"/>
                  </a:lnTo>
                  <a:lnTo>
                    <a:pt x="601590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351409" y="4673600"/>
              <a:ext cx="601980" cy="564515"/>
            </a:xfrm>
            <a:custGeom>
              <a:avLst/>
              <a:gdLst/>
              <a:ahLst/>
              <a:cxnLst/>
              <a:rect l="l" t="t" r="r" b="b"/>
              <a:pathLst>
                <a:path w="601979" h="564514">
                  <a:moveTo>
                    <a:pt x="601590" y="564388"/>
                  </a:moveTo>
                  <a:lnTo>
                    <a:pt x="601590" y="0"/>
                  </a:lnTo>
                  <a:lnTo>
                    <a:pt x="112767" y="0"/>
                  </a:lnTo>
                  <a:lnTo>
                    <a:pt x="110425" y="52843"/>
                  </a:lnTo>
                  <a:lnTo>
                    <a:pt x="103965" y="99165"/>
                  </a:lnTo>
                  <a:lnTo>
                    <a:pt x="94238" y="139968"/>
                  </a:lnTo>
                  <a:lnTo>
                    <a:pt x="82094" y="176256"/>
                  </a:lnTo>
                  <a:lnTo>
                    <a:pt x="53957" y="239300"/>
                  </a:lnTo>
                  <a:lnTo>
                    <a:pt x="39666" y="268063"/>
                  </a:lnTo>
                  <a:lnTo>
                    <a:pt x="26360" y="296324"/>
                  </a:lnTo>
                  <a:lnTo>
                    <a:pt x="14890" y="325087"/>
                  </a:lnTo>
                  <a:lnTo>
                    <a:pt x="6106" y="355355"/>
                  </a:lnTo>
                  <a:lnTo>
                    <a:pt x="859" y="388131"/>
                  </a:lnTo>
                  <a:lnTo>
                    <a:pt x="0" y="424419"/>
                  </a:lnTo>
                  <a:lnTo>
                    <a:pt x="4378" y="465222"/>
                  </a:lnTo>
                  <a:lnTo>
                    <a:pt x="14844" y="511544"/>
                  </a:lnTo>
                  <a:lnTo>
                    <a:pt x="32249" y="564388"/>
                  </a:lnTo>
                  <a:lnTo>
                    <a:pt x="601590" y="564388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37000" y="5167502"/>
              <a:ext cx="1016000" cy="212090"/>
            </a:xfrm>
            <a:custGeom>
              <a:avLst/>
              <a:gdLst/>
              <a:ahLst/>
              <a:cxnLst/>
              <a:rect l="l" t="t" r="r" b="b"/>
              <a:pathLst>
                <a:path w="1016000" h="212089">
                  <a:moveTo>
                    <a:pt x="0" y="0"/>
                  </a:moveTo>
                  <a:lnTo>
                    <a:pt x="0" y="211709"/>
                  </a:lnTo>
                  <a:lnTo>
                    <a:pt x="1016000" y="211709"/>
                  </a:lnTo>
                  <a:lnTo>
                    <a:pt x="1016000" y="422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37000" y="5167502"/>
              <a:ext cx="1016000" cy="212090"/>
            </a:xfrm>
            <a:custGeom>
              <a:avLst/>
              <a:gdLst/>
              <a:ahLst/>
              <a:cxnLst/>
              <a:rect l="l" t="t" r="r" b="b"/>
              <a:pathLst>
                <a:path w="1016000" h="212089">
                  <a:moveTo>
                    <a:pt x="1016000" y="42291"/>
                  </a:moveTo>
                  <a:lnTo>
                    <a:pt x="0" y="0"/>
                  </a:lnTo>
                  <a:lnTo>
                    <a:pt x="0" y="211709"/>
                  </a:lnTo>
                  <a:lnTo>
                    <a:pt x="1016000" y="211709"/>
                  </a:lnTo>
                  <a:lnTo>
                    <a:pt x="1016000" y="42291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733800" y="5379211"/>
              <a:ext cx="1219200" cy="278765"/>
            </a:xfrm>
            <a:custGeom>
              <a:avLst/>
              <a:gdLst/>
              <a:ahLst/>
              <a:cxnLst/>
              <a:rect l="l" t="t" r="r" b="b"/>
              <a:pathLst>
                <a:path w="1219200" h="278764">
                  <a:moveTo>
                    <a:pt x="1219200" y="0"/>
                  </a:moveTo>
                  <a:lnTo>
                    <a:pt x="0" y="0"/>
                  </a:lnTo>
                  <a:lnTo>
                    <a:pt x="0" y="226275"/>
                  </a:lnTo>
                  <a:lnTo>
                    <a:pt x="67702" y="226645"/>
                  </a:lnTo>
                  <a:lnTo>
                    <a:pt x="130410" y="227705"/>
                  </a:lnTo>
                  <a:lnTo>
                    <a:pt x="188540" y="229379"/>
                  </a:lnTo>
                  <a:lnTo>
                    <a:pt x="242508" y="231592"/>
                  </a:lnTo>
                  <a:lnTo>
                    <a:pt x="292730" y="234268"/>
                  </a:lnTo>
                  <a:lnTo>
                    <a:pt x="339622" y="237331"/>
                  </a:lnTo>
                  <a:lnTo>
                    <a:pt x="383601" y="240705"/>
                  </a:lnTo>
                  <a:lnTo>
                    <a:pt x="425082" y="244316"/>
                  </a:lnTo>
                  <a:lnTo>
                    <a:pt x="502219" y="251944"/>
                  </a:lnTo>
                  <a:lnTo>
                    <a:pt x="609600" y="263267"/>
                  </a:lnTo>
                  <a:lnTo>
                    <a:pt x="644838" y="266708"/>
                  </a:lnTo>
                  <a:lnTo>
                    <a:pt x="716980" y="272633"/>
                  </a:lnTo>
                  <a:lnTo>
                    <a:pt x="794117" y="276782"/>
                  </a:lnTo>
                  <a:lnTo>
                    <a:pt x="835598" y="278001"/>
                  </a:lnTo>
                  <a:lnTo>
                    <a:pt x="879577" y="278549"/>
                  </a:lnTo>
                  <a:lnTo>
                    <a:pt x="926469" y="278351"/>
                  </a:lnTo>
                  <a:lnTo>
                    <a:pt x="976691" y="277330"/>
                  </a:lnTo>
                  <a:lnTo>
                    <a:pt x="1030659" y="275411"/>
                  </a:lnTo>
                  <a:lnTo>
                    <a:pt x="1088789" y="272519"/>
                  </a:lnTo>
                  <a:lnTo>
                    <a:pt x="1151497" y="268578"/>
                  </a:lnTo>
                  <a:lnTo>
                    <a:pt x="1219200" y="263512"/>
                  </a:lnTo>
                  <a:lnTo>
                    <a:pt x="1219200" y="0"/>
                  </a:lnTo>
                  <a:close/>
                </a:path>
              </a:pathLst>
            </a:custGeom>
            <a:solidFill>
              <a:srgbClr val="FCCA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733800" y="5379211"/>
              <a:ext cx="1219200" cy="278765"/>
            </a:xfrm>
            <a:custGeom>
              <a:avLst/>
              <a:gdLst/>
              <a:ahLst/>
              <a:cxnLst/>
              <a:rect l="l" t="t" r="r" b="b"/>
              <a:pathLst>
                <a:path w="1219200" h="278764">
                  <a:moveTo>
                    <a:pt x="1219200" y="0"/>
                  </a:moveTo>
                  <a:lnTo>
                    <a:pt x="0" y="0"/>
                  </a:lnTo>
                  <a:lnTo>
                    <a:pt x="0" y="226275"/>
                  </a:lnTo>
                  <a:lnTo>
                    <a:pt x="67702" y="226645"/>
                  </a:lnTo>
                  <a:lnTo>
                    <a:pt x="130410" y="227705"/>
                  </a:lnTo>
                  <a:lnTo>
                    <a:pt x="188540" y="229379"/>
                  </a:lnTo>
                  <a:lnTo>
                    <a:pt x="242508" y="231592"/>
                  </a:lnTo>
                  <a:lnTo>
                    <a:pt x="292730" y="234268"/>
                  </a:lnTo>
                  <a:lnTo>
                    <a:pt x="339622" y="237331"/>
                  </a:lnTo>
                  <a:lnTo>
                    <a:pt x="383601" y="240705"/>
                  </a:lnTo>
                  <a:lnTo>
                    <a:pt x="425082" y="244316"/>
                  </a:lnTo>
                  <a:lnTo>
                    <a:pt x="464483" y="248088"/>
                  </a:lnTo>
                  <a:lnTo>
                    <a:pt x="538706" y="255810"/>
                  </a:lnTo>
                  <a:lnTo>
                    <a:pt x="574361" y="259610"/>
                  </a:lnTo>
                  <a:lnTo>
                    <a:pt x="609600" y="263267"/>
                  </a:lnTo>
                  <a:lnTo>
                    <a:pt x="680493" y="269855"/>
                  </a:lnTo>
                  <a:lnTo>
                    <a:pt x="754716" y="274968"/>
                  </a:lnTo>
                  <a:lnTo>
                    <a:pt x="794117" y="276782"/>
                  </a:lnTo>
                  <a:lnTo>
                    <a:pt x="835598" y="278001"/>
                  </a:lnTo>
                  <a:lnTo>
                    <a:pt x="879577" y="278549"/>
                  </a:lnTo>
                  <a:lnTo>
                    <a:pt x="926469" y="278351"/>
                  </a:lnTo>
                  <a:lnTo>
                    <a:pt x="976691" y="277330"/>
                  </a:lnTo>
                  <a:lnTo>
                    <a:pt x="1030659" y="275411"/>
                  </a:lnTo>
                  <a:lnTo>
                    <a:pt x="1088789" y="272519"/>
                  </a:lnTo>
                  <a:lnTo>
                    <a:pt x="1151497" y="268578"/>
                  </a:lnTo>
                  <a:lnTo>
                    <a:pt x="1219200" y="263512"/>
                  </a:lnTo>
                  <a:lnTo>
                    <a:pt x="121920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01491" y="5595453"/>
              <a:ext cx="1151890" cy="348615"/>
            </a:xfrm>
            <a:custGeom>
              <a:avLst/>
              <a:gdLst/>
              <a:ahLst/>
              <a:cxnLst/>
              <a:rect l="l" t="t" r="r" b="b"/>
              <a:pathLst>
                <a:path w="1151889" h="348614">
                  <a:moveTo>
                    <a:pt x="331006" y="0"/>
                  </a:moveTo>
                  <a:lnTo>
                    <a:pt x="285604" y="35"/>
                  </a:lnTo>
                  <a:lnTo>
                    <a:pt x="236886" y="1160"/>
                  </a:lnTo>
                  <a:lnTo>
                    <a:pt x="184408" y="3483"/>
                  </a:lnTo>
                  <a:lnTo>
                    <a:pt x="127730" y="7109"/>
                  </a:lnTo>
                  <a:lnTo>
                    <a:pt x="66407" y="12144"/>
                  </a:lnTo>
                  <a:lnTo>
                    <a:pt x="0" y="18695"/>
                  </a:lnTo>
                  <a:lnTo>
                    <a:pt x="0" y="348146"/>
                  </a:lnTo>
                  <a:lnTo>
                    <a:pt x="1151509" y="348146"/>
                  </a:lnTo>
                  <a:lnTo>
                    <a:pt x="1151509" y="65241"/>
                  </a:lnTo>
                  <a:lnTo>
                    <a:pt x="1085115" y="64741"/>
                  </a:lnTo>
                  <a:lnTo>
                    <a:pt x="1023806" y="63314"/>
                  </a:lnTo>
                  <a:lnTo>
                    <a:pt x="967140" y="61064"/>
                  </a:lnTo>
                  <a:lnTo>
                    <a:pt x="914673" y="58099"/>
                  </a:lnTo>
                  <a:lnTo>
                    <a:pt x="865965" y="54525"/>
                  </a:lnTo>
                  <a:lnTo>
                    <a:pt x="820572" y="50447"/>
                  </a:lnTo>
                  <a:lnTo>
                    <a:pt x="778053" y="45973"/>
                  </a:lnTo>
                  <a:lnTo>
                    <a:pt x="737965" y="41208"/>
                  </a:lnTo>
                  <a:lnTo>
                    <a:pt x="699866" y="36258"/>
                  </a:lnTo>
                  <a:lnTo>
                    <a:pt x="593083" y="21366"/>
                  </a:lnTo>
                  <a:lnTo>
                    <a:pt x="558520" y="16742"/>
                  </a:lnTo>
                  <a:lnTo>
                    <a:pt x="488285" y="8640"/>
                  </a:lnTo>
                  <a:lnTo>
                    <a:pt x="413626" y="2776"/>
                  </a:lnTo>
                  <a:lnTo>
                    <a:pt x="373532" y="949"/>
                  </a:lnTo>
                  <a:lnTo>
                    <a:pt x="331006" y="0"/>
                  </a:lnTo>
                  <a:close/>
                </a:path>
              </a:pathLst>
            </a:custGeom>
            <a:solidFill>
              <a:srgbClr val="5645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01491" y="5595453"/>
              <a:ext cx="1151890" cy="348615"/>
            </a:xfrm>
            <a:custGeom>
              <a:avLst/>
              <a:gdLst/>
              <a:ahLst/>
              <a:cxnLst/>
              <a:rect l="l" t="t" r="r" b="b"/>
              <a:pathLst>
                <a:path w="1151889" h="348614">
                  <a:moveTo>
                    <a:pt x="0" y="348146"/>
                  </a:moveTo>
                  <a:lnTo>
                    <a:pt x="1151509" y="348146"/>
                  </a:lnTo>
                  <a:lnTo>
                    <a:pt x="1151509" y="65241"/>
                  </a:lnTo>
                  <a:lnTo>
                    <a:pt x="1085115" y="64741"/>
                  </a:lnTo>
                  <a:lnTo>
                    <a:pt x="1023806" y="63314"/>
                  </a:lnTo>
                  <a:lnTo>
                    <a:pt x="967140" y="61064"/>
                  </a:lnTo>
                  <a:lnTo>
                    <a:pt x="914673" y="58099"/>
                  </a:lnTo>
                  <a:lnTo>
                    <a:pt x="865965" y="54525"/>
                  </a:lnTo>
                  <a:lnTo>
                    <a:pt x="820572" y="50447"/>
                  </a:lnTo>
                  <a:lnTo>
                    <a:pt x="778053" y="45973"/>
                  </a:lnTo>
                  <a:lnTo>
                    <a:pt x="737965" y="41208"/>
                  </a:lnTo>
                  <a:lnTo>
                    <a:pt x="699866" y="36258"/>
                  </a:lnTo>
                  <a:lnTo>
                    <a:pt x="627868" y="26231"/>
                  </a:lnTo>
                  <a:lnTo>
                    <a:pt x="593083" y="21366"/>
                  </a:lnTo>
                  <a:lnTo>
                    <a:pt x="523734" y="12465"/>
                  </a:lnTo>
                  <a:lnTo>
                    <a:pt x="451730" y="5375"/>
                  </a:lnTo>
                  <a:lnTo>
                    <a:pt x="413626" y="2776"/>
                  </a:lnTo>
                  <a:lnTo>
                    <a:pt x="373532" y="949"/>
                  </a:lnTo>
                  <a:lnTo>
                    <a:pt x="331006" y="0"/>
                  </a:lnTo>
                  <a:lnTo>
                    <a:pt x="285604" y="35"/>
                  </a:lnTo>
                  <a:lnTo>
                    <a:pt x="236886" y="1160"/>
                  </a:lnTo>
                  <a:lnTo>
                    <a:pt x="184408" y="3483"/>
                  </a:lnTo>
                  <a:lnTo>
                    <a:pt x="127730" y="7109"/>
                  </a:lnTo>
                  <a:lnTo>
                    <a:pt x="66407" y="12144"/>
                  </a:lnTo>
                  <a:lnTo>
                    <a:pt x="0" y="18695"/>
                  </a:lnTo>
                  <a:lnTo>
                    <a:pt x="0" y="348146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714747" y="4943475"/>
              <a:ext cx="164973" cy="1793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486147" y="4867275"/>
              <a:ext cx="164973" cy="1793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43000" y="4800600"/>
              <a:ext cx="3276600" cy="914400"/>
            </a:xfrm>
            <a:custGeom>
              <a:avLst/>
              <a:gdLst/>
              <a:ahLst/>
              <a:cxnLst/>
              <a:rect l="l" t="t" r="r" b="b"/>
              <a:pathLst>
                <a:path w="3276600" h="914400">
                  <a:moveTo>
                    <a:pt x="152400" y="914400"/>
                  </a:moveTo>
                  <a:lnTo>
                    <a:pt x="3200400" y="381000"/>
                  </a:lnTo>
                </a:path>
                <a:path w="3276600" h="914400">
                  <a:moveTo>
                    <a:pt x="0" y="381000"/>
                  </a:moveTo>
                  <a:lnTo>
                    <a:pt x="327660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491295" y="5089397"/>
              <a:ext cx="896175" cy="19939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5181600" y="4419600"/>
            <a:ext cx="3728085" cy="22281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85" dirty="0">
                <a:latin typeface="Times New Roman" pitchFamily="18" charset="0"/>
                <a:cs typeface="Times New Roman" pitchFamily="18" charset="0"/>
              </a:rPr>
              <a:t>Even </a:t>
            </a:r>
            <a:r>
              <a:rPr sz="1600" spc="125" dirty="0">
                <a:latin typeface="Times New Roman" pitchFamily="18" charset="0"/>
                <a:cs typeface="Times New Roman" pitchFamily="18" charset="0"/>
              </a:rPr>
              <a:t>though </a:t>
            </a:r>
            <a:r>
              <a:rPr sz="1600" spc="75" dirty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sz="1600" spc="125" dirty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sz="1600" spc="90" dirty="0">
                <a:latin typeface="Times New Roman" pitchFamily="18" charset="0"/>
                <a:cs typeface="Times New Roman" pitchFamily="18" charset="0"/>
              </a:rPr>
              <a:t>outcrops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are  </a:t>
            </a:r>
            <a:r>
              <a:rPr sz="1600" spc="95" dirty="0">
                <a:latin typeface="Times New Roman" pitchFamily="18" charset="0"/>
                <a:cs typeface="Times New Roman" pitchFamily="18" charset="0"/>
              </a:rPr>
              <a:t>separated </a:t>
            </a:r>
            <a:r>
              <a:rPr sz="1600" spc="11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1600" spc="1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1600" spc="85" dirty="0">
                <a:latin typeface="Times New Roman" pitchFamily="18" charset="0"/>
                <a:cs typeface="Times New Roman" pitchFamily="18" charset="0"/>
              </a:rPr>
              <a:t>large </a:t>
            </a:r>
            <a:r>
              <a:rPr sz="1600" spc="70" dirty="0">
                <a:latin typeface="Times New Roman" pitchFamily="18" charset="0"/>
                <a:cs typeface="Times New Roman" pitchFamily="18" charset="0"/>
              </a:rPr>
              <a:t>distance, </a:t>
            </a:r>
            <a:r>
              <a:rPr sz="1600" spc="8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100" dirty="0">
                <a:latin typeface="Times New Roman" pitchFamily="18" charset="0"/>
                <a:cs typeface="Times New Roman" pitchFamily="18" charset="0"/>
              </a:rPr>
              <a:t>same  </a:t>
            </a:r>
            <a:r>
              <a:rPr sz="1600" spc="55" dirty="0">
                <a:latin typeface="Times New Roman" pitchFamily="18" charset="0"/>
                <a:cs typeface="Times New Roman" pitchFamily="18" charset="0"/>
              </a:rPr>
              <a:t>rock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layer can </a:t>
            </a:r>
            <a:r>
              <a:rPr sz="1600" spc="70" dirty="0">
                <a:latin typeface="Times New Roman" pitchFamily="18" charset="0"/>
                <a:cs typeface="Times New Roman" pitchFamily="18" charset="0"/>
              </a:rPr>
              <a:t>be correlated </a:t>
            </a:r>
            <a:r>
              <a:rPr sz="1600" spc="11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the  other </a:t>
            </a:r>
            <a:r>
              <a:rPr sz="1600" spc="75" dirty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75" dirty="0">
                <a:latin typeface="Times New Roman" pitchFamily="18" charset="0"/>
                <a:cs typeface="Times New Roman" pitchFamily="18" charset="0"/>
              </a:rPr>
              <a:t>presence 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1600" spc="100" dirty="0">
                <a:latin typeface="Times New Roman" pitchFamily="18" charset="0"/>
                <a:cs typeface="Times New Roman" pitchFamily="18" charset="0"/>
              </a:rPr>
              <a:t>same </a:t>
            </a:r>
            <a:r>
              <a:rPr sz="1600" spc="90" dirty="0">
                <a:latin typeface="Times New Roman" pitchFamily="18" charset="0"/>
                <a:cs typeface="Times New Roman" pitchFamily="18" charset="0"/>
              </a:rPr>
              <a:t>shark </a:t>
            </a:r>
            <a:r>
              <a:rPr sz="1600" spc="60" dirty="0">
                <a:latin typeface="Times New Roman" pitchFamily="18" charset="0"/>
                <a:cs typeface="Times New Roman" pitchFamily="18" charset="0"/>
              </a:rPr>
              <a:t>teeth. This lets scientists  </a:t>
            </a:r>
            <a:r>
              <a:rPr sz="1600" spc="130" dirty="0">
                <a:latin typeface="Times New Roman" pitchFamily="18" charset="0"/>
                <a:cs typeface="Times New Roman" pitchFamily="18" charset="0"/>
              </a:rPr>
              <a:t>know </a:t>
            </a:r>
            <a:r>
              <a:rPr sz="1600" spc="9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1600" spc="130" dirty="0">
                <a:latin typeface="Times New Roman" pitchFamily="18" charset="0"/>
                <a:cs typeface="Times New Roman" pitchFamily="18" charset="0"/>
              </a:rPr>
              <a:t>two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layer </a:t>
            </a:r>
            <a:r>
              <a:rPr sz="1600" spc="105" dirty="0">
                <a:latin typeface="Times New Roman" pitchFamily="18" charset="0"/>
                <a:cs typeface="Times New Roman" pitchFamily="18" charset="0"/>
              </a:rPr>
              <a:t>were </a:t>
            </a:r>
            <a:r>
              <a:rPr sz="1600" spc="95" dirty="0">
                <a:latin typeface="Times New Roman" pitchFamily="18" charset="0"/>
                <a:cs typeface="Times New Roman" pitchFamily="18" charset="0"/>
              </a:rPr>
              <a:t>deposited  </a:t>
            </a:r>
            <a:r>
              <a:rPr sz="1600" spc="85" dirty="0">
                <a:latin typeface="Times New Roman" pitchFamily="18" charset="0"/>
                <a:cs typeface="Times New Roman" pitchFamily="18" charset="0"/>
              </a:rPr>
              <a:t>at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0" dirty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sz="16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55" dirty="0">
                <a:latin typeface="Times New Roman" pitchFamily="18" charset="0"/>
                <a:cs typeface="Times New Roman" pitchFamily="18" charset="0"/>
              </a:rPr>
              <a:t>time,</a:t>
            </a:r>
            <a:r>
              <a:rPr sz="16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00" dirty="0">
                <a:latin typeface="Times New Roman" pitchFamily="18" charset="0"/>
                <a:cs typeface="Times New Roman" pitchFamily="18" charset="0"/>
              </a:rPr>
              <a:t>even</a:t>
            </a:r>
            <a:r>
              <a:rPr sz="16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25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8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114" dirty="0">
                <a:latin typeface="Times New Roman" pitchFamily="18" charset="0"/>
                <a:cs typeface="Times New Roman" pitchFamily="18" charset="0"/>
              </a:rPr>
              <a:t>surrounding  </a:t>
            </a:r>
            <a:r>
              <a:rPr sz="1600" spc="60" dirty="0">
                <a:latin typeface="Times New Roman" pitchFamily="18" charset="0"/>
                <a:cs typeface="Times New Roman" pitchFamily="18" charset="0"/>
              </a:rPr>
              <a:t>rocks </a:t>
            </a:r>
            <a:r>
              <a:rPr sz="1600" spc="70" dirty="0">
                <a:latin typeface="Times New Roman" pitchFamily="18" charset="0"/>
                <a:cs typeface="Times New Roman" pitchFamily="18" charset="0"/>
              </a:rPr>
              <a:t>look </a:t>
            </a:r>
            <a:r>
              <a:rPr sz="1600" spc="75" dirty="0">
                <a:latin typeface="Times New Roman" pitchFamily="18" charset="0"/>
                <a:cs typeface="Times New Roman" pitchFamily="18" charset="0"/>
              </a:rPr>
              <a:t>dissimilar </a:t>
            </a:r>
            <a:r>
              <a:rPr sz="1600" spc="65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1600" spc="70" dirty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sz="1600" spc="-2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65" dirty="0">
                <a:latin typeface="Times New Roman" pitchFamily="18" charset="0"/>
                <a:cs typeface="Times New Roman" pitchFamily="18" charset="0"/>
              </a:rPr>
              <a:t>other.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09600" y="6662737"/>
            <a:ext cx="4267200" cy="85725"/>
          </a:xfrm>
          <a:custGeom>
            <a:avLst/>
            <a:gdLst/>
            <a:ahLst/>
            <a:cxnLst/>
            <a:rect l="l" t="t" r="r" b="b"/>
            <a:pathLst>
              <a:path w="4267200" h="85725">
                <a:moveTo>
                  <a:pt x="85725" y="0"/>
                </a:moveTo>
                <a:lnTo>
                  <a:pt x="0" y="42862"/>
                </a:lnTo>
                <a:lnTo>
                  <a:pt x="85725" y="85722"/>
                </a:lnTo>
                <a:lnTo>
                  <a:pt x="85725" y="57150"/>
                </a:lnTo>
                <a:lnTo>
                  <a:pt x="71437" y="57150"/>
                </a:lnTo>
                <a:lnTo>
                  <a:pt x="71437" y="28575"/>
                </a:lnTo>
                <a:lnTo>
                  <a:pt x="85725" y="28575"/>
                </a:lnTo>
                <a:lnTo>
                  <a:pt x="85725" y="0"/>
                </a:lnTo>
                <a:close/>
              </a:path>
              <a:path w="4267200" h="85725">
                <a:moveTo>
                  <a:pt x="4181475" y="0"/>
                </a:moveTo>
                <a:lnTo>
                  <a:pt x="4181475" y="85722"/>
                </a:lnTo>
                <a:lnTo>
                  <a:pt x="4238623" y="57150"/>
                </a:lnTo>
                <a:lnTo>
                  <a:pt x="4195826" y="57150"/>
                </a:lnTo>
                <a:lnTo>
                  <a:pt x="4195826" y="28575"/>
                </a:lnTo>
                <a:lnTo>
                  <a:pt x="4238625" y="28575"/>
                </a:lnTo>
                <a:lnTo>
                  <a:pt x="4181475" y="0"/>
                </a:lnTo>
                <a:close/>
              </a:path>
              <a:path w="4267200" h="85725">
                <a:moveTo>
                  <a:pt x="85725" y="28575"/>
                </a:moveTo>
                <a:lnTo>
                  <a:pt x="71437" y="28575"/>
                </a:lnTo>
                <a:lnTo>
                  <a:pt x="71437" y="57150"/>
                </a:lnTo>
                <a:lnTo>
                  <a:pt x="85725" y="57150"/>
                </a:lnTo>
                <a:lnTo>
                  <a:pt x="85725" y="28575"/>
                </a:lnTo>
                <a:close/>
              </a:path>
              <a:path w="4267200" h="85725">
                <a:moveTo>
                  <a:pt x="4181475" y="28575"/>
                </a:moveTo>
                <a:lnTo>
                  <a:pt x="85725" y="28575"/>
                </a:lnTo>
                <a:lnTo>
                  <a:pt x="85725" y="57150"/>
                </a:lnTo>
                <a:lnTo>
                  <a:pt x="4181475" y="57150"/>
                </a:lnTo>
                <a:lnTo>
                  <a:pt x="4181475" y="28575"/>
                </a:lnTo>
                <a:close/>
              </a:path>
              <a:path w="4267200" h="85725">
                <a:moveTo>
                  <a:pt x="4238625" y="28575"/>
                </a:moveTo>
                <a:lnTo>
                  <a:pt x="4195826" y="28575"/>
                </a:lnTo>
                <a:lnTo>
                  <a:pt x="4195826" y="57150"/>
                </a:lnTo>
                <a:lnTo>
                  <a:pt x="4238623" y="57150"/>
                </a:lnTo>
                <a:lnTo>
                  <a:pt x="4267200" y="42862"/>
                </a:lnTo>
                <a:lnTo>
                  <a:pt x="4238625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364994" y="6508495"/>
            <a:ext cx="43878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300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km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81000" y="4419600"/>
            <a:ext cx="12865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Palladio Uralic"/>
                <a:cs typeface="Palladio Uralic"/>
              </a:rPr>
              <a:t>Rock Outcrop</a:t>
            </a:r>
            <a:r>
              <a:rPr sz="1400" b="1" spc="-95" dirty="0">
                <a:latin typeface="Palladio Uralic"/>
                <a:cs typeface="Palladio Uralic"/>
              </a:rPr>
              <a:t> </a:t>
            </a:r>
            <a:r>
              <a:rPr sz="1400" b="1" dirty="0">
                <a:latin typeface="Palladio Uralic"/>
                <a:cs typeface="Palladio Uralic"/>
              </a:rPr>
              <a:t>1</a:t>
            </a:r>
            <a:endParaRPr sz="1400">
              <a:latin typeface="Palladio Uralic"/>
              <a:cs typeface="Palladio Uralic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505200" y="6248400"/>
            <a:ext cx="12865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Palladio Uralic"/>
                <a:cs typeface="Palladio Uralic"/>
              </a:rPr>
              <a:t>Rock Outcrop</a:t>
            </a:r>
            <a:r>
              <a:rPr sz="1400" b="1" spc="-95" dirty="0">
                <a:latin typeface="Palladio Uralic"/>
                <a:cs typeface="Palladio Uralic"/>
              </a:rPr>
              <a:t> </a:t>
            </a:r>
            <a:r>
              <a:rPr sz="1400" b="1" dirty="0">
                <a:latin typeface="Palladio Uralic"/>
                <a:cs typeface="Palladio Uralic"/>
              </a:rPr>
              <a:t>2</a:t>
            </a:r>
            <a:endParaRPr sz="1400">
              <a:latin typeface="Palladio Uralic"/>
              <a:cs typeface="Palladio Uralic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dirty="0"/>
              <a:t>Principles Behind </a:t>
            </a:r>
            <a:r>
              <a:rPr spc="-5"/>
              <a:t>Geologic </a:t>
            </a:r>
            <a:r>
              <a:rPr smtClean="0"/>
              <a:t>Time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1206</Words>
  <Application>Microsoft Office PowerPoint</Application>
  <PresentationFormat>On-screen Show (4:3)</PresentationFormat>
  <Paragraphs>249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Principles Behind Geologic Time</vt:lpstr>
      <vt:lpstr>Principles Behind Geologic Time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SCGS</dc:creator>
  <cp:lastModifiedBy>user</cp:lastModifiedBy>
  <cp:revision>4</cp:revision>
  <dcterms:created xsi:type="dcterms:W3CDTF">2020-08-23T14:26:41Z</dcterms:created>
  <dcterms:modified xsi:type="dcterms:W3CDTF">2020-08-23T15:10:35Z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2008-09-10T00:00:00Z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2020-08-23T00:00:00Z</vt:filetime>
  </property>
</Properties>
</file>