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9" r:id="rId2"/>
    <p:sldId id="280" r:id="rId3"/>
    <p:sldId id="263" r:id="rId4"/>
    <p:sldId id="264" r:id="rId5"/>
    <p:sldId id="265" r:id="rId6"/>
    <p:sldId id="268" r:id="rId7"/>
    <p:sldId id="266" r:id="rId8"/>
    <p:sldId id="269" r:id="rId9"/>
    <p:sldId id="270" r:id="rId10"/>
    <p:sldId id="271" r:id="rId11"/>
    <p:sldId id="272" r:id="rId12"/>
    <p:sldId id="273" r:id="rId13"/>
    <p:sldId id="274" r:id="rId14"/>
    <p:sldId id="275" r:id="rId15"/>
    <p:sldId id="276" r:id="rId16"/>
    <p:sldId id="277" r:id="rId17"/>
    <p:sldId id="278" r:id="rId18"/>
    <p:sldId id="281"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88" autoAdjust="0"/>
    <p:restoredTop sz="94709" autoAdjust="0"/>
  </p:normalViewPr>
  <p:slideViewPr>
    <p:cSldViewPr>
      <p:cViewPr varScale="1">
        <p:scale>
          <a:sx n="65" d="100"/>
          <a:sy n="65" d="100"/>
        </p:scale>
        <p:origin x="-1440"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7/30/2020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7/30/2020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7/30/2020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7/30/2020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13" name="Rectangle 12"/>
          <p:cNvSpPr/>
          <p:nvPr/>
        </p:nvSpPr>
        <p:spPr>
          <a:xfrm>
            <a:off x="457200" y="152400"/>
            <a:ext cx="8229599" cy="70788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D.N.R. College (A): </a:t>
            </a:r>
            <a:r>
              <a:rPr lang="en-US" sz="40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Bhimavaram</a:t>
            </a:r>
            <a:endParaRPr lang="en-US" sz="4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4" name="Rectangle 13"/>
          <p:cNvSpPr/>
          <p:nvPr/>
        </p:nvSpPr>
        <p:spPr>
          <a:xfrm>
            <a:off x="2057400" y="762000"/>
            <a:ext cx="5198923" cy="707886"/>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000" b="1" cap="none" spc="0" dirty="0" smtClean="0">
                <a:ln w="11430"/>
                <a:solidFill>
                  <a:schemeClr val="bg1"/>
                </a:solidFill>
                <a:effectLst>
                  <a:outerShdw blurRad="80000" dist="40000" dir="5040000" algn="tl">
                    <a:srgbClr val="000000">
                      <a:alpha val="30000"/>
                    </a:srgbClr>
                  </a:outerShdw>
                </a:effectLst>
              </a:rPr>
              <a:t>Department of Geology</a:t>
            </a:r>
            <a:endParaRPr lang="en-US" sz="4000" b="1" cap="none" spc="0" dirty="0">
              <a:ln w="11430"/>
              <a:solidFill>
                <a:schemeClr val="bg1"/>
              </a:solidFill>
              <a:effectLst>
                <a:outerShdw blurRad="80000" dist="40000" dir="5040000" algn="tl">
                  <a:srgbClr val="000000">
                    <a:alpha val="30000"/>
                  </a:srgbClr>
                </a:outerShdw>
              </a:effectLst>
            </a:endParaRPr>
          </a:p>
        </p:txBody>
      </p:sp>
      <p:sp>
        <p:nvSpPr>
          <p:cNvPr id="17" name="Rectangle 16"/>
          <p:cNvSpPr/>
          <p:nvPr/>
        </p:nvSpPr>
        <p:spPr>
          <a:xfrm>
            <a:off x="0" y="1905000"/>
            <a:ext cx="9144000" cy="2123658"/>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6000" b="1" cap="all" spc="0" dirty="0" smtClean="0">
                <a:ln w="0"/>
                <a:solidFill>
                  <a:schemeClr val="accent2">
                    <a:lumMod val="50000"/>
                  </a:schemeClr>
                </a:solidFill>
                <a:effectLst>
                  <a:reflection blurRad="12700" stA="50000" endPos="50000" dist="5000" dir="5400000" sy="-100000" rotWithShape="0"/>
                </a:effectLst>
              </a:rPr>
              <a:t>  </a:t>
            </a:r>
            <a:r>
              <a:rPr lang="en-US" sz="6600" b="1" cap="all" dirty="0" smtClean="0">
                <a:ln w="0"/>
                <a:solidFill>
                  <a:schemeClr val="accent3">
                    <a:lumMod val="50000"/>
                  </a:schemeClr>
                </a:solidFill>
                <a:effectLst>
                  <a:reflection blurRad="12700" stA="50000" endPos="50000" dist="5000" dir="5400000" sy="-100000" rotWithShape="0"/>
                </a:effectLst>
              </a:rPr>
              <a:t>Physiographic divisions of </a:t>
            </a:r>
            <a:r>
              <a:rPr lang="en-US" sz="6600" b="1" cap="all" dirty="0" err="1" smtClean="0">
                <a:ln w="0"/>
                <a:solidFill>
                  <a:schemeClr val="accent3">
                    <a:lumMod val="50000"/>
                  </a:schemeClr>
                </a:solidFill>
                <a:effectLst>
                  <a:reflection blurRad="12700" stA="50000" endPos="50000" dist="5000" dir="5400000" sy="-100000" rotWithShape="0"/>
                </a:effectLst>
              </a:rPr>
              <a:t>india</a:t>
            </a:r>
            <a:endParaRPr lang="en-US" sz="6600" b="1" cap="all" dirty="0" smtClean="0">
              <a:ln w="0"/>
              <a:solidFill>
                <a:schemeClr val="accent3">
                  <a:lumMod val="50000"/>
                </a:schemeClr>
              </a:solidFill>
              <a:effectLst>
                <a:reflection blurRad="12700" stA="50000" endPos="50000" dist="5000" dir="5400000" sy="-100000" rotWithShape="0"/>
              </a:effectLst>
            </a:endParaRPr>
          </a:p>
        </p:txBody>
      </p:sp>
      <p:sp>
        <p:nvSpPr>
          <p:cNvPr id="18" name="Rectangle 17"/>
          <p:cNvSpPr/>
          <p:nvPr/>
        </p:nvSpPr>
        <p:spPr>
          <a:xfrm>
            <a:off x="4724400" y="4572000"/>
            <a:ext cx="4194803" cy="1569660"/>
          </a:xfrm>
          <a:prstGeom prst="rect">
            <a:avLst/>
          </a:prstGeom>
          <a:noFill/>
        </p:spPr>
        <p:txBody>
          <a:bodyPr wrap="none" lIns="91440" tIns="45720" rIns="91440" bIns="45720">
            <a:spAutoFit/>
          </a:bodyPr>
          <a:lstStyle/>
          <a:p>
            <a:r>
              <a:rPr lang="en-US" sz="3200" b="1" cap="none" spc="0" dirty="0" err="1" smtClean="0">
                <a:ln w="10541" cmpd="sng">
                  <a:solidFill>
                    <a:srgbClr val="7D7D7D">
                      <a:tint val="100000"/>
                      <a:shade val="100000"/>
                      <a:satMod val="110000"/>
                    </a:srgbClr>
                  </a:solidFill>
                  <a:prstDash val="solid"/>
                </a:ln>
                <a:solidFill>
                  <a:schemeClr val="accent6">
                    <a:lumMod val="50000"/>
                  </a:schemeClr>
                </a:solidFill>
                <a:effectLst/>
              </a:rPr>
              <a:t>K.Santhosh</a:t>
            </a:r>
            <a:endParaRPr lang="en-US" sz="3200" b="1" cap="none" spc="0" dirty="0" smtClean="0">
              <a:ln w="10541" cmpd="sng">
                <a:solidFill>
                  <a:srgbClr val="7D7D7D">
                    <a:tint val="100000"/>
                    <a:shade val="100000"/>
                    <a:satMod val="110000"/>
                  </a:srgbClr>
                </a:solidFill>
                <a:prstDash val="solid"/>
              </a:ln>
              <a:solidFill>
                <a:schemeClr val="accent6">
                  <a:lumMod val="50000"/>
                </a:schemeClr>
              </a:solidFill>
              <a:effectLst/>
            </a:endParaRPr>
          </a:p>
          <a:p>
            <a:r>
              <a:rPr lang="en-US" sz="3200" b="1" dirty="0" smtClean="0">
                <a:ln w="10541" cmpd="sng">
                  <a:solidFill>
                    <a:srgbClr val="7D7D7D">
                      <a:tint val="100000"/>
                      <a:shade val="100000"/>
                      <a:satMod val="110000"/>
                    </a:srgbClr>
                  </a:solidFill>
                  <a:prstDash val="solid"/>
                </a:ln>
                <a:solidFill>
                  <a:schemeClr val="accent6">
                    <a:lumMod val="50000"/>
                  </a:schemeClr>
                </a:solidFill>
              </a:rPr>
              <a:t>Head &amp; Lecturer</a:t>
            </a:r>
          </a:p>
          <a:p>
            <a:r>
              <a:rPr lang="en-US" sz="3200" b="1" cap="none" spc="0" dirty="0" smtClean="0">
                <a:ln w="10541" cmpd="sng">
                  <a:solidFill>
                    <a:srgbClr val="7D7D7D">
                      <a:tint val="100000"/>
                      <a:shade val="100000"/>
                      <a:satMod val="110000"/>
                    </a:srgbClr>
                  </a:solidFill>
                  <a:prstDash val="solid"/>
                </a:ln>
                <a:solidFill>
                  <a:schemeClr val="accent6">
                    <a:lumMod val="50000"/>
                  </a:schemeClr>
                </a:solidFill>
                <a:effectLst/>
              </a:rPr>
              <a:t>Department of Geology</a:t>
            </a:r>
            <a:endParaRPr lang="en-US" sz="3200" b="1" cap="none" spc="0" dirty="0">
              <a:ln w="10541" cmpd="sng">
                <a:solidFill>
                  <a:srgbClr val="7D7D7D">
                    <a:tint val="100000"/>
                    <a:shade val="100000"/>
                    <a:satMod val="110000"/>
                  </a:srgbClr>
                </a:solidFill>
                <a:prstDash val="solid"/>
              </a:ln>
              <a:solidFill>
                <a:schemeClr val="accent6">
                  <a:lumMod val="50000"/>
                </a:schemeClr>
              </a:solidFill>
              <a:effectLst/>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228600" y="117693"/>
            <a:ext cx="8534400" cy="6740307"/>
          </a:xfrm>
          <a:prstGeom prst="rect">
            <a:avLst/>
          </a:prstGeom>
          <a:noFill/>
        </p:spPr>
        <p:txBody>
          <a:bodyPr wrap="square" rtlCol="0">
            <a:spAutoFit/>
          </a:bodyPr>
          <a:lstStyle/>
          <a:p>
            <a:r>
              <a:rPr lang="en-IN" sz="2400" b="1" u="sng" dirty="0" smtClean="0">
                <a:latin typeface="Times New Roman" pitchFamily="18" charset="0"/>
                <a:cs typeface="Times New Roman" pitchFamily="18" charset="0"/>
              </a:rPr>
              <a:t>Structure: </a:t>
            </a:r>
          </a:p>
          <a:p>
            <a:pPr algn="just"/>
            <a:r>
              <a:rPr lang="en-IN" sz="2400" dirty="0" smtClean="0">
                <a:latin typeface="Times New Roman" pitchFamily="18" charset="0"/>
                <a:cs typeface="Times New Roman" pitchFamily="18" charset="0"/>
              </a:rPr>
              <a:t>The Indo-</a:t>
            </a:r>
            <a:r>
              <a:rPr lang="en-IN" sz="2400" dirty="0" err="1" smtClean="0">
                <a:latin typeface="Times New Roman" pitchFamily="18" charset="0"/>
                <a:cs typeface="Times New Roman" pitchFamily="18" charset="0"/>
              </a:rPr>
              <a:t>Gangetic</a:t>
            </a:r>
            <a:r>
              <a:rPr lang="en-IN" sz="2400" dirty="0" smtClean="0">
                <a:latin typeface="Times New Roman" pitchFamily="18" charset="0"/>
                <a:cs typeface="Times New Roman" pitchFamily="18" charset="0"/>
              </a:rPr>
              <a:t> Plain is made up of the undisturbed layers of Quaternary sediments which have been deposited by the rivers of Himalayan region.</a:t>
            </a:r>
          </a:p>
          <a:p>
            <a:pPr algn="just"/>
            <a:r>
              <a:rPr lang="en-IN" sz="2400" dirty="0" smtClean="0">
                <a:latin typeface="Times New Roman" pitchFamily="18" charset="0"/>
                <a:cs typeface="Times New Roman" pitchFamily="18" charset="0"/>
              </a:rPr>
              <a:t>The bottom of this trough is not stable and some changes are still taking place which rise to earthquakes.</a:t>
            </a:r>
          </a:p>
          <a:p>
            <a:pPr algn="just"/>
            <a:r>
              <a:rPr lang="en-IN" sz="2400" dirty="0" smtClean="0">
                <a:latin typeface="Times New Roman" pitchFamily="18" charset="0"/>
                <a:cs typeface="Times New Roman" pitchFamily="18" charset="0"/>
              </a:rPr>
              <a:t>In Indo-</a:t>
            </a:r>
            <a:r>
              <a:rPr lang="en-IN" sz="2400" dirty="0" err="1" smtClean="0">
                <a:latin typeface="Times New Roman" pitchFamily="18" charset="0"/>
                <a:cs typeface="Times New Roman" pitchFamily="18" charset="0"/>
              </a:rPr>
              <a:t>Gangetic</a:t>
            </a:r>
            <a:r>
              <a:rPr lang="en-IN" sz="2400" dirty="0" smtClean="0">
                <a:latin typeface="Times New Roman" pitchFamily="18" charset="0"/>
                <a:cs typeface="Times New Roman" pitchFamily="18" charset="0"/>
              </a:rPr>
              <a:t> Plain, three transverse “Highs” have been recognised, they are</a:t>
            </a:r>
          </a:p>
          <a:p>
            <a:pPr marL="514350" indent="-514350" algn="just"/>
            <a:r>
              <a:rPr lang="en-IN" sz="2400" dirty="0" err="1" smtClean="0">
                <a:latin typeface="Times New Roman" pitchFamily="18" charset="0"/>
                <a:cs typeface="Times New Roman" pitchFamily="18" charset="0"/>
              </a:rPr>
              <a:t>i</a:t>
            </a:r>
            <a:r>
              <a:rPr lang="en-IN" sz="2400" dirty="0" smtClean="0">
                <a:latin typeface="Times New Roman" pitchFamily="18" charset="0"/>
                <a:cs typeface="Times New Roman" pitchFamily="18" charset="0"/>
              </a:rPr>
              <a:t>)   Delhi-</a:t>
            </a:r>
            <a:r>
              <a:rPr lang="en-IN" sz="2400" dirty="0" err="1" smtClean="0">
                <a:latin typeface="Times New Roman" pitchFamily="18" charset="0"/>
                <a:cs typeface="Times New Roman" pitchFamily="18" charset="0"/>
              </a:rPr>
              <a:t>Haridwar</a:t>
            </a:r>
            <a:r>
              <a:rPr lang="en-IN" sz="2400" dirty="0" smtClean="0">
                <a:latin typeface="Times New Roman" pitchFamily="18" charset="0"/>
                <a:cs typeface="Times New Roman" pitchFamily="18" charset="0"/>
              </a:rPr>
              <a:t> Ridge</a:t>
            </a:r>
          </a:p>
          <a:p>
            <a:pPr marL="514350" indent="-514350" algn="just">
              <a:buAutoNum type="romanLcParenR" startAt="2"/>
            </a:pPr>
            <a:r>
              <a:rPr lang="en-IN" sz="2400" dirty="0" err="1" smtClean="0">
                <a:latin typeface="Times New Roman" pitchFamily="18" charset="0"/>
                <a:cs typeface="Times New Roman" pitchFamily="18" charset="0"/>
              </a:rPr>
              <a:t>Faizabad</a:t>
            </a:r>
            <a:r>
              <a:rPr lang="en-IN" sz="2400" dirty="0" smtClean="0">
                <a:latin typeface="Times New Roman" pitchFamily="18" charset="0"/>
                <a:cs typeface="Times New Roman" pitchFamily="18" charset="0"/>
              </a:rPr>
              <a:t> Ridge</a:t>
            </a:r>
          </a:p>
          <a:p>
            <a:pPr marL="514350" indent="-514350" algn="just">
              <a:buAutoNum type="romanLcParenR" startAt="2"/>
            </a:pPr>
            <a:r>
              <a:rPr lang="en-IN" sz="2400" dirty="0" err="1" smtClean="0">
                <a:latin typeface="Times New Roman" pitchFamily="18" charset="0"/>
                <a:cs typeface="Times New Roman" pitchFamily="18" charset="0"/>
              </a:rPr>
              <a:t>Monghyr-Sahasra</a:t>
            </a:r>
            <a:r>
              <a:rPr lang="en-IN" sz="2400" dirty="0" smtClean="0">
                <a:latin typeface="Times New Roman" pitchFamily="18" charset="0"/>
                <a:cs typeface="Times New Roman" pitchFamily="18" charset="0"/>
              </a:rPr>
              <a:t> Ridge</a:t>
            </a:r>
          </a:p>
          <a:p>
            <a:pPr algn="just"/>
            <a:r>
              <a:rPr lang="en-IN" sz="2400" dirty="0" smtClean="0">
                <a:latin typeface="Times New Roman" pitchFamily="18" charset="0"/>
                <a:cs typeface="Times New Roman" pitchFamily="18" charset="0"/>
              </a:rPr>
              <a:t>These three highs divide the Indo-</a:t>
            </a:r>
            <a:r>
              <a:rPr lang="en-IN" sz="2400" dirty="0" err="1" smtClean="0">
                <a:latin typeface="Times New Roman" pitchFamily="18" charset="0"/>
                <a:cs typeface="Times New Roman" pitchFamily="18" charset="0"/>
              </a:rPr>
              <a:t>Gangetic</a:t>
            </a:r>
            <a:r>
              <a:rPr lang="en-IN" sz="2400" dirty="0" smtClean="0">
                <a:latin typeface="Times New Roman" pitchFamily="18" charset="0"/>
                <a:cs typeface="Times New Roman" pitchFamily="18" charset="0"/>
              </a:rPr>
              <a:t> Plain into four shelf areas</a:t>
            </a:r>
          </a:p>
          <a:p>
            <a:pPr marL="514350" indent="-514350" algn="just">
              <a:buAutoNum type="romanLcParenR"/>
            </a:pPr>
            <a:r>
              <a:rPr lang="en-IN" sz="2400" dirty="0" smtClean="0">
                <a:latin typeface="Times New Roman" pitchFamily="18" charset="0"/>
                <a:cs typeface="Times New Roman" pitchFamily="18" charset="0"/>
              </a:rPr>
              <a:t>Punjab shelf (Trans </a:t>
            </a:r>
            <a:r>
              <a:rPr lang="en-IN" sz="2400" dirty="0" err="1" smtClean="0">
                <a:latin typeface="Times New Roman" pitchFamily="18" charset="0"/>
                <a:cs typeface="Times New Roman" pitchFamily="18" charset="0"/>
              </a:rPr>
              <a:t>Gangetic</a:t>
            </a:r>
            <a:r>
              <a:rPr lang="en-IN" sz="2400" dirty="0" smtClean="0">
                <a:latin typeface="Times New Roman" pitchFamily="18" charset="0"/>
                <a:cs typeface="Times New Roman" pitchFamily="18" charset="0"/>
              </a:rPr>
              <a:t> Plain)</a:t>
            </a:r>
          </a:p>
          <a:p>
            <a:pPr marL="514350" indent="-514350" algn="just">
              <a:buAutoNum type="romanLcParenR"/>
            </a:pPr>
            <a:r>
              <a:rPr lang="en-IN" sz="2400" dirty="0" smtClean="0">
                <a:latin typeface="Times New Roman" pitchFamily="18" charset="0"/>
                <a:cs typeface="Times New Roman" pitchFamily="18" charset="0"/>
              </a:rPr>
              <a:t>West UP shelf (Upper </a:t>
            </a:r>
            <a:r>
              <a:rPr lang="en-IN" sz="2400" dirty="0" err="1" smtClean="0">
                <a:latin typeface="Times New Roman" pitchFamily="18" charset="0"/>
                <a:cs typeface="Times New Roman" pitchFamily="18" charset="0"/>
              </a:rPr>
              <a:t>Gangetic</a:t>
            </a:r>
            <a:r>
              <a:rPr lang="en-IN" sz="2400" dirty="0" smtClean="0">
                <a:latin typeface="Times New Roman" pitchFamily="18" charset="0"/>
                <a:cs typeface="Times New Roman" pitchFamily="18" charset="0"/>
              </a:rPr>
              <a:t> Plain)</a:t>
            </a:r>
          </a:p>
          <a:p>
            <a:pPr marL="514350" indent="-514350" algn="just">
              <a:buAutoNum type="romanLcParenR"/>
            </a:pPr>
            <a:r>
              <a:rPr lang="en-IN" sz="2400" dirty="0" smtClean="0">
                <a:latin typeface="Times New Roman" pitchFamily="18" charset="0"/>
                <a:cs typeface="Times New Roman" pitchFamily="18" charset="0"/>
              </a:rPr>
              <a:t>East UP shelf (Middle </a:t>
            </a:r>
            <a:r>
              <a:rPr lang="en-IN" sz="2400" dirty="0" err="1" smtClean="0">
                <a:latin typeface="Times New Roman" pitchFamily="18" charset="0"/>
                <a:cs typeface="Times New Roman" pitchFamily="18" charset="0"/>
              </a:rPr>
              <a:t>Gangetic</a:t>
            </a:r>
            <a:r>
              <a:rPr lang="en-IN" sz="2400" dirty="0" smtClean="0">
                <a:latin typeface="Times New Roman" pitchFamily="18" charset="0"/>
                <a:cs typeface="Times New Roman" pitchFamily="18" charset="0"/>
              </a:rPr>
              <a:t> Plain)</a:t>
            </a:r>
          </a:p>
          <a:p>
            <a:pPr marL="514350" indent="-514350" algn="just">
              <a:buAutoNum type="romanLcParenR"/>
            </a:pPr>
            <a:r>
              <a:rPr lang="en-IN" sz="2400" dirty="0" smtClean="0">
                <a:latin typeface="Times New Roman" pitchFamily="18" charset="0"/>
                <a:cs typeface="Times New Roman" pitchFamily="18" charset="0"/>
              </a:rPr>
              <a:t>Bengal shelf (Lower </a:t>
            </a:r>
            <a:r>
              <a:rPr lang="en-IN" sz="2400" dirty="0" err="1" smtClean="0">
                <a:latin typeface="Times New Roman" pitchFamily="18" charset="0"/>
                <a:cs typeface="Times New Roman" pitchFamily="18" charset="0"/>
              </a:rPr>
              <a:t>Gangetic</a:t>
            </a:r>
            <a:r>
              <a:rPr lang="en-IN" sz="2400" dirty="0" smtClean="0">
                <a:latin typeface="Times New Roman" pitchFamily="18" charset="0"/>
                <a:cs typeface="Times New Roman" pitchFamily="18" charset="0"/>
              </a:rPr>
              <a:t> Plain)</a:t>
            </a:r>
          </a:p>
          <a:p>
            <a:pPr marL="400050" indent="-400050" algn="just">
              <a:buAutoNum type="romanLcParenR"/>
            </a:pPr>
            <a:endParaRPr lang="en-IN" sz="2400" dirty="0" smtClean="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 name="Picture 1" descr="Four-distinct-zones-in-the-Indo-Gangetic-Plains-17.png"/>
          <p:cNvPicPr>
            <a:picLocks noChangeAspect="1"/>
          </p:cNvPicPr>
          <p:nvPr/>
        </p:nvPicPr>
        <p:blipFill>
          <a:blip r:embed="rId3"/>
          <a:stretch>
            <a:fillRect/>
          </a:stretch>
        </p:blipFill>
        <p:spPr>
          <a:xfrm>
            <a:off x="1631114" y="0"/>
            <a:ext cx="5881772"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228600" y="117693"/>
            <a:ext cx="8534400" cy="2677656"/>
          </a:xfrm>
          <a:prstGeom prst="rect">
            <a:avLst/>
          </a:prstGeom>
          <a:noFill/>
        </p:spPr>
        <p:txBody>
          <a:bodyPr wrap="square" rtlCol="0">
            <a:spAutoFit/>
          </a:bodyPr>
          <a:lstStyle/>
          <a:p>
            <a:r>
              <a:rPr lang="en-IN" sz="2400" b="1" u="sng" dirty="0" err="1" smtClean="0">
                <a:latin typeface="Times New Roman" pitchFamily="18" charset="0"/>
                <a:cs typeface="Times New Roman" pitchFamily="18" charset="0"/>
              </a:rPr>
              <a:t>Stratigraphy</a:t>
            </a:r>
            <a:r>
              <a:rPr lang="en-IN" sz="2400" b="1" u="sng" dirty="0" smtClean="0">
                <a:latin typeface="Times New Roman" pitchFamily="18" charset="0"/>
                <a:cs typeface="Times New Roman" pitchFamily="18" charset="0"/>
              </a:rPr>
              <a:t>: </a:t>
            </a:r>
          </a:p>
          <a:p>
            <a:pPr algn="just"/>
            <a:r>
              <a:rPr lang="en-IN" sz="2400" dirty="0" smtClean="0">
                <a:latin typeface="Times New Roman" pitchFamily="18" charset="0"/>
                <a:cs typeface="Times New Roman" pitchFamily="18" charset="0"/>
              </a:rPr>
              <a:t>The Indo-</a:t>
            </a:r>
            <a:r>
              <a:rPr lang="en-IN" sz="2400" dirty="0" err="1" smtClean="0">
                <a:latin typeface="Times New Roman" pitchFamily="18" charset="0"/>
                <a:cs typeface="Times New Roman" pitchFamily="18" charset="0"/>
              </a:rPr>
              <a:t>Gangetic</a:t>
            </a:r>
            <a:r>
              <a:rPr lang="en-IN" sz="2400" dirty="0" smtClean="0">
                <a:latin typeface="Times New Roman" pitchFamily="18" charset="0"/>
                <a:cs typeface="Times New Roman" pitchFamily="18" charset="0"/>
              </a:rPr>
              <a:t> Plain is chiefly made up of sands and clays of Pleistocene and Recent age. The basement of the Punjab shelf is made up of the </a:t>
            </a:r>
            <a:r>
              <a:rPr lang="en-IN" sz="2400" dirty="0" err="1" smtClean="0">
                <a:latin typeface="Times New Roman" pitchFamily="18" charset="0"/>
                <a:cs typeface="Times New Roman" pitchFamily="18" charset="0"/>
              </a:rPr>
              <a:t>Archean</a:t>
            </a:r>
            <a:r>
              <a:rPr lang="en-IN" sz="2400" dirty="0" smtClean="0">
                <a:latin typeface="Times New Roman" pitchFamily="18" charset="0"/>
                <a:cs typeface="Times New Roman" pitchFamily="18" charset="0"/>
              </a:rPr>
              <a:t> rocks, while that of the east and west U.P shelves contain Precambrian rocks. The Bengal shelf is believed to contain rocks of </a:t>
            </a:r>
            <a:r>
              <a:rPr lang="en-IN" sz="2400" dirty="0" err="1" smtClean="0">
                <a:latin typeface="Times New Roman" pitchFamily="18" charset="0"/>
                <a:cs typeface="Times New Roman" pitchFamily="18" charset="0"/>
              </a:rPr>
              <a:t>Gondwana</a:t>
            </a:r>
            <a:r>
              <a:rPr lang="en-IN" sz="2400" dirty="0" smtClean="0">
                <a:latin typeface="Times New Roman" pitchFamily="18" charset="0"/>
                <a:cs typeface="Times New Roman" pitchFamily="18" charset="0"/>
              </a:rPr>
              <a:t> age.</a:t>
            </a:r>
          </a:p>
          <a:p>
            <a:pPr marL="400050" indent="-400050" algn="just">
              <a:buAutoNum type="romanLcParenR"/>
            </a:pPr>
            <a:endParaRPr lang="en-IN" sz="2400" dirty="0" smtClean="0">
              <a:latin typeface="Times New Roman" pitchFamily="18" charset="0"/>
              <a:cs typeface="Times New Roman" pitchFamily="18" charset="0"/>
            </a:endParaRPr>
          </a:p>
        </p:txBody>
      </p:sp>
      <p:pic>
        <p:nvPicPr>
          <p:cNvPr id="3" name="Picture 2" descr="geological.gif"/>
          <p:cNvPicPr>
            <a:picLocks noChangeAspect="1"/>
          </p:cNvPicPr>
          <p:nvPr/>
        </p:nvPicPr>
        <p:blipFill>
          <a:blip r:embed="rId3"/>
          <a:stretch>
            <a:fillRect/>
          </a:stretch>
        </p:blipFill>
        <p:spPr>
          <a:xfrm>
            <a:off x="1905000" y="2438400"/>
            <a:ext cx="5238750" cy="60483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ppt_x</p:attrName>
                                        </p:attrNameLst>
                                      </p:cBhvr>
                                      <p:tavLst>
                                        <p:tav tm="0">
                                          <p:val>
                                            <p:strVal val="#ppt_x-.2"/>
                                          </p:val>
                                        </p:tav>
                                        <p:tav tm="100000">
                                          <p:val>
                                            <p:strVal val="#ppt_x"/>
                                          </p:val>
                                        </p:tav>
                                      </p:tavLst>
                                    </p:anim>
                                    <p:anim calcmode="lin" valueType="num">
                                      <p:cBhvr>
                                        <p:cTn id="15"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Rectangle 2"/>
          <p:cNvSpPr/>
          <p:nvPr/>
        </p:nvSpPr>
        <p:spPr>
          <a:xfrm>
            <a:off x="0" y="0"/>
            <a:ext cx="6477000" cy="923330"/>
          </a:xfrm>
          <a:prstGeom prst="rect">
            <a:avLst/>
          </a:prstGeom>
          <a:noFill/>
        </p:spPr>
        <p:txBody>
          <a:bodyPr wrap="square" lIns="91440" tIns="45720" rIns="91440" bIns="45720">
            <a:spAutoFit/>
          </a:bodyPr>
          <a:lstStyle/>
          <a:p>
            <a:pPr algn="ctr"/>
            <a:r>
              <a:rPr lang="en-US" sz="54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Extra Peninsular India</a:t>
            </a:r>
            <a:endParaRPr lang="en-US" sz="54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4" name="TextBox 3"/>
          <p:cNvSpPr txBox="1"/>
          <p:nvPr/>
        </p:nvSpPr>
        <p:spPr>
          <a:xfrm>
            <a:off x="228600" y="914400"/>
            <a:ext cx="8686800" cy="1569660"/>
          </a:xfrm>
          <a:prstGeom prst="rect">
            <a:avLst/>
          </a:prstGeom>
          <a:noFill/>
        </p:spPr>
        <p:txBody>
          <a:bodyPr wrap="square" rtlCol="0">
            <a:spAutoFit/>
          </a:bodyPr>
          <a:lstStyle/>
          <a:p>
            <a:pPr algn="just"/>
            <a:r>
              <a:rPr lang="en-IN" sz="2400" dirty="0" smtClean="0">
                <a:latin typeface="Times New Roman" pitchFamily="18" charset="0"/>
                <a:cs typeface="Times New Roman" pitchFamily="18" charset="0"/>
              </a:rPr>
              <a:t>The Extra Peninsular India lies at the northern extremity of the country. It is made up of the Himalayan mountain ranges in the north and </a:t>
            </a:r>
            <a:r>
              <a:rPr lang="en-IN" sz="2400" dirty="0" err="1" smtClean="0">
                <a:latin typeface="Times New Roman" pitchFamily="18" charset="0"/>
                <a:cs typeface="Times New Roman" pitchFamily="18" charset="0"/>
              </a:rPr>
              <a:t>Arakan-Yoma</a:t>
            </a:r>
            <a:r>
              <a:rPr lang="en-IN" sz="2400" dirty="0" smtClean="0">
                <a:latin typeface="Times New Roman" pitchFamily="18" charset="0"/>
                <a:cs typeface="Times New Roman" pitchFamily="18" charset="0"/>
              </a:rPr>
              <a:t> ranges in the east. The upper reaches of Indus and Brahmaputra rivers mark its northern boundary. </a:t>
            </a:r>
          </a:p>
        </p:txBody>
      </p:sp>
      <p:pic>
        <p:nvPicPr>
          <p:cNvPr id="7" name="Picture 6" descr="main-qimg-be14517deaad674324f75e863dee96b2.png"/>
          <p:cNvPicPr>
            <a:picLocks noChangeAspect="1"/>
          </p:cNvPicPr>
          <p:nvPr/>
        </p:nvPicPr>
        <p:blipFill>
          <a:blip r:embed="rId3"/>
          <a:stretch>
            <a:fillRect/>
          </a:stretch>
        </p:blipFill>
        <p:spPr>
          <a:xfrm>
            <a:off x="685800" y="2438400"/>
            <a:ext cx="8015207" cy="441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ppt_x</p:attrName>
                                        </p:attrNameLst>
                                      </p:cBhvr>
                                      <p:tavLst>
                                        <p:tav tm="0">
                                          <p:val>
                                            <p:strVal val="#ppt_x-.2"/>
                                          </p:val>
                                        </p:tav>
                                        <p:tav tm="100000">
                                          <p:val>
                                            <p:strVal val="#ppt_x"/>
                                          </p:val>
                                        </p:tav>
                                      </p:tavLst>
                                    </p:anim>
                                    <p:anim calcmode="lin" valueType="num">
                                      <p:cBhvr>
                                        <p:cTn id="15"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ppt_x</p:attrName>
                                        </p:attrNameLst>
                                      </p:cBhvr>
                                      <p:tavLst>
                                        <p:tav tm="0">
                                          <p:val>
                                            <p:strVal val="#ppt_x-.2"/>
                                          </p:val>
                                        </p:tav>
                                        <p:tav tm="100000">
                                          <p:val>
                                            <p:strVal val="#ppt_x"/>
                                          </p:val>
                                        </p:tav>
                                      </p:tavLst>
                                    </p:anim>
                                    <p:anim calcmode="lin" valueType="num">
                                      <p:cBhvr>
                                        <p:cTn id="22"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2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228600" y="0"/>
            <a:ext cx="8686800" cy="2954655"/>
          </a:xfrm>
          <a:prstGeom prst="rect">
            <a:avLst/>
          </a:prstGeom>
          <a:noFill/>
        </p:spPr>
        <p:txBody>
          <a:bodyPr wrap="square" rtlCol="0">
            <a:spAutoFit/>
          </a:bodyPr>
          <a:lstStyle/>
          <a:p>
            <a:r>
              <a:rPr lang="en-IN" sz="2400" b="1" u="sng" dirty="0" err="1" smtClean="0">
                <a:latin typeface="Times New Roman" pitchFamily="18" charset="0"/>
                <a:cs typeface="Times New Roman" pitchFamily="18" charset="0"/>
              </a:rPr>
              <a:t>Physiography</a:t>
            </a:r>
            <a:r>
              <a:rPr lang="en-IN" sz="2400" b="1" u="sng" dirty="0" smtClean="0">
                <a:latin typeface="Times New Roman" pitchFamily="18" charset="0"/>
                <a:cs typeface="Times New Roman" pitchFamily="18" charset="0"/>
              </a:rPr>
              <a:t>:</a:t>
            </a:r>
          </a:p>
          <a:p>
            <a:pPr algn="just"/>
            <a:r>
              <a:rPr lang="en-IN" sz="2400" dirty="0" smtClean="0">
                <a:latin typeface="Times New Roman" pitchFamily="18" charset="0"/>
                <a:cs typeface="Times New Roman" pitchFamily="18" charset="0"/>
              </a:rPr>
              <a:t>The Extra Peninsular India is made up of the tectonic mountains and the frontal </a:t>
            </a:r>
            <a:r>
              <a:rPr lang="en-IN" sz="2400" dirty="0" err="1" smtClean="0">
                <a:latin typeface="Times New Roman" pitchFamily="18" charset="0"/>
                <a:cs typeface="Times New Roman" pitchFamily="18" charset="0"/>
              </a:rPr>
              <a:t>foredeep</a:t>
            </a:r>
            <a:r>
              <a:rPr lang="en-IN" sz="2400" dirty="0" smtClean="0">
                <a:latin typeface="Times New Roman" pitchFamily="18" charset="0"/>
                <a:cs typeface="Times New Roman" pitchFamily="18" charset="0"/>
              </a:rPr>
              <a:t> belt of Tertiary age. The frontal </a:t>
            </a:r>
            <a:r>
              <a:rPr lang="en-IN" sz="2400" dirty="0" err="1" smtClean="0">
                <a:latin typeface="Times New Roman" pitchFamily="18" charset="0"/>
                <a:cs typeface="Times New Roman" pitchFamily="18" charset="0"/>
              </a:rPr>
              <a:t>foredeep</a:t>
            </a:r>
            <a:r>
              <a:rPr lang="en-IN" sz="2400" dirty="0" smtClean="0">
                <a:latin typeface="Times New Roman" pitchFamily="18" charset="0"/>
                <a:cs typeface="Times New Roman" pitchFamily="18" charset="0"/>
              </a:rPr>
              <a:t> belt is also called as “Siwalik Range” or “Outer Himalaya”</a:t>
            </a:r>
          </a:p>
          <a:p>
            <a:pPr algn="just"/>
            <a:r>
              <a:rPr lang="en-IN" sz="2400" dirty="0" smtClean="0">
                <a:latin typeface="Times New Roman" pitchFamily="18" charset="0"/>
                <a:cs typeface="Times New Roman" pitchFamily="18" charset="0"/>
              </a:rPr>
              <a:t>The Himalayan belt extends in the E-W direction and its about  2400km. At its western end as well as eastern end a sharp </a:t>
            </a:r>
            <a:r>
              <a:rPr lang="en-IN" sz="2400" dirty="0" err="1" smtClean="0">
                <a:latin typeface="Times New Roman" pitchFamily="18" charset="0"/>
                <a:cs typeface="Times New Roman" pitchFamily="18" charset="0"/>
              </a:rPr>
              <a:t>arcuate</a:t>
            </a:r>
            <a:r>
              <a:rPr lang="en-IN" sz="2400" dirty="0" smtClean="0">
                <a:latin typeface="Times New Roman" pitchFamily="18" charset="0"/>
                <a:cs typeface="Times New Roman" pitchFamily="18" charset="0"/>
              </a:rPr>
              <a:t> turn which is called as “</a:t>
            </a:r>
            <a:r>
              <a:rPr lang="en-IN" sz="2400" dirty="0" err="1" smtClean="0">
                <a:latin typeface="Times New Roman" pitchFamily="18" charset="0"/>
                <a:cs typeface="Times New Roman" pitchFamily="18" charset="0"/>
              </a:rPr>
              <a:t>Syntaxial</a:t>
            </a:r>
            <a:r>
              <a:rPr lang="en-IN" sz="2400" dirty="0" smtClean="0">
                <a:latin typeface="Times New Roman" pitchFamily="18" charset="0"/>
                <a:cs typeface="Times New Roman" pitchFamily="18" charset="0"/>
              </a:rPr>
              <a:t> bend”</a:t>
            </a:r>
          </a:p>
          <a:p>
            <a:pPr algn="just"/>
            <a:endParaRPr lang="en-IN" dirty="0" smtClean="0"/>
          </a:p>
        </p:txBody>
      </p:sp>
      <p:pic>
        <p:nvPicPr>
          <p:cNvPr id="3" name="Picture 2" descr="India_71-0_Ma.gif"/>
          <p:cNvPicPr>
            <a:picLocks noChangeAspect="1"/>
          </p:cNvPicPr>
          <p:nvPr/>
        </p:nvPicPr>
        <p:blipFill>
          <a:blip r:embed="rId3"/>
          <a:stretch>
            <a:fillRect/>
          </a:stretch>
        </p:blipFill>
        <p:spPr>
          <a:xfrm>
            <a:off x="0" y="2667000"/>
            <a:ext cx="3411463" cy="4191000"/>
          </a:xfrm>
          <a:prstGeom prst="rect">
            <a:avLst/>
          </a:prstGeom>
        </p:spPr>
      </p:pic>
      <p:pic>
        <p:nvPicPr>
          <p:cNvPr id="4" name="Picture 3" descr="2_2_himal_tecto_units.png"/>
          <p:cNvPicPr>
            <a:picLocks noChangeAspect="1"/>
          </p:cNvPicPr>
          <p:nvPr/>
        </p:nvPicPr>
        <p:blipFill>
          <a:blip r:embed="rId4"/>
          <a:stretch>
            <a:fillRect/>
          </a:stretch>
        </p:blipFill>
        <p:spPr>
          <a:xfrm>
            <a:off x="3438525" y="2971800"/>
            <a:ext cx="5705475" cy="27717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linds(horizont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linds(horizont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TextBox 2"/>
          <p:cNvSpPr txBox="1"/>
          <p:nvPr/>
        </p:nvSpPr>
        <p:spPr>
          <a:xfrm>
            <a:off x="228600" y="117693"/>
            <a:ext cx="8534400" cy="3662541"/>
          </a:xfrm>
          <a:prstGeom prst="rect">
            <a:avLst/>
          </a:prstGeom>
          <a:noFill/>
        </p:spPr>
        <p:txBody>
          <a:bodyPr wrap="square" rtlCol="0">
            <a:spAutoFit/>
          </a:bodyPr>
          <a:lstStyle/>
          <a:p>
            <a:r>
              <a:rPr lang="en-IN" sz="2400" b="1" u="sng" dirty="0" smtClean="0">
                <a:latin typeface="Times New Roman" pitchFamily="18" charset="0"/>
                <a:cs typeface="Times New Roman" pitchFamily="18" charset="0"/>
              </a:rPr>
              <a:t>Structure and </a:t>
            </a:r>
            <a:r>
              <a:rPr lang="en-IN" sz="2400" b="1" u="sng" dirty="0" err="1" smtClean="0">
                <a:latin typeface="Times New Roman" pitchFamily="18" charset="0"/>
                <a:cs typeface="Times New Roman" pitchFamily="18" charset="0"/>
              </a:rPr>
              <a:t>Stratigraphy</a:t>
            </a:r>
            <a:r>
              <a:rPr lang="en-IN" sz="2400" b="1" u="sng" dirty="0" smtClean="0">
                <a:latin typeface="Times New Roman" pitchFamily="18" charset="0"/>
                <a:cs typeface="Times New Roman" pitchFamily="18" charset="0"/>
              </a:rPr>
              <a:t>: </a:t>
            </a:r>
          </a:p>
          <a:p>
            <a:pPr marL="46038" indent="-46038" algn="just"/>
            <a:r>
              <a:rPr lang="en-IN" sz="2400" dirty="0" smtClean="0">
                <a:latin typeface="Times New Roman" pitchFamily="18" charset="0"/>
                <a:cs typeface="Times New Roman" pitchFamily="18" charset="0"/>
              </a:rPr>
              <a:t>The rock formations of the Extra-Peninsular India have been disturbed greatly by the complex folding, faulting and </a:t>
            </a:r>
            <a:r>
              <a:rPr lang="en-IN" sz="2400" dirty="0" err="1" smtClean="0">
                <a:latin typeface="Times New Roman" pitchFamily="18" charset="0"/>
                <a:cs typeface="Times New Roman" pitchFamily="18" charset="0"/>
              </a:rPr>
              <a:t>overthrusting</a:t>
            </a:r>
            <a:r>
              <a:rPr lang="en-IN" sz="2400" dirty="0" smtClean="0">
                <a:latin typeface="Times New Roman" pitchFamily="18" charset="0"/>
                <a:cs typeface="Times New Roman" pitchFamily="18" charset="0"/>
              </a:rPr>
              <a:t>. The Extra-Peninsular India has been subdivided into four longitudinal geomorphic zones:</a:t>
            </a:r>
          </a:p>
          <a:p>
            <a:pPr marL="400050" indent="-400050" algn="just">
              <a:buFont typeface="+mj-lt"/>
              <a:buAutoNum type="arabicPeriod"/>
            </a:pPr>
            <a:r>
              <a:rPr lang="en-IN" sz="2400" dirty="0" err="1" smtClean="0">
                <a:latin typeface="Times New Roman" pitchFamily="18" charset="0"/>
                <a:cs typeface="Times New Roman" pitchFamily="18" charset="0"/>
              </a:rPr>
              <a:t>Tethyan</a:t>
            </a:r>
            <a:r>
              <a:rPr lang="en-IN" sz="2400" dirty="0" smtClean="0">
                <a:latin typeface="Times New Roman" pitchFamily="18" charset="0"/>
                <a:cs typeface="Times New Roman" pitchFamily="18" charset="0"/>
              </a:rPr>
              <a:t> Himalayan zone</a:t>
            </a:r>
          </a:p>
          <a:p>
            <a:pPr marL="400050" indent="-400050" algn="just">
              <a:buFont typeface="+mj-lt"/>
              <a:buAutoNum type="arabicPeriod"/>
            </a:pPr>
            <a:r>
              <a:rPr lang="en-IN" sz="2400" dirty="0" smtClean="0">
                <a:latin typeface="Times New Roman" pitchFamily="18" charset="0"/>
                <a:cs typeface="Times New Roman" pitchFamily="18" charset="0"/>
              </a:rPr>
              <a:t>Central crystalline zone of the Higher Himalaya</a:t>
            </a:r>
          </a:p>
          <a:p>
            <a:pPr marL="400050" indent="-400050" algn="just">
              <a:buFont typeface="+mj-lt"/>
              <a:buAutoNum type="arabicPeriod"/>
            </a:pPr>
            <a:r>
              <a:rPr lang="en-IN" sz="2400" dirty="0" smtClean="0">
                <a:latin typeface="Times New Roman" pitchFamily="18" charset="0"/>
                <a:cs typeface="Times New Roman" pitchFamily="18" charset="0"/>
              </a:rPr>
              <a:t>Lesser Himalayan zone and</a:t>
            </a:r>
          </a:p>
          <a:p>
            <a:pPr marL="400050" indent="-400050" algn="just">
              <a:buFont typeface="+mj-lt"/>
              <a:buAutoNum type="arabicPeriod"/>
            </a:pPr>
            <a:r>
              <a:rPr lang="en-IN" sz="2400" dirty="0" err="1" smtClean="0">
                <a:latin typeface="Times New Roman" pitchFamily="18" charset="0"/>
                <a:cs typeface="Times New Roman" pitchFamily="18" charset="0"/>
              </a:rPr>
              <a:t>Foredeep</a:t>
            </a:r>
            <a:r>
              <a:rPr lang="en-IN" sz="2400" dirty="0" smtClean="0">
                <a:latin typeface="Times New Roman" pitchFamily="18" charset="0"/>
                <a:cs typeface="Times New Roman" pitchFamily="18" charset="0"/>
              </a:rPr>
              <a:t> folded belt.</a:t>
            </a:r>
          </a:p>
          <a:p>
            <a:pPr marL="400050" indent="-400050" algn="just"/>
            <a:r>
              <a:rPr lang="en-IN" sz="1600" dirty="0" smtClean="0">
                <a:latin typeface="Times New Roman" pitchFamily="18" charset="0"/>
                <a:cs typeface="Times New Roman" pitchFamily="18" charset="0"/>
              </a:rPr>
              <a:t> </a:t>
            </a:r>
          </a:p>
        </p:txBody>
      </p:sp>
      <p:pic>
        <p:nvPicPr>
          <p:cNvPr id="4" name="Picture 3" descr="480px-Himalaya_tectonostratigraphic_zones_for_Wiki.jpg"/>
          <p:cNvPicPr>
            <a:picLocks noChangeAspect="1"/>
          </p:cNvPicPr>
          <p:nvPr/>
        </p:nvPicPr>
        <p:blipFill>
          <a:blip r:embed="rId3"/>
          <a:stretch>
            <a:fillRect/>
          </a:stretch>
        </p:blipFill>
        <p:spPr>
          <a:xfrm>
            <a:off x="304800" y="3505199"/>
            <a:ext cx="8839200" cy="365760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228600" y="0"/>
            <a:ext cx="8915400" cy="4524315"/>
          </a:xfrm>
          <a:prstGeom prst="rect">
            <a:avLst/>
          </a:prstGeom>
        </p:spPr>
        <p:txBody>
          <a:bodyPr wrap="square">
            <a:spAutoFit/>
          </a:bodyPr>
          <a:lstStyle/>
          <a:p>
            <a:pPr marL="46038" indent="-46038" algn="just"/>
            <a:r>
              <a:rPr lang="en-IN" sz="2400" b="1" u="sng" dirty="0" err="1" smtClean="0">
                <a:latin typeface="Times New Roman" pitchFamily="18" charset="0"/>
                <a:cs typeface="Times New Roman" pitchFamily="18" charset="0"/>
              </a:rPr>
              <a:t>Tethyan</a:t>
            </a:r>
            <a:r>
              <a:rPr lang="en-IN" sz="2400" b="1" u="sng" dirty="0" smtClean="0">
                <a:latin typeface="Times New Roman" pitchFamily="18" charset="0"/>
                <a:cs typeface="Times New Roman" pitchFamily="18" charset="0"/>
              </a:rPr>
              <a:t> Himalayan Zone:</a:t>
            </a:r>
          </a:p>
          <a:p>
            <a:pPr marL="46038" indent="-46038" algn="just"/>
            <a:r>
              <a:rPr lang="en-IN" sz="2400" dirty="0" smtClean="0">
                <a:latin typeface="Times New Roman" pitchFamily="18" charset="0"/>
                <a:cs typeface="Times New Roman" pitchFamily="18" charset="0"/>
              </a:rPr>
              <a:t> This zone is at the northern extremity of the Extra-Peninsular India. Here the Himalayan mountains rise to an average altitude of about 6000 meters. This zone consists of the marine rock beds of Palaeozoic and Mesozoic ages. This succession rests </a:t>
            </a:r>
            <a:r>
              <a:rPr lang="en-IN" sz="2400" dirty="0" err="1" smtClean="0">
                <a:latin typeface="Times New Roman" pitchFamily="18" charset="0"/>
                <a:cs typeface="Times New Roman" pitchFamily="18" charset="0"/>
              </a:rPr>
              <a:t>unconformably</a:t>
            </a:r>
            <a:r>
              <a:rPr lang="en-IN" sz="2400" dirty="0" smtClean="0">
                <a:latin typeface="Times New Roman" pitchFamily="18" charset="0"/>
                <a:cs typeface="Times New Roman" pitchFamily="18" charset="0"/>
              </a:rPr>
              <a:t> over the </a:t>
            </a:r>
            <a:r>
              <a:rPr lang="en-IN" sz="2400" dirty="0" err="1" smtClean="0">
                <a:latin typeface="Times New Roman" pitchFamily="18" charset="0"/>
                <a:cs typeface="Times New Roman" pitchFamily="18" charset="0"/>
              </a:rPr>
              <a:t>precambrian</a:t>
            </a:r>
            <a:r>
              <a:rPr lang="en-IN" sz="2400" dirty="0" smtClean="0">
                <a:latin typeface="Times New Roman" pitchFamily="18" charset="0"/>
                <a:cs typeface="Times New Roman" pitchFamily="18" charset="0"/>
              </a:rPr>
              <a:t> basement.</a:t>
            </a:r>
          </a:p>
          <a:p>
            <a:pPr marL="46038" indent="-46038" algn="just"/>
            <a:endParaRPr lang="en-IN" sz="2400" dirty="0" smtClean="0">
              <a:latin typeface="Times New Roman" pitchFamily="18" charset="0"/>
              <a:cs typeface="Times New Roman" pitchFamily="18" charset="0"/>
            </a:endParaRPr>
          </a:p>
          <a:p>
            <a:pPr marL="46038" indent="-46038" algn="just"/>
            <a:endParaRPr lang="en-IN" sz="2400" dirty="0" smtClean="0">
              <a:latin typeface="Times New Roman" pitchFamily="18" charset="0"/>
              <a:cs typeface="Times New Roman" pitchFamily="18" charset="0"/>
            </a:endParaRPr>
          </a:p>
          <a:p>
            <a:pPr marL="46038" indent="-46038" algn="just"/>
            <a:r>
              <a:rPr lang="en-IN" sz="2400" b="1" u="sng" dirty="0" smtClean="0">
                <a:latin typeface="Times New Roman" pitchFamily="18" charset="0"/>
                <a:cs typeface="Times New Roman" pitchFamily="18" charset="0"/>
              </a:rPr>
              <a:t>Central Zone of Higher Himalaya:</a:t>
            </a:r>
          </a:p>
          <a:p>
            <a:pPr marL="46038" indent="-46038" algn="just"/>
            <a:r>
              <a:rPr lang="en-IN" sz="2400" dirty="0" smtClean="0">
                <a:latin typeface="Times New Roman" pitchFamily="18" charset="0"/>
                <a:cs typeface="Times New Roman" pitchFamily="18" charset="0"/>
              </a:rPr>
              <a:t> In this zone the average height of the mountains is also about 6000 meters but they are chiefly made up of the Precambrian basement and the granitic </a:t>
            </a:r>
            <a:r>
              <a:rPr lang="en-IN" sz="2400" dirty="0" err="1" smtClean="0">
                <a:latin typeface="Times New Roman" pitchFamily="18" charset="0"/>
                <a:cs typeface="Times New Roman" pitchFamily="18" charset="0"/>
              </a:rPr>
              <a:t>plutons</a:t>
            </a:r>
            <a:r>
              <a:rPr lang="en-IN" sz="2400" dirty="0" smtClean="0">
                <a:latin typeface="Times New Roman" pitchFamily="18" charset="0"/>
                <a:cs typeface="Times New Roman" pitchFamily="18" charset="0"/>
              </a:rPr>
              <a:t> of Tertiary age.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0" y="-2"/>
            <a:ext cx="9144000" cy="6740307"/>
          </a:xfrm>
          <a:prstGeom prst="rect">
            <a:avLst/>
          </a:prstGeom>
        </p:spPr>
        <p:txBody>
          <a:bodyPr wrap="square">
            <a:spAutoFit/>
          </a:bodyPr>
          <a:lstStyle/>
          <a:p>
            <a:pPr marL="46038" indent="-46038" algn="just"/>
            <a:r>
              <a:rPr lang="en-IN" sz="2400" b="1" u="sng" dirty="0" smtClean="0">
                <a:latin typeface="Times New Roman" pitchFamily="18" charset="0"/>
                <a:cs typeface="Times New Roman" pitchFamily="18" charset="0"/>
              </a:rPr>
              <a:t>Lesser Himalayan Zone:</a:t>
            </a:r>
          </a:p>
          <a:p>
            <a:pPr marL="46038" indent="-46038" algn="just"/>
            <a:r>
              <a:rPr lang="en-IN" sz="2400" dirty="0" smtClean="0">
                <a:latin typeface="Times New Roman" pitchFamily="18" charset="0"/>
                <a:cs typeface="Times New Roman" pitchFamily="18" charset="0"/>
              </a:rPr>
              <a:t> The average height of mountains in this zone is between 2000-3000 meters. Many antecedent rivers flow through this zone. These rivers originate in the </a:t>
            </a:r>
            <a:r>
              <a:rPr lang="en-IN" sz="2400" dirty="0" err="1" smtClean="0">
                <a:latin typeface="Times New Roman" pitchFamily="18" charset="0"/>
                <a:cs typeface="Times New Roman" pitchFamily="18" charset="0"/>
              </a:rPr>
              <a:t>Tethyan</a:t>
            </a:r>
            <a:r>
              <a:rPr lang="en-IN" sz="2400" dirty="0" smtClean="0">
                <a:latin typeface="Times New Roman" pitchFamily="18" charset="0"/>
                <a:cs typeface="Times New Roman" pitchFamily="18" charset="0"/>
              </a:rPr>
              <a:t> Himalayan zone and flow across the Higher Himalayan and Lesser Himalayan ranges by cutting deep gorges. The </a:t>
            </a:r>
            <a:r>
              <a:rPr lang="en-IN" sz="2400" dirty="0" err="1" smtClean="0">
                <a:latin typeface="Times New Roman" pitchFamily="18" charset="0"/>
                <a:cs typeface="Times New Roman" pitchFamily="18" charset="0"/>
              </a:rPr>
              <a:t>rockformations</a:t>
            </a:r>
            <a:r>
              <a:rPr lang="en-IN" sz="2400" dirty="0" smtClean="0">
                <a:latin typeface="Times New Roman" pitchFamily="18" charset="0"/>
                <a:cs typeface="Times New Roman" pitchFamily="18" charset="0"/>
              </a:rPr>
              <a:t> of this zone are relatively less metamorphosed. They are </a:t>
            </a:r>
            <a:r>
              <a:rPr lang="en-IN" sz="2400" dirty="0" err="1" smtClean="0">
                <a:latin typeface="Times New Roman" pitchFamily="18" charset="0"/>
                <a:cs typeface="Times New Roman" pitchFamily="18" charset="0"/>
              </a:rPr>
              <a:t>unfossiliferrous</a:t>
            </a:r>
            <a:r>
              <a:rPr lang="en-IN" sz="2400" dirty="0" smtClean="0">
                <a:latin typeface="Times New Roman" pitchFamily="18" charset="0"/>
                <a:cs typeface="Times New Roman" pitchFamily="18" charset="0"/>
              </a:rPr>
              <a:t> and therefore their correlation can not be done. The structure of these rocks is very complex. They are affected by a series of thrust faults due to which the </a:t>
            </a:r>
            <a:r>
              <a:rPr lang="en-IN" sz="2400" dirty="0" err="1" smtClean="0">
                <a:latin typeface="Times New Roman" pitchFamily="18" charset="0"/>
                <a:cs typeface="Times New Roman" pitchFamily="18" charset="0"/>
              </a:rPr>
              <a:t>stratigraphic</a:t>
            </a:r>
            <a:r>
              <a:rPr lang="en-IN" sz="2400" dirty="0" smtClean="0">
                <a:latin typeface="Times New Roman" pitchFamily="18" charset="0"/>
                <a:cs typeface="Times New Roman" pitchFamily="18" charset="0"/>
              </a:rPr>
              <a:t> succession has been reversed in many places. The lower part of the </a:t>
            </a:r>
            <a:r>
              <a:rPr lang="en-IN" sz="2400" dirty="0" err="1" smtClean="0">
                <a:latin typeface="Times New Roman" pitchFamily="18" charset="0"/>
                <a:cs typeface="Times New Roman" pitchFamily="18" charset="0"/>
              </a:rPr>
              <a:t>unfossiliferous</a:t>
            </a:r>
            <a:r>
              <a:rPr lang="en-IN" sz="2400" dirty="0" smtClean="0">
                <a:latin typeface="Times New Roman" pitchFamily="18" charset="0"/>
                <a:cs typeface="Times New Roman" pitchFamily="18" charset="0"/>
              </a:rPr>
              <a:t> </a:t>
            </a:r>
            <a:r>
              <a:rPr lang="en-IN" sz="2400" dirty="0" err="1" smtClean="0">
                <a:latin typeface="Times New Roman" pitchFamily="18" charset="0"/>
                <a:cs typeface="Times New Roman" pitchFamily="18" charset="0"/>
              </a:rPr>
              <a:t>rockformations</a:t>
            </a:r>
            <a:r>
              <a:rPr lang="en-IN" sz="2400" dirty="0" smtClean="0">
                <a:latin typeface="Times New Roman" pitchFamily="18" charset="0"/>
                <a:cs typeface="Times New Roman" pitchFamily="18" charset="0"/>
              </a:rPr>
              <a:t> is believed to be Precambrian age. These are overlain by rock-formations of </a:t>
            </a:r>
            <a:r>
              <a:rPr lang="en-IN" sz="2400" dirty="0" err="1" smtClean="0">
                <a:latin typeface="Times New Roman" pitchFamily="18" charset="0"/>
                <a:cs typeface="Times New Roman" pitchFamily="18" charset="0"/>
              </a:rPr>
              <a:t>Gondwana</a:t>
            </a:r>
            <a:r>
              <a:rPr lang="en-IN" sz="2400" dirty="0" smtClean="0">
                <a:latin typeface="Times New Roman" pitchFamily="18" charset="0"/>
                <a:cs typeface="Times New Roman" pitchFamily="18" charset="0"/>
              </a:rPr>
              <a:t> age. Above these are the rocks of Tertiary age.</a:t>
            </a:r>
          </a:p>
          <a:p>
            <a:pPr marL="46038" indent="-46038" algn="just"/>
            <a:endParaRPr lang="en-IN" sz="2400" dirty="0" smtClean="0">
              <a:latin typeface="Times New Roman" pitchFamily="18" charset="0"/>
              <a:cs typeface="Times New Roman" pitchFamily="18" charset="0"/>
            </a:endParaRPr>
          </a:p>
          <a:p>
            <a:pPr marL="46038" indent="-46038" algn="just"/>
            <a:r>
              <a:rPr lang="en-IN" sz="2400" b="1" u="sng" dirty="0" err="1" smtClean="0">
                <a:latin typeface="Times New Roman" pitchFamily="18" charset="0"/>
                <a:cs typeface="Times New Roman" pitchFamily="18" charset="0"/>
              </a:rPr>
              <a:t>Foredeep</a:t>
            </a:r>
            <a:r>
              <a:rPr lang="en-IN" sz="2400" b="1" u="sng" dirty="0" smtClean="0">
                <a:latin typeface="Times New Roman" pitchFamily="18" charset="0"/>
                <a:cs typeface="Times New Roman" pitchFamily="18" charset="0"/>
              </a:rPr>
              <a:t> Folded Belt:</a:t>
            </a:r>
          </a:p>
          <a:p>
            <a:pPr marL="46038" indent="-46038" algn="just"/>
            <a:r>
              <a:rPr lang="en-IN" sz="2400" dirty="0" smtClean="0">
                <a:latin typeface="Times New Roman" pitchFamily="18" charset="0"/>
                <a:cs typeface="Times New Roman" pitchFamily="18" charset="0"/>
              </a:rPr>
              <a:t> This zone lies at the southern margin of the Extra-Peninsular India. It is also called </a:t>
            </a:r>
            <a:r>
              <a:rPr lang="en-IN" sz="2400" dirty="0" err="1" smtClean="0">
                <a:latin typeface="Times New Roman" pitchFamily="18" charset="0"/>
                <a:cs typeface="Times New Roman" pitchFamily="18" charset="0"/>
              </a:rPr>
              <a:t>the”Siwalik</a:t>
            </a:r>
            <a:r>
              <a:rPr lang="en-IN" sz="2400" dirty="0" smtClean="0">
                <a:latin typeface="Times New Roman" pitchFamily="18" charset="0"/>
                <a:cs typeface="Times New Roman" pitchFamily="18" charset="0"/>
              </a:rPr>
              <a:t> </a:t>
            </a:r>
            <a:r>
              <a:rPr lang="en-IN" sz="2400" dirty="0" err="1" smtClean="0">
                <a:latin typeface="Times New Roman" pitchFamily="18" charset="0"/>
                <a:cs typeface="Times New Roman" pitchFamily="18" charset="0"/>
              </a:rPr>
              <a:t>Range”.The</a:t>
            </a:r>
            <a:r>
              <a:rPr lang="en-IN" sz="2400" dirty="0" smtClean="0">
                <a:latin typeface="Times New Roman" pitchFamily="18" charset="0"/>
                <a:cs typeface="Times New Roman" pitchFamily="18" charset="0"/>
              </a:rPr>
              <a:t> low lying hills of this belt are mainly made up of the sediments of Mio-Pliocene age. The southern boundary of this belt is marked by the “Main boundary faults”.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Emily Shuckburgh on Twitter: &quot;Fab so many signed up for ..."/>
          <p:cNvPicPr>
            <a:picLocks noChangeAspect="1" noChangeArrowheads="1"/>
          </p:cNvPicPr>
          <p:nvPr/>
        </p:nvPicPr>
        <p:blipFill>
          <a:blip r:embed="rId2"/>
          <a:srcRect b="9942"/>
          <a:stretch>
            <a:fillRect/>
          </a:stretch>
        </p:blipFill>
        <p:spPr bwMode="auto">
          <a:xfrm>
            <a:off x="0" y="0"/>
            <a:ext cx="9144000" cy="6858000"/>
          </a:xfrm>
          <a:prstGeom prst="rect">
            <a:avLst/>
          </a:prstGeom>
          <a:noFill/>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2" descr="Image result for peninsular india"/>
          <p:cNvPicPr>
            <a:picLocks noChangeAspect="1" noChangeArrowheads="1"/>
          </p:cNvPicPr>
          <p:nvPr/>
        </p:nvPicPr>
        <p:blipFill>
          <a:blip r:embed="rId3"/>
          <a:srcRect/>
          <a:stretch>
            <a:fillRect/>
          </a:stretch>
        </p:blipFill>
        <p:spPr bwMode="auto">
          <a:xfrm>
            <a:off x="4648200" y="2514600"/>
            <a:ext cx="4343400" cy="4343400"/>
          </a:xfrm>
          <a:prstGeom prst="rect">
            <a:avLst/>
          </a:prstGeom>
          <a:ln>
            <a:noFill/>
          </a:ln>
          <a:effectLst>
            <a:softEdge rad="112500"/>
          </a:effectLst>
        </p:spPr>
      </p:pic>
      <p:sp>
        <p:nvSpPr>
          <p:cNvPr id="2" name="Rectangle 1"/>
          <p:cNvSpPr/>
          <p:nvPr/>
        </p:nvSpPr>
        <p:spPr>
          <a:xfrm>
            <a:off x="0" y="0"/>
            <a:ext cx="8839200" cy="1752600"/>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spc="0" dirty="0" smtClean="0">
                <a:ln w="0"/>
                <a:solidFill>
                  <a:schemeClr val="accent3">
                    <a:lumMod val="50000"/>
                  </a:schemeClr>
                </a:solidFill>
                <a:effectLst>
                  <a:reflection blurRad="12700" stA="50000" endPos="50000" dist="5000" dir="5400000" sy="-100000" rotWithShape="0"/>
                </a:effectLst>
              </a:rPr>
              <a:t>Physiographic divisions of </a:t>
            </a:r>
            <a:r>
              <a:rPr lang="en-US" sz="5400" b="1" cap="all" spc="0" dirty="0" err="1" smtClean="0">
                <a:ln w="0"/>
                <a:solidFill>
                  <a:schemeClr val="accent3">
                    <a:lumMod val="50000"/>
                  </a:schemeClr>
                </a:solidFill>
                <a:effectLst>
                  <a:reflection blurRad="12700" stA="50000" endPos="50000" dist="5000" dir="5400000" sy="-100000" rotWithShape="0"/>
                </a:effectLst>
              </a:rPr>
              <a:t>india</a:t>
            </a:r>
            <a:endParaRPr lang="en-US" sz="5400" b="1" cap="all" spc="0" dirty="0">
              <a:ln w="0"/>
              <a:solidFill>
                <a:schemeClr val="accent3">
                  <a:lumMod val="50000"/>
                </a:schemeClr>
              </a:solidFill>
              <a:effectLst>
                <a:reflection blurRad="12700" stA="50000" endPos="50000" dist="5000" dir="5400000" sy="-100000" rotWithShape="0"/>
              </a:effectLst>
            </a:endParaRPr>
          </a:p>
        </p:txBody>
      </p:sp>
      <p:sp>
        <p:nvSpPr>
          <p:cNvPr id="3" name="TextBox 2"/>
          <p:cNvSpPr txBox="1"/>
          <p:nvPr/>
        </p:nvSpPr>
        <p:spPr>
          <a:xfrm>
            <a:off x="381000" y="1600200"/>
            <a:ext cx="8382000" cy="3539430"/>
          </a:xfrm>
          <a:prstGeom prst="rect">
            <a:avLst/>
          </a:prstGeom>
          <a:noFill/>
        </p:spPr>
        <p:txBody>
          <a:bodyPr wrap="square" rtlCol="0">
            <a:spAutoFit/>
          </a:bodyPr>
          <a:lstStyle/>
          <a:p>
            <a:r>
              <a:rPr lang="en-IN" sz="3200" dirty="0" smtClean="0">
                <a:solidFill>
                  <a:schemeClr val="tx1">
                    <a:lumMod val="95000"/>
                    <a:lumOff val="5000"/>
                  </a:schemeClr>
                </a:solidFill>
                <a:latin typeface="Times New Roman" pitchFamily="18" charset="0"/>
                <a:cs typeface="Times New Roman" pitchFamily="18" charset="0"/>
              </a:rPr>
              <a:t>India can be divided into three main divisions which differ from one another in </a:t>
            </a:r>
            <a:r>
              <a:rPr lang="en-IN" sz="3200" dirty="0" err="1" smtClean="0">
                <a:solidFill>
                  <a:schemeClr val="tx1">
                    <a:lumMod val="95000"/>
                    <a:lumOff val="5000"/>
                  </a:schemeClr>
                </a:solidFill>
                <a:latin typeface="Times New Roman" pitchFamily="18" charset="0"/>
                <a:cs typeface="Times New Roman" pitchFamily="18" charset="0"/>
              </a:rPr>
              <a:t>physiography</a:t>
            </a:r>
            <a:r>
              <a:rPr lang="en-IN" sz="3200" dirty="0" smtClean="0">
                <a:solidFill>
                  <a:schemeClr val="tx1">
                    <a:lumMod val="95000"/>
                    <a:lumOff val="5000"/>
                  </a:schemeClr>
                </a:solidFill>
                <a:latin typeface="Times New Roman" pitchFamily="18" charset="0"/>
                <a:cs typeface="Times New Roman" pitchFamily="18" charset="0"/>
              </a:rPr>
              <a:t>, structure and </a:t>
            </a:r>
            <a:r>
              <a:rPr lang="en-IN" sz="3200" dirty="0" err="1" smtClean="0">
                <a:solidFill>
                  <a:schemeClr val="tx1">
                    <a:lumMod val="95000"/>
                    <a:lumOff val="5000"/>
                  </a:schemeClr>
                </a:solidFill>
                <a:latin typeface="Times New Roman" pitchFamily="18" charset="0"/>
                <a:cs typeface="Times New Roman" pitchFamily="18" charset="0"/>
              </a:rPr>
              <a:t>stratigraphy</a:t>
            </a:r>
            <a:endParaRPr lang="en-IN" sz="3200" dirty="0" smtClean="0">
              <a:solidFill>
                <a:schemeClr val="tx1">
                  <a:lumMod val="95000"/>
                  <a:lumOff val="5000"/>
                </a:schemeClr>
              </a:solidFill>
              <a:latin typeface="Times New Roman" pitchFamily="18" charset="0"/>
              <a:cs typeface="Times New Roman" pitchFamily="18" charset="0"/>
            </a:endParaRPr>
          </a:p>
          <a:p>
            <a:endParaRPr lang="en-IN" sz="3200" dirty="0" smtClean="0">
              <a:solidFill>
                <a:schemeClr val="tx1">
                  <a:lumMod val="95000"/>
                  <a:lumOff val="5000"/>
                </a:schemeClr>
              </a:solidFill>
              <a:latin typeface="Times New Roman" pitchFamily="18" charset="0"/>
              <a:cs typeface="Times New Roman" pitchFamily="18" charset="0"/>
            </a:endParaRPr>
          </a:p>
          <a:p>
            <a:r>
              <a:rPr lang="en-IN" sz="3200" dirty="0" smtClean="0">
                <a:solidFill>
                  <a:schemeClr val="tx1">
                    <a:lumMod val="95000"/>
                    <a:lumOff val="5000"/>
                  </a:schemeClr>
                </a:solidFill>
                <a:latin typeface="Times New Roman" pitchFamily="18" charset="0"/>
                <a:cs typeface="Times New Roman" pitchFamily="18" charset="0"/>
              </a:rPr>
              <a:t>a.) Peninsular India</a:t>
            </a:r>
          </a:p>
          <a:p>
            <a:r>
              <a:rPr lang="en-IN" sz="3200" dirty="0" smtClean="0">
                <a:solidFill>
                  <a:schemeClr val="tx1">
                    <a:lumMod val="95000"/>
                    <a:lumOff val="5000"/>
                  </a:schemeClr>
                </a:solidFill>
                <a:latin typeface="Times New Roman" pitchFamily="18" charset="0"/>
                <a:cs typeface="Times New Roman" pitchFamily="18" charset="0"/>
              </a:rPr>
              <a:t>b.) Indo-</a:t>
            </a:r>
            <a:r>
              <a:rPr lang="en-IN" sz="3200" dirty="0" err="1" smtClean="0">
                <a:solidFill>
                  <a:schemeClr val="tx1">
                    <a:lumMod val="95000"/>
                    <a:lumOff val="5000"/>
                  </a:schemeClr>
                </a:solidFill>
                <a:latin typeface="Times New Roman" pitchFamily="18" charset="0"/>
                <a:cs typeface="Times New Roman" pitchFamily="18" charset="0"/>
              </a:rPr>
              <a:t>Gangetic</a:t>
            </a:r>
            <a:r>
              <a:rPr lang="en-IN" sz="3200" dirty="0" smtClean="0">
                <a:solidFill>
                  <a:schemeClr val="tx1">
                    <a:lumMod val="95000"/>
                    <a:lumOff val="5000"/>
                  </a:schemeClr>
                </a:solidFill>
                <a:latin typeface="Times New Roman" pitchFamily="18" charset="0"/>
                <a:cs typeface="Times New Roman" pitchFamily="18" charset="0"/>
              </a:rPr>
              <a:t> Plain</a:t>
            </a:r>
          </a:p>
          <a:p>
            <a:r>
              <a:rPr lang="en-IN" sz="3200" dirty="0" smtClean="0">
                <a:solidFill>
                  <a:schemeClr val="tx1">
                    <a:lumMod val="95000"/>
                    <a:lumOff val="5000"/>
                  </a:schemeClr>
                </a:solidFill>
                <a:latin typeface="Times New Roman" pitchFamily="18" charset="0"/>
                <a:cs typeface="Times New Roman" pitchFamily="18" charset="0"/>
              </a:rPr>
              <a:t>c.) Extra-Peninsular India</a:t>
            </a:r>
            <a:endParaRPr lang="en-IN" sz="3200" dirty="0">
              <a:solidFill>
                <a:schemeClr val="tx1">
                  <a:lumMod val="95000"/>
                  <a:lumOff val="5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70" decel="100000"/>
                                        <p:tgtEl>
                                          <p:spTgt spid="2"/>
                                        </p:tgtEl>
                                      </p:cBhvr>
                                    </p:animEffect>
                                    <p:animScale>
                                      <p:cBhvr>
                                        <p:cTn id="8" dur="770" decel="100000"/>
                                        <p:tgtEl>
                                          <p:spTgt spid="2"/>
                                        </p:tgtEl>
                                      </p:cBhvr>
                                      <p:from x="10000" y="10000"/>
                                      <p:to x="200000" y="450000"/>
                                    </p:animScale>
                                    <p:animScale>
                                      <p:cBhvr>
                                        <p:cTn id="9" dur="1230" accel="100000" fill="hold">
                                          <p:stCondLst>
                                            <p:cond delay="770"/>
                                          </p:stCondLst>
                                        </p:cTn>
                                        <p:tgtEl>
                                          <p:spTgt spid="2"/>
                                        </p:tgtEl>
                                      </p:cBhvr>
                                      <p:from x="200000" y="450000"/>
                                      <p:to x="100000" y="100000"/>
                                    </p:animScale>
                                    <p:set>
                                      <p:cBhvr>
                                        <p:cTn id="10" dur="770" fill="hold"/>
                                        <p:tgtEl>
                                          <p:spTgt spid="2"/>
                                        </p:tgtEl>
                                        <p:attrNameLst>
                                          <p:attrName>ppt_x</p:attrName>
                                        </p:attrNameLst>
                                      </p:cBhvr>
                                      <p:to>
                                        <p:strVal val="(0.5)"/>
                                      </p:to>
                                    </p:set>
                                    <p:anim from="(0.5)" to="(#ppt_x)" calcmode="lin" valueType="num">
                                      <p:cBhvr>
                                        <p:cTn id="11" dur="1230" accel="100000" fill="hold">
                                          <p:stCondLst>
                                            <p:cond delay="770"/>
                                          </p:stCondLst>
                                        </p:cTn>
                                        <p:tgtEl>
                                          <p:spTgt spid="2"/>
                                        </p:tgtEl>
                                        <p:attrNameLst>
                                          <p:attrName>ppt_x</p:attrName>
                                        </p:attrNameLst>
                                      </p:cBhvr>
                                    </p:anim>
                                    <p:set>
                                      <p:cBhvr>
                                        <p:cTn id="12" dur="770" fill="hold"/>
                                        <p:tgtEl>
                                          <p:spTgt spid="2"/>
                                        </p:tgtEl>
                                        <p:attrNameLst>
                                          <p:attrName>ppt_y</p:attrName>
                                        </p:attrNameLst>
                                      </p:cBhvr>
                                      <p:to>
                                        <p:strVal val="(#ppt_y+0.4)"/>
                                      </p:to>
                                    </p:set>
                                    <p:anim from="(#ppt_y+0.4)" to="(#ppt_y)" calcmode="lin" valueType="num">
                                      <p:cBhvr>
                                        <p:cTn id="13" dur="1230" accel="100000" fill="hold">
                                          <p:stCondLst>
                                            <p:cond delay="770"/>
                                          </p:stCondLst>
                                        </p:cTn>
                                        <p:tgtEl>
                                          <p:spTgt spid="2"/>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9"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ppt_x</p:attrName>
                                        </p:attrNameLst>
                                      </p:cBhvr>
                                      <p:tavLst>
                                        <p:tav tm="0">
                                          <p:val>
                                            <p:strVal val="#ppt_x-.2"/>
                                          </p:val>
                                        </p:tav>
                                        <p:tav tm="100000">
                                          <p:val>
                                            <p:strVal val="#ppt_x"/>
                                          </p:val>
                                        </p:tav>
                                      </p:tavLst>
                                    </p:anim>
                                    <p:anim calcmode="lin" valueType="num">
                                      <p:cBhvr>
                                        <p:cTn id="25"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2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Rectangle 2"/>
          <p:cNvSpPr/>
          <p:nvPr/>
        </p:nvSpPr>
        <p:spPr>
          <a:xfrm>
            <a:off x="0" y="0"/>
            <a:ext cx="5334000" cy="923330"/>
          </a:xfrm>
          <a:prstGeom prst="rect">
            <a:avLst/>
          </a:prstGeom>
          <a:noFill/>
        </p:spPr>
        <p:txBody>
          <a:bodyPr wrap="square" lIns="91440" tIns="45720" rIns="91440" bIns="45720">
            <a:spAutoFit/>
          </a:bodyPr>
          <a:lstStyle/>
          <a:p>
            <a:pPr algn="ctr"/>
            <a:r>
              <a:rPr lang="en-US" sz="54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Peninsular India</a:t>
            </a:r>
            <a:endParaRPr lang="en-US" sz="54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4" name="TextBox 3"/>
          <p:cNvSpPr txBox="1"/>
          <p:nvPr/>
        </p:nvSpPr>
        <p:spPr>
          <a:xfrm>
            <a:off x="304800" y="838200"/>
            <a:ext cx="6858000" cy="954107"/>
          </a:xfrm>
          <a:prstGeom prst="rect">
            <a:avLst/>
          </a:prstGeom>
          <a:noFill/>
        </p:spPr>
        <p:txBody>
          <a:bodyPr wrap="square" rtlCol="0">
            <a:spAutoFit/>
          </a:bodyPr>
          <a:lstStyle/>
          <a:p>
            <a:r>
              <a:rPr lang="en-IN" sz="2800" dirty="0" smtClean="0">
                <a:latin typeface="Times New Roman" pitchFamily="18" charset="0"/>
                <a:cs typeface="Times New Roman" pitchFamily="18" charset="0"/>
              </a:rPr>
              <a:t>The Peninsular lies on the south of the plains of  Indus and </a:t>
            </a:r>
            <a:r>
              <a:rPr lang="en-IN" sz="2800" dirty="0" err="1" smtClean="0">
                <a:latin typeface="Times New Roman" pitchFamily="18" charset="0"/>
                <a:cs typeface="Times New Roman" pitchFamily="18" charset="0"/>
              </a:rPr>
              <a:t>Ganga</a:t>
            </a:r>
            <a:r>
              <a:rPr lang="en-IN" sz="2800" dirty="0" smtClean="0">
                <a:latin typeface="Times New Roman" pitchFamily="18" charset="0"/>
                <a:cs typeface="Times New Roman" pitchFamily="18" charset="0"/>
              </a:rPr>
              <a:t> river system</a:t>
            </a:r>
            <a:endParaRPr lang="en-IN" sz="2800" dirty="0">
              <a:latin typeface="Times New Roman" pitchFamily="18" charset="0"/>
              <a:cs typeface="Times New Roman" pitchFamily="18" charset="0"/>
            </a:endParaRPr>
          </a:p>
        </p:txBody>
      </p:sp>
      <p:pic>
        <p:nvPicPr>
          <p:cNvPr id="5" name="Picture 4" descr="Ganges_Brahmaputra_Meghna_catchment_area.jpg"/>
          <p:cNvPicPr>
            <a:picLocks noChangeAspect="1"/>
          </p:cNvPicPr>
          <p:nvPr/>
        </p:nvPicPr>
        <p:blipFill>
          <a:blip r:embed="rId3"/>
          <a:stretch>
            <a:fillRect/>
          </a:stretch>
        </p:blipFill>
        <p:spPr>
          <a:xfrm>
            <a:off x="0" y="1905000"/>
            <a:ext cx="4419600" cy="5200650"/>
          </a:xfrm>
          <a:prstGeom prst="rect">
            <a:avLst/>
          </a:prstGeom>
        </p:spPr>
      </p:pic>
      <p:pic>
        <p:nvPicPr>
          <p:cNvPr id="8" name="Picture 7" descr="detailed-map-india-asia-all-states-country-boundary-illustration-detailed-map-india-asia-all-states-106497780.jpg"/>
          <p:cNvPicPr>
            <a:picLocks noChangeAspect="1"/>
          </p:cNvPicPr>
          <p:nvPr/>
        </p:nvPicPr>
        <p:blipFill>
          <a:blip r:embed="rId4"/>
          <a:stretch>
            <a:fillRect/>
          </a:stretch>
        </p:blipFill>
        <p:spPr>
          <a:xfrm>
            <a:off x="4343400" y="1905000"/>
            <a:ext cx="5029200" cy="5181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6" presetClass="entr" presetSubtype="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down)">
                                      <p:cBhvr>
                                        <p:cTn id="26" dur="580">
                                          <p:stCondLst>
                                            <p:cond delay="0"/>
                                          </p:stCondLst>
                                        </p:cTn>
                                        <p:tgtEl>
                                          <p:spTgt spid="8"/>
                                        </p:tgtEl>
                                      </p:cBhvr>
                                    </p:animEffect>
                                    <p:anim calcmode="lin" valueType="num">
                                      <p:cBhvr>
                                        <p:cTn id="27"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2" dur="26">
                                          <p:stCondLst>
                                            <p:cond delay="650"/>
                                          </p:stCondLst>
                                        </p:cTn>
                                        <p:tgtEl>
                                          <p:spTgt spid="8"/>
                                        </p:tgtEl>
                                      </p:cBhvr>
                                      <p:to x="100000" y="60000"/>
                                    </p:animScale>
                                    <p:animScale>
                                      <p:cBhvr>
                                        <p:cTn id="33" dur="166" decel="50000">
                                          <p:stCondLst>
                                            <p:cond delay="676"/>
                                          </p:stCondLst>
                                        </p:cTn>
                                        <p:tgtEl>
                                          <p:spTgt spid="8"/>
                                        </p:tgtEl>
                                      </p:cBhvr>
                                      <p:to x="100000" y="100000"/>
                                    </p:animScale>
                                    <p:animScale>
                                      <p:cBhvr>
                                        <p:cTn id="34" dur="26">
                                          <p:stCondLst>
                                            <p:cond delay="1312"/>
                                          </p:stCondLst>
                                        </p:cTn>
                                        <p:tgtEl>
                                          <p:spTgt spid="8"/>
                                        </p:tgtEl>
                                      </p:cBhvr>
                                      <p:to x="100000" y="80000"/>
                                    </p:animScale>
                                    <p:animScale>
                                      <p:cBhvr>
                                        <p:cTn id="35" dur="166" decel="50000">
                                          <p:stCondLst>
                                            <p:cond delay="1338"/>
                                          </p:stCondLst>
                                        </p:cTn>
                                        <p:tgtEl>
                                          <p:spTgt spid="8"/>
                                        </p:tgtEl>
                                      </p:cBhvr>
                                      <p:to x="100000" y="100000"/>
                                    </p:animScale>
                                    <p:animScale>
                                      <p:cBhvr>
                                        <p:cTn id="36" dur="26">
                                          <p:stCondLst>
                                            <p:cond delay="1642"/>
                                          </p:stCondLst>
                                        </p:cTn>
                                        <p:tgtEl>
                                          <p:spTgt spid="8"/>
                                        </p:tgtEl>
                                      </p:cBhvr>
                                      <p:to x="100000" y="90000"/>
                                    </p:animScale>
                                    <p:animScale>
                                      <p:cBhvr>
                                        <p:cTn id="37" dur="166" decel="50000">
                                          <p:stCondLst>
                                            <p:cond delay="1668"/>
                                          </p:stCondLst>
                                        </p:cTn>
                                        <p:tgtEl>
                                          <p:spTgt spid="8"/>
                                        </p:tgtEl>
                                      </p:cBhvr>
                                      <p:to x="100000" y="100000"/>
                                    </p:animScale>
                                    <p:animScale>
                                      <p:cBhvr>
                                        <p:cTn id="38" dur="26">
                                          <p:stCondLst>
                                            <p:cond delay="1808"/>
                                          </p:stCondLst>
                                        </p:cTn>
                                        <p:tgtEl>
                                          <p:spTgt spid="8"/>
                                        </p:tgtEl>
                                      </p:cBhvr>
                                      <p:to x="100000" y="95000"/>
                                    </p:animScale>
                                    <p:animScale>
                                      <p:cBhvr>
                                        <p:cTn id="39"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609600" y="457200"/>
            <a:ext cx="8229600" cy="3323987"/>
          </a:xfrm>
          <a:prstGeom prst="rect">
            <a:avLst/>
          </a:prstGeom>
          <a:noFill/>
        </p:spPr>
        <p:txBody>
          <a:bodyPr wrap="square" rtlCol="0">
            <a:spAutoFit/>
          </a:bodyPr>
          <a:lstStyle/>
          <a:p>
            <a:r>
              <a:rPr lang="en-IN" sz="2400" b="1" u="sng" dirty="0" err="1" smtClean="0">
                <a:latin typeface="Times New Roman" pitchFamily="18" charset="0"/>
                <a:cs typeface="Times New Roman" pitchFamily="18" charset="0"/>
              </a:rPr>
              <a:t>Physiography</a:t>
            </a:r>
            <a:r>
              <a:rPr lang="en-IN" sz="2400" b="1" u="sng" dirty="0" smtClean="0">
                <a:latin typeface="Times New Roman" pitchFamily="18" charset="0"/>
                <a:cs typeface="Times New Roman" pitchFamily="18" charset="0"/>
              </a:rPr>
              <a:t>:</a:t>
            </a:r>
          </a:p>
          <a:p>
            <a:pPr algn="just"/>
            <a:r>
              <a:rPr lang="en-IN" sz="2400" dirty="0" smtClean="0">
                <a:latin typeface="Times New Roman" pitchFamily="18" charset="0"/>
                <a:cs typeface="Times New Roman" pitchFamily="18" charset="0"/>
              </a:rPr>
              <a:t>The Peninsular India has an extremely variable </a:t>
            </a:r>
            <a:r>
              <a:rPr lang="en-IN" sz="2400" dirty="0" err="1" smtClean="0">
                <a:latin typeface="Times New Roman" pitchFamily="18" charset="0"/>
                <a:cs typeface="Times New Roman" pitchFamily="18" charset="0"/>
              </a:rPr>
              <a:t>physiography</a:t>
            </a:r>
            <a:r>
              <a:rPr lang="en-IN" sz="2400" dirty="0" smtClean="0">
                <a:latin typeface="Times New Roman" pitchFamily="18" charset="0"/>
                <a:cs typeface="Times New Roman" pitchFamily="18" charset="0"/>
              </a:rPr>
              <a:t>. There are plateaus, </a:t>
            </a:r>
            <a:r>
              <a:rPr lang="en-IN" sz="2400" dirty="0" err="1" smtClean="0">
                <a:latin typeface="Times New Roman" pitchFamily="18" charset="0"/>
                <a:cs typeface="Times New Roman" pitchFamily="18" charset="0"/>
              </a:rPr>
              <a:t>peneplained</a:t>
            </a:r>
            <a:r>
              <a:rPr lang="en-IN" sz="2400" dirty="0" smtClean="0">
                <a:latin typeface="Times New Roman" pitchFamily="18" charset="0"/>
                <a:cs typeface="Times New Roman" pitchFamily="18" charset="0"/>
              </a:rPr>
              <a:t> ancient fold mountains, massifs, elongated </a:t>
            </a:r>
            <a:r>
              <a:rPr lang="en-IN" sz="2400" dirty="0" err="1" smtClean="0">
                <a:latin typeface="Times New Roman" pitchFamily="18" charset="0"/>
                <a:cs typeface="Times New Roman" pitchFamily="18" charset="0"/>
              </a:rPr>
              <a:t>graben</a:t>
            </a:r>
            <a:r>
              <a:rPr lang="en-IN" sz="2400" dirty="0" smtClean="0">
                <a:latin typeface="Times New Roman" pitchFamily="18" charset="0"/>
                <a:cs typeface="Times New Roman" pitchFamily="18" charset="0"/>
              </a:rPr>
              <a:t> like valleys and coastal plains. The western Ghats which forms a prominent physiographic feature exists at the western margin of the peninsular India. Most of the rivers have attained the base level of erosion and its mountains are of relict type.   </a:t>
            </a:r>
          </a:p>
          <a:p>
            <a:pPr marL="400050" indent="-400050">
              <a:buFont typeface="+mj-lt"/>
              <a:buAutoNum type="romanLcPeriod"/>
            </a:pPr>
            <a:endParaRPr lang="en-IN" dirty="0" smtClean="0"/>
          </a:p>
        </p:txBody>
      </p:sp>
      <p:pic>
        <p:nvPicPr>
          <p:cNvPr id="6" name="Picture 5" descr="118890-004-8C5E9046.jpg"/>
          <p:cNvPicPr>
            <a:picLocks noChangeAspect="1"/>
          </p:cNvPicPr>
          <p:nvPr/>
        </p:nvPicPr>
        <p:blipFill>
          <a:blip r:embed="rId3"/>
          <a:stretch>
            <a:fillRect/>
          </a:stretch>
        </p:blipFill>
        <p:spPr>
          <a:xfrm>
            <a:off x="0" y="3657600"/>
            <a:ext cx="3810000" cy="2916936"/>
          </a:xfrm>
          <a:prstGeom prst="rect">
            <a:avLst/>
          </a:prstGeom>
        </p:spPr>
      </p:pic>
      <p:pic>
        <p:nvPicPr>
          <p:cNvPr id="7" name="Picture 6" descr="Features_of_continents.jpg"/>
          <p:cNvPicPr>
            <a:picLocks noChangeAspect="1"/>
          </p:cNvPicPr>
          <p:nvPr/>
        </p:nvPicPr>
        <p:blipFill>
          <a:blip r:embed="rId4"/>
          <a:stretch>
            <a:fillRect/>
          </a:stretch>
        </p:blipFill>
        <p:spPr>
          <a:xfrm>
            <a:off x="3962401" y="3264310"/>
            <a:ext cx="5181600" cy="359369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8" presetClass="entr" presetSubtype="0" accel="5000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4" dur="1000" fill="hold"/>
                                        <p:tgtEl>
                                          <p:spTgt spid="6"/>
                                        </p:tgtEl>
                                        <p:attrNameLst>
                                          <p:attrName>ppt_x</p:attrName>
                                        </p:attrNameLst>
                                      </p:cBhvr>
                                      <p:tavLst>
                                        <p:tav tm="0">
                                          <p:val>
                                            <p:fltVal val="-1"/>
                                          </p:val>
                                        </p:tav>
                                        <p:tav tm="50000">
                                          <p:val>
                                            <p:fltVal val="0.95"/>
                                          </p:val>
                                        </p:tav>
                                        <p:tav tm="100000">
                                          <p:val>
                                            <p:strVal val="#ppt_x"/>
                                          </p:val>
                                        </p:tav>
                                      </p:tavLst>
                                    </p:anim>
                                    <p:anim calcmode="lin" valueType="num">
                                      <p:cBhvr>
                                        <p:cTn id="15" dur="1000" fill="hold"/>
                                        <p:tgtEl>
                                          <p:spTgt spid="6"/>
                                        </p:tgtEl>
                                        <p:attrNameLst>
                                          <p:attrName>ppt_y</p:attrName>
                                        </p:attrNameLst>
                                      </p:cBhvr>
                                      <p:tavLst>
                                        <p:tav tm="0">
                                          <p:val>
                                            <p:strVal val="#ppt_y"/>
                                          </p:val>
                                        </p:tav>
                                        <p:tav tm="100000">
                                          <p:val>
                                            <p:strVal val="#ppt_y"/>
                                          </p:val>
                                        </p:tav>
                                      </p:tavLst>
                                    </p:anim>
                                    <p:animEffect transition="in" filter="fade">
                                      <p:cBhvr>
                                        <p:cTn id="16" dur="1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9" presetClass="entr" presetSubtype="1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0" fill="hold"/>
                                        <p:tgtEl>
                                          <p:spTgt spid="7"/>
                                        </p:tgtEl>
                                        <p:attrNameLst>
                                          <p:attrName>ppt_w</p:attrName>
                                        </p:attrNameLst>
                                      </p:cBhvr>
                                      <p:tavLst>
                                        <p:tav tm="0" fmla="#ppt_w*sin(2.5*pi*$)">
                                          <p:val>
                                            <p:fltVal val="0"/>
                                          </p:val>
                                        </p:tav>
                                        <p:tav tm="100000">
                                          <p:val>
                                            <p:fltVal val="1"/>
                                          </p:val>
                                        </p:tav>
                                      </p:tavLst>
                                    </p:anim>
                                    <p:anim calcmode="lin" valueType="num">
                                      <p:cBhvr>
                                        <p:cTn id="22" dur="5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TextBox 2"/>
          <p:cNvSpPr txBox="1"/>
          <p:nvPr/>
        </p:nvSpPr>
        <p:spPr>
          <a:xfrm>
            <a:off x="457200" y="0"/>
            <a:ext cx="8001000" cy="7263527"/>
          </a:xfrm>
          <a:prstGeom prst="rect">
            <a:avLst/>
          </a:prstGeom>
          <a:noFill/>
        </p:spPr>
        <p:txBody>
          <a:bodyPr wrap="square" rtlCol="0">
            <a:spAutoFit/>
          </a:bodyPr>
          <a:lstStyle/>
          <a:p>
            <a:r>
              <a:rPr lang="en-IN" sz="2800" b="1" u="sng" dirty="0" smtClean="0">
                <a:latin typeface="Times New Roman" pitchFamily="18" charset="0"/>
                <a:cs typeface="Times New Roman" pitchFamily="18" charset="0"/>
              </a:rPr>
              <a:t>Structure: </a:t>
            </a:r>
          </a:p>
          <a:p>
            <a:pPr algn="just"/>
            <a:r>
              <a:rPr lang="en-IN" sz="2800" dirty="0" smtClean="0">
                <a:latin typeface="Times New Roman" pitchFamily="18" charset="0"/>
                <a:cs typeface="Times New Roman" pitchFamily="18" charset="0"/>
              </a:rPr>
              <a:t>The Peninsular India is nearly a stable plateau which has remained unaffected by the </a:t>
            </a:r>
            <a:r>
              <a:rPr lang="en-IN" sz="2800" dirty="0" err="1" smtClean="0">
                <a:latin typeface="Times New Roman" pitchFamily="18" charset="0"/>
                <a:cs typeface="Times New Roman" pitchFamily="18" charset="0"/>
              </a:rPr>
              <a:t>orogenic</a:t>
            </a:r>
            <a:r>
              <a:rPr lang="en-IN" sz="2800" dirty="0" smtClean="0">
                <a:latin typeface="Times New Roman" pitchFamily="18" charset="0"/>
                <a:cs typeface="Times New Roman" pitchFamily="18" charset="0"/>
              </a:rPr>
              <a:t> movements of post Cambrian age. The normal and block faulting is however common.</a:t>
            </a:r>
          </a:p>
          <a:p>
            <a:pPr algn="just"/>
            <a:r>
              <a:rPr lang="en-IN" sz="2800" dirty="0" smtClean="0">
                <a:latin typeface="Times New Roman" pitchFamily="18" charset="0"/>
                <a:cs typeface="Times New Roman" pitchFamily="18" charset="0"/>
              </a:rPr>
              <a:t>    The Narmada river flows in </a:t>
            </a:r>
            <a:r>
              <a:rPr lang="en-IN" sz="2800" dirty="0" err="1" smtClean="0">
                <a:latin typeface="Times New Roman" pitchFamily="18" charset="0"/>
                <a:cs typeface="Times New Roman" pitchFamily="18" charset="0"/>
              </a:rPr>
              <a:t>graben</a:t>
            </a:r>
            <a:r>
              <a:rPr lang="en-IN" sz="2800" dirty="0" smtClean="0">
                <a:latin typeface="Times New Roman" pitchFamily="18" charset="0"/>
                <a:cs typeface="Times New Roman" pitchFamily="18" charset="0"/>
              </a:rPr>
              <a:t> like valleys which trend in the E-W direction. The trend of the Mahanadi and Godavari valleys is in the NW-SE direction. The four distinct geomorphic and structural trends which have been recognised in the Peninsular India are: </a:t>
            </a:r>
          </a:p>
          <a:p>
            <a:pPr marL="514350" indent="-514350" algn="just">
              <a:buAutoNum type="romanLcParenR"/>
            </a:pPr>
            <a:r>
              <a:rPr lang="en-IN" sz="2800" dirty="0" smtClean="0">
                <a:latin typeface="Times New Roman" pitchFamily="18" charset="0"/>
                <a:cs typeface="Times New Roman" pitchFamily="18" charset="0"/>
              </a:rPr>
              <a:t>NNW-SSE trend of southern parts of  Western Ghats</a:t>
            </a:r>
          </a:p>
          <a:p>
            <a:pPr marL="514350" indent="-514350" algn="just">
              <a:buAutoNum type="romanLcParenR"/>
            </a:pPr>
            <a:r>
              <a:rPr lang="en-IN" sz="2800" dirty="0" smtClean="0">
                <a:latin typeface="Times New Roman" pitchFamily="18" charset="0"/>
                <a:cs typeface="Times New Roman" pitchFamily="18" charset="0"/>
              </a:rPr>
              <a:t>NE-SW trend of Eastern Ghats</a:t>
            </a:r>
          </a:p>
          <a:p>
            <a:pPr marL="514350" indent="-514350" algn="just">
              <a:buAutoNum type="romanLcParenR"/>
            </a:pPr>
            <a:r>
              <a:rPr lang="en-IN" sz="2800" dirty="0" smtClean="0">
                <a:latin typeface="Times New Roman" pitchFamily="18" charset="0"/>
                <a:cs typeface="Times New Roman" pitchFamily="18" charset="0"/>
              </a:rPr>
              <a:t>E-W trend of </a:t>
            </a:r>
            <a:r>
              <a:rPr lang="en-IN" sz="2800" dirty="0" err="1" smtClean="0">
                <a:latin typeface="Times New Roman" pitchFamily="18" charset="0"/>
                <a:cs typeface="Times New Roman" pitchFamily="18" charset="0"/>
              </a:rPr>
              <a:t>Satpura</a:t>
            </a:r>
            <a:r>
              <a:rPr lang="en-IN" sz="2800" dirty="0" smtClean="0">
                <a:latin typeface="Times New Roman" pitchFamily="18" charset="0"/>
                <a:cs typeface="Times New Roman" pitchFamily="18" charset="0"/>
              </a:rPr>
              <a:t> in Central India</a:t>
            </a:r>
          </a:p>
          <a:p>
            <a:pPr marL="514350" indent="-514350" algn="just">
              <a:buAutoNum type="romanLcParenR"/>
            </a:pPr>
            <a:r>
              <a:rPr lang="en-IN" sz="2800" dirty="0" smtClean="0">
                <a:latin typeface="Times New Roman" pitchFamily="18" charset="0"/>
                <a:cs typeface="Times New Roman" pitchFamily="18" charset="0"/>
              </a:rPr>
              <a:t>NE-SW trend of </a:t>
            </a:r>
            <a:r>
              <a:rPr lang="en-IN" sz="2800" dirty="0" err="1" smtClean="0">
                <a:latin typeface="Times New Roman" pitchFamily="18" charset="0"/>
                <a:cs typeface="Times New Roman" pitchFamily="18" charset="0"/>
              </a:rPr>
              <a:t>Aravallis</a:t>
            </a:r>
            <a:r>
              <a:rPr lang="en-IN" sz="2800" dirty="0" smtClean="0">
                <a:latin typeface="Times New Roman" pitchFamily="18" charset="0"/>
                <a:cs typeface="Times New Roman" pitchFamily="18" charset="0"/>
              </a:rPr>
              <a:t> in Rajasthan</a:t>
            </a:r>
          </a:p>
          <a:p>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 name="Picture 1" descr="The-mountain-ranges-of-peninsular-India.jpg"/>
          <p:cNvPicPr>
            <a:picLocks noChangeAspect="1"/>
          </p:cNvPicPr>
          <p:nvPr/>
        </p:nvPicPr>
        <p:blipFill>
          <a:blip r:embed="rId3"/>
          <a:stretch>
            <a:fillRect/>
          </a:stretch>
        </p:blipFill>
        <p:spPr>
          <a:xfrm>
            <a:off x="609600" y="-447105"/>
            <a:ext cx="7543800" cy="737950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457200" y="304800"/>
            <a:ext cx="7543800" cy="2308324"/>
          </a:xfrm>
          <a:prstGeom prst="rect">
            <a:avLst/>
          </a:prstGeom>
          <a:noFill/>
        </p:spPr>
        <p:txBody>
          <a:bodyPr wrap="square" rtlCol="0">
            <a:spAutoFit/>
          </a:bodyPr>
          <a:lstStyle/>
          <a:p>
            <a:r>
              <a:rPr lang="en-IN" sz="2400" b="1" u="sng" dirty="0" err="1" smtClean="0">
                <a:latin typeface="Times New Roman" pitchFamily="18" charset="0"/>
                <a:cs typeface="Times New Roman" pitchFamily="18" charset="0"/>
              </a:rPr>
              <a:t>Stratigraphy</a:t>
            </a:r>
            <a:r>
              <a:rPr lang="en-IN" sz="2400" b="1" u="sng" dirty="0" smtClean="0">
                <a:latin typeface="Times New Roman" pitchFamily="18" charset="0"/>
                <a:cs typeface="Times New Roman" pitchFamily="18" charset="0"/>
              </a:rPr>
              <a:t>:</a:t>
            </a:r>
          </a:p>
          <a:p>
            <a:pPr algn="just"/>
            <a:r>
              <a:rPr lang="en-IN" sz="2400" dirty="0" smtClean="0">
                <a:latin typeface="Times New Roman" pitchFamily="18" charset="0"/>
                <a:cs typeface="Times New Roman" pitchFamily="18" charset="0"/>
              </a:rPr>
              <a:t>The Peninsular India is primarily made up of rocks of </a:t>
            </a:r>
            <a:r>
              <a:rPr lang="en-IN" sz="2400" dirty="0" err="1" smtClean="0">
                <a:latin typeface="Times New Roman" pitchFamily="18" charset="0"/>
                <a:cs typeface="Times New Roman" pitchFamily="18" charset="0"/>
              </a:rPr>
              <a:t>Archean</a:t>
            </a:r>
            <a:r>
              <a:rPr lang="en-IN" sz="2400" dirty="0" smtClean="0">
                <a:latin typeface="Times New Roman" pitchFamily="18" charset="0"/>
                <a:cs typeface="Times New Roman" pitchFamily="18" charset="0"/>
              </a:rPr>
              <a:t> and </a:t>
            </a:r>
            <a:r>
              <a:rPr lang="en-IN" sz="2400" dirty="0" err="1" smtClean="0">
                <a:latin typeface="Times New Roman" pitchFamily="18" charset="0"/>
                <a:cs typeface="Times New Roman" pitchFamily="18" charset="0"/>
              </a:rPr>
              <a:t>Proterozoic</a:t>
            </a:r>
            <a:r>
              <a:rPr lang="en-IN" sz="2400" dirty="0" smtClean="0">
                <a:latin typeface="Times New Roman" pitchFamily="18" charset="0"/>
                <a:cs typeface="Times New Roman" pitchFamily="18" charset="0"/>
              </a:rPr>
              <a:t> age. The </a:t>
            </a:r>
            <a:r>
              <a:rPr lang="en-IN" sz="2400" dirty="0" err="1" smtClean="0">
                <a:latin typeface="Times New Roman" pitchFamily="18" charset="0"/>
                <a:cs typeface="Times New Roman" pitchFamily="18" charset="0"/>
              </a:rPr>
              <a:t>Archean</a:t>
            </a:r>
            <a:r>
              <a:rPr lang="en-IN" sz="2400" dirty="0" smtClean="0">
                <a:latin typeface="Times New Roman" pitchFamily="18" charset="0"/>
                <a:cs typeface="Times New Roman" pitchFamily="18" charset="0"/>
              </a:rPr>
              <a:t> rocks are </a:t>
            </a:r>
            <a:r>
              <a:rPr lang="en-IN" sz="2400" dirty="0" err="1" smtClean="0">
                <a:latin typeface="Times New Roman" pitchFamily="18" charset="0"/>
                <a:cs typeface="Times New Roman" pitchFamily="18" charset="0"/>
              </a:rPr>
              <a:t>metamorphesd</a:t>
            </a:r>
            <a:r>
              <a:rPr lang="en-IN" sz="2400" dirty="0" smtClean="0">
                <a:latin typeface="Times New Roman" pitchFamily="18" charset="0"/>
                <a:cs typeface="Times New Roman" pitchFamily="18" charset="0"/>
              </a:rPr>
              <a:t> to various degrees. In addition their exists the Deccan Traps and </a:t>
            </a:r>
            <a:r>
              <a:rPr lang="en-IN" sz="2400" dirty="0" err="1" smtClean="0">
                <a:latin typeface="Times New Roman" pitchFamily="18" charset="0"/>
                <a:cs typeface="Times New Roman" pitchFamily="18" charset="0"/>
              </a:rPr>
              <a:t>Rajmahal</a:t>
            </a:r>
            <a:r>
              <a:rPr lang="en-IN" sz="2400" dirty="0" smtClean="0">
                <a:latin typeface="Times New Roman" pitchFamily="18" charset="0"/>
                <a:cs typeface="Times New Roman" pitchFamily="18" charset="0"/>
              </a:rPr>
              <a:t> Traps of Jurassic to Eocene age</a:t>
            </a:r>
            <a:r>
              <a:rPr lang="en-IN" dirty="0" smtClean="0"/>
              <a:t>. </a:t>
            </a:r>
            <a:endParaRPr lang="en-IN" dirty="0"/>
          </a:p>
        </p:txBody>
      </p:sp>
      <p:pic>
        <p:nvPicPr>
          <p:cNvPr id="3" name="Picture 2" descr="India_Geology_Zones.jpg"/>
          <p:cNvPicPr>
            <a:picLocks noChangeAspect="1"/>
          </p:cNvPicPr>
          <p:nvPr/>
        </p:nvPicPr>
        <p:blipFill>
          <a:blip r:embed="rId3"/>
          <a:stretch>
            <a:fillRect/>
          </a:stretch>
        </p:blipFill>
        <p:spPr>
          <a:xfrm>
            <a:off x="1523999" y="2514600"/>
            <a:ext cx="5718657" cy="4038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0" fill="hold"/>
                                        <p:tgtEl>
                                          <p:spTgt spid="2"/>
                                        </p:tgtEl>
                                        <p:attrNameLst>
                                          <p:attrName>ppt_w</p:attrName>
                                        </p:attrNameLst>
                                      </p:cBhvr>
                                      <p:tavLst>
                                        <p:tav tm="0" fmla="#ppt_w*sin(2.5*pi*$)">
                                          <p:val>
                                            <p:fltVal val="0"/>
                                          </p:val>
                                        </p:tav>
                                        <p:tav tm="100000">
                                          <p:val>
                                            <p:fltVal val="1"/>
                                          </p:val>
                                        </p:tav>
                                      </p:tavLst>
                                    </p:anim>
                                    <p:anim calcmode="lin" valueType="num">
                                      <p:cBhvr>
                                        <p:cTn id="8" dur="5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linds(horizont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0" y="0"/>
            <a:ext cx="6477000" cy="923330"/>
          </a:xfrm>
          <a:prstGeom prst="rect">
            <a:avLst/>
          </a:prstGeom>
          <a:noFill/>
        </p:spPr>
        <p:txBody>
          <a:bodyPr wrap="square" lIns="91440" tIns="45720" rIns="91440" bIns="45720">
            <a:spAutoFit/>
          </a:bodyPr>
          <a:lstStyle/>
          <a:p>
            <a:pPr algn="ctr"/>
            <a:r>
              <a:rPr lang="en-US" sz="54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Indo-</a:t>
            </a:r>
            <a:r>
              <a:rPr lang="en-US" sz="5400" b="1" dirty="0" err="1"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Gangetic</a:t>
            </a:r>
            <a:r>
              <a:rPr lang="en-US" sz="54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 Plain</a:t>
            </a:r>
            <a:endParaRPr lang="en-US" sz="54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3" name="TextBox 2"/>
          <p:cNvSpPr txBox="1"/>
          <p:nvPr/>
        </p:nvSpPr>
        <p:spPr>
          <a:xfrm>
            <a:off x="304800" y="838200"/>
            <a:ext cx="8458200" cy="2246769"/>
          </a:xfrm>
          <a:prstGeom prst="rect">
            <a:avLst/>
          </a:prstGeom>
          <a:noFill/>
        </p:spPr>
        <p:txBody>
          <a:bodyPr wrap="square" rtlCol="0">
            <a:spAutoFit/>
          </a:bodyPr>
          <a:lstStyle/>
          <a:p>
            <a:pPr algn="just"/>
            <a:r>
              <a:rPr lang="en-IN" sz="2800" dirty="0" smtClean="0">
                <a:latin typeface="Times New Roman" pitchFamily="18" charset="0"/>
                <a:cs typeface="Times New Roman" pitchFamily="18" charset="0"/>
              </a:rPr>
              <a:t>The Indo-</a:t>
            </a:r>
            <a:r>
              <a:rPr lang="en-IN" sz="2800" dirty="0" err="1" smtClean="0">
                <a:latin typeface="Times New Roman" pitchFamily="18" charset="0"/>
                <a:cs typeface="Times New Roman" pitchFamily="18" charset="0"/>
              </a:rPr>
              <a:t>Gangetic</a:t>
            </a:r>
            <a:r>
              <a:rPr lang="en-IN" sz="2800" dirty="0" smtClean="0">
                <a:latin typeface="Times New Roman" pitchFamily="18" charset="0"/>
                <a:cs typeface="Times New Roman" pitchFamily="18" charset="0"/>
              </a:rPr>
              <a:t> Plain is a deep crustal trough filled with Quaternary sediments. Its origin and structure is intimately related to the rise of the Himalayas. This plain extends from Assam in the east through Bengal, Bihar and U.P ., </a:t>
            </a:r>
            <a:r>
              <a:rPr lang="en-IN" sz="2800" dirty="0" err="1" smtClean="0">
                <a:latin typeface="Times New Roman" pitchFamily="18" charset="0"/>
                <a:cs typeface="Times New Roman" pitchFamily="18" charset="0"/>
              </a:rPr>
              <a:t>upto</a:t>
            </a:r>
            <a:r>
              <a:rPr lang="en-IN" sz="2800" dirty="0" smtClean="0">
                <a:latin typeface="Times New Roman" pitchFamily="18" charset="0"/>
                <a:cs typeface="Times New Roman" pitchFamily="18" charset="0"/>
              </a:rPr>
              <a:t> Punjab in the west.</a:t>
            </a:r>
            <a:endParaRPr lang="en-IN" sz="2800" dirty="0">
              <a:latin typeface="Times New Roman" pitchFamily="18" charset="0"/>
              <a:cs typeface="Times New Roman" pitchFamily="18" charset="0"/>
            </a:endParaRPr>
          </a:p>
        </p:txBody>
      </p:sp>
      <p:pic>
        <p:nvPicPr>
          <p:cNvPr id="4" name="Picture 3" descr="Ganges_Brahmaputra_Meghna_catchment_area.jpg"/>
          <p:cNvPicPr>
            <a:picLocks noChangeAspect="1"/>
          </p:cNvPicPr>
          <p:nvPr/>
        </p:nvPicPr>
        <p:blipFill>
          <a:blip r:embed="rId3"/>
          <a:stretch>
            <a:fillRect/>
          </a:stretch>
        </p:blipFill>
        <p:spPr>
          <a:xfrm>
            <a:off x="219514" y="3506812"/>
            <a:ext cx="4046136" cy="4761185"/>
          </a:xfrm>
          <a:prstGeom prst="rect">
            <a:avLst/>
          </a:prstGeom>
        </p:spPr>
      </p:pic>
      <p:pic>
        <p:nvPicPr>
          <p:cNvPr id="5" name="Picture 4" descr="detailed-map-india-asia-all-states-country-boundary-illustration-detailed-map-india-asia-all-states-106497780.jpg"/>
          <p:cNvPicPr>
            <a:picLocks noChangeAspect="1"/>
          </p:cNvPicPr>
          <p:nvPr/>
        </p:nvPicPr>
        <p:blipFill>
          <a:blip r:embed="rId4"/>
          <a:stretch>
            <a:fillRect/>
          </a:stretch>
        </p:blipFill>
        <p:spPr>
          <a:xfrm>
            <a:off x="4539776" y="3505200"/>
            <a:ext cx="4604224" cy="474374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linds(horizont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49" presetClass="entr" presetSubtype="0" decel="10000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 calcmode="lin" valueType="num">
                                      <p:cBhvr>
                                        <p:cTn id="28" dur="500" fill="hold"/>
                                        <p:tgtEl>
                                          <p:spTgt spid="5"/>
                                        </p:tgtEl>
                                        <p:attrNameLst>
                                          <p:attrName>style.rotation</p:attrName>
                                        </p:attrNameLst>
                                      </p:cBhvr>
                                      <p:tavLst>
                                        <p:tav tm="0">
                                          <p:val>
                                            <p:fltVal val="360"/>
                                          </p:val>
                                        </p:tav>
                                        <p:tav tm="100000">
                                          <p:val>
                                            <p:fltVal val="0"/>
                                          </p:val>
                                        </p:tav>
                                      </p:tavLst>
                                    </p:anim>
                                    <p:animEffect transition="in" filter="fade">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228600" y="0"/>
            <a:ext cx="8610600" cy="2154436"/>
          </a:xfrm>
          <a:prstGeom prst="rect">
            <a:avLst/>
          </a:prstGeom>
          <a:noFill/>
        </p:spPr>
        <p:txBody>
          <a:bodyPr wrap="square" rtlCol="0">
            <a:spAutoFit/>
          </a:bodyPr>
          <a:lstStyle/>
          <a:p>
            <a:r>
              <a:rPr lang="en-IN" sz="2400" b="1" u="sng" dirty="0" err="1" smtClean="0">
                <a:latin typeface="Times New Roman" pitchFamily="18" charset="0"/>
                <a:cs typeface="Times New Roman" pitchFamily="18" charset="0"/>
              </a:rPr>
              <a:t>Physiography</a:t>
            </a:r>
            <a:r>
              <a:rPr lang="en-IN" sz="2400" b="1" u="sng" dirty="0" smtClean="0">
                <a:latin typeface="Times New Roman" pitchFamily="18" charset="0"/>
                <a:cs typeface="Times New Roman" pitchFamily="18" charset="0"/>
              </a:rPr>
              <a:t>:</a:t>
            </a:r>
          </a:p>
          <a:p>
            <a:pPr algn="just"/>
            <a:r>
              <a:rPr lang="en-IN" sz="2400" dirty="0" smtClean="0">
                <a:latin typeface="Times New Roman" pitchFamily="18" charset="0"/>
                <a:cs typeface="Times New Roman" pitchFamily="18" charset="0"/>
              </a:rPr>
              <a:t>The Indo-</a:t>
            </a:r>
            <a:r>
              <a:rPr lang="en-IN" sz="2400" dirty="0" err="1" smtClean="0">
                <a:latin typeface="Times New Roman" pitchFamily="18" charset="0"/>
                <a:cs typeface="Times New Roman" pitchFamily="18" charset="0"/>
              </a:rPr>
              <a:t>Gangetic</a:t>
            </a:r>
            <a:r>
              <a:rPr lang="en-IN" sz="2400" dirty="0" smtClean="0">
                <a:latin typeface="Times New Roman" pitchFamily="18" charset="0"/>
                <a:cs typeface="Times New Roman" pitchFamily="18" charset="0"/>
              </a:rPr>
              <a:t> Plain is the very extensive alluvial plain (</a:t>
            </a:r>
            <a:r>
              <a:rPr lang="en-IN" sz="2000" dirty="0" smtClean="0">
                <a:latin typeface="Agency FB" pitchFamily="34" charset="0"/>
              </a:rPr>
              <a:t>An alluvial plain is a largely flat landform created by the deposition of sediment over a long period of time by one or more rivers coming from highland regions</a:t>
            </a:r>
            <a:r>
              <a:rPr lang="en-IN" sz="2400" dirty="0" smtClean="0">
                <a:latin typeface="Times New Roman" pitchFamily="18" charset="0"/>
                <a:cs typeface="Times New Roman" pitchFamily="18" charset="0"/>
              </a:rPr>
              <a:t>) which is sloping with a very small gradient towards the sea.</a:t>
            </a:r>
          </a:p>
          <a:p>
            <a:pPr marL="400050" indent="-400050">
              <a:buFont typeface="+mj-lt"/>
              <a:buAutoNum type="romanLcPeriod"/>
            </a:pPr>
            <a:endParaRPr lang="en-IN" dirty="0" smtClean="0"/>
          </a:p>
        </p:txBody>
      </p:sp>
      <p:pic>
        <p:nvPicPr>
          <p:cNvPr id="3" name="Picture 2" descr="Indus.A2002274.0610.1km.jpg"/>
          <p:cNvPicPr>
            <a:picLocks noChangeAspect="1"/>
          </p:cNvPicPr>
          <p:nvPr/>
        </p:nvPicPr>
        <p:blipFill>
          <a:blip r:embed="rId3"/>
          <a:stretch>
            <a:fillRect/>
          </a:stretch>
        </p:blipFill>
        <p:spPr>
          <a:xfrm>
            <a:off x="2209800" y="1828800"/>
            <a:ext cx="5410200" cy="505444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2141</TotalTime>
  <Words>980</Words>
  <Application>Microsoft Office PowerPoint</Application>
  <PresentationFormat>On-screen Show (4:3)</PresentationFormat>
  <Paragraphs>66</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cp:lastModifiedBy>user</cp:lastModifiedBy>
  <cp:revision>87</cp:revision>
  <dcterms:created xsi:type="dcterms:W3CDTF">2006-08-16T00:00:00Z</dcterms:created>
  <dcterms:modified xsi:type="dcterms:W3CDTF">2020-07-30T10:29:05Z</dcterms:modified>
</cp:coreProperties>
</file>