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83058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100" dirty="0" smtClean="0">
                <a:solidFill>
                  <a:srgbClr val="FF0000"/>
                </a:solidFill>
              </a:rPr>
              <a:t>D.N.R.COLLEGE(AUTONOMOUS</a:t>
            </a:r>
            <a:r>
              <a:rPr lang="en-US" sz="3100" dirty="0" smtClean="0">
                <a:solidFill>
                  <a:srgbClr val="FF0000"/>
                </a:solidFill>
              </a:rPr>
              <a:t>),BHIMAVARAM</a:t>
            </a:r>
            <a:br>
              <a:rPr lang="en-US" sz="3100" dirty="0" smtClean="0">
                <a:solidFill>
                  <a:srgbClr val="FF0000"/>
                </a:solidFill>
              </a:rPr>
            </a:br>
            <a:r>
              <a:rPr lang="en-US" sz="3100" dirty="0" smtClean="0">
                <a:solidFill>
                  <a:srgbClr val="FF0000"/>
                </a:solidFill>
              </a:rPr>
              <a:t>DEPARTMENT </a:t>
            </a:r>
            <a:r>
              <a:rPr lang="en-US" sz="3100" dirty="0" smtClean="0">
                <a:solidFill>
                  <a:srgbClr val="FF0000"/>
                </a:solidFill>
              </a:rPr>
              <a:t>OF GEOGRAPHY</a:t>
            </a:r>
            <a:r>
              <a:rPr lang="en-US" sz="3100" dirty="0" smtClean="0"/>
              <a:t/>
            </a:r>
            <a:br>
              <a:rPr lang="en-US" sz="3100" dirty="0" smtClean="0"/>
            </a:b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8768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K.SOMAYYA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LECTURER IN GEOGRAPHY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676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609600" y="2743200"/>
            <a:ext cx="7924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ENVIRONMENTAL GEOGRAPHY</a:t>
            </a:r>
            <a:endParaRPr lang="en-US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1336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Introduction to Environmental Geography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Definition:</a:t>
            </a:r>
            <a:r>
              <a:rPr lang="en-US" dirty="0" smtClean="0"/>
              <a:t> Environmental geography is the study of the interactions between the natural environment and human societies.</a:t>
            </a:r>
          </a:p>
          <a:p>
            <a:pPr lvl="0"/>
            <a:r>
              <a:rPr lang="en-US" b="1" dirty="0" smtClean="0"/>
              <a:t>Scope:</a:t>
            </a:r>
            <a:r>
              <a:rPr lang="en-US" dirty="0" smtClean="0"/>
              <a:t> It includes analyzing environmental processes and their impact on living organisms and human activities.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Concept and Scope of Environmental Geography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b="1" dirty="0" smtClean="0"/>
              <a:t>Concept:</a:t>
            </a:r>
            <a:endParaRPr lang="en-US" sz="2800" dirty="0" smtClean="0"/>
          </a:p>
          <a:p>
            <a:pPr lvl="1"/>
            <a:r>
              <a:rPr lang="en-US" dirty="0" smtClean="0"/>
              <a:t>Focuses on the relationship between physical geography and human activities.</a:t>
            </a:r>
            <a:endParaRPr lang="en-US" sz="2400" dirty="0" smtClean="0"/>
          </a:p>
          <a:p>
            <a:pPr lvl="1"/>
            <a:r>
              <a:rPr lang="en-US" dirty="0" smtClean="0"/>
              <a:t>Studies the impact of human actions on the natural environment.</a:t>
            </a:r>
            <a:endParaRPr lang="en-US" sz="2400" dirty="0" smtClean="0"/>
          </a:p>
          <a:p>
            <a:pPr lvl="0"/>
            <a:r>
              <a:rPr lang="en-US" b="1" dirty="0" smtClean="0"/>
              <a:t>Scope:</a:t>
            </a:r>
            <a:endParaRPr lang="en-US" sz="2800" dirty="0" smtClean="0"/>
          </a:p>
          <a:p>
            <a:pPr lvl="1"/>
            <a:r>
              <a:rPr lang="en-US" b="1" dirty="0" smtClean="0"/>
              <a:t>Physical Geography:</a:t>
            </a:r>
            <a:r>
              <a:rPr lang="en-US" dirty="0" smtClean="0"/>
              <a:t> Landforms, climate, water bodies.</a:t>
            </a:r>
            <a:endParaRPr lang="en-US" sz="2400" dirty="0" smtClean="0"/>
          </a:p>
          <a:p>
            <a:pPr lvl="1"/>
            <a:r>
              <a:rPr lang="en-US" b="1" dirty="0" smtClean="0"/>
              <a:t>Human Geography:</a:t>
            </a:r>
            <a:r>
              <a:rPr lang="en-US" dirty="0" smtClean="0"/>
              <a:t> Urbanization, agriculture, pollution.</a:t>
            </a:r>
            <a:endParaRPr lang="en-US" sz="2400" dirty="0" smtClean="0"/>
          </a:p>
          <a:p>
            <a:pPr lvl="1"/>
            <a:r>
              <a:rPr lang="en-US" b="1" dirty="0" smtClean="0"/>
              <a:t>Environmental Management:</a:t>
            </a:r>
            <a:r>
              <a:rPr lang="en-US" dirty="0" smtClean="0"/>
              <a:t> Conservation, sustainability.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Environmental Contrast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Biotic vs. </a:t>
            </a:r>
            <a:r>
              <a:rPr lang="en-US" b="1" dirty="0" err="1" smtClean="0"/>
              <a:t>Abiotic</a:t>
            </a:r>
            <a:r>
              <a:rPr lang="en-US" b="1" dirty="0" smtClean="0"/>
              <a:t>:</a:t>
            </a:r>
            <a:endParaRPr lang="en-US" sz="2800" dirty="0" smtClean="0"/>
          </a:p>
          <a:p>
            <a:pPr lvl="1"/>
            <a:r>
              <a:rPr lang="en-US" b="1" dirty="0" smtClean="0"/>
              <a:t>Biotic Factors:</a:t>
            </a:r>
            <a:r>
              <a:rPr lang="en-US" dirty="0" smtClean="0"/>
              <a:t> Living components (plants, animals, microorganisms).</a:t>
            </a:r>
            <a:endParaRPr lang="en-US" sz="2400" dirty="0" smtClean="0"/>
          </a:p>
          <a:p>
            <a:pPr lvl="1"/>
            <a:r>
              <a:rPr lang="en-US" b="1" dirty="0" err="1" smtClean="0"/>
              <a:t>Abiotic</a:t>
            </a:r>
            <a:r>
              <a:rPr lang="en-US" b="1" dirty="0" smtClean="0"/>
              <a:t> Factors:</a:t>
            </a:r>
            <a:r>
              <a:rPr lang="en-US" dirty="0" smtClean="0"/>
              <a:t> Non-living components (climate, soil, water).</a:t>
            </a:r>
            <a:endParaRPr lang="en-US" sz="2400" dirty="0" smtClean="0"/>
          </a:p>
          <a:p>
            <a:pPr lvl="0"/>
            <a:r>
              <a:rPr lang="en-US" b="1" dirty="0" smtClean="0"/>
              <a:t>Global, Continental, Local:</a:t>
            </a:r>
            <a:endParaRPr lang="en-US" sz="2800" dirty="0" smtClean="0"/>
          </a:p>
          <a:p>
            <a:pPr lvl="1"/>
            <a:r>
              <a:rPr lang="en-US" b="1" dirty="0" smtClean="0"/>
              <a:t>Global Scale:</a:t>
            </a:r>
            <a:r>
              <a:rPr lang="en-US" dirty="0" smtClean="0"/>
              <a:t> Climate change, global warming.</a:t>
            </a:r>
            <a:endParaRPr lang="en-US" sz="2400" dirty="0" smtClean="0"/>
          </a:p>
          <a:p>
            <a:pPr lvl="1"/>
            <a:r>
              <a:rPr lang="en-US" b="1" dirty="0" smtClean="0"/>
              <a:t>Continental Scale:</a:t>
            </a:r>
            <a:r>
              <a:rPr lang="en-US" dirty="0" smtClean="0"/>
              <a:t> Regional ecosystems, biomes.</a:t>
            </a:r>
            <a:endParaRPr lang="en-US" sz="2400" dirty="0" smtClean="0"/>
          </a:p>
          <a:p>
            <a:pPr lvl="1"/>
            <a:r>
              <a:rPr lang="en-US" b="1" dirty="0" smtClean="0"/>
              <a:t>Local Scale:</a:t>
            </a:r>
            <a:r>
              <a:rPr lang="en-US" dirty="0" smtClean="0"/>
              <a:t> Microclimates, local habitats.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Environmental Control of Light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Role of Light:</a:t>
            </a:r>
            <a:endParaRPr lang="en-US" sz="2800" dirty="0" smtClean="0"/>
          </a:p>
          <a:p>
            <a:pPr lvl="1"/>
            <a:r>
              <a:rPr lang="en-US" dirty="0" smtClean="0"/>
              <a:t>Essential for photosynthesis.</a:t>
            </a:r>
            <a:endParaRPr lang="en-US" sz="2400" dirty="0" smtClean="0"/>
          </a:p>
          <a:p>
            <a:pPr lvl="1"/>
            <a:r>
              <a:rPr lang="en-US" dirty="0" smtClean="0"/>
              <a:t>Influences growth patterns of plants and animals.</a:t>
            </a:r>
            <a:endParaRPr lang="en-US" sz="2400" dirty="0" smtClean="0"/>
          </a:p>
          <a:p>
            <a:pPr lvl="0"/>
            <a:r>
              <a:rPr lang="en-US" b="1" dirty="0" smtClean="0"/>
              <a:t>Factors Affecting Light:</a:t>
            </a:r>
            <a:endParaRPr lang="en-US" sz="2800" dirty="0" smtClean="0"/>
          </a:p>
          <a:p>
            <a:pPr lvl="1"/>
            <a:r>
              <a:rPr lang="en-US" dirty="0" smtClean="0"/>
              <a:t>Latitude</a:t>
            </a:r>
            <a:endParaRPr lang="en-US" sz="2400" dirty="0" smtClean="0"/>
          </a:p>
          <a:p>
            <a:pPr lvl="1"/>
            <a:r>
              <a:rPr lang="en-US" dirty="0" smtClean="0"/>
              <a:t>Season</a:t>
            </a:r>
            <a:endParaRPr lang="en-US" sz="2400" dirty="0" smtClean="0"/>
          </a:p>
          <a:p>
            <a:pPr lvl="1"/>
            <a:r>
              <a:rPr lang="en-US" dirty="0" smtClean="0"/>
              <a:t>Altitude</a:t>
            </a:r>
            <a:endParaRPr lang="en-US" sz="2400" dirty="0" smtClean="0"/>
          </a:p>
          <a:p>
            <a:pPr lvl="1"/>
            <a:r>
              <a:rPr lang="en-US" dirty="0" smtClean="0"/>
              <a:t>Vegetation cover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Environmental Control of Temperature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Role of Temperature:</a:t>
            </a:r>
            <a:endParaRPr lang="en-US" sz="2800" dirty="0" smtClean="0"/>
          </a:p>
          <a:p>
            <a:pPr lvl="1"/>
            <a:r>
              <a:rPr lang="en-US" dirty="0" smtClean="0"/>
              <a:t>Affects metabolic rates of organisms.</a:t>
            </a:r>
            <a:endParaRPr lang="en-US" sz="2400" dirty="0" smtClean="0"/>
          </a:p>
          <a:p>
            <a:pPr lvl="1"/>
            <a:r>
              <a:rPr lang="en-US" dirty="0" smtClean="0"/>
              <a:t>Determines the distribution of species.</a:t>
            </a:r>
            <a:endParaRPr lang="en-US" sz="2400" dirty="0" smtClean="0"/>
          </a:p>
          <a:p>
            <a:pPr lvl="0"/>
            <a:r>
              <a:rPr lang="en-US" b="1" dirty="0" smtClean="0"/>
              <a:t>Factors Affecting Temperature:</a:t>
            </a:r>
            <a:endParaRPr lang="en-US" sz="2800" dirty="0" smtClean="0"/>
          </a:p>
          <a:p>
            <a:pPr lvl="1"/>
            <a:r>
              <a:rPr lang="en-US" dirty="0" smtClean="0"/>
              <a:t>Latitude</a:t>
            </a:r>
            <a:endParaRPr lang="en-US" sz="2400" dirty="0" smtClean="0"/>
          </a:p>
          <a:p>
            <a:pPr lvl="1"/>
            <a:r>
              <a:rPr lang="en-US" dirty="0" smtClean="0"/>
              <a:t>Altitude</a:t>
            </a:r>
            <a:endParaRPr lang="en-US" sz="2400" dirty="0" smtClean="0"/>
          </a:p>
          <a:p>
            <a:pPr lvl="1"/>
            <a:r>
              <a:rPr lang="en-US" dirty="0" smtClean="0"/>
              <a:t>Ocean currents</a:t>
            </a:r>
            <a:endParaRPr lang="en-US" sz="2400" dirty="0" smtClean="0"/>
          </a:p>
          <a:p>
            <a:pPr lvl="1"/>
            <a:r>
              <a:rPr lang="en-US" dirty="0" smtClean="0"/>
              <a:t>Proximity to water bodies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Environmental Control of Water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Role of Water:</a:t>
            </a:r>
            <a:endParaRPr lang="en-US" sz="2800" dirty="0" smtClean="0"/>
          </a:p>
          <a:p>
            <a:pPr lvl="1"/>
            <a:r>
              <a:rPr lang="en-US" dirty="0" smtClean="0"/>
              <a:t>Vital for life, hydration, and various biological processes.</a:t>
            </a:r>
            <a:endParaRPr lang="en-US" sz="2400" dirty="0" smtClean="0"/>
          </a:p>
          <a:p>
            <a:pPr lvl="1"/>
            <a:r>
              <a:rPr lang="en-US" dirty="0" smtClean="0"/>
              <a:t>Affects weather patterns and climate.</a:t>
            </a:r>
            <a:endParaRPr lang="en-US" sz="2400" dirty="0" smtClean="0"/>
          </a:p>
          <a:p>
            <a:pPr lvl="0"/>
            <a:r>
              <a:rPr lang="en-US" b="1" dirty="0" smtClean="0"/>
              <a:t>Factors Affecting Water:</a:t>
            </a:r>
            <a:endParaRPr lang="en-US" sz="2800" dirty="0" smtClean="0"/>
          </a:p>
          <a:p>
            <a:pPr lvl="1"/>
            <a:r>
              <a:rPr lang="en-US" dirty="0" smtClean="0"/>
              <a:t>Precipitation</a:t>
            </a:r>
            <a:endParaRPr lang="en-US" sz="2400" dirty="0" smtClean="0"/>
          </a:p>
          <a:p>
            <a:pPr lvl="1"/>
            <a:r>
              <a:rPr lang="en-US" dirty="0" smtClean="0"/>
              <a:t>Evaporation</a:t>
            </a:r>
            <a:endParaRPr lang="en-US" sz="2400" dirty="0" smtClean="0"/>
          </a:p>
          <a:p>
            <a:pPr lvl="1"/>
            <a:r>
              <a:rPr lang="en-US" dirty="0" smtClean="0"/>
              <a:t>Water bodies (rivers, lakes, oceans)</a:t>
            </a:r>
            <a:endParaRPr lang="en-US" sz="2400" dirty="0" smtClean="0"/>
          </a:p>
          <a:p>
            <a:pPr lvl="1"/>
            <a:r>
              <a:rPr lang="en-US" dirty="0" smtClean="0"/>
              <a:t>Human activities (irrigation, dam construction)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Environmental Control of Topography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Role of Topography:</a:t>
            </a:r>
            <a:endParaRPr lang="en-US" sz="2800" dirty="0" smtClean="0"/>
          </a:p>
          <a:p>
            <a:pPr lvl="1"/>
            <a:r>
              <a:rPr lang="en-US" dirty="0" smtClean="0"/>
              <a:t>Influences climate and weather patterns.</a:t>
            </a:r>
            <a:endParaRPr lang="en-US" sz="2400" dirty="0" smtClean="0"/>
          </a:p>
          <a:p>
            <a:pPr lvl="1"/>
            <a:r>
              <a:rPr lang="en-US" dirty="0" smtClean="0"/>
              <a:t>Affects drainage systems and soil types.</a:t>
            </a:r>
            <a:endParaRPr lang="en-US" sz="2400" dirty="0" smtClean="0"/>
          </a:p>
          <a:p>
            <a:pPr lvl="0"/>
            <a:r>
              <a:rPr lang="en-US" b="1" dirty="0" smtClean="0"/>
              <a:t>Factors Related to Topography:</a:t>
            </a:r>
            <a:endParaRPr lang="en-US" sz="2800" dirty="0" smtClean="0"/>
          </a:p>
          <a:p>
            <a:pPr lvl="1"/>
            <a:r>
              <a:rPr lang="en-US" dirty="0" smtClean="0"/>
              <a:t>Elevation</a:t>
            </a:r>
            <a:endParaRPr lang="en-US" sz="2400" dirty="0" smtClean="0"/>
          </a:p>
          <a:p>
            <a:pPr lvl="1"/>
            <a:r>
              <a:rPr lang="en-US" dirty="0" smtClean="0"/>
              <a:t>Slope</a:t>
            </a:r>
            <a:endParaRPr lang="en-US" sz="2400" dirty="0" smtClean="0"/>
          </a:p>
          <a:p>
            <a:pPr lvl="1"/>
            <a:r>
              <a:rPr lang="en-US" dirty="0" smtClean="0"/>
              <a:t>Aspect (direction of slope)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Environmental Control of </a:t>
            </a:r>
            <a:r>
              <a:rPr lang="en-US" b="1" dirty="0" err="1" smtClean="0"/>
              <a:t>Edaphic</a:t>
            </a:r>
            <a:r>
              <a:rPr lang="en-US" b="1" dirty="0" smtClean="0"/>
              <a:t>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Role of Soil (</a:t>
            </a:r>
            <a:r>
              <a:rPr lang="en-US" b="1" dirty="0" err="1" smtClean="0"/>
              <a:t>Edaphic</a:t>
            </a:r>
            <a:r>
              <a:rPr lang="en-US" b="1" dirty="0" smtClean="0"/>
              <a:t> Factors):</a:t>
            </a:r>
            <a:endParaRPr lang="en-US" sz="2800" dirty="0" smtClean="0"/>
          </a:p>
          <a:p>
            <a:pPr lvl="1"/>
            <a:r>
              <a:rPr lang="en-US" dirty="0" smtClean="0"/>
              <a:t>Determines vegetation types and agricultural potential.</a:t>
            </a:r>
            <a:endParaRPr lang="en-US" sz="2400" dirty="0" smtClean="0"/>
          </a:p>
          <a:p>
            <a:pPr lvl="1"/>
            <a:r>
              <a:rPr lang="en-US" dirty="0" smtClean="0"/>
              <a:t>Affects nutrient availability for plants.</a:t>
            </a:r>
            <a:endParaRPr lang="en-US" sz="2400" dirty="0" smtClean="0"/>
          </a:p>
          <a:p>
            <a:pPr lvl="0"/>
            <a:r>
              <a:rPr lang="en-US" b="1" dirty="0" smtClean="0"/>
              <a:t>Factors Affecting Soil:</a:t>
            </a:r>
            <a:endParaRPr lang="en-US" sz="2800" dirty="0" smtClean="0"/>
          </a:p>
          <a:p>
            <a:pPr lvl="1"/>
            <a:r>
              <a:rPr lang="en-US" dirty="0" smtClean="0"/>
              <a:t>Soil composition</a:t>
            </a:r>
            <a:endParaRPr lang="en-US" sz="2400" dirty="0" smtClean="0"/>
          </a:p>
          <a:p>
            <a:pPr lvl="1"/>
            <a:r>
              <a:rPr lang="en-US" dirty="0" smtClean="0"/>
              <a:t>pH levels</a:t>
            </a:r>
            <a:endParaRPr lang="en-US" sz="2400" dirty="0" smtClean="0"/>
          </a:p>
          <a:p>
            <a:pPr lvl="1"/>
            <a:r>
              <a:rPr lang="en-US" dirty="0" smtClean="0"/>
              <a:t>Organic content</a:t>
            </a:r>
            <a:endParaRPr lang="en-US" sz="2400" dirty="0" smtClean="0"/>
          </a:p>
          <a:p>
            <a:pPr lvl="1"/>
            <a:r>
              <a:rPr lang="en-US" smtClean="0"/>
              <a:t>Soil texture and structure</a:t>
            </a:r>
            <a:endParaRPr lang="en-US" sz="2400" smtClean="0"/>
          </a:p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26</TotalTime>
  <Words>349</Words>
  <Application>Microsoft Office PowerPoint</Application>
  <PresentationFormat>On-screen Show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Foundry</vt:lpstr>
      <vt:lpstr> D.N.R.COLLEGE(AUTONOMOUS),BHIMAVARAM DEPARTMENT OF GEOGRAPHY </vt:lpstr>
      <vt:lpstr>Introduction to Environmental Geography</vt:lpstr>
      <vt:lpstr>Concept and Scope of Environmental Geography</vt:lpstr>
      <vt:lpstr>Environmental Contrast</vt:lpstr>
      <vt:lpstr>Environmental Control of Light</vt:lpstr>
      <vt:lpstr>Environmental Control of Temperature</vt:lpstr>
      <vt:lpstr>Environmental Control of Water</vt:lpstr>
      <vt:lpstr>Environmental Control of Topography</vt:lpstr>
      <vt:lpstr>Environmental Control of Edaphic Factors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D.N.R.COLLEGE(AUTONOMOUS),BHIMAVARAM DEPARTMENT OF GEOGRAPHY </dc:title>
  <dc:creator>NAAC-PC</dc:creator>
  <cp:lastModifiedBy>WEB</cp:lastModifiedBy>
  <cp:revision>9</cp:revision>
  <dcterms:created xsi:type="dcterms:W3CDTF">2006-08-16T00:00:00Z</dcterms:created>
  <dcterms:modified xsi:type="dcterms:W3CDTF">2024-06-29T05:41:09Z</dcterms:modified>
</cp:coreProperties>
</file>