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ECONOMIC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Comparative Analysis of Von </a:t>
            </a:r>
            <a:r>
              <a:rPr lang="en-US" b="1" dirty="0" err="1" smtClean="0"/>
              <a:t>Thunen</a:t>
            </a:r>
            <a:r>
              <a:rPr lang="en-US" b="1" dirty="0" smtClean="0"/>
              <a:t> and Weber's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Similarities and Differences:</a:t>
            </a:r>
            <a:endParaRPr lang="en-US" sz="2800" dirty="0" smtClean="0"/>
          </a:p>
          <a:p>
            <a:pPr lvl="1"/>
            <a:r>
              <a:rPr lang="en-US" dirty="0" smtClean="0"/>
              <a:t>Focus on spatial economics in different sectors (agriculture vs. industry)</a:t>
            </a:r>
            <a:endParaRPr lang="en-US" sz="2400" dirty="0" smtClean="0"/>
          </a:p>
          <a:p>
            <a:pPr lvl="1"/>
            <a:r>
              <a:rPr lang="en-US" dirty="0" smtClean="0"/>
              <a:t>Impact of transportation and market factors</a:t>
            </a:r>
            <a:endParaRPr lang="en-US" sz="2400" dirty="0" smtClean="0"/>
          </a:p>
          <a:p>
            <a:pPr lvl="1"/>
            <a:r>
              <a:rPr lang="en-US" dirty="0" smtClean="0"/>
              <a:t>Relevance in contemporary economic geography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 of Location Theories in a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 smtClean="0"/>
              <a:t>Detailed case study of a specific region applying location theories:</a:t>
            </a:r>
            <a:endParaRPr lang="en-US" sz="2800" dirty="0" smtClean="0"/>
          </a:p>
          <a:p>
            <a:pPr lvl="1"/>
            <a:r>
              <a:rPr lang="en-US" dirty="0" smtClean="0"/>
              <a:t>Factors influencing agricultural or industrial development</a:t>
            </a:r>
            <a:endParaRPr lang="en-US" sz="2400" dirty="0" smtClean="0"/>
          </a:p>
          <a:p>
            <a:pPr lvl="1"/>
            <a:r>
              <a:rPr lang="en-US" smtClean="0"/>
              <a:t>Policy implications and strategic planning based on theoretical models</a:t>
            </a:r>
            <a:endParaRPr lang="en-US" sz="240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Factors Affecting Location of Economic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Agriculture and Industrial Location Theories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Location of Economic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Location Theory in Economic Geography</a:t>
            </a:r>
          </a:p>
          <a:p>
            <a:pPr lvl="0"/>
            <a:r>
              <a:rPr lang="en-US" dirty="0" smtClean="0"/>
              <a:t>Importance of studying factors influencing the location of economic activities</a:t>
            </a:r>
          </a:p>
          <a:p>
            <a:pPr lvl="0"/>
            <a:r>
              <a:rPr lang="en-US" dirty="0" smtClean="0"/>
              <a:t>Overview of key concepts and methodologies in location theory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Factors Affecting Location of Agricultural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Agricultural Location Factors:</a:t>
            </a:r>
            <a:endParaRPr lang="en-US" sz="2800" dirty="0" smtClean="0"/>
          </a:p>
          <a:p>
            <a:pPr lvl="1"/>
            <a:r>
              <a:rPr lang="en-US" dirty="0" smtClean="0"/>
              <a:t>Natural Factors:</a:t>
            </a:r>
            <a:endParaRPr lang="en-US" sz="2400" dirty="0" smtClean="0"/>
          </a:p>
          <a:p>
            <a:pPr lvl="2"/>
            <a:r>
              <a:rPr lang="en-US" dirty="0" smtClean="0"/>
              <a:t>Climate (temperature, precipitation)</a:t>
            </a:r>
            <a:endParaRPr lang="en-US" sz="2000" dirty="0" smtClean="0"/>
          </a:p>
          <a:p>
            <a:pPr lvl="2"/>
            <a:r>
              <a:rPr lang="en-US" dirty="0" smtClean="0"/>
              <a:t>Soil fertility and type</a:t>
            </a:r>
            <a:endParaRPr lang="en-US" sz="2000" dirty="0" smtClean="0"/>
          </a:p>
          <a:p>
            <a:pPr lvl="2"/>
            <a:r>
              <a:rPr lang="en-US" dirty="0" smtClean="0"/>
              <a:t>Topography (slope, elevation)</a:t>
            </a:r>
            <a:endParaRPr lang="en-US" sz="2000" dirty="0" smtClean="0"/>
          </a:p>
          <a:p>
            <a:pPr lvl="1"/>
            <a:r>
              <a:rPr lang="en-US" dirty="0" smtClean="0"/>
              <a:t>Economic Factors:</a:t>
            </a:r>
            <a:endParaRPr lang="en-US" sz="2400" dirty="0" smtClean="0"/>
          </a:p>
          <a:p>
            <a:pPr lvl="2"/>
            <a:r>
              <a:rPr lang="en-US" dirty="0" smtClean="0"/>
              <a:t>Market access and transportation</a:t>
            </a:r>
            <a:endParaRPr lang="en-US" sz="2000" dirty="0" smtClean="0"/>
          </a:p>
          <a:p>
            <a:pPr lvl="2"/>
            <a:r>
              <a:rPr lang="en-US" dirty="0" smtClean="0"/>
              <a:t>Labor availability and cost</a:t>
            </a:r>
            <a:endParaRPr lang="en-US" sz="2000" dirty="0" smtClean="0"/>
          </a:p>
          <a:p>
            <a:pPr lvl="2"/>
            <a:r>
              <a:rPr lang="en-US" dirty="0" smtClean="0"/>
              <a:t>Land costs and availability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Von </a:t>
            </a:r>
            <a:r>
              <a:rPr lang="en-US" b="1" dirty="0" err="1" smtClean="0"/>
              <a:t>Thunen's</a:t>
            </a:r>
            <a:r>
              <a:rPr lang="en-US" b="1" dirty="0" smtClean="0"/>
              <a:t> Agricultural Location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Introduction to Von </a:t>
            </a:r>
            <a:r>
              <a:rPr lang="en-US" dirty="0" err="1" smtClean="0"/>
              <a:t>Thunen's</a:t>
            </a:r>
            <a:r>
              <a:rPr lang="en-US" dirty="0" smtClean="0"/>
              <a:t> Model:</a:t>
            </a:r>
            <a:endParaRPr lang="en-US" sz="2800" dirty="0" smtClean="0"/>
          </a:p>
          <a:p>
            <a:pPr lvl="1"/>
            <a:r>
              <a:rPr lang="en-US" dirty="0" smtClean="0"/>
              <a:t>Developed by Johann Heinrich von </a:t>
            </a:r>
            <a:r>
              <a:rPr lang="en-US" dirty="0" err="1" smtClean="0"/>
              <a:t>Thunen</a:t>
            </a:r>
            <a:r>
              <a:rPr lang="en-US" dirty="0" smtClean="0"/>
              <a:t> in 1826</a:t>
            </a:r>
            <a:endParaRPr lang="en-US" sz="2400" dirty="0" smtClean="0"/>
          </a:p>
          <a:p>
            <a:pPr lvl="1"/>
            <a:r>
              <a:rPr lang="en-US" dirty="0" smtClean="0"/>
              <a:t>Basic principles of spatial economic theory in agriculture</a:t>
            </a:r>
            <a:endParaRPr lang="en-US" sz="2400" dirty="0" smtClean="0"/>
          </a:p>
          <a:p>
            <a:pPr lvl="0"/>
            <a:r>
              <a:rPr lang="en-US" dirty="0" smtClean="0"/>
              <a:t>Application of the Model:</a:t>
            </a:r>
            <a:endParaRPr lang="en-US" sz="2800" dirty="0" smtClean="0"/>
          </a:p>
          <a:p>
            <a:pPr lvl="1"/>
            <a:r>
              <a:rPr lang="en-US" dirty="0" smtClean="0"/>
              <a:t>Rings of agricultural land use around a city based on transportation costs and land rent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Von </a:t>
            </a:r>
            <a:r>
              <a:rPr lang="en-US" b="1" dirty="0" err="1" smtClean="0"/>
              <a:t>Thunen's</a:t>
            </a:r>
            <a:r>
              <a:rPr lang="en-US" b="1" dirty="0" smtClean="0"/>
              <a:t> Model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Detailed Explanation of Von </a:t>
            </a:r>
            <a:r>
              <a:rPr lang="en-US" dirty="0" err="1" smtClean="0"/>
              <a:t>Thunen's</a:t>
            </a:r>
            <a:r>
              <a:rPr lang="en-US" dirty="0" smtClean="0"/>
              <a:t> Rings:</a:t>
            </a:r>
            <a:endParaRPr lang="en-US" sz="2800" dirty="0" smtClean="0"/>
          </a:p>
          <a:p>
            <a:pPr lvl="1"/>
            <a:r>
              <a:rPr lang="en-US" dirty="0" smtClean="0"/>
              <a:t>First Ring: Intensive farming (dairy, market gardening)</a:t>
            </a:r>
            <a:endParaRPr lang="en-US" sz="2400" dirty="0" smtClean="0"/>
          </a:p>
          <a:p>
            <a:pPr lvl="1"/>
            <a:r>
              <a:rPr lang="en-US" dirty="0" smtClean="0"/>
              <a:t>Second Ring: Extensive field crops (grains, vegetables)</a:t>
            </a:r>
            <a:endParaRPr lang="en-US" sz="2400" dirty="0" smtClean="0"/>
          </a:p>
          <a:p>
            <a:pPr lvl="1"/>
            <a:r>
              <a:rPr lang="en-US" dirty="0" smtClean="0"/>
              <a:t>Third Ring: Ranching and animal grazing</a:t>
            </a:r>
            <a:endParaRPr lang="en-US" sz="2400" dirty="0" smtClean="0"/>
          </a:p>
          <a:p>
            <a:pPr lvl="1"/>
            <a:r>
              <a:rPr lang="en-US" dirty="0" smtClean="0"/>
              <a:t>Fourth Ring: Wilderness or unutilized land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Criticisms and Modern Applications of Von </a:t>
            </a:r>
            <a:r>
              <a:rPr lang="en-US" b="1" dirty="0" err="1" smtClean="0"/>
              <a:t>Thunen's</a:t>
            </a:r>
            <a:r>
              <a:rPr lang="en-US" b="1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Critiques of Von </a:t>
            </a:r>
            <a:r>
              <a:rPr lang="en-US" dirty="0" err="1" smtClean="0"/>
              <a:t>Thunen's</a:t>
            </a:r>
            <a:r>
              <a:rPr lang="en-US" dirty="0" smtClean="0"/>
              <a:t> Model:</a:t>
            </a:r>
            <a:endParaRPr lang="en-US" sz="2800" dirty="0" smtClean="0"/>
          </a:p>
          <a:p>
            <a:pPr lvl="1"/>
            <a:r>
              <a:rPr lang="en-US" dirty="0" smtClean="0"/>
              <a:t>Assumptions of uniformity in transportation and market access</a:t>
            </a:r>
            <a:endParaRPr lang="en-US" sz="2400" dirty="0" smtClean="0"/>
          </a:p>
          <a:p>
            <a:pPr lvl="1"/>
            <a:r>
              <a:rPr lang="en-US" dirty="0" smtClean="0"/>
              <a:t>Changes in technology and globalization affecting agricultural practices</a:t>
            </a:r>
            <a:endParaRPr lang="en-US" sz="2400" dirty="0" smtClean="0"/>
          </a:p>
          <a:p>
            <a:pPr lvl="0"/>
            <a:r>
              <a:rPr lang="en-US" dirty="0" smtClean="0"/>
              <a:t>Modern Applications:</a:t>
            </a:r>
            <a:endParaRPr lang="en-US" sz="2800" dirty="0" smtClean="0"/>
          </a:p>
          <a:p>
            <a:pPr lvl="1"/>
            <a:r>
              <a:rPr lang="en-US" dirty="0" smtClean="0"/>
              <a:t>Adaptation of the model to contemporary agricultural landscapes</a:t>
            </a:r>
            <a:endParaRPr lang="en-US" sz="2400" dirty="0" smtClean="0"/>
          </a:p>
          <a:p>
            <a:pPr lvl="1"/>
            <a:r>
              <a:rPr lang="en-US" dirty="0" smtClean="0"/>
              <a:t>Use in understanding land use planning and agricultural zoning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Weber's Industrial Location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Introduction to Weber's Theory of Industrial Location:</a:t>
            </a:r>
            <a:endParaRPr lang="en-US" sz="2800" dirty="0" smtClean="0"/>
          </a:p>
          <a:p>
            <a:pPr lvl="1"/>
            <a:r>
              <a:rPr lang="en-US" dirty="0" smtClean="0"/>
              <a:t>Developed by Alfred Weber in 1909</a:t>
            </a:r>
            <a:endParaRPr lang="en-US" sz="2400" dirty="0" smtClean="0"/>
          </a:p>
          <a:p>
            <a:pPr lvl="1"/>
            <a:r>
              <a:rPr lang="en-US" dirty="0" smtClean="0"/>
              <a:t>Factors influencing the location of industrial activities</a:t>
            </a:r>
            <a:endParaRPr lang="en-US" sz="2400" dirty="0" smtClean="0"/>
          </a:p>
          <a:p>
            <a:pPr lvl="0"/>
            <a:r>
              <a:rPr lang="en-US" dirty="0" smtClean="0"/>
              <a:t>Factors in Weber's Model:</a:t>
            </a:r>
            <a:endParaRPr lang="en-US" sz="2800" dirty="0" smtClean="0"/>
          </a:p>
          <a:p>
            <a:pPr lvl="1"/>
            <a:r>
              <a:rPr lang="en-US" dirty="0" smtClean="0"/>
              <a:t>Transportation costs (weight-losing vs. weight-gaining industries)</a:t>
            </a:r>
            <a:endParaRPr lang="en-US" sz="2400" dirty="0" smtClean="0"/>
          </a:p>
          <a:p>
            <a:pPr lvl="1"/>
            <a:r>
              <a:rPr lang="en-US" dirty="0" smtClean="0"/>
              <a:t>Labor costs</a:t>
            </a:r>
            <a:endParaRPr lang="en-US" sz="2400" dirty="0" smtClean="0"/>
          </a:p>
          <a:p>
            <a:pPr lvl="1"/>
            <a:r>
              <a:rPr lang="en-US" dirty="0" smtClean="0"/>
              <a:t>Agglomeration economies (industrial clustering)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Criticisms and Modern Applications of Weber's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Critiques of Weber's Model:</a:t>
            </a:r>
            <a:endParaRPr lang="en-US" sz="2800" dirty="0" smtClean="0"/>
          </a:p>
          <a:p>
            <a:pPr lvl="1"/>
            <a:r>
              <a:rPr lang="en-US" dirty="0" smtClean="0"/>
              <a:t>Simplification of factors influencing industrial location</a:t>
            </a:r>
            <a:endParaRPr lang="en-US" sz="2400" dirty="0" smtClean="0"/>
          </a:p>
          <a:p>
            <a:pPr lvl="1"/>
            <a:r>
              <a:rPr lang="en-US" dirty="0" smtClean="0"/>
              <a:t>Globalization and technological advancements impacting industrial decisions</a:t>
            </a:r>
            <a:endParaRPr lang="en-US" sz="2400" dirty="0" smtClean="0"/>
          </a:p>
          <a:p>
            <a:pPr lvl="0"/>
            <a:r>
              <a:rPr lang="en-US" dirty="0" smtClean="0"/>
              <a:t>Modern Applications:</a:t>
            </a:r>
            <a:endParaRPr lang="en-US" sz="2800" dirty="0" smtClean="0"/>
          </a:p>
          <a:p>
            <a:pPr lvl="1"/>
            <a:r>
              <a:rPr lang="en-US" dirty="0" smtClean="0"/>
              <a:t>Adaptation of the model to analyze global supply chains and logistics</a:t>
            </a:r>
            <a:endParaRPr lang="en-US" sz="2400" dirty="0" smtClean="0"/>
          </a:p>
          <a:p>
            <a:pPr lvl="1"/>
            <a:r>
              <a:rPr lang="en-US" dirty="0" smtClean="0"/>
              <a:t>Use in urban and regional planning for industrial development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408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D.N.R.COLLEGE(AUTONOMOUS),BHIMAVARAM DEPARTMENT OF GEOGRAPHY </vt:lpstr>
      <vt:lpstr>Factors Affecting Location of Economic Activity</vt:lpstr>
      <vt:lpstr>Introduction to Location of Economic Activity</vt:lpstr>
      <vt:lpstr>Factors Affecting Location of Agricultural Activities</vt:lpstr>
      <vt:lpstr>Von Thunen's Agricultural Location Theory</vt:lpstr>
      <vt:lpstr>Von Thunen's Model in Practice</vt:lpstr>
      <vt:lpstr>Criticisms and Modern Applications of Von Thunen's Model</vt:lpstr>
      <vt:lpstr>Weber's Industrial Location Theory</vt:lpstr>
      <vt:lpstr>Criticisms and Modern Applications of Weber's Model</vt:lpstr>
      <vt:lpstr>Comparative Analysis of Von Thunen and Weber's Theories</vt:lpstr>
      <vt:lpstr>Application of Location Theories in a Region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6</cp:revision>
  <dcterms:created xsi:type="dcterms:W3CDTF">2006-08-16T00:00:00Z</dcterms:created>
  <dcterms:modified xsi:type="dcterms:W3CDTF">2024-06-24T09:07:28Z</dcterms:modified>
</cp:coreProperties>
</file>