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ECONOMIC 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K.GANGA BHAVANI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Comparative Analysis of Von </a:t>
            </a:r>
            <a:r>
              <a:rPr lang="en-US" b="1" dirty="0" err="1" smtClean="0"/>
              <a:t>Thunen</a:t>
            </a:r>
            <a:r>
              <a:rPr lang="en-US" b="1" dirty="0" smtClean="0"/>
              <a:t> and Weber's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Similarities and Differences:</a:t>
            </a:r>
            <a:endParaRPr lang="en-US" sz="2800" dirty="0" smtClean="0"/>
          </a:p>
          <a:p>
            <a:pPr lvl="1"/>
            <a:r>
              <a:rPr lang="en-US" dirty="0" smtClean="0"/>
              <a:t>Focus on spatial economics in different sectors (agriculture vs. industry)</a:t>
            </a:r>
            <a:endParaRPr lang="en-US" sz="2400" dirty="0" smtClean="0"/>
          </a:p>
          <a:p>
            <a:pPr lvl="1"/>
            <a:r>
              <a:rPr lang="en-US" dirty="0" smtClean="0"/>
              <a:t>Impact of transportation and market factors</a:t>
            </a:r>
            <a:endParaRPr lang="en-US" sz="2400" dirty="0" smtClean="0"/>
          </a:p>
          <a:p>
            <a:pPr lvl="1"/>
            <a:r>
              <a:rPr lang="en-US" dirty="0" smtClean="0"/>
              <a:t>Relevance in contemporary economic geography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Environmental and Sustainability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0"/>
            <a:r>
              <a:rPr lang="en-US" dirty="0" smtClean="0"/>
              <a:t>Environmental Impacts:</a:t>
            </a:r>
            <a:endParaRPr lang="en-US" sz="2800" dirty="0" smtClean="0"/>
          </a:p>
          <a:p>
            <a:pPr lvl="1"/>
            <a:r>
              <a:rPr lang="en-US" dirty="0" smtClean="0"/>
              <a:t>Deforestation and habitat loss</a:t>
            </a:r>
            <a:endParaRPr lang="en-US" sz="2400" dirty="0" smtClean="0"/>
          </a:p>
          <a:p>
            <a:pPr lvl="1"/>
            <a:r>
              <a:rPr lang="en-US" dirty="0" smtClean="0"/>
              <a:t>Water use and pollution</a:t>
            </a:r>
            <a:endParaRPr lang="en-US" sz="2400" dirty="0" smtClean="0"/>
          </a:p>
          <a:p>
            <a:pPr lvl="1"/>
            <a:r>
              <a:rPr lang="en-US" dirty="0" smtClean="0"/>
              <a:t>Soil degradation and erosion</a:t>
            </a:r>
            <a:endParaRPr lang="en-US" sz="2400" dirty="0" smtClean="0"/>
          </a:p>
          <a:p>
            <a:pPr lvl="0"/>
            <a:r>
              <a:rPr lang="en-US" dirty="0" smtClean="0"/>
              <a:t>Sustainability Challenges:</a:t>
            </a:r>
            <a:endParaRPr lang="en-US" sz="2800" dirty="0" smtClean="0"/>
          </a:p>
          <a:p>
            <a:pPr lvl="1"/>
            <a:r>
              <a:rPr lang="en-US" dirty="0" smtClean="0"/>
              <a:t>Sustainable agriculture practices</a:t>
            </a:r>
            <a:endParaRPr lang="en-US" sz="2400" dirty="0" smtClean="0"/>
          </a:p>
          <a:p>
            <a:pPr lvl="1"/>
            <a:r>
              <a:rPr lang="en-US" smtClean="0"/>
              <a:t>Resource depletion and conservation efforts</a:t>
            </a:r>
            <a:endParaRPr lang="en-US" sz="240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Spatial Distribution of Crops and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Food Crops</a:t>
            </a:r>
          </a:p>
          <a:p>
            <a:r>
              <a:rPr lang="en-US" dirty="0" smtClean="0"/>
              <a:t>Commercial Crops</a:t>
            </a:r>
          </a:p>
          <a:p>
            <a:r>
              <a:rPr lang="en-US" dirty="0" smtClean="0"/>
              <a:t>Mineral Resources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Spatial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Spatial Distribution</a:t>
            </a:r>
          </a:p>
          <a:p>
            <a:pPr lvl="0"/>
            <a:r>
              <a:rPr lang="en-US" dirty="0" smtClean="0"/>
              <a:t>Importance of studying spatial patterns of crops and resources in geography and economics</a:t>
            </a:r>
          </a:p>
          <a:p>
            <a:pPr lvl="0"/>
            <a:r>
              <a:rPr lang="en-US" dirty="0" smtClean="0"/>
              <a:t>Overview of key factors influencing distribution (climate, soil, technology, etc.)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Spatial Distribution of Food Crops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Rice:</a:t>
            </a:r>
            <a:endParaRPr lang="en-US" sz="2800" dirty="0" smtClean="0"/>
          </a:p>
          <a:p>
            <a:pPr lvl="1"/>
            <a:r>
              <a:rPr lang="en-US" dirty="0" smtClean="0"/>
              <a:t>Major rice-producing regions globally</a:t>
            </a:r>
            <a:endParaRPr lang="en-US" sz="2400" dirty="0" smtClean="0"/>
          </a:p>
          <a:p>
            <a:pPr lvl="1"/>
            <a:r>
              <a:rPr lang="en-US" dirty="0" smtClean="0"/>
              <a:t>Factors influencing rice cultivation (climate, water availability)</a:t>
            </a:r>
            <a:endParaRPr lang="en-US" sz="2400" dirty="0" smtClean="0"/>
          </a:p>
          <a:p>
            <a:pPr lvl="1"/>
            <a:r>
              <a:rPr lang="en-US" dirty="0" smtClean="0"/>
              <a:t>Examples of leading rice-producing countries (China, India, Indonesia)</a:t>
            </a:r>
            <a:endParaRPr lang="en-US" sz="2400" dirty="0" smtClean="0"/>
          </a:p>
          <a:p>
            <a:pPr lvl="0"/>
            <a:r>
              <a:rPr lang="en-US" dirty="0" smtClean="0"/>
              <a:t>Wheat:</a:t>
            </a:r>
            <a:endParaRPr lang="en-US" sz="2800" dirty="0" smtClean="0"/>
          </a:p>
          <a:p>
            <a:pPr lvl="1"/>
            <a:r>
              <a:rPr lang="en-US" dirty="0" smtClean="0"/>
              <a:t>Global wheat production regions</a:t>
            </a:r>
            <a:endParaRPr lang="en-US" sz="2400" dirty="0" smtClean="0"/>
          </a:p>
          <a:p>
            <a:pPr lvl="1"/>
            <a:r>
              <a:rPr lang="en-US" dirty="0" smtClean="0"/>
              <a:t>Climatic requirements and soil preferences for wheat cultivation</a:t>
            </a:r>
            <a:endParaRPr lang="en-US" sz="2400" dirty="0" smtClean="0"/>
          </a:p>
          <a:p>
            <a:pPr lvl="1"/>
            <a:r>
              <a:rPr lang="en-US" dirty="0" smtClean="0"/>
              <a:t>Examples of major wheat-producing countries (USA, China, Russia)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Spatial Distribution of Commercial Crops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Cotton:</a:t>
            </a:r>
            <a:endParaRPr lang="en-US" sz="2800" dirty="0" smtClean="0"/>
          </a:p>
          <a:p>
            <a:pPr lvl="1"/>
            <a:r>
              <a:rPr lang="en-US" dirty="0" smtClean="0"/>
              <a:t>Global cotton production regions</a:t>
            </a:r>
            <a:endParaRPr lang="en-US" sz="2400" dirty="0" smtClean="0"/>
          </a:p>
          <a:p>
            <a:pPr lvl="1"/>
            <a:r>
              <a:rPr lang="en-US" dirty="0" smtClean="0"/>
              <a:t>Factors influencing cotton cultivation (climate, soil, labor)</a:t>
            </a:r>
            <a:endParaRPr lang="en-US" sz="2400" dirty="0" smtClean="0"/>
          </a:p>
          <a:p>
            <a:pPr lvl="1"/>
            <a:r>
              <a:rPr lang="en-US" dirty="0" smtClean="0"/>
              <a:t>Leading cotton-producing countries (India, China, USA)</a:t>
            </a:r>
            <a:endParaRPr lang="en-US" sz="2400" dirty="0" smtClean="0"/>
          </a:p>
          <a:p>
            <a:pPr lvl="0"/>
            <a:r>
              <a:rPr lang="en-US" dirty="0" smtClean="0"/>
              <a:t>Sugarcane:</a:t>
            </a:r>
            <a:endParaRPr lang="en-US" sz="2800" dirty="0" smtClean="0"/>
          </a:p>
          <a:p>
            <a:pPr lvl="1"/>
            <a:r>
              <a:rPr lang="en-US" dirty="0" smtClean="0"/>
              <a:t>Major sugarcane-producing regions worldwide</a:t>
            </a:r>
            <a:endParaRPr lang="en-US" sz="2400" dirty="0" smtClean="0"/>
          </a:p>
          <a:p>
            <a:pPr lvl="1"/>
            <a:r>
              <a:rPr lang="en-US" dirty="0" smtClean="0"/>
              <a:t>Agro-climatic conditions suitable for sugarcane cultivation</a:t>
            </a:r>
            <a:endParaRPr lang="en-US" sz="2400" dirty="0" smtClean="0"/>
          </a:p>
          <a:p>
            <a:pPr lvl="1"/>
            <a:r>
              <a:rPr lang="en-US" dirty="0" smtClean="0"/>
              <a:t>Examples of top sugarcane-producing countries (Brazil, India, China)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Spatial Distribution of Plantation Crops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Tea:</a:t>
            </a:r>
            <a:endParaRPr lang="en-US" sz="2800" dirty="0" smtClean="0"/>
          </a:p>
          <a:p>
            <a:pPr lvl="1"/>
            <a:r>
              <a:rPr lang="en-US" dirty="0" smtClean="0"/>
              <a:t>Global tea production regions (e.g., India, China, Kenya)</a:t>
            </a:r>
            <a:endParaRPr lang="en-US" sz="2400" dirty="0" smtClean="0"/>
          </a:p>
          <a:p>
            <a:pPr lvl="1"/>
            <a:r>
              <a:rPr lang="en-US" dirty="0" smtClean="0"/>
              <a:t>Climatic requirements and altitude preferences for tea cultivation</a:t>
            </a:r>
            <a:endParaRPr lang="en-US" sz="2400" dirty="0" smtClean="0"/>
          </a:p>
          <a:p>
            <a:pPr lvl="1"/>
            <a:r>
              <a:rPr lang="en-US" dirty="0" smtClean="0"/>
              <a:t>Economic significance and trade patterns of tea production</a:t>
            </a:r>
            <a:endParaRPr lang="en-US" sz="2400" dirty="0" smtClean="0"/>
          </a:p>
          <a:p>
            <a:pPr lvl="0"/>
            <a:r>
              <a:rPr lang="en-US" dirty="0" smtClean="0"/>
              <a:t>Rubber:</a:t>
            </a:r>
            <a:endParaRPr lang="en-US" sz="2800" dirty="0" smtClean="0"/>
          </a:p>
          <a:p>
            <a:pPr lvl="1"/>
            <a:r>
              <a:rPr lang="en-US" dirty="0" smtClean="0"/>
              <a:t>Major rubber-producing areas (e.g., Thailand, Indonesia, Malaysia)</a:t>
            </a:r>
            <a:endParaRPr lang="en-US" sz="2400" dirty="0" smtClean="0"/>
          </a:p>
          <a:p>
            <a:pPr lvl="1"/>
            <a:r>
              <a:rPr lang="en-US" dirty="0" smtClean="0"/>
              <a:t>Factors influencing rubber cultivation (climate, soil, labor)</a:t>
            </a:r>
            <a:endParaRPr lang="en-US" sz="2400" dirty="0" smtClean="0"/>
          </a:p>
          <a:p>
            <a:pPr lvl="1"/>
            <a:r>
              <a:rPr lang="en-US" dirty="0" smtClean="0"/>
              <a:t>Applications and industrial uses of natural rubber</a:t>
            </a:r>
            <a:endParaRPr lang="en-US" sz="2400" dirty="0" smtClean="0"/>
          </a:p>
          <a:p>
            <a:pPr lvl="0"/>
            <a:r>
              <a:rPr lang="en-US" dirty="0" smtClean="0"/>
              <a:t>Coffee:</a:t>
            </a:r>
            <a:endParaRPr lang="en-US" sz="2800" dirty="0" smtClean="0"/>
          </a:p>
          <a:p>
            <a:pPr lvl="1"/>
            <a:r>
              <a:rPr lang="en-US" dirty="0" smtClean="0"/>
              <a:t>Leading coffee-producing regions (e.g., Brazil, Vietnam, Colombia)</a:t>
            </a:r>
            <a:endParaRPr lang="en-US" sz="2400" dirty="0" smtClean="0"/>
          </a:p>
          <a:p>
            <a:pPr lvl="1"/>
            <a:r>
              <a:rPr lang="en-US" dirty="0" smtClean="0"/>
              <a:t>Altitude and climatic conditions conducive to coffee farming</a:t>
            </a:r>
            <a:endParaRPr lang="en-US" sz="2400" dirty="0" smtClean="0"/>
          </a:p>
          <a:p>
            <a:pPr lvl="1"/>
            <a:r>
              <a:rPr lang="en-US" dirty="0" smtClean="0"/>
              <a:t>Economic impact and global trade dynamics of coffee production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Spatial Distribution of Ferrous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Coal:</a:t>
            </a:r>
            <a:endParaRPr lang="en-US" sz="2800" dirty="0" smtClean="0"/>
          </a:p>
          <a:p>
            <a:pPr lvl="1"/>
            <a:r>
              <a:rPr lang="en-US" dirty="0" smtClean="0"/>
              <a:t>Global distribution of coal reserves and production</a:t>
            </a:r>
            <a:endParaRPr lang="en-US" sz="2400" dirty="0" smtClean="0"/>
          </a:p>
          <a:p>
            <a:pPr lvl="1"/>
            <a:r>
              <a:rPr lang="en-US" dirty="0" smtClean="0"/>
              <a:t>Factors influencing coal mining (geology, technology, market demand)</a:t>
            </a:r>
            <a:endParaRPr lang="en-US" sz="2400" dirty="0" smtClean="0"/>
          </a:p>
          <a:p>
            <a:pPr lvl="1"/>
            <a:r>
              <a:rPr lang="en-US" dirty="0" smtClean="0"/>
              <a:t>Leading coal-producing countries (China, USA, India)</a:t>
            </a:r>
            <a:endParaRPr lang="en-US" sz="2400" dirty="0" smtClean="0"/>
          </a:p>
          <a:p>
            <a:pPr lvl="0"/>
            <a:r>
              <a:rPr lang="en-US" dirty="0" smtClean="0"/>
              <a:t>Iron Ore:</a:t>
            </a:r>
            <a:endParaRPr lang="en-US" sz="2800" dirty="0" smtClean="0"/>
          </a:p>
          <a:p>
            <a:pPr lvl="1"/>
            <a:r>
              <a:rPr lang="en-US" dirty="0" smtClean="0"/>
              <a:t>Major iron ore deposits and mining regions worldwide</a:t>
            </a:r>
            <a:endParaRPr lang="en-US" sz="2400" dirty="0" smtClean="0"/>
          </a:p>
          <a:p>
            <a:pPr lvl="1"/>
            <a:r>
              <a:rPr lang="en-US" dirty="0" smtClean="0"/>
              <a:t>Geographical distribution and quality of iron ore reserves</a:t>
            </a:r>
            <a:endParaRPr lang="en-US" sz="2400" dirty="0" smtClean="0"/>
          </a:p>
          <a:p>
            <a:pPr lvl="1"/>
            <a:r>
              <a:rPr lang="en-US" dirty="0" smtClean="0"/>
              <a:t>Examples of top iron ore-producing countries (Australia, Brazil, China)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Spatial Distribution of Non-ferrous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Petroleum:</a:t>
            </a:r>
            <a:endParaRPr lang="en-US" sz="2800" dirty="0" smtClean="0"/>
          </a:p>
          <a:p>
            <a:pPr lvl="1"/>
            <a:r>
              <a:rPr lang="en-US" dirty="0" smtClean="0"/>
              <a:t>Global distribution of petroleum reserves and production</a:t>
            </a:r>
            <a:endParaRPr lang="en-US" sz="2400" dirty="0" smtClean="0"/>
          </a:p>
          <a:p>
            <a:pPr lvl="1"/>
            <a:r>
              <a:rPr lang="en-US" dirty="0" smtClean="0"/>
              <a:t>Factors influencing oil exploration and extraction (geology, technology, market prices)</a:t>
            </a:r>
            <a:endParaRPr lang="en-US" sz="2400" dirty="0" smtClean="0"/>
          </a:p>
          <a:p>
            <a:pPr lvl="1"/>
            <a:r>
              <a:rPr lang="en-US" dirty="0" smtClean="0"/>
              <a:t>Leading oil-producing countries (USA, Saudi Arabia, Russia)</a:t>
            </a:r>
            <a:endParaRPr lang="en-US" sz="2400" dirty="0" smtClean="0"/>
          </a:p>
          <a:p>
            <a:pPr lvl="0"/>
            <a:r>
              <a:rPr lang="en-US" dirty="0" smtClean="0"/>
              <a:t>Natural Gas:</a:t>
            </a:r>
            <a:endParaRPr lang="en-US" sz="2800" dirty="0" smtClean="0"/>
          </a:p>
          <a:p>
            <a:pPr lvl="1"/>
            <a:r>
              <a:rPr lang="en-US" dirty="0" smtClean="0"/>
              <a:t>Major natural gas fields and production areas worldwide</a:t>
            </a:r>
            <a:endParaRPr lang="en-US" sz="2400" dirty="0" smtClean="0"/>
          </a:p>
          <a:p>
            <a:pPr lvl="1"/>
            <a:r>
              <a:rPr lang="en-US" dirty="0" smtClean="0"/>
              <a:t>Geological factors and technological advancements in natural gas extraction</a:t>
            </a:r>
            <a:endParaRPr lang="en-US" sz="2400" dirty="0" smtClean="0"/>
          </a:p>
          <a:p>
            <a:pPr lvl="1"/>
            <a:r>
              <a:rPr lang="en-US" dirty="0" smtClean="0"/>
              <a:t>Examples of top natural gas-producing countries (USA, Russia, Qatar)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Production Trends and Economic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Trends in Production:</a:t>
            </a:r>
            <a:endParaRPr lang="en-US" sz="2800" dirty="0" smtClean="0"/>
          </a:p>
          <a:p>
            <a:pPr lvl="1"/>
            <a:r>
              <a:rPr lang="en-US" dirty="0" smtClean="0"/>
              <a:t>Growth and fluctuations in crop and resource production</a:t>
            </a:r>
            <a:endParaRPr lang="en-US" sz="2400" dirty="0" smtClean="0"/>
          </a:p>
          <a:p>
            <a:pPr lvl="1"/>
            <a:r>
              <a:rPr lang="en-US" dirty="0" smtClean="0"/>
              <a:t>Impact of climate change and technological advancements</a:t>
            </a:r>
            <a:endParaRPr lang="en-US" sz="2400" dirty="0" smtClean="0"/>
          </a:p>
          <a:p>
            <a:pPr lvl="0"/>
            <a:r>
              <a:rPr lang="en-US" dirty="0" smtClean="0"/>
              <a:t>Economic Impacts:</a:t>
            </a:r>
            <a:endParaRPr lang="en-US" sz="2800" dirty="0" smtClean="0"/>
          </a:p>
          <a:p>
            <a:pPr lvl="1"/>
            <a:r>
              <a:rPr lang="en-US" dirty="0" smtClean="0"/>
              <a:t>Contribution to national economies</a:t>
            </a:r>
            <a:endParaRPr lang="en-US" sz="2400" dirty="0" smtClean="0"/>
          </a:p>
          <a:p>
            <a:pPr lvl="1"/>
            <a:r>
              <a:rPr lang="en-US" dirty="0" smtClean="0"/>
              <a:t>Employment generation and rural development</a:t>
            </a:r>
            <a:endParaRPr lang="en-US" sz="2400" dirty="0" smtClean="0"/>
          </a:p>
          <a:p>
            <a:pPr lvl="1"/>
            <a:r>
              <a:rPr lang="en-US" dirty="0" smtClean="0"/>
              <a:t>Global trade dynamics and market prices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520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D.N.R.COLLEGE(AUTONOMOUS),BHIMAVARAM DEPARTMENT OF GEOGRAPHY </vt:lpstr>
      <vt:lpstr>Spatial Distribution of Crops and Resources</vt:lpstr>
      <vt:lpstr>Introduction to Spatial Distribution</vt:lpstr>
      <vt:lpstr>Spatial Distribution of Food Crops</vt:lpstr>
      <vt:lpstr>Spatial Distribution of Commercial Crops</vt:lpstr>
      <vt:lpstr>Spatial Distribution of Plantation Crops</vt:lpstr>
      <vt:lpstr>Spatial Distribution of Ferrous Resources</vt:lpstr>
      <vt:lpstr>Spatial Distribution of Non-ferrous Resources</vt:lpstr>
      <vt:lpstr>Production Trends and Economic Impacts</vt:lpstr>
      <vt:lpstr>Comparative Analysis of Von Thunen and Weber's Theories</vt:lpstr>
      <vt:lpstr>Environmental and Sustainability Issues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Student</cp:lastModifiedBy>
  <cp:revision>7</cp:revision>
  <dcterms:created xsi:type="dcterms:W3CDTF">2006-08-16T00:00:00Z</dcterms:created>
  <dcterms:modified xsi:type="dcterms:W3CDTF">2024-06-24T09:07:47Z</dcterms:modified>
</cp:coreProperties>
</file>