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33400" y="2362200"/>
            <a:ext cx="7924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GEOGRAPHY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Definition:</a:t>
            </a:r>
            <a:r>
              <a:rPr lang="en-US" dirty="0" smtClean="0"/>
              <a:t> Overview of environmental issues and their impacts on various ecosystems.</a:t>
            </a:r>
          </a:p>
          <a:p>
            <a:pPr lvl="0"/>
            <a:r>
              <a:rPr lang="en-US" b="1" dirty="0" smtClean="0"/>
              <a:t>Importance:</a:t>
            </a:r>
            <a:r>
              <a:rPr lang="en-US" dirty="0" smtClean="0"/>
              <a:t> Understanding the interaction between ecosystems and environmental problems is crucial for conservation efforts.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Environmental Problems in Tropical Ecosystems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Key Issues:</a:t>
            </a:r>
            <a:endParaRPr lang="en-US" sz="2800" dirty="0" smtClean="0"/>
          </a:p>
          <a:p>
            <a:pPr lvl="1"/>
            <a:r>
              <a:rPr lang="en-US" dirty="0" smtClean="0"/>
              <a:t>Deforestation</a:t>
            </a:r>
            <a:endParaRPr lang="en-US" sz="2400" dirty="0" smtClean="0"/>
          </a:p>
          <a:p>
            <a:pPr lvl="1"/>
            <a:r>
              <a:rPr lang="en-US" dirty="0" smtClean="0"/>
              <a:t>Loss of biodiversity</a:t>
            </a:r>
            <a:endParaRPr lang="en-US" sz="2400" dirty="0" smtClean="0"/>
          </a:p>
          <a:p>
            <a:pPr lvl="1"/>
            <a:r>
              <a:rPr lang="en-US" dirty="0" smtClean="0"/>
              <a:t>Soil erosion</a:t>
            </a:r>
            <a:endParaRPr lang="en-US" sz="2400" dirty="0" smtClean="0"/>
          </a:p>
          <a:p>
            <a:pPr lvl="1"/>
            <a:r>
              <a:rPr lang="en-US" dirty="0" smtClean="0"/>
              <a:t>Climate change impacts</a:t>
            </a:r>
            <a:endParaRPr lang="en-US" sz="2400" dirty="0" smtClean="0"/>
          </a:p>
          <a:p>
            <a:pPr lvl="0"/>
            <a:r>
              <a:rPr lang="en-US" b="1" dirty="0" smtClean="0"/>
              <a:t>Examples:</a:t>
            </a:r>
            <a:endParaRPr lang="en-US" sz="2800" dirty="0" smtClean="0"/>
          </a:p>
          <a:p>
            <a:pPr lvl="1"/>
            <a:r>
              <a:rPr lang="en-US" dirty="0" smtClean="0"/>
              <a:t>Amazon rainforest deforestation</a:t>
            </a:r>
            <a:endParaRPr lang="en-US" sz="2400" dirty="0" smtClean="0"/>
          </a:p>
          <a:p>
            <a:pPr lvl="1"/>
            <a:r>
              <a:rPr lang="en-US" dirty="0" smtClean="0"/>
              <a:t>Coral reef bleaching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Environmental Problems in Temperate Ecosystems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Key Issues:</a:t>
            </a:r>
            <a:endParaRPr lang="en-US" sz="2800" dirty="0" smtClean="0"/>
          </a:p>
          <a:p>
            <a:pPr lvl="1"/>
            <a:r>
              <a:rPr lang="en-US" dirty="0" smtClean="0"/>
              <a:t>Habitat fragmentation</a:t>
            </a:r>
            <a:endParaRPr lang="en-US" sz="2400" dirty="0" smtClean="0"/>
          </a:p>
          <a:p>
            <a:pPr lvl="1"/>
            <a:r>
              <a:rPr lang="en-US" dirty="0" smtClean="0"/>
              <a:t>Invasive species</a:t>
            </a:r>
            <a:endParaRPr lang="en-US" sz="2400" dirty="0" smtClean="0"/>
          </a:p>
          <a:p>
            <a:pPr lvl="1"/>
            <a:r>
              <a:rPr lang="en-US" dirty="0" smtClean="0"/>
              <a:t>Pollution (air and water)</a:t>
            </a:r>
            <a:endParaRPr lang="en-US" sz="2400" dirty="0" smtClean="0"/>
          </a:p>
          <a:p>
            <a:pPr lvl="1"/>
            <a:r>
              <a:rPr lang="en-US" dirty="0" smtClean="0"/>
              <a:t>Climate change impacts</a:t>
            </a:r>
            <a:endParaRPr lang="en-US" sz="2400" dirty="0" smtClean="0"/>
          </a:p>
          <a:p>
            <a:pPr lvl="0"/>
            <a:r>
              <a:rPr lang="en-US" b="1" dirty="0" smtClean="0"/>
              <a:t>Examples:</a:t>
            </a:r>
            <a:endParaRPr lang="en-US" sz="2800" dirty="0" smtClean="0"/>
          </a:p>
          <a:p>
            <a:pPr lvl="1"/>
            <a:r>
              <a:rPr lang="en-US" dirty="0" smtClean="0"/>
              <a:t>Urban sprawl in North America</a:t>
            </a:r>
            <a:endParaRPr lang="en-US" sz="2400" dirty="0" smtClean="0"/>
          </a:p>
          <a:p>
            <a:pPr lvl="1"/>
            <a:r>
              <a:rPr lang="en-US" dirty="0" smtClean="0"/>
              <a:t>Acid rain in Europe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Environmental Problems in Polar Ecosystems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Key Issues:</a:t>
            </a:r>
            <a:endParaRPr lang="en-US" sz="2800" dirty="0" smtClean="0"/>
          </a:p>
          <a:p>
            <a:pPr lvl="1"/>
            <a:r>
              <a:rPr lang="en-US" dirty="0" smtClean="0"/>
              <a:t>Melting ice caps and glaciers</a:t>
            </a:r>
            <a:endParaRPr lang="en-US" sz="2400" dirty="0" smtClean="0"/>
          </a:p>
          <a:p>
            <a:pPr lvl="1"/>
            <a:r>
              <a:rPr lang="en-US" dirty="0" smtClean="0"/>
              <a:t>Habitat loss for polar species</a:t>
            </a:r>
            <a:endParaRPr lang="en-US" sz="2400" dirty="0" smtClean="0"/>
          </a:p>
          <a:p>
            <a:pPr lvl="1"/>
            <a:r>
              <a:rPr lang="en-US" dirty="0" smtClean="0"/>
              <a:t>Pollution (persistent organic pollutants)</a:t>
            </a:r>
            <a:endParaRPr lang="en-US" sz="2400" dirty="0" smtClean="0"/>
          </a:p>
          <a:p>
            <a:pPr lvl="1"/>
            <a:r>
              <a:rPr lang="en-US" dirty="0" smtClean="0"/>
              <a:t>Climate change impacts</a:t>
            </a:r>
            <a:endParaRPr lang="en-US" sz="2400" dirty="0" smtClean="0"/>
          </a:p>
          <a:p>
            <a:pPr lvl="0"/>
            <a:r>
              <a:rPr lang="en-US" b="1" dirty="0" smtClean="0"/>
              <a:t>Examples:</a:t>
            </a:r>
            <a:endParaRPr lang="en-US" sz="2800" dirty="0" smtClean="0"/>
          </a:p>
          <a:p>
            <a:pPr lvl="1"/>
            <a:r>
              <a:rPr lang="en-US" dirty="0" smtClean="0"/>
              <a:t>Arctic ice melt</a:t>
            </a:r>
            <a:endParaRPr lang="en-US" sz="2400" dirty="0" smtClean="0"/>
          </a:p>
          <a:p>
            <a:pPr lvl="1"/>
            <a:r>
              <a:rPr lang="en-US" dirty="0" smtClean="0"/>
              <a:t>Decline of polar bear populations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Environmental Pollution: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Sources:</a:t>
            </a:r>
            <a:endParaRPr lang="en-US" sz="2800" dirty="0" smtClean="0"/>
          </a:p>
          <a:p>
            <a:pPr lvl="1"/>
            <a:r>
              <a:rPr lang="en-US" dirty="0" smtClean="0"/>
              <a:t>Industrial waste</a:t>
            </a:r>
            <a:endParaRPr lang="en-US" sz="2400" dirty="0" smtClean="0"/>
          </a:p>
          <a:p>
            <a:pPr lvl="1"/>
            <a:r>
              <a:rPr lang="en-US" dirty="0" smtClean="0"/>
              <a:t>Agricultural runoff</a:t>
            </a:r>
            <a:endParaRPr lang="en-US" sz="2400" dirty="0" smtClean="0"/>
          </a:p>
          <a:p>
            <a:pPr lvl="1"/>
            <a:r>
              <a:rPr lang="en-US" dirty="0" smtClean="0"/>
              <a:t>Urban runoff</a:t>
            </a:r>
            <a:endParaRPr lang="en-US" sz="2400" dirty="0" smtClean="0"/>
          </a:p>
          <a:p>
            <a:pPr lvl="1"/>
            <a:r>
              <a:rPr lang="en-US" dirty="0" smtClean="0"/>
              <a:t>Sewage discharge</a:t>
            </a:r>
            <a:endParaRPr lang="en-US" sz="2400" dirty="0" smtClean="0"/>
          </a:p>
          <a:p>
            <a:pPr lvl="0"/>
            <a:r>
              <a:rPr lang="en-US" b="1" dirty="0" smtClean="0"/>
              <a:t>Effects:</a:t>
            </a:r>
            <a:endParaRPr lang="en-US" sz="2800" dirty="0" smtClean="0"/>
          </a:p>
          <a:p>
            <a:pPr lvl="1"/>
            <a:r>
              <a:rPr lang="en-US" dirty="0" err="1" smtClean="0"/>
              <a:t>Eutrophication</a:t>
            </a:r>
            <a:endParaRPr lang="en-US" sz="2400" dirty="0" smtClean="0"/>
          </a:p>
          <a:p>
            <a:pPr lvl="1"/>
            <a:r>
              <a:rPr lang="en-US" dirty="0" smtClean="0"/>
              <a:t>Contamination of drinking water</a:t>
            </a:r>
            <a:endParaRPr lang="en-US" sz="2400" dirty="0" smtClean="0"/>
          </a:p>
          <a:p>
            <a:pPr lvl="1"/>
            <a:r>
              <a:rPr lang="en-US" dirty="0" smtClean="0"/>
              <a:t>Loss of aquatic biodiversity</a:t>
            </a:r>
            <a:endParaRPr lang="en-US" sz="2400" dirty="0" smtClean="0"/>
          </a:p>
          <a:p>
            <a:pPr lvl="1"/>
            <a:r>
              <a:rPr lang="en-US" dirty="0" smtClean="0"/>
              <a:t>Human health risks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Environmental Pollution: 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Sources:</a:t>
            </a:r>
            <a:endParaRPr lang="en-US" sz="2800" dirty="0" smtClean="0"/>
          </a:p>
          <a:p>
            <a:pPr lvl="1"/>
            <a:r>
              <a:rPr lang="en-US" dirty="0" smtClean="0"/>
              <a:t>Industrial emissions</a:t>
            </a:r>
            <a:endParaRPr lang="en-US" sz="2400" dirty="0" smtClean="0"/>
          </a:p>
          <a:p>
            <a:pPr lvl="1"/>
            <a:r>
              <a:rPr lang="en-US" dirty="0" smtClean="0"/>
              <a:t>Vehicle exhaust</a:t>
            </a:r>
            <a:endParaRPr lang="en-US" sz="2400" dirty="0" smtClean="0"/>
          </a:p>
          <a:p>
            <a:pPr lvl="1"/>
            <a:r>
              <a:rPr lang="en-US" dirty="0" smtClean="0"/>
              <a:t>Burning of fossil fuels</a:t>
            </a:r>
            <a:endParaRPr lang="en-US" sz="2400" dirty="0" smtClean="0"/>
          </a:p>
          <a:p>
            <a:pPr lvl="1"/>
            <a:r>
              <a:rPr lang="en-US" dirty="0" smtClean="0"/>
              <a:t>Agricultural activities</a:t>
            </a:r>
            <a:endParaRPr lang="en-US" sz="2400" dirty="0" smtClean="0"/>
          </a:p>
          <a:p>
            <a:pPr lvl="0"/>
            <a:r>
              <a:rPr lang="en-US" b="1" dirty="0" smtClean="0"/>
              <a:t>Effects:</a:t>
            </a:r>
            <a:endParaRPr lang="en-US" sz="2800" dirty="0" smtClean="0"/>
          </a:p>
          <a:p>
            <a:pPr lvl="1"/>
            <a:r>
              <a:rPr lang="en-US" dirty="0" smtClean="0"/>
              <a:t>Respiratory diseases</a:t>
            </a:r>
            <a:endParaRPr lang="en-US" sz="2400" dirty="0" smtClean="0"/>
          </a:p>
          <a:p>
            <a:pPr lvl="1"/>
            <a:r>
              <a:rPr lang="en-US" dirty="0" smtClean="0"/>
              <a:t>Acid rain</a:t>
            </a:r>
            <a:endParaRPr lang="en-US" sz="2400" dirty="0" smtClean="0"/>
          </a:p>
          <a:p>
            <a:pPr lvl="1"/>
            <a:r>
              <a:rPr lang="en-US" dirty="0" smtClean="0"/>
              <a:t>Global warming</a:t>
            </a:r>
            <a:endParaRPr lang="en-US" sz="2400" dirty="0" smtClean="0"/>
          </a:p>
          <a:p>
            <a:pPr lvl="1"/>
            <a:r>
              <a:rPr lang="en-US" dirty="0" smtClean="0"/>
              <a:t>Ozone layer depletion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Concept of Holistic Environment and Systems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Holistic Environment:</a:t>
            </a:r>
            <a:endParaRPr lang="en-US" sz="2800" dirty="0" smtClean="0"/>
          </a:p>
          <a:p>
            <a:pPr lvl="1"/>
            <a:r>
              <a:rPr lang="en-US" dirty="0" smtClean="0"/>
              <a:t>Viewing the environment as an interconnected whole.</a:t>
            </a:r>
            <a:endParaRPr lang="en-US" sz="2400" dirty="0" smtClean="0"/>
          </a:p>
          <a:p>
            <a:pPr lvl="1"/>
            <a:r>
              <a:rPr lang="en-US" dirty="0" smtClean="0"/>
              <a:t>Emphasizing the interdependence of natural systems.</a:t>
            </a:r>
            <a:endParaRPr lang="en-US" sz="2400" dirty="0" smtClean="0"/>
          </a:p>
          <a:p>
            <a:pPr lvl="0"/>
            <a:r>
              <a:rPr lang="en-US" b="1" dirty="0" smtClean="0"/>
              <a:t>Systems Approach:</a:t>
            </a:r>
            <a:endParaRPr lang="en-US" sz="2800" dirty="0" smtClean="0"/>
          </a:p>
          <a:p>
            <a:pPr lvl="1"/>
            <a:r>
              <a:rPr lang="en-US" dirty="0" smtClean="0"/>
              <a:t>Analyzing the complex interactions within ecosystems.</a:t>
            </a:r>
            <a:endParaRPr lang="en-US" sz="2400" dirty="0" smtClean="0"/>
          </a:p>
          <a:p>
            <a:pPr lvl="1"/>
            <a:r>
              <a:rPr lang="en-US" dirty="0" smtClean="0"/>
              <a:t>Using a multidisciplinary perspective for environmental management.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Ecosystems and Their Relation with Habitats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Definition:</a:t>
            </a:r>
            <a:endParaRPr lang="en-US" sz="2800" dirty="0" smtClean="0"/>
          </a:p>
          <a:p>
            <a:pPr lvl="1"/>
            <a:r>
              <a:rPr lang="en-US" dirty="0" smtClean="0"/>
              <a:t>Ecosystem: A community of living organisms and their physical environment.</a:t>
            </a:r>
            <a:endParaRPr lang="en-US" sz="2400" dirty="0" smtClean="0"/>
          </a:p>
          <a:p>
            <a:pPr lvl="1"/>
            <a:r>
              <a:rPr lang="en-US" dirty="0" smtClean="0"/>
              <a:t>Habitat: The natural environment where an organism lives.</a:t>
            </a:r>
            <a:endParaRPr lang="en-US" sz="2400" dirty="0" smtClean="0"/>
          </a:p>
          <a:p>
            <a:pPr lvl="0"/>
            <a:r>
              <a:rPr lang="en-US" b="1" dirty="0" smtClean="0"/>
              <a:t>Relationship:</a:t>
            </a:r>
            <a:endParaRPr lang="en-US" sz="2800" dirty="0" smtClean="0"/>
          </a:p>
          <a:p>
            <a:pPr lvl="1"/>
            <a:r>
              <a:rPr lang="en-US" dirty="0" smtClean="0"/>
              <a:t>Habitats provide the necessary conditions for organisms within ecosystems.</a:t>
            </a:r>
            <a:endParaRPr lang="en-US" sz="2400" dirty="0" smtClean="0"/>
          </a:p>
          <a:p>
            <a:pPr lvl="1"/>
            <a:r>
              <a:rPr lang="en-US" dirty="0" smtClean="0"/>
              <a:t>Changes in habitats can directly affect the health and stability of ecosystems.</a:t>
            </a:r>
            <a:endParaRPr lang="en-US" sz="2400" smtClean="0"/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285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D.N.R.COLLEGE(AUTONOMOUS),BHIMAVARAM DEPARTMENT OF GEOGRAPHY </vt:lpstr>
      <vt:lpstr>Introduction</vt:lpstr>
      <vt:lpstr>Environmental Problems in Tropical Ecosystems</vt:lpstr>
      <vt:lpstr>Environmental Problems in Temperate Ecosystems</vt:lpstr>
      <vt:lpstr>Environmental Problems in Polar Ecosystems</vt:lpstr>
      <vt:lpstr>Environmental Pollution: Water</vt:lpstr>
      <vt:lpstr>Environmental Pollution: Air</vt:lpstr>
      <vt:lpstr>Concept of Holistic Environment and Systems Approach</vt:lpstr>
      <vt:lpstr>Ecosystems and Their Relation with Habitats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Windows User</cp:lastModifiedBy>
  <cp:revision>7</cp:revision>
  <dcterms:created xsi:type="dcterms:W3CDTF">2006-08-16T00:00:00Z</dcterms:created>
  <dcterms:modified xsi:type="dcterms:W3CDTF">2024-06-23T04:09:03Z</dcterms:modified>
</cp:coreProperties>
</file>