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876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K.SOMAYYA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2362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HUMAN GEOGRAPHY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Importance of Resource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Importance of sustainable resource management:</a:t>
            </a:r>
            <a:endParaRPr lang="en-US" sz="2800" dirty="0" smtClean="0"/>
          </a:p>
          <a:p>
            <a:pPr lvl="1"/>
            <a:r>
              <a:rPr lang="en-US" dirty="0" smtClean="0"/>
              <a:t>Conservation and preservation</a:t>
            </a:r>
            <a:endParaRPr lang="en-US" sz="2400" dirty="0" smtClean="0"/>
          </a:p>
          <a:p>
            <a:pPr lvl="1"/>
            <a:r>
              <a:rPr lang="en-US" dirty="0" smtClean="0"/>
              <a:t>Efficient use and recycling</a:t>
            </a:r>
            <a:endParaRPr lang="en-US" sz="2400" dirty="0" smtClean="0"/>
          </a:p>
          <a:p>
            <a:pPr lvl="1"/>
            <a:r>
              <a:rPr lang="en-US" dirty="0" smtClean="0"/>
              <a:t>Reducing environmental impact and promoting sustainability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Challenges and Future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Challenges in managing resources sustainably:</a:t>
            </a:r>
            <a:endParaRPr lang="en-US" sz="2800" dirty="0" smtClean="0"/>
          </a:p>
          <a:p>
            <a:pPr lvl="1"/>
            <a:r>
              <a:rPr lang="en-US" dirty="0" smtClean="0"/>
              <a:t>Over-exploitation</a:t>
            </a:r>
            <a:endParaRPr lang="en-US" sz="2400" dirty="0" smtClean="0"/>
          </a:p>
          <a:p>
            <a:pPr lvl="1"/>
            <a:r>
              <a:rPr lang="en-US" dirty="0" smtClean="0"/>
              <a:t>Pollution and environmental degradation</a:t>
            </a:r>
            <a:endParaRPr lang="en-US" sz="2400" dirty="0" smtClean="0"/>
          </a:p>
          <a:p>
            <a:pPr lvl="1"/>
            <a:r>
              <a:rPr lang="en-US" dirty="0" smtClean="0"/>
              <a:t>Global demand and geopolitical tensions</a:t>
            </a:r>
            <a:endParaRPr lang="en-US" sz="2400" dirty="0" smtClean="0"/>
          </a:p>
          <a:p>
            <a:pPr lvl="0"/>
            <a:r>
              <a:rPr lang="en-US" smtClean="0"/>
              <a:t>Future considerations for resource sustainability and global equity</a:t>
            </a:r>
            <a:endParaRPr lang="en-US" sz="2800" smtClean="0"/>
          </a:p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Understanding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Meaning</a:t>
            </a:r>
          </a:p>
          <a:p>
            <a:pPr lvl="0"/>
            <a:r>
              <a:rPr lang="en-US" dirty="0" smtClean="0"/>
              <a:t> Nature</a:t>
            </a:r>
          </a:p>
          <a:p>
            <a:pPr lvl="0"/>
            <a:r>
              <a:rPr lang="en-US" dirty="0" smtClean="0"/>
              <a:t>Components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Introduction to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Resources</a:t>
            </a:r>
          </a:p>
          <a:p>
            <a:pPr lvl="0"/>
            <a:r>
              <a:rPr lang="en-US" dirty="0" smtClean="0"/>
              <a:t>Importance of studying resources in environmental science and geography</a:t>
            </a:r>
          </a:p>
          <a:p>
            <a:pPr lvl="0"/>
            <a:r>
              <a:rPr lang="en-US" dirty="0" smtClean="0"/>
              <a:t>Overview of the types of resources (natural, human-made, etc.)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Nature of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Characteristics of Resources:</a:t>
            </a:r>
            <a:endParaRPr lang="en-US" sz="2800" dirty="0" smtClean="0"/>
          </a:p>
          <a:p>
            <a:pPr lvl="1"/>
            <a:r>
              <a:rPr lang="en-US" dirty="0" smtClean="0"/>
              <a:t>Exclusivity (common vs. rare)</a:t>
            </a:r>
            <a:endParaRPr lang="en-US" sz="2400" dirty="0" smtClean="0"/>
          </a:p>
          <a:p>
            <a:pPr lvl="1"/>
            <a:r>
              <a:rPr lang="en-US" dirty="0" smtClean="0"/>
              <a:t>Economic value (natural vs. economic resources)</a:t>
            </a:r>
            <a:endParaRPr lang="en-US" sz="2400" dirty="0" smtClean="0"/>
          </a:p>
          <a:p>
            <a:pPr lvl="1"/>
            <a:r>
              <a:rPr lang="en-US" dirty="0" smtClean="0"/>
              <a:t>Access and ownership (private vs. common property resources)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Components of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Components of Resources:</a:t>
            </a:r>
            <a:endParaRPr lang="en-US" sz="2800" dirty="0" smtClean="0"/>
          </a:p>
          <a:p>
            <a:pPr lvl="1"/>
            <a:r>
              <a:rPr lang="en-US" dirty="0" smtClean="0"/>
              <a:t>Natural resources (renewable and non-renewable)</a:t>
            </a:r>
            <a:endParaRPr lang="en-US" sz="2400" dirty="0" smtClean="0"/>
          </a:p>
          <a:p>
            <a:pPr lvl="1"/>
            <a:r>
              <a:rPr lang="en-US" dirty="0" smtClean="0"/>
              <a:t>Human resources (labor, skills, knowledge)</a:t>
            </a:r>
            <a:endParaRPr lang="en-US" sz="2400" dirty="0" smtClean="0"/>
          </a:p>
          <a:p>
            <a:pPr lvl="1"/>
            <a:r>
              <a:rPr lang="en-US" dirty="0" smtClean="0"/>
              <a:t>Capital resources (machinery, infrastructure)</a:t>
            </a:r>
            <a:endParaRPr lang="en-US" sz="2400" dirty="0" smtClean="0"/>
          </a:p>
          <a:p>
            <a:pPr lvl="1"/>
            <a:r>
              <a:rPr lang="en-US" dirty="0" smtClean="0"/>
              <a:t>Technological resources (tools, techniques)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Classification of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smtClean="0"/>
              <a:t>Classification based on Renewability:</a:t>
            </a:r>
            <a:endParaRPr lang="en-US" sz="2800" dirty="0" smtClean="0"/>
          </a:p>
          <a:p>
            <a:pPr lvl="1"/>
            <a:r>
              <a:rPr lang="en-US" dirty="0" smtClean="0"/>
              <a:t>Renewable resources (solar energy, wind energy)</a:t>
            </a:r>
            <a:endParaRPr lang="en-US" sz="2400" dirty="0" smtClean="0"/>
          </a:p>
          <a:p>
            <a:pPr lvl="1"/>
            <a:r>
              <a:rPr lang="en-US" dirty="0" smtClean="0"/>
              <a:t>Non-renewable resources (fossil fuels, minerals)</a:t>
            </a:r>
            <a:endParaRPr lang="en-US" sz="2400" dirty="0" smtClean="0"/>
          </a:p>
          <a:p>
            <a:pPr lvl="0"/>
            <a:r>
              <a:rPr lang="en-US" dirty="0" smtClean="0"/>
              <a:t>Classification based on Origin:</a:t>
            </a:r>
            <a:endParaRPr lang="en-US" sz="2800" dirty="0" smtClean="0"/>
          </a:p>
          <a:p>
            <a:pPr lvl="1"/>
            <a:r>
              <a:rPr lang="en-US" dirty="0" smtClean="0"/>
              <a:t>Biotic resources (forests, wildlife)</a:t>
            </a:r>
            <a:endParaRPr lang="en-US" sz="2400" dirty="0" smtClean="0"/>
          </a:p>
          <a:p>
            <a:pPr lvl="1"/>
            <a:r>
              <a:rPr lang="en-US" dirty="0" err="1" smtClean="0"/>
              <a:t>Abiotic</a:t>
            </a:r>
            <a:r>
              <a:rPr lang="en-US" dirty="0" smtClean="0"/>
              <a:t> resources (minerals, metals)</a:t>
            </a:r>
            <a:endParaRPr lang="en-US" sz="2400" dirty="0" smtClean="0"/>
          </a:p>
          <a:p>
            <a:pPr lvl="0"/>
            <a:r>
              <a:rPr lang="en-US" dirty="0" smtClean="0"/>
              <a:t>Classification based on Recyclability:</a:t>
            </a:r>
            <a:endParaRPr lang="en-US" sz="2800" dirty="0" smtClean="0"/>
          </a:p>
          <a:p>
            <a:pPr lvl="1"/>
            <a:r>
              <a:rPr lang="en-US" dirty="0" smtClean="0"/>
              <a:t>Recyclable resources (paper, glass)</a:t>
            </a:r>
            <a:endParaRPr lang="en-US" sz="2400" dirty="0" smtClean="0"/>
          </a:p>
          <a:p>
            <a:pPr lvl="1"/>
            <a:r>
              <a:rPr lang="en-US" dirty="0" smtClean="0"/>
              <a:t>Non-recyclable resources (plastic, certain chemicals)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Examples of Renewable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Overview of renewable resources:</a:t>
            </a:r>
            <a:endParaRPr lang="en-US" sz="2800" dirty="0" smtClean="0"/>
          </a:p>
          <a:p>
            <a:pPr lvl="1"/>
            <a:r>
              <a:rPr lang="en-US" dirty="0" smtClean="0"/>
              <a:t>Solar energy</a:t>
            </a:r>
            <a:endParaRPr lang="en-US" sz="2400" dirty="0" smtClean="0"/>
          </a:p>
          <a:p>
            <a:pPr lvl="1"/>
            <a:r>
              <a:rPr lang="en-US" dirty="0" smtClean="0"/>
              <a:t>Wind energy</a:t>
            </a:r>
            <a:endParaRPr lang="en-US" sz="2400" dirty="0" smtClean="0"/>
          </a:p>
          <a:p>
            <a:pPr lvl="1"/>
            <a:r>
              <a:rPr lang="en-US" dirty="0" smtClean="0"/>
              <a:t>Hydroelectric power</a:t>
            </a:r>
            <a:endParaRPr lang="en-US" sz="2400" dirty="0" smtClean="0"/>
          </a:p>
          <a:p>
            <a:pPr lvl="1"/>
            <a:r>
              <a:rPr lang="en-US" dirty="0" smtClean="0"/>
              <a:t>Biomass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Examples of Non-renewable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Overview of non-renewable resources:</a:t>
            </a:r>
            <a:endParaRPr lang="en-US" sz="2800" dirty="0" smtClean="0"/>
          </a:p>
          <a:p>
            <a:pPr lvl="1"/>
            <a:r>
              <a:rPr lang="en-US" dirty="0" smtClean="0"/>
              <a:t>Fossil fuels (coal, oil, natural gas)</a:t>
            </a:r>
            <a:endParaRPr lang="en-US" sz="2400" dirty="0" smtClean="0"/>
          </a:p>
          <a:p>
            <a:pPr lvl="1"/>
            <a:r>
              <a:rPr lang="en-US" dirty="0" smtClean="0"/>
              <a:t>Minerals (iron ore, copper, aluminum)</a:t>
            </a:r>
            <a:endParaRPr lang="en-US" sz="2400" dirty="0" smtClean="0"/>
          </a:p>
          <a:p>
            <a:pPr lvl="1"/>
            <a:r>
              <a:rPr lang="en-US" dirty="0" smtClean="0"/>
              <a:t>Nuclear fuels (uranium)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Examples of Biotic and </a:t>
            </a:r>
            <a:r>
              <a:rPr lang="en-US" b="1" dirty="0" err="1" smtClean="0"/>
              <a:t>Abiotic</a:t>
            </a:r>
            <a:r>
              <a:rPr lang="en-US" b="1" dirty="0" smtClean="0"/>
              <a:t>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Examples of biotic resources:</a:t>
            </a:r>
            <a:endParaRPr lang="en-US" sz="2800" dirty="0" smtClean="0"/>
          </a:p>
          <a:p>
            <a:pPr lvl="1"/>
            <a:r>
              <a:rPr lang="en-US" dirty="0" smtClean="0"/>
              <a:t>Forests</a:t>
            </a:r>
            <a:endParaRPr lang="en-US" sz="2400" dirty="0" smtClean="0"/>
          </a:p>
          <a:p>
            <a:pPr lvl="1"/>
            <a:r>
              <a:rPr lang="en-US" dirty="0" smtClean="0"/>
              <a:t>Fisheries</a:t>
            </a:r>
            <a:endParaRPr lang="en-US" sz="2400" dirty="0" smtClean="0"/>
          </a:p>
          <a:p>
            <a:pPr lvl="1"/>
            <a:r>
              <a:rPr lang="en-US" dirty="0" smtClean="0"/>
              <a:t>Agricultural crops</a:t>
            </a:r>
            <a:endParaRPr lang="en-US" sz="2400" dirty="0" smtClean="0"/>
          </a:p>
          <a:p>
            <a:pPr lvl="0"/>
            <a:r>
              <a:rPr lang="en-US" dirty="0" smtClean="0"/>
              <a:t>Examples of </a:t>
            </a:r>
            <a:r>
              <a:rPr lang="en-US" dirty="0" err="1" smtClean="0"/>
              <a:t>abiotic</a:t>
            </a:r>
            <a:r>
              <a:rPr lang="en-US" dirty="0" smtClean="0"/>
              <a:t> resources:</a:t>
            </a:r>
            <a:endParaRPr lang="en-US" sz="2800" dirty="0" smtClean="0"/>
          </a:p>
          <a:p>
            <a:pPr lvl="1"/>
            <a:r>
              <a:rPr lang="en-US" dirty="0" smtClean="0"/>
              <a:t>Minerals (gold, silver)</a:t>
            </a:r>
            <a:endParaRPr lang="en-US" sz="2400" dirty="0" smtClean="0"/>
          </a:p>
          <a:p>
            <a:pPr lvl="1"/>
            <a:r>
              <a:rPr lang="en-US" dirty="0" smtClean="0"/>
              <a:t>Rocks (granite, marble)</a:t>
            </a:r>
            <a:endParaRPr lang="en-US" sz="2400" dirty="0" smtClean="0"/>
          </a:p>
          <a:p>
            <a:pPr lvl="1"/>
            <a:r>
              <a:rPr lang="en-US" dirty="0" smtClean="0"/>
              <a:t>Metals (iron, aluminum)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315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D.N.R.COLLEGE(AUTONOMOUS),BHIMAVARAM DEPARTMENT OF GEOGRAPHY </vt:lpstr>
      <vt:lpstr>Understanding Resources</vt:lpstr>
      <vt:lpstr>Introduction to Resources</vt:lpstr>
      <vt:lpstr>Nature of Resources</vt:lpstr>
      <vt:lpstr>Components of Resources</vt:lpstr>
      <vt:lpstr>Classification of Resources</vt:lpstr>
      <vt:lpstr>Examples of Renewable Resources</vt:lpstr>
      <vt:lpstr>Examples of Non-renewable Resources</vt:lpstr>
      <vt:lpstr>Examples of Biotic and Abiotic Resources</vt:lpstr>
      <vt:lpstr>Importance of Resource Management</vt:lpstr>
      <vt:lpstr>Challenges and Future Considerations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NAAC-PC</cp:lastModifiedBy>
  <cp:revision>4</cp:revision>
  <dcterms:created xsi:type="dcterms:W3CDTF">2006-08-16T00:00:00Z</dcterms:created>
  <dcterms:modified xsi:type="dcterms:W3CDTF">2024-06-22T08:12:45Z</dcterms:modified>
</cp:coreProperties>
</file>