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HUMAN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Resource Use in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Utilization of Resources in Rural and Urban Settings:</a:t>
            </a:r>
            <a:endParaRPr lang="en-US" sz="2800" dirty="0" smtClean="0"/>
          </a:p>
          <a:p>
            <a:pPr lvl="1"/>
            <a:r>
              <a:rPr lang="en-US" dirty="0" smtClean="0"/>
              <a:t>Agriculture and land use in rural areas</a:t>
            </a:r>
            <a:endParaRPr lang="en-US" sz="2400" dirty="0" smtClean="0"/>
          </a:p>
          <a:p>
            <a:pPr lvl="1"/>
            <a:r>
              <a:rPr lang="en-US" dirty="0" smtClean="0"/>
              <a:t>Energy consumption and waste management in urban areas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Environment Degradation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Environmental Issues in Rural and Urban Settlements:</a:t>
            </a:r>
            <a:endParaRPr lang="en-US" sz="2800" dirty="0" smtClean="0"/>
          </a:p>
          <a:p>
            <a:pPr lvl="1"/>
            <a:r>
              <a:rPr lang="en-US" dirty="0" smtClean="0"/>
              <a:t>Deforestation and land degradation in rural areas</a:t>
            </a:r>
            <a:endParaRPr lang="en-US" sz="2400" dirty="0" smtClean="0"/>
          </a:p>
          <a:p>
            <a:pPr lvl="1"/>
            <a:r>
              <a:rPr lang="en-US" dirty="0" smtClean="0"/>
              <a:t>Air and water pollution in urban areas</a:t>
            </a:r>
            <a:endParaRPr lang="en-US" sz="2400" dirty="0" smtClean="0"/>
          </a:p>
          <a:p>
            <a:pPr lvl="1"/>
            <a:r>
              <a:rPr lang="en-US" dirty="0" smtClean="0"/>
              <a:t>Solid waste management challenges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Case Studies of Environmental Degradation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Examples of environmental degradation in specific rural and urban settings:</a:t>
            </a:r>
            <a:endParaRPr lang="en-US" sz="2800" dirty="0" smtClean="0"/>
          </a:p>
          <a:p>
            <a:pPr lvl="1"/>
            <a:r>
              <a:rPr lang="en-US" dirty="0" smtClean="0"/>
              <a:t>Deforestation in Amazon rainforest (rural)</a:t>
            </a:r>
            <a:endParaRPr lang="en-US" sz="2400" dirty="0" smtClean="0"/>
          </a:p>
          <a:p>
            <a:pPr lvl="1"/>
            <a:r>
              <a:rPr lang="en-US" dirty="0" smtClean="0"/>
              <a:t>Air pollution in Delhi, India (urban)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Sustainable Development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Strategies for Sustainable Development of Settlements:</a:t>
            </a:r>
            <a:endParaRPr lang="en-US" sz="2800" dirty="0" smtClean="0"/>
          </a:p>
          <a:p>
            <a:pPr lvl="1"/>
            <a:r>
              <a:rPr lang="en-US" dirty="0" smtClean="0"/>
              <a:t>Integrated land-use planning</a:t>
            </a:r>
            <a:endParaRPr lang="en-US" sz="2400" dirty="0" smtClean="0"/>
          </a:p>
          <a:p>
            <a:pPr lvl="1"/>
            <a:r>
              <a:rPr lang="en-US" dirty="0" smtClean="0"/>
              <a:t>Promotion of green technologies</a:t>
            </a:r>
            <a:endParaRPr lang="en-US" sz="2400" dirty="0" smtClean="0"/>
          </a:p>
          <a:p>
            <a:pPr lvl="1"/>
            <a:r>
              <a:rPr lang="en-US" smtClean="0"/>
              <a:t>Community participation and empowerment</a:t>
            </a:r>
            <a:endParaRPr lang="en-US" sz="2400" smtClean="0"/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Settlements: Rural and Urban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Types</a:t>
            </a:r>
          </a:p>
          <a:p>
            <a:pPr lvl="0"/>
            <a:r>
              <a:rPr lang="en-US" dirty="0" smtClean="0"/>
              <a:t>Origin</a:t>
            </a:r>
          </a:p>
          <a:p>
            <a:pPr lvl="0"/>
            <a:r>
              <a:rPr lang="en-US" dirty="0" smtClean="0"/>
              <a:t>Impacts </a:t>
            </a:r>
            <a:r>
              <a:rPr lang="en-US" dirty="0" smtClean="0"/>
              <a:t>on Environment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Settlements</a:t>
            </a:r>
          </a:p>
          <a:p>
            <a:pPr lvl="0"/>
            <a:r>
              <a:rPr lang="en-US" dirty="0" smtClean="0"/>
              <a:t>Importance of studying rural and urban settlements in geography and urban planning</a:t>
            </a:r>
          </a:p>
          <a:p>
            <a:pPr lvl="0"/>
            <a:r>
              <a:rPr lang="en-US" dirty="0" smtClean="0"/>
              <a:t>Overview of settlement patterns and their evolution over time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Rural Settlements: Meaning, Classification,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Rural Settlements</a:t>
            </a:r>
            <a:endParaRPr lang="en-US" sz="2800" dirty="0" smtClean="0"/>
          </a:p>
          <a:p>
            <a:pPr lvl="0"/>
            <a:r>
              <a:rPr lang="en-US" dirty="0" smtClean="0"/>
              <a:t>Classification of Rural Settlements:</a:t>
            </a:r>
            <a:endParaRPr lang="en-US" sz="2800" dirty="0" smtClean="0"/>
          </a:p>
          <a:p>
            <a:pPr lvl="1"/>
            <a:r>
              <a:rPr lang="en-US" dirty="0" smtClean="0"/>
              <a:t>Based on size (hamlet, village, town)</a:t>
            </a:r>
            <a:endParaRPr lang="en-US" sz="2400" dirty="0" smtClean="0"/>
          </a:p>
          <a:p>
            <a:pPr lvl="1"/>
            <a:r>
              <a:rPr lang="en-US" dirty="0" smtClean="0"/>
              <a:t>Based on form (compact, dispersed)</a:t>
            </a:r>
            <a:endParaRPr lang="en-US" sz="2400" dirty="0" smtClean="0"/>
          </a:p>
          <a:p>
            <a:pPr lvl="0"/>
            <a:r>
              <a:rPr lang="en-US" dirty="0" smtClean="0"/>
              <a:t>Types of Rural Settlements:</a:t>
            </a:r>
            <a:endParaRPr lang="en-US" sz="2800" dirty="0" smtClean="0"/>
          </a:p>
          <a:p>
            <a:pPr lvl="1"/>
            <a:r>
              <a:rPr lang="en-US" dirty="0" smtClean="0"/>
              <a:t>Clustered settlements</a:t>
            </a:r>
            <a:endParaRPr lang="en-US" sz="2400" dirty="0" smtClean="0"/>
          </a:p>
          <a:p>
            <a:pPr lvl="1"/>
            <a:r>
              <a:rPr lang="en-US" dirty="0" smtClean="0"/>
              <a:t>Linear settlements</a:t>
            </a:r>
            <a:endParaRPr lang="en-US" sz="2400" dirty="0" smtClean="0"/>
          </a:p>
          <a:p>
            <a:pPr lvl="1"/>
            <a:r>
              <a:rPr lang="en-US" dirty="0" smtClean="0"/>
              <a:t>Nucleated settlements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Characteristics of Rural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Features of Rural Settlements:</a:t>
            </a:r>
            <a:endParaRPr lang="en-US" sz="2800" dirty="0" smtClean="0"/>
          </a:p>
          <a:p>
            <a:pPr lvl="1"/>
            <a:r>
              <a:rPr lang="en-US" dirty="0" smtClean="0"/>
              <a:t>Agriculture-based economy</a:t>
            </a:r>
            <a:endParaRPr lang="en-US" sz="2400" dirty="0" smtClean="0"/>
          </a:p>
          <a:p>
            <a:pPr lvl="1"/>
            <a:r>
              <a:rPr lang="en-US" dirty="0" smtClean="0"/>
              <a:t>Close-knit community structures</a:t>
            </a:r>
            <a:endParaRPr lang="en-US" sz="2400" dirty="0" smtClean="0"/>
          </a:p>
          <a:p>
            <a:pPr lvl="1"/>
            <a:r>
              <a:rPr lang="en-US" dirty="0" smtClean="0"/>
              <a:t>Limited infrastructure and services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Urban Settlements: Origin and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Origins of Urban Settlements:</a:t>
            </a:r>
            <a:endParaRPr lang="en-US" sz="2800" dirty="0" smtClean="0"/>
          </a:p>
          <a:p>
            <a:pPr lvl="1"/>
            <a:r>
              <a:rPr lang="en-US" dirty="0" smtClean="0"/>
              <a:t>Historical development (ancient, medieval, modern)</a:t>
            </a:r>
            <a:endParaRPr lang="en-US" sz="2400" dirty="0" smtClean="0"/>
          </a:p>
          <a:p>
            <a:pPr lvl="1"/>
            <a:r>
              <a:rPr lang="en-US" dirty="0" smtClean="0"/>
              <a:t>Factors influencing urban growth (economic, political, social)</a:t>
            </a:r>
            <a:endParaRPr lang="en-US" sz="2400" dirty="0" smtClean="0"/>
          </a:p>
          <a:p>
            <a:pPr lvl="0"/>
            <a:r>
              <a:rPr lang="en-US" dirty="0" smtClean="0"/>
              <a:t>Classification of Urban Settlements:</a:t>
            </a:r>
            <a:endParaRPr lang="en-US" sz="2800" dirty="0" smtClean="0"/>
          </a:p>
          <a:p>
            <a:pPr lvl="1"/>
            <a:r>
              <a:rPr lang="en-US" dirty="0" smtClean="0"/>
              <a:t>Based on size (town, city, metropolis)</a:t>
            </a:r>
            <a:endParaRPr lang="en-US" sz="2400" dirty="0" smtClean="0"/>
          </a:p>
          <a:p>
            <a:pPr lvl="1"/>
            <a:r>
              <a:rPr lang="en-US" dirty="0" smtClean="0"/>
              <a:t>Based on function (industrial, commercial, administrative)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Characteristics of Urban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Features of Urban Settlements:</a:t>
            </a:r>
            <a:endParaRPr lang="en-US" sz="2800" dirty="0" smtClean="0"/>
          </a:p>
          <a:p>
            <a:pPr lvl="1"/>
            <a:r>
              <a:rPr lang="en-US" dirty="0" smtClean="0"/>
              <a:t>Diverse economic activities</a:t>
            </a:r>
            <a:endParaRPr lang="en-US" sz="2400" dirty="0" smtClean="0"/>
          </a:p>
          <a:p>
            <a:pPr lvl="1"/>
            <a:r>
              <a:rPr lang="en-US" dirty="0" smtClean="0"/>
              <a:t>High population density</a:t>
            </a:r>
            <a:endParaRPr lang="en-US" sz="2400" dirty="0" smtClean="0"/>
          </a:p>
          <a:p>
            <a:pPr lvl="1"/>
            <a:r>
              <a:rPr lang="en-US" dirty="0" smtClean="0"/>
              <a:t>Advanced infrastructure and services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Population Theories: Malthusian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Malthusian Theory of Population</a:t>
            </a:r>
            <a:endParaRPr lang="en-US" sz="2800" dirty="0" smtClean="0"/>
          </a:p>
          <a:p>
            <a:pPr lvl="0"/>
            <a:r>
              <a:rPr lang="en-US" dirty="0" smtClean="0"/>
              <a:t>Key concepts:</a:t>
            </a:r>
            <a:endParaRPr lang="en-US" sz="2800" dirty="0" smtClean="0"/>
          </a:p>
          <a:p>
            <a:pPr lvl="1"/>
            <a:r>
              <a:rPr lang="en-US" dirty="0" smtClean="0"/>
              <a:t>Population growth outpacing food production</a:t>
            </a:r>
            <a:endParaRPr lang="en-US" sz="2400" dirty="0" smtClean="0"/>
          </a:p>
          <a:p>
            <a:pPr lvl="1"/>
            <a:r>
              <a:rPr lang="en-US" dirty="0" smtClean="0"/>
              <a:t>Checks on population growth (positive and preventive checks)</a:t>
            </a:r>
            <a:endParaRPr lang="en-US" sz="2400" dirty="0" smtClean="0"/>
          </a:p>
          <a:p>
            <a:pPr lvl="0"/>
            <a:r>
              <a:rPr lang="en-US" dirty="0" smtClean="0"/>
              <a:t>Criticisms and relevance of Malthusian Theory in modern times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Population Pressure on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Population Pressure</a:t>
            </a:r>
            <a:endParaRPr lang="en-US" sz="2800" dirty="0" smtClean="0"/>
          </a:p>
          <a:p>
            <a:pPr lvl="0"/>
            <a:r>
              <a:rPr lang="en-US" dirty="0" smtClean="0"/>
              <a:t>Causes of Population Pressure:</a:t>
            </a:r>
            <a:endParaRPr lang="en-US" sz="2800" dirty="0" smtClean="0"/>
          </a:p>
          <a:p>
            <a:pPr lvl="1"/>
            <a:r>
              <a:rPr lang="en-US" dirty="0" smtClean="0"/>
              <a:t>Natural population growth</a:t>
            </a:r>
            <a:endParaRPr lang="en-US" sz="2400" dirty="0" smtClean="0"/>
          </a:p>
          <a:p>
            <a:pPr lvl="1"/>
            <a:r>
              <a:rPr lang="en-US" dirty="0" smtClean="0"/>
              <a:t>Rural-to-urban migration</a:t>
            </a:r>
            <a:endParaRPr lang="en-US" sz="2400" dirty="0" smtClean="0"/>
          </a:p>
          <a:p>
            <a:pPr lvl="0"/>
            <a:r>
              <a:rPr lang="en-US" dirty="0" smtClean="0"/>
              <a:t>Impacts of Population Pressure on:</a:t>
            </a:r>
            <a:endParaRPr lang="en-US" sz="2800" dirty="0" smtClean="0"/>
          </a:p>
          <a:p>
            <a:pPr lvl="1"/>
            <a:r>
              <a:rPr lang="en-US" dirty="0" smtClean="0"/>
              <a:t>Housing and infrastructure</a:t>
            </a:r>
            <a:endParaRPr lang="en-US" sz="2400" dirty="0" smtClean="0"/>
          </a:p>
          <a:p>
            <a:pPr lvl="1"/>
            <a:r>
              <a:rPr lang="en-US" dirty="0" smtClean="0"/>
              <a:t>Environment and natural resources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364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D.N.R.COLLEGE(AUTONOMOUS),BHIMAVARAM DEPARTMENT OF GEOGRAPHY </vt:lpstr>
      <vt:lpstr>Understanding Settlements: Rural and Urban</vt:lpstr>
      <vt:lpstr>Introduction to Settlements</vt:lpstr>
      <vt:lpstr>Rural Settlements: Meaning, Classification, and Types</vt:lpstr>
      <vt:lpstr>Characteristics of Rural Settlements</vt:lpstr>
      <vt:lpstr>Urban Settlements: Origin and Classification</vt:lpstr>
      <vt:lpstr>Characteristics of Urban Settlements</vt:lpstr>
      <vt:lpstr>Population Theories: Malthusian Theory</vt:lpstr>
      <vt:lpstr>Population Pressure on Settlements</vt:lpstr>
      <vt:lpstr>Resource Use in Settlements</vt:lpstr>
      <vt:lpstr>Environment Degradation</vt:lpstr>
      <vt:lpstr>Case Studies of Environmental Degradation</vt:lpstr>
      <vt:lpstr>Sustainable Development Strategies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7</cp:revision>
  <dcterms:created xsi:type="dcterms:W3CDTF">2006-08-16T00:00:00Z</dcterms:created>
  <dcterms:modified xsi:type="dcterms:W3CDTF">2024-06-22T08:23:57Z</dcterms:modified>
</cp:coreProperties>
</file>