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7" r:id="rId2"/>
    <p:sldId id="259" r:id="rId3"/>
    <p:sldId id="274" r:id="rId4"/>
    <p:sldId id="275" r:id="rId5"/>
    <p:sldId id="27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15511D-8A71-47CA-92B0-22F93F1FD1E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8F99B4-4769-4B6C-AEAA-F58F660C597B}">
      <dgm:prSet phldrT="[Text]"/>
      <dgm:spPr/>
      <dgm:t>
        <a:bodyPr/>
        <a:lstStyle/>
        <a:p>
          <a:r>
            <a:rPr lang="en-IN" dirty="0" smtClean="0"/>
            <a:t>Life of Siddhartha Gautama </a:t>
          </a:r>
          <a:endParaRPr lang="en-US" dirty="0"/>
        </a:p>
      </dgm:t>
    </dgm:pt>
    <dgm:pt modelId="{754454D5-B3F6-4873-9622-296F8022B176}" type="parTrans" cxnId="{64C14B64-7727-4C60-B4F2-D7EB75CF6249}">
      <dgm:prSet/>
      <dgm:spPr/>
      <dgm:t>
        <a:bodyPr/>
        <a:lstStyle/>
        <a:p>
          <a:endParaRPr lang="en-US"/>
        </a:p>
      </dgm:t>
    </dgm:pt>
    <dgm:pt modelId="{B0AF41C1-BD8F-4E9C-B3FA-3C03901A1B1E}" type="sibTrans" cxnId="{64C14B64-7727-4C60-B4F2-D7EB75CF6249}">
      <dgm:prSet/>
      <dgm:spPr/>
      <dgm:t>
        <a:bodyPr/>
        <a:lstStyle/>
        <a:p>
          <a:endParaRPr lang="en-US"/>
        </a:p>
      </dgm:t>
    </dgm:pt>
    <dgm:pt modelId="{E9D0E378-819A-42EC-963B-EBEAF63027E7}">
      <dgm:prSet phldrT="[Text]"/>
      <dgm:spPr/>
      <dgm:t>
        <a:bodyPr/>
        <a:lstStyle/>
        <a:p>
          <a:r>
            <a:rPr lang="en-IN" dirty="0" smtClean="0"/>
            <a:t>Spread of Buddhism in India and beyond</a:t>
          </a:r>
          <a:endParaRPr lang="en-US" dirty="0"/>
        </a:p>
      </dgm:t>
    </dgm:pt>
    <dgm:pt modelId="{A541A8F5-B545-41DF-A6CA-A8224CF8495E}" type="sibTrans" cxnId="{25810D08-BC3C-4EE7-ACCD-1930A2B5CFDE}">
      <dgm:prSet/>
      <dgm:spPr/>
      <dgm:t>
        <a:bodyPr/>
        <a:lstStyle/>
        <a:p>
          <a:endParaRPr lang="en-US"/>
        </a:p>
      </dgm:t>
    </dgm:pt>
    <dgm:pt modelId="{AFC06F47-4007-440F-A764-24D9565D5857}" type="parTrans" cxnId="{25810D08-BC3C-4EE7-ACCD-1930A2B5CFDE}">
      <dgm:prSet/>
      <dgm:spPr/>
      <dgm:t>
        <a:bodyPr/>
        <a:lstStyle/>
        <a:p>
          <a:endParaRPr lang="en-US"/>
        </a:p>
      </dgm:t>
    </dgm:pt>
    <dgm:pt modelId="{5B8A4B6D-2B9B-4355-AD4F-E41130FAB649}">
      <dgm:prSet phldrT="[Text]"/>
      <dgm:spPr/>
      <dgm:t>
        <a:bodyPr/>
        <a:lstStyle/>
        <a:p>
          <a:r>
            <a:rPr lang="en-US" dirty="0" smtClean="0"/>
            <a:t>Principles of Buddhism</a:t>
          </a:r>
          <a:endParaRPr lang="en-US" dirty="0"/>
        </a:p>
      </dgm:t>
    </dgm:pt>
    <dgm:pt modelId="{A41D65DA-075A-41A2-8AF7-38C933ED9EBB}" type="parTrans" cxnId="{8EC0BEF2-6145-457C-91E2-9D0E136B7009}">
      <dgm:prSet/>
      <dgm:spPr/>
    </dgm:pt>
    <dgm:pt modelId="{E309E774-B9E1-4D8B-BC00-3D04C8B4488D}" type="sibTrans" cxnId="{8EC0BEF2-6145-457C-91E2-9D0E136B7009}">
      <dgm:prSet/>
      <dgm:spPr/>
    </dgm:pt>
    <dgm:pt modelId="{0D1BAB54-2161-4C0D-8958-2976BDAADA9E}">
      <dgm:prSet phldrT="[Text]"/>
      <dgm:spPr/>
      <dgm:t>
        <a:bodyPr/>
        <a:lstStyle/>
        <a:p>
          <a:r>
            <a:rPr lang="en-US" dirty="0" smtClean="0"/>
            <a:t>Non-violence theory of Lord Buddha</a:t>
          </a:r>
          <a:endParaRPr lang="en-US" dirty="0"/>
        </a:p>
      </dgm:t>
    </dgm:pt>
    <dgm:pt modelId="{1652F1ED-47D5-4E23-B614-4EDB471335AE}" type="parTrans" cxnId="{0D293DA5-C991-407D-86DF-1AAB65957276}">
      <dgm:prSet/>
      <dgm:spPr/>
    </dgm:pt>
    <dgm:pt modelId="{98647709-2A9A-4080-A9C0-94676F58F8B2}" type="sibTrans" cxnId="{0D293DA5-C991-407D-86DF-1AAB65957276}">
      <dgm:prSet/>
      <dgm:spPr/>
    </dgm:pt>
    <dgm:pt modelId="{D430EA82-4DF4-4428-932A-404D979D4D26}">
      <dgm:prSet phldrT="[Text]"/>
      <dgm:spPr/>
      <dgm:t>
        <a:bodyPr/>
        <a:lstStyle/>
        <a:p>
          <a:r>
            <a:rPr lang="en-US" dirty="0" smtClean="0"/>
            <a:t>Compassion towards all living beings of earth</a:t>
          </a:r>
          <a:endParaRPr lang="en-US" dirty="0"/>
        </a:p>
      </dgm:t>
    </dgm:pt>
    <dgm:pt modelId="{ACD6C05C-458E-4ECC-A6D6-410C776DFA68}" type="parTrans" cxnId="{CEF05378-68C7-405F-B76E-B8DCD0083734}">
      <dgm:prSet/>
      <dgm:spPr/>
    </dgm:pt>
    <dgm:pt modelId="{5A1179E1-2F0A-411F-864D-36650068F775}" type="sibTrans" cxnId="{CEF05378-68C7-405F-B76E-B8DCD0083734}">
      <dgm:prSet/>
      <dgm:spPr/>
    </dgm:pt>
    <dgm:pt modelId="{22EF24D7-0605-49D0-B868-526ACFF3AB93}" type="pres">
      <dgm:prSet presAssocID="{2A15511D-8A71-47CA-92B0-22F93F1FD1E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FF0F0893-5A8C-4F76-8151-BA1B8FFD746F}" type="pres">
      <dgm:prSet presAssocID="{C28F99B4-4769-4B6C-AEAA-F58F660C597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90C369-3812-47B1-BB08-8180FE4B5A2B}" type="presOf" srcId="{C28F99B4-4769-4B6C-AEAA-F58F660C597B}" destId="{FF0F0893-5A8C-4F76-8151-BA1B8FFD746F}" srcOrd="0" destOrd="0" presId="urn:microsoft.com/office/officeart/2005/8/layout/hList6"/>
    <dgm:cxn modelId="{6FB0E686-6CE0-4144-8211-03D203D95807}" type="presOf" srcId="{2A15511D-8A71-47CA-92B0-22F93F1FD1E5}" destId="{22EF24D7-0605-49D0-B868-526ACFF3AB93}" srcOrd="0" destOrd="0" presId="urn:microsoft.com/office/officeart/2005/8/layout/hList6"/>
    <dgm:cxn modelId="{C1AE25F3-1308-45EA-B7C9-EC7E1A580C11}" type="presOf" srcId="{0D1BAB54-2161-4C0D-8958-2976BDAADA9E}" destId="{FF0F0893-5A8C-4F76-8151-BA1B8FFD746F}" srcOrd="0" destOrd="3" presId="urn:microsoft.com/office/officeart/2005/8/layout/hList6"/>
    <dgm:cxn modelId="{64C14B64-7727-4C60-B4F2-D7EB75CF6249}" srcId="{2A15511D-8A71-47CA-92B0-22F93F1FD1E5}" destId="{C28F99B4-4769-4B6C-AEAA-F58F660C597B}" srcOrd="0" destOrd="0" parTransId="{754454D5-B3F6-4873-9622-296F8022B176}" sibTransId="{B0AF41C1-BD8F-4E9C-B3FA-3C03901A1B1E}"/>
    <dgm:cxn modelId="{8EC0BEF2-6145-457C-91E2-9D0E136B7009}" srcId="{C28F99B4-4769-4B6C-AEAA-F58F660C597B}" destId="{5B8A4B6D-2B9B-4355-AD4F-E41130FAB649}" srcOrd="1" destOrd="0" parTransId="{A41D65DA-075A-41A2-8AF7-38C933ED9EBB}" sibTransId="{E309E774-B9E1-4D8B-BC00-3D04C8B4488D}"/>
    <dgm:cxn modelId="{BE0979FA-3A9C-4BEC-B8A5-976BDDC77012}" type="presOf" srcId="{D430EA82-4DF4-4428-932A-404D979D4D26}" destId="{FF0F0893-5A8C-4F76-8151-BA1B8FFD746F}" srcOrd="0" destOrd="4" presId="urn:microsoft.com/office/officeart/2005/8/layout/hList6"/>
    <dgm:cxn modelId="{A7F85E16-F791-4983-92C4-CFC1EA15EE2B}" type="presOf" srcId="{5B8A4B6D-2B9B-4355-AD4F-E41130FAB649}" destId="{FF0F0893-5A8C-4F76-8151-BA1B8FFD746F}" srcOrd="0" destOrd="2" presId="urn:microsoft.com/office/officeart/2005/8/layout/hList6"/>
    <dgm:cxn modelId="{0D293DA5-C991-407D-86DF-1AAB65957276}" srcId="{C28F99B4-4769-4B6C-AEAA-F58F660C597B}" destId="{0D1BAB54-2161-4C0D-8958-2976BDAADA9E}" srcOrd="2" destOrd="0" parTransId="{1652F1ED-47D5-4E23-B614-4EDB471335AE}" sibTransId="{98647709-2A9A-4080-A9C0-94676F58F8B2}"/>
    <dgm:cxn modelId="{CEF05378-68C7-405F-B76E-B8DCD0083734}" srcId="{C28F99B4-4769-4B6C-AEAA-F58F660C597B}" destId="{D430EA82-4DF4-4428-932A-404D979D4D26}" srcOrd="3" destOrd="0" parTransId="{ACD6C05C-458E-4ECC-A6D6-410C776DFA68}" sibTransId="{5A1179E1-2F0A-411F-864D-36650068F775}"/>
    <dgm:cxn modelId="{36EB46D9-E9AF-45F8-AE67-2A85CF16D4CA}" type="presOf" srcId="{E9D0E378-819A-42EC-963B-EBEAF63027E7}" destId="{FF0F0893-5A8C-4F76-8151-BA1B8FFD746F}" srcOrd="0" destOrd="1" presId="urn:microsoft.com/office/officeart/2005/8/layout/hList6"/>
    <dgm:cxn modelId="{25810D08-BC3C-4EE7-ACCD-1930A2B5CFDE}" srcId="{C28F99B4-4769-4B6C-AEAA-F58F660C597B}" destId="{E9D0E378-819A-42EC-963B-EBEAF63027E7}" srcOrd="0" destOrd="0" parTransId="{AFC06F47-4007-440F-A764-24D9565D5857}" sibTransId="{A541A8F5-B545-41DF-A6CA-A8224CF8495E}"/>
    <dgm:cxn modelId="{585B7EBE-144D-4C6C-8B10-75CABB3278A7}" type="presParOf" srcId="{22EF24D7-0605-49D0-B868-526ACFF3AB93}" destId="{FF0F0893-5A8C-4F76-8151-BA1B8FFD746F}" srcOrd="0" destOrd="0" presId="urn:microsoft.com/office/officeart/2005/8/layout/h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0F0893-5A8C-4F76-8151-BA1B8FFD746F}">
      <dsp:nvSpPr>
        <dsp:cNvPr id="0" name=""/>
        <dsp:cNvSpPr/>
      </dsp:nvSpPr>
      <dsp:spPr>
        <a:xfrm rot="16200000">
          <a:off x="1866900" y="-1866900"/>
          <a:ext cx="3962400" cy="769620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0" tIns="0" rIns="22225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500" kern="1200" dirty="0" smtClean="0"/>
            <a:t>Life of Siddhartha Gautama </a:t>
          </a:r>
          <a:endParaRPr lang="en-US" sz="35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700" kern="1200" dirty="0" smtClean="0"/>
            <a:t>Spread of Buddhism in India and beyond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Principles of Buddhism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Non-violence theory of Lord Buddha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Compassion towards all living beings of earth</a:t>
          </a:r>
          <a:endParaRPr lang="en-US" sz="2700" kern="1200" dirty="0"/>
        </a:p>
      </dsp:txBody>
      <dsp:txXfrm rot="5400000">
        <a:off x="0" y="792480"/>
        <a:ext cx="7696200" cy="2377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ACDB0-14B2-4231-8B98-8670560E14E0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7EF3F-FCF4-49DD-9B38-8210D611FFA3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3916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7EF3F-FCF4-49DD-9B38-8210D611FFA3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7EF3F-FCF4-49DD-9B38-8210D611FFA3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63639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24B6-B183-4C12-BDB0-7AD49D89B19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6AD9-EFBB-4B22-A4C8-B5A2883EFFB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24B6-B183-4C12-BDB0-7AD49D89B19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6AD9-EFBB-4B22-A4C8-B5A2883EFFB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24B6-B183-4C12-BDB0-7AD49D89B19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6AD9-EFBB-4B22-A4C8-B5A2883EFFB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24B6-B183-4C12-BDB0-7AD49D89B19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6AD9-EFBB-4B22-A4C8-B5A2883EFFB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24B6-B183-4C12-BDB0-7AD49D89B19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6AD9-EFBB-4B22-A4C8-B5A2883EFFB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24B6-B183-4C12-BDB0-7AD49D89B19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6AD9-EFBB-4B22-A4C8-B5A2883EFFB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24B6-B183-4C12-BDB0-7AD49D89B19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6AD9-EFBB-4B22-A4C8-B5A2883EFFB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24B6-B183-4C12-BDB0-7AD49D89B19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6AD9-EFBB-4B22-A4C8-B5A2883EFFB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24B6-B183-4C12-BDB0-7AD49D89B19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6AD9-EFBB-4B22-A4C8-B5A2883EFFB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24B6-B183-4C12-BDB0-7AD49D89B19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6AD9-EFBB-4B22-A4C8-B5A2883EFFBD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24B6-B183-4C12-BDB0-7AD49D89B19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D6AD9-EFBB-4B22-A4C8-B5A2883EFFBD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4724B6-B183-4C12-BDB0-7AD49D89B19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D6AD9-EFBB-4B22-A4C8-B5A2883EFFBD}" type="slidenum">
              <a:rPr lang="pt-BR" smtClean="0"/>
              <a:pPr/>
              <a:t>‹#›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DANTULURI NARAYANA RAJU COLLEGE (Autonomous), BHIMAVARAM – 534 202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00B050"/>
                </a:solidFill>
              </a:rPr>
              <a:t>Department of History </a:t>
            </a:r>
          </a:p>
          <a:p>
            <a:pPr lvl="0"/>
            <a:r>
              <a:rPr lang="en-US" dirty="0" smtClean="0">
                <a:solidFill>
                  <a:srgbClr val="00B050"/>
                </a:solidFill>
              </a:rPr>
              <a:t>Dr. B. </a:t>
            </a:r>
            <a:r>
              <a:rPr lang="en-US" dirty="0" err="1" smtClean="0">
                <a:solidFill>
                  <a:srgbClr val="00B050"/>
                </a:solidFill>
              </a:rPr>
              <a:t>Brahmaiah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71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Paper Title: </a:t>
            </a:r>
            <a:r>
              <a:rPr lang="en-IN" b="1" dirty="0" smtClean="0">
                <a:solidFill>
                  <a:srgbClr val="FF0000"/>
                </a:solidFill>
              </a:rPr>
              <a:t>Ancient Indian History and Culture (Earliest Times to 600 A.D.)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en-US" b="1" dirty="0" smtClean="0"/>
          </a:p>
          <a:p>
            <a:pPr lvl="0"/>
            <a:r>
              <a:rPr lang="en-IN" dirty="0" smtClean="0"/>
              <a:t>Brief overview of ancient Indian civilization</a:t>
            </a:r>
          </a:p>
          <a:p>
            <a:pPr lvl="0"/>
            <a:r>
              <a:rPr lang="en-IN" dirty="0" smtClean="0"/>
              <a:t>Importance of studying ancient history</a:t>
            </a:r>
          </a:p>
          <a:p>
            <a:pPr lvl="0"/>
            <a:r>
              <a:rPr lang="en-IN" dirty="0" smtClean="0"/>
              <a:t>Journey through the Cradle of Civilization</a:t>
            </a:r>
          </a:p>
          <a:p>
            <a:pPr lvl="0"/>
            <a:r>
              <a:rPr lang="en-IN" dirty="0" smtClean="0"/>
              <a:t>Stone Age cultures (</a:t>
            </a:r>
            <a:r>
              <a:rPr lang="en-IN" dirty="0" err="1" smtClean="0"/>
              <a:t>Paleolithic</a:t>
            </a:r>
            <a:r>
              <a:rPr lang="en-IN" dirty="0" smtClean="0"/>
              <a:t>, Mesolithic, Neolithic)</a:t>
            </a:r>
          </a:p>
          <a:p>
            <a:pPr lvl="0"/>
            <a:r>
              <a:rPr lang="en-IN" dirty="0" smtClean="0"/>
              <a:t>Important archaeological sites (e.g., </a:t>
            </a:r>
            <a:r>
              <a:rPr lang="en-IN" dirty="0" err="1" smtClean="0"/>
              <a:t>Bhimbetka</a:t>
            </a:r>
            <a:r>
              <a:rPr lang="en-IN" dirty="0" smtClean="0"/>
              <a:t> caves)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1999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8229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-25" dirty="0" smtClean="0">
                <a:solidFill>
                  <a:srgbClr val="33CC33"/>
                </a:solidFill>
              </a:rPr>
              <a:t>Indus valley civilization</a:t>
            </a:r>
            <a:endParaRPr spc="-25" dirty="0">
              <a:solidFill>
                <a:srgbClr val="33CC33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127375" eaLnBrk="1" hangingPunct="1">
              <a:spcBef>
                <a:spcPct val="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Big Idea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27375" eaLnBrk="1" hangingPunct="1">
              <a:lnSpc>
                <a:spcPts val="2863"/>
              </a:lnSpc>
              <a:spcBef>
                <a:spcPts val="663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Indian civilization first developed on the Indus River.</a:t>
            </a:r>
          </a:p>
          <a:p>
            <a:pPr marL="3127375" eaLnBrk="1" hangingPunct="1">
              <a:spcBef>
                <a:spcPts val="613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Main Ideas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127375" eaLnBrk="1" hangingPunct="1">
              <a:lnSpc>
                <a:spcPct val="99000"/>
              </a:lnSpc>
              <a:spcBef>
                <a:spcPts val="575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geography of India includes high mountains, great rivers, and heavy seasonal rain.</a:t>
            </a:r>
          </a:p>
          <a:p>
            <a:pPr marL="3127375" eaLnBrk="1" hangingPunct="1">
              <a:lnSpc>
                <a:spcPts val="2875"/>
              </a:lnSpc>
              <a:spcBef>
                <a:spcPts val="70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Harappan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civilization developed along the Indus River.</a:t>
            </a:r>
          </a:p>
          <a:p>
            <a:pPr marL="3127375" eaLnBrk="1" hangingPunct="1">
              <a:lnSpc>
                <a:spcPts val="2875"/>
              </a:lnSpc>
              <a:spcBef>
                <a:spcPts val="6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Aryan invasion of India changed the region’s civilization.</a:t>
            </a:r>
          </a:p>
        </p:txBody>
      </p:sp>
      <p:sp>
        <p:nvSpPr>
          <p:cNvPr id="3076" name="object 4"/>
          <p:cNvSpPr>
            <a:spLocks noChangeArrowheads="1"/>
          </p:cNvSpPr>
          <p:nvPr/>
        </p:nvSpPr>
        <p:spPr bwMode="auto">
          <a:xfrm>
            <a:off x="1066800" y="1574800"/>
            <a:ext cx="7772400" cy="1301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1290638" y="6361113"/>
            <a:ext cx="238125" cy="23812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8" name="object 6"/>
          <p:cNvSpPr>
            <a:spLocks noChangeArrowheads="1"/>
          </p:cNvSpPr>
          <p:nvPr/>
        </p:nvSpPr>
        <p:spPr bwMode="auto">
          <a:xfrm>
            <a:off x="1595438" y="6361113"/>
            <a:ext cx="238125" cy="238125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9" name="object 7"/>
          <p:cNvSpPr>
            <a:spLocks noChangeArrowheads="1"/>
          </p:cNvSpPr>
          <p:nvPr/>
        </p:nvSpPr>
        <p:spPr bwMode="auto">
          <a:xfrm>
            <a:off x="1900238" y="6361113"/>
            <a:ext cx="238125" cy="238125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80" name="object 8"/>
          <p:cNvSpPr>
            <a:spLocks noChangeArrowheads="1"/>
          </p:cNvSpPr>
          <p:nvPr/>
        </p:nvSpPr>
        <p:spPr bwMode="auto">
          <a:xfrm>
            <a:off x="3476625" y="2378075"/>
            <a:ext cx="203200" cy="214313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81" name="object 9"/>
          <p:cNvSpPr>
            <a:spLocks noChangeArrowheads="1"/>
          </p:cNvSpPr>
          <p:nvPr/>
        </p:nvSpPr>
        <p:spPr bwMode="auto">
          <a:xfrm>
            <a:off x="3476625" y="3692525"/>
            <a:ext cx="203200" cy="214313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82" name="object 10"/>
          <p:cNvSpPr>
            <a:spLocks noChangeArrowheads="1"/>
          </p:cNvSpPr>
          <p:nvPr/>
        </p:nvSpPr>
        <p:spPr bwMode="auto">
          <a:xfrm>
            <a:off x="3476625" y="4860925"/>
            <a:ext cx="203200" cy="214313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83" name="object 11"/>
          <p:cNvSpPr>
            <a:spLocks noChangeArrowheads="1"/>
          </p:cNvSpPr>
          <p:nvPr/>
        </p:nvSpPr>
        <p:spPr bwMode="auto">
          <a:xfrm>
            <a:off x="3476625" y="5664200"/>
            <a:ext cx="203200" cy="2127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84" name="object 12"/>
          <p:cNvSpPr>
            <a:spLocks noChangeArrowheads="1"/>
          </p:cNvSpPr>
          <p:nvPr/>
        </p:nvSpPr>
        <p:spPr bwMode="auto">
          <a:xfrm>
            <a:off x="838200" y="1838325"/>
            <a:ext cx="2581275" cy="1771650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85" name="object 13"/>
          <p:cNvSpPr>
            <a:spLocks noChangeArrowheads="1"/>
          </p:cNvSpPr>
          <p:nvPr/>
        </p:nvSpPr>
        <p:spPr bwMode="auto">
          <a:xfrm>
            <a:off x="838200" y="3994150"/>
            <a:ext cx="2586038" cy="1703388"/>
          </a:xfrm>
          <a:prstGeom prst="rect">
            <a:avLst/>
          </a:prstGeom>
          <a:blipFill dpi="0" rotWithShape="1">
            <a:blip r:embed="rId9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547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Vedic Period (1500-600 B.C.)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Introduction to the Vedas and Vedic literature</a:t>
            </a:r>
          </a:p>
          <a:p>
            <a:pPr lvl="0"/>
            <a:endParaRPr lang="en-US" dirty="0" smtClean="0"/>
          </a:p>
          <a:p>
            <a:pPr lvl="0"/>
            <a:r>
              <a:rPr lang="en-IN" dirty="0" smtClean="0"/>
              <a:t>Society and economy (</a:t>
            </a:r>
            <a:r>
              <a:rPr lang="en-IN" dirty="0" err="1" smtClean="0"/>
              <a:t>varna</a:t>
            </a:r>
            <a:r>
              <a:rPr lang="en-IN" dirty="0" smtClean="0"/>
              <a:t> system, tribal kingdoms)</a:t>
            </a:r>
          </a:p>
          <a:p>
            <a:pPr lvl="0"/>
            <a:endParaRPr lang="en-US" dirty="0" smtClean="0"/>
          </a:p>
          <a:p>
            <a:pPr lvl="0"/>
            <a:r>
              <a:rPr lang="en-IN" dirty="0" smtClean="0"/>
              <a:t>Emergence of early Hinduism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7555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Rise of Jainism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IN" dirty="0" smtClean="0"/>
          </a:p>
          <a:p>
            <a:pPr lvl="0"/>
            <a:r>
              <a:rPr lang="en-IN" dirty="0" err="1" smtClean="0">
                <a:solidFill>
                  <a:srgbClr val="00B0F0"/>
                </a:solidFill>
              </a:rPr>
              <a:t>Thirthankaras</a:t>
            </a:r>
            <a:r>
              <a:rPr lang="en-IN" dirty="0" smtClean="0">
                <a:solidFill>
                  <a:srgbClr val="00B0F0"/>
                </a:solidFill>
              </a:rPr>
              <a:t> and </a:t>
            </a:r>
            <a:r>
              <a:rPr lang="en-IN" dirty="0" err="1" smtClean="0">
                <a:solidFill>
                  <a:srgbClr val="00B0F0"/>
                </a:solidFill>
              </a:rPr>
              <a:t>Parsvanatha</a:t>
            </a:r>
            <a:endParaRPr lang="en-IN" dirty="0" smtClean="0">
              <a:solidFill>
                <a:srgbClr val="00B0F0"/>
              </a:solidFill>
            </a:endParaRPr>
          </a:p>
          <a:p>
            <a:pPr lvl="0"/>
            <a:endParaRPr lang="en-IN" dirty="0" smtClean="0">
              <a:solidFill>
                <a:srgbClr val="00B0F0"/>
              </a:solidFill>
            </a:endParaRPr>
          </a:p>
          <a:p>
            <a:pPr lvl="0"/>
            <a:r>
              <a:rPr lang="en-IN" dirty="0" smtClean="0">
                <a:solidFill>
                  <a:srgbClr val="00B0F0"/>
                </a:solidFill>
              </a:rPr>
              <a:t>Life of </a:t>
            </a:r>
            <a:r>
              <a:rPr lang="en-IN" dirty="0" err="1" smtClean="0">
                <a:solidFill>
                  <a:srgbClr val="00B0F0"/>
                </a:solidFill>
              </a:rPr>
              <a:t>Mahavira</a:t>
            </a:r>
            <a:r>
              <a:rPr lang="en-IN" dirty="0" smtClean="0">
                <a:solidFill>
                  <a:srgbClr val="00B0F0"/>
                </a:solidFill>
              </a:rPr>
              <a:t> and teachings of Jainism</a:t>
            </a:r>
          </a:p>
          <a:p>
            <a:pPr lvl="0">
              <a:buNone/>
            </a:pPr>
            <a:endParaRPr lang="en-IN" dirty="0" smtClean="0">
              <a:solidFill>
                <a:srgbClr val="00B0F0"/>
              </a:solidFill>
            </a:endParaRPr>
          </a:p>
          <a:p>
            <a:pPr lvl="0"/>
            <a:r>
              <a:rPr lang="en-IN" dirty="0" smtClean="0">
                <a:solidFill>
                  <a:srgbClr val="00B0F0"/>
                </a:solidFill>
              </a:rPr>
              <a:t>Ahimsa (Non-</a:t>
            </a:r>
            <a:r>
              <a:rPr lang="en-IN" dirty="0" err="1" smtClean="0">
                <a:solidFill>
                  <a:srgbClr val="00B0F0"/>
                </a:solidFill>
              </a:rPr>
              <a:t>voilence</a:t>
            </a:r>
            <a:r>
              <a:rPr lang="en-IN" dirty="0" smtClean="0">
                <a:solidFill>
                  <a:srgbClr val="00B0F0"/>
                </a:solidFill>
              </a:rPr>
              <a:t>) theory of Jainism </a:t>
            </a:r>
            <a:endParaRPr lang="en-US" dirty="0" smtClean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6954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33CC33"/>
                </a:solidFill>
              </a:rPr>
              <a:t>Buddhism  ( 6</a:t>
            </a:r>
            <a:r>
              <a:rPr lang="en-US" baseline="30000" dirty="0" smtClean="0">
                <a:solidFill>
                  <a:srgbClr val="33CC33"/>
                </a:solidFill>
              </a:rPr>
              <a:t>th</a:t>
            </a:r>
            <a:r>
              <a:rPr lang="en-US" dirty="0" smtClean="0">
                <a:solidFill>
                  <a:srgbClr val="33CC33"/>
                </a:solidFill>
              </a:rPr>
              <a:t> century B.C.)</a:t>
            </a:r>
            <a:endParaRPr lang="en-US" dirty="0">
              <a:solidFill>
                <a:srgbClr val="33CC33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76962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915139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/>
              <a:t>Maurya</a:t>
            </a:r>
            <a:r>
              <a:rPr lang="en-IN" b="1" dirty="0" smtClean="0"/>
              <a:t> Empire (322-185 B.C.)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>
                <a:solidFill>
                  <a:srgbClr val="33CC33"/>
                </a:solidFill>
              </a:rPr>
              <a:t>Chandragupta </a:t>
            </a:r>
            <a:r>
              <a:rPr lang="en-IN" dirty="0" err="1" smtClean="0">
                <a:solidFill>
                  <a:srgbClr val="33CC33"/>
                </a:solidFill>
              </a:rPr>
              <a:t>Maurya</a:t>
            </a:r>
            <a:r>
              <a:rPr lang="en-IN" dirty="0" smtClean="0">
                <a:solidFill>
                  <a:srgbClr val="33CC33"/>
                </a:solidFill>
              </a:rPr>
              <a:t> and the founding of the empire</a:t>
            </a:r>
            <a:endParaRPr lang="en-US" dirty="0" smtClean="0">
              <a:solidFill>
                <a:srgbClr val="33CC33"/>
              </a:solidFill>
            </a:endParaRPr>
          </a:p>
          <a:p>
            <a:pPr lvl="0"/>
            <a:r>
              <a:rPr lang="en-IN" dirty="0" smtClean="0">
                <a:solidFill>
                  <a:srgbClr val="33CC33"/>
                </a:solidFill>
              </a:rPr>
              <a:t>Administration under </a:t>
            </a:r>
            <a:r>
              <a:rPr lang="en-IN" dirty="0" err="1" smtClean="0">
                <a:solidFill>
                  <a:srgbClr val="33CC33"/>
                </a:solidFill>
              </a:rPr>
              <a:t>Ashoka</a:t>
            </a:r>
            <a:r>
              <a:rPr lang="en-IN" dirty="0" smtClean="0">
                <a:solidFill>
                  <a:srgbClr val="33CC33"/>
                </a:solidFill>
              </a:rPr>
              <a:t>, the Great</a:t>
            </a:r>
            <a:endParaRPr lang="en-US" dirty="0" smtClean="0">
              <a:solidFill>
                <a:srgbClr val="33CC33"/>
              </a:solidFill>
            </a:endParaRPr>
          </a:p>
          <a:p>
            <a:pPr lvl="0"/>
            <a:r>
              <a:rPr lang="en-IN" dirty="0" smtClean="0">
                <a:solidFill>
                  <a:srgbClr val="33CC33"/>
                </a:solidFill>
              </a:rPr>
              <a:t>Legacy of </a:t>
            </a:r>
            <a:r>
              <a:rPr lang="en-IN" dirty="0" err="1" smtClean="0">
                <a:solidFill>
                  <a:srgbClr val="33CC33"/>
                </a:solidFill>
              </a:rPr>
              <a:t>Ashoka’s</a:t>
            </a:r>
            <a:r>
              <a:rPr lang="en-IN" dirty="0" smtClean="0">
                <a:solidFill>
                  <a:srgbClr val="33CC33"/>
                </a:solidFill>
              </a:rPr>
              <a:t> </a:t>
            </a:r>
            <a:r>
              <a:rPr lang="en-IN" dirty="0" err="1" smtClean="0">
                <a:solidFill>
                  <a:srgbClr val="33CC33"/>
                </a:solidFill>
              </a:rPr>
              <a:t>Dhamma</a:t>
            </a:r>
            <a:r>
              <a:rPr lang="en-IN" dirty="0" smtClean="0">
                <a:solidFill>
                  <a:srgbClr val="33CC33"/>
                </a:solidFill>
              </a:rPr>
              <a:t> and spread of Buddhism in all over world.</a:t>
            </a:r>
            <a:endParaRPr lang="en-US" dirty="0" smtClean="0">
              <a:solidFill>
                <a:srgbClr val="33CC33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41240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FF00FF"/>
                </a:solidFill>
              </a:rPr>
              <a:t>Gupta Empire (320-550 A.D.)</a:t>
            </a:r>
            <a:r>
              <a:rPr lang="en-US" dirty="0" smtClean="0">
                <a:solidFill>
                  <a:srgbClr val="FF00FF"/>
                </a:solidFill>
              </a:rPr>
              <a:t/>
            </a:r>
            <a:br>
              <a:rPr lang="en-US" dirty="0" smtClean="0">
                <a:solidFill>
                  <a:srgbClr val="FF00FF"/>
                </a:solidFill>
              </a:rPr>
            </a:b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>
                <a:solidFill>
                  <a:srgbClr val="33CC33"/>
                </a:solidFill>
              </a:rPr>
              <a:t>Chandragupta I and the establishment of Gupta rule</a:t>
            </a:r>
            <a:endParaRPr lang="en-US" dirty="0" smtClean="0">
              <a:solidFill>
                <a:srgbClr val="33CC33"/>
              </a:solidFill>
            </a:endParaRPr>
          </a:p>
          <a:p>
            <a:pPr lvl="0"/>
            <a:r>
              <a:rPr lang="en-IN" dirty="0" smtClean="0">
                <a:solidFill>
                  <a:srgbClr val="33CC33"/>
                </a:solidFill>
              </a:rPr>
              <a:t>Achievements in science, mathematics, and literature</a:t>
            </a:r>
            <a:endParaRPr lang="en-US" dirty="0" smtClean="0">
              <a:solidFill>
                <a:srgbClr val="33CC33"/>
              </a:solidFill>
            </a:endParaRPr>
          </a:p>
          <a:p>
            <a:pPr lvl="0"/>
            <a:r>
              <a:rPr lang="en-IN" dirty="0" smtClean="0">
                <a:solidFill>
                  <a:srgbClr val="33CC33"/>
                </a:solidFill>
              </a:rPr>
              <a:t>Cultural advancements and patronage of art</a:t>
            </a:r>
          </a:p>
          <a:p>
            <a:pPr lvl="0"/>
            <a:r>
              <a:rPr lang="en-IN" dirty="0" smtClean="0">
                <a:solidFill>
                  <a:srgbClr val="33CC33"/>
                </a:solidFill>
              </a:rPr>
              <a:t>Golden age of the Gupta empire</a:t>
            </a:r>
            <a:endParaRPr lang="en-US" dirty="0" smtClean="0">
              <a:solidFill>
                <a:srgbClr val="33CC33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6882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Summary of key points covered</a:t>
            </a:r>
          </a:p>
          <a:p>
            <a:pPr lvl="0"/>
            <a:endParaRPr lang="en-US" dirty="0" smtClean="0"/>
          </a:p>
          <a:p>
            <a:pPr lvl="0"/>
            <a:r>
              <a:rPr lang="en-IN" dirty="0" smtClean="0"/>
              <a:t>Legacy of ancient Indian civilization</a:t>
            </a:r>
          </a:p>
          <a:p>
            <a:pPr lvl="0"/>
            <a:endParaRPr lang="en-US" dirty="0" smtClean="0"/>
          </a:p>
          <a:p>
            <a:pPr lvl="0"/>
            <a:r>
              <a:rPr lang="en-IN" dirty="0" smtClean="0"/>
              <a:t>Importance of studying ancient history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72755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286</Words>
  <Application>Microsoft Office PowerPoint</Application>
  <PresentationFormat>On-screen Show (4:3)</PresentationFormat>
  <Paragraphs>53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DANTULURI NARAYANA RAJU COLLEGE (Autonomous), BHIMAVARAM – 534 202 </vt:lpstr>
      <vt:lpstr>Paper Title: Ancient Indian History and Culture (Earliest Times to 600 A.D.) </vt:lpstr>
      <vt:lpstr>Indus valley civilization</vt:lpstr>
      <vt:lpstr>Vedic Period (1500-600 B.C.) </vt:lpstr>
      <vt:lpstr>Rise of Jainism </vt:lpstr>
      <vt:lpstr> Buddhism  ( 6th century B.C.)</vt:lpstr>
      <vt:lpstr>Maurya Empire (322-185 B.C.) </vt:lpstr>
      <vt:lpstr>Gupta Empire (320-550 A.D.) 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DANTULURI NARAYANA RAJU COLLEGE (Autonomous), BHIMAVARAM – 534 202 </dc:title>
  <dc:creator>admin</dc:creator>
  <cp:lastModifiedBy>Systyem 08</cp:lastModifiedBy>
  <cp:revision>5</cp:revision>
  <dcterms:created xsi:type="dcterms:W3CDTF">2024-06-14T09:23:36Z</dcterms:created>
  <dcterms:modified xsi:type="dcterms:W3CDTF">2024-06-26T08:49:36Z</dcterms:modified>
</cp:coreProperties>
</file>