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1" r:id="rId2"/>
    <p:sldId id="257" r:id="rId3"/>
    <p:sldId id="266" r:id="rId4"/>
    <p:sldId id="258" r:id="rId5"/>
    <p:sldId id="259" r:id="rId6"/>
    <p:sldId id="260" r:id="rId7"/>
    <p:sldId id="267" r:id="rId8"/>
    <p:sldId id="270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E36C4-AE58-4F3A-8E0D-9484939A9411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EA1A3-AC95-4157-A2F1-4E995A6785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66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EA1A3-AC95-4157-A2F1-4E995A6785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800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D.N.R COLLEGE (A),BHIMAVARAM</a:t>
            </a:r>
            <a:br>
              <a:rPr lang="en-US" sz="4000" dirty="0" smtClean="0"/>
            </a:br>
            <a:r>
              <a:rPr lang="en-US" sz="4000" dirty="0" smtClean="0"/>
              <a:t>DEPARTMENT OF MATHEMATICS</a:t>
            </a:r>
            <a:br>
              <a:rPr lang="en-US" sz="4000" dirty="0" smtClean="0"/>
            </a:br>
            <a:r>
              <a:rPr lang="en-US" sz="4000" dirty="0" smtClean="0"/>
              <a:t>II </a:t>
            </a:r>
            <a:r>
              <a:rPr lang="en-US" sz="4000" dirty="0" err="1" smtClean="0"/>
              <a:t>B.Sc</a:t>
            </a:r>
            <a:r>
              <a:rPr lang="en-US" sz="4000" dirty="0" smtClean="0"/>
              <a:t> , PAPER III 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ABSTRACT ALGEBRA</a:t>
            </a:r>
            <a:endParaRPr lang="en-IN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770DB0-3241-58A3-D280-50C043594ED5}"/>
              </a:ext>
            </a:extLst>
          </p:cNvPr>
          <p:cNvSpPr txBox="1"/>
          <p:nvPr/>
        </p:nvSpPr>
        <p:spPr>
          <a:xfrm>
            <a:off x="1035269" y="934684"/>
            <a:ext cx="1012146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dirty="0" err="1" smtClean="0"/>
              <a:t>Cosets</a:t>
            </a:r>
            <a:r>
              <a:rPr lang="en-US" sz="4000" dirty="0" smtClean="0"/>
              <a:t> in Abstract Algebra</a:t>
            </a:r>
            <a:endParaRPr lang="en-US" sz="4000" b="1" dirty="0" smtClean="0"/>
          </a:p>
          <a:p>
            <a:pPr algn="just"/>
            <a:endParaRPr lang="en-US" sz="4000" dirty="0" smtClean="0"/>
          </a:p>
          <a:p>
            <a:pPr algn="just"/>
            <a:r>
              <a:rPr lang="en-US" sz="4000" dirty="0" smtClean="0"/>
              <a:t>Introduction </a:t>
            </a:r>
            <a:r>
              <a:rPr lang="en-US" sz="4000" dirty="0"/>
              <a:t>to Cosets</a:t>
            </a:r>
            <a:endParaRPr lang="en-US" sz="4000" b="1" dirty="0"/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Definition of a coset.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Importance of cosets in group theory.</a:t>
            </a:r>
          </a:p>
        </p:txBody>
      </p:sp>
      <p:sp>
        <p:nvSpPr>
          <p:cNvPr id="4" name="Subtitle 3"/>
          <p:cNvSpPr>
            <a:spLocks noGrp="1"/>
          </p:cNvSpPr>
          <p:nvPr/>
        </p:nvSpPr>
        <p:spPr>
          <a:xfrm>
            <a:off x="859536" y="2552700"/>
            <a:ext cx="10472928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5" name="Subtitle 3"/>
          <p:cNvSpPr>
            <a:spLocks noGrp="1"/>
          </p:cNvSpPr>
          <p:nvPr/>
        </p:nvSpPr>
        <p:spPr>
          <a:xfrm>
            <a:off x="1011936" y="2705100"/>
            <a:ext cx="10472928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3522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770DB0-3241-58A3-D280-50C043594ED5}"/>
              </a:ext>
            </a:extLst>
          </p:cNvPr>
          <p:cNvSpPr txBox="1"/>
          <p:nvPr/>
        </p:nvSpPr>
        <p:spPr>
          <a:xfrm>
            <a:off x="867103" y="799055"/>
            <a:ext cx="1012146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Definition of Cosets</a:t>
            </a:r>
          </a:p>
          <a:p>
            <a:endParaRPr lang="en-US" sz="4000" dirty="0"/>
          </a:p>
          <a:p>
            <a:endParaRPr lang="en-US" sz="4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Left coset: </a:t>
            </a:r>
            <a:r>
              <a:rPr lang="en-US" sz="4000" dirty="0" err="1"/>
              <a:t>aH</a:t>
            </a:r>
            <a:r>
              <a:rPr lang="en-US" sz="4000" dirty="0"/>
              <a:t>={</a:t>
            </a:r>
            <a:r>
              <a:rPr lang="en-US" sz="4000" dirty="0" err="1"/>
              <a:t>ah:h∈H</a:t>
            </a:r>
            <a:r>
              <a:rPr lang="en-US" sz="4000" dirty="0"/>
              <a:t>}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Right coset: Ha={</a:t>
            </a:r>
            <a:r>
              <a:rPr lang="en-US" sz="4000" dirty="0" err="1"/>
              <a:t>ha:h∈H</a:t>
            </a:r>
            <a:r>
              <a:rPr lang="en-US" sz="4000" dirty="0"/>
              <a:t>}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Where HHH is a subgroup of G and a is an element of G.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41556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D5BCA8B-8D04-1388-0974-077B1FCFB835}"/>
              </a:ext>
            </a:extLst>
          </p:cNvPr>
          <p:cNvSpPr txBox="1"/>
          <p:nvPr/>
        </p:nvSpPr>
        <p:spPr>
          <a:xfrm>
            <a:off x="1156138" y="1232026"/>
            <a:ext cx="1086769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Properties of Cosets</a:t>
            </a:r>
          </a:p>
          <a:p>
            <a:endParaRPr lang="en-US" sz="4000" dirty="0"/>
          </a:p>
          <a:p>
            <a:endParaRPr lang="en-US" sz="4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Cosets are either disjoint or identical.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Every element of G is in exactly one left (or right) coset of H.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278916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4F44E-91B4-2648-C502-C6FDF451BA37}"/>
                  </a:ext>
                </a:extLst>
              </p:cNvPr>
              <p:cNvSpPr txBox="1"/>
              <p:nvPr/>
            </p:nvSpPr>
            <p:spPr>
              <a:xfrm>
                <a:off x="930165" y="504498"/>
                <a:ext cx="10331669" cy="3170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/>
                  <a:t>Examples of Cosets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Example 1: Cosets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b="1" dirty="0"/>
                  <a:t/>
                </a:r>
                <a:r>
                  <a:rPr lang="en-US" sz="4000" dirty="0"/>
                  <a:t>in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4000" dirty="0"/>
              </a:p>
              <a:p>
                <a:r>
                  <a:rPr lang="en-US" sz="4000" dirty="0"/>
                  <a:t>Example 2: Cosets of a subgroup in a symmetric group.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D4B4F44E-91B4-2648-C502-C6FDF451B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65" y="504498"/>
                <a:ext cx="10331669" cy="3170099"/>
              </a:xfrm>
              <a:prstGeom prst="rect">
                <a:avLst/>
              </a:prstGeom>
              <a:blipFill>
                <a:blip r:embed="rId2"/>
                <a:stretch>
                  <a:fillRect l="-2125" t="-3462" b="-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00188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06A741-94C9-9C3F-D75F-E54BB0FC8435}"/>
              </a:ext>
            </a:extLst>
          </p:cNvPr>
          <p:cNvSpPr txBox="1"/>
          <p:nvPr/>
        </p:nvSpPr>
        <p:spPr>
          <a:xfrm>
            <a:off x="1329559" y="641582"/>
            <a:ext cx="915451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Index of a Subgroup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Definition: The number of distinct left (or right) cosets of H in 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Notation: [G:H].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Relation to the order of the group: ∣G∣=[G:H]⋅∣H∣|G| 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314923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D7ABE94-FF40-5089-9FBB-EEACC56E0FEF}"/>
              </a:ext>
            </a:extLst>
          </p:cNvPr>
          <p:cNvSpPr txBox="1"/>
          <p:nvPr/>
        </p:nvSpPr>
        <p:spPr>
          <a:xfrm>
            <a:off x="1429406" y="778216"/>
            <a:ext cx="93331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Applications of Cosets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Factor groups (quotient groups).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Normal subgroups.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Applications in solving group equations.</a:t>
            </a:r>
          </a:p>
          <a:p>
            <a:pPr algn="just"/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405028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D7ABE94-FF40-5089-9FBB-EEACC56E0FEF}"/>
              </a:ext>
            </a:extLst>
          </p:cNvPr>
          <p:cNvSpPr txBox="1"/>
          <p:nvPr/>
        </p:nvSpPr>
        <p:spPr>
          <a:xfrm>
            <a:off x="1429406" y="778216"/>
            <a:ext cx="933318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Applications of Infinite Groups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Functional analysis and Hilbert spaces.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Continuous symmetry in physics.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Algebraic topology and </a:t>
            </a:r>
            <a:r>
              <a:rPr lang="en-US" sz="4000" dirty="0" err="1"/>
              <a:t>homotopy</a:t>
            </a:r>
            <a:r>
              <a:rPr lang="en-US" sz="4000" dirty="0"/>
              <a:t> groups.</a:t>
            </a:r>
          </a:p>
        </p:txBody>
      </p:sp>
    </p:spTree>
    <p:extLst>
      <p:ext uri="{BB962C8B-B14F-4D97-AF65-F5344CB8AC3E}">
        <p14:creationId xmlns="" xmlns:p14="http://schemas.microsoft.com/office/powerpoint/2010/main" val="132385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472589" y="2785403"/>
            <a:ext cx="6819704" cy="1855709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94</TotalTime>
  <Words>181</Words>
  <Application>Microsoft Office PowerPoint</Application>
  <PresentationFormat>Custom</PresentationFormat>
  <Paragraphs>39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D.N.R COLLEGE (A),BHIMAVARAM DEPARTMENT OF MATHEMATICS II B.Sc , PAPER III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, PAPER III </dc:title>
  <dc:creator>Phaneendra Varma Chintalapati</dc:creator>
  <cp:lastModifiedBy>DNR COLLEGE</cp:lastModifiedBy>
  <cp:revision>11</cp:revision>
  <dcterms:created xsi:type="dcterms:W3CDTF">2024-06-23T13:11:43Z</dcterms:created>
  <dcterms:modified xsi:type="dcterms:W3CDTF">2024-06-27T09:51:45Z</dcterms:modified>
</cp:coreProperties>
</file>