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5F38-2935-4487-A499-EACA2DC71DF2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DFD55-3ABC-47E2-B616-7AD82E80A7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5F38-2935-4487-A499-EACA2DC71DF2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DFD55-3ABC-47E2-B616-7AD82E80A7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5F38-2935-4487-A499-EACA2DC71DF2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DFD55-3ABC-47E2-B616-7AD82E80A7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5F38-2935-4487-A499-EACA2DC71DF2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DFD55-3ABC-47E2-B616-7AD82E80A7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5F38-2935-4487-A499-EACA2DC71DF2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DFD55-3ABC-47E2-B616-7AD82E80A7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5F38-2935-4487-A499-EACA2DC71DF2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DFD55-3ABC-47E2-B616-7AD82E80A7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5F38-2935-4487-A499-EACA2DC71DF2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DFD55-3ABC-47E2-B616-7AD82E80A7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5F38-2935-4487-A499-EACA2DC71DF2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DFD55-3ABC-47E2-B616-7AD82E80A7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5F38-2935-4487-A499-EACA2DC71DF2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DFD55-3ABC-47E2-B616-7AD82E80A7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5F38-2935-4487-A499-EACA2DC71DF2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DFD55-3ABC-47E2-B616-7AD82E80A7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E5F38-2935-4487-A499-EACA2DC71DF2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6DFD55-3ABC-47E2-B616-7AD82E80A77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5E5F38-2935-4487-A499-EACA2DC71DF2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66DFD55-3ABC-47E2-B616-7AD82E80A776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D.N.R.COLLEGE,BHIMAVARAM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Department of mathematics</a:t>
            </a:r>
          </a:p>
          <a:p>
            <a:r>
              <a:rPr lang="en-IN" dirty="0" err="1" smtClean="0"/>
              <a:t>IB.Sc</a:t>
            </a:r>
            <a:r>
              <a:rPr lang="en-IN" dirty="0" smtClean="0"/>
              <a:t> Paper-I</a:t>
            </a:r>
          </a:p>
          <a:p>
            <a:r>
              <a:rPr lang="en-IN" smtClean="0"/>
              <a:t>Differential equations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Solving f(D)y=Q  where Q = XV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 Using Variation of Parameters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3100" b="1" dirty="0" smtClean="0"/>
              <a:t>Introduction to the Differential Equation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Overview of the equation f(D)y=Q</a:t>
            </a:r>
          </a:p>
          <a:p>
            <a:r>
              <a:rPr lang="en-IN" dirty="0" smtClean="0"/>
              <a:t>Explanation of Q=XV and its implications</a:t>
            </a:r>
          </a:p>
          <a:p>
            <a:r>
              <a:rPr lang="en-IN" dirty="0" smtClean="0"/>
              <a:t>Importance in differential equations and applications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600" b="1" dirty="0" smtClean="0"/>
              <a:t>Review of Variation of Parameters Method</a:t>
            </a:r>
            <a:r>
              <a:rPr lang="en-IN" sz="3600" dirty="0" smtClean="0"/>
              <a:t/>
            </a:r>
            <a:br>
              <a:rPr lang="en-IN" sz="3600" dirty="0" smtClean="0"/>
            </a:b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Recap of the variation of parameters method</a:t>
            </a:r>
          </a:p>
          <a:p>
            <a:r>
              <a:rPr lang="en-IN" dirty="0" smtClean="0"/>
              <a:t>Conditions under which the method is applicable</a:t>
            </a:r>
          </a:p>
          <a:p>
            <a:r>
              <a:rPr lang="en-IN" dirty="0" smtClean="0"/>
              <a:t>Benefits of using this method for solving non-homogeneous equations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err="1" smtClean="0"/>
              <a:t>Formulating</a:t>
            </a:r>
            <a:r>
              <a:rPr lang="fr-FR" b="1" dirty="0" smtClean="0"/>
              <a:t> the General Solution</a:t>
            </a:r>
            <a:r>
              <a:rPr lang="fr-FR" dirty="0" smtClean="0"/>
              <a:t/>
            </a:r>
            <a:br>
              <a:rPr lang="fr-FR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General </a:t>
            </a:r>
            <a:r>
              <a:rPr lang="fr-FR" dirty="0" err="1" smtClean="0"/>
              <a:t>form</a:t>
            </a:r>
            <a:r>
              <a:rPr lang="fr-FR" dirty="0" smtClean="0"/>
              <a:t>: </a:t>
            </a:r>
          </a:p>
          <a:p>
            <a:r>
              <a:rPr lang="fr-FR" dirty="0" err="1" smtClean="0"/>
              <a:t>Explanation</a:t>
            </a:r>
            <a:r>
              <a:rPr lang="fr-FR" dirty="0" smtClean="0"/>
              <a:t> of </a:t>
            </a:r>
          </a:p>
          <a:p>
            <a:pPr>
              <a:buNone/>
            </a:pPr>
            <a:r>
              <a:rPr lang="fr-FR" dirty="0" smtClean="0"/>
              <a:t>   (</a:t>
            </a:r>
            <a:r>
              <a:rPr lang="fr-FR" dirty="0" err="1" smtClean="0"/>
              <a:t>homogeneous</a:t>
            </a:r>
            <a:r>
              <a:rPr lang="fr-FR" dirty="0" smtClean="0"/>
              <a:t> solutions)</a:t>
            </a:r>
          </a:p>
          <a:p>
            <a:r>
              <a:rPr lang="fr-FR" dirty="0" err="1" smtClean="0"/>
              <a:t>Introducing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as </a:t>
            </a:r>
            <a:r>
              <a:rPr lang="fr-FR" dirty="0" err="1" smtClean="0"/>
              <a:t>functions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determined</a:t>
            </a:r>
            <a:endParaRPr lang="en-IN" dirty="0"/>
          </a:p>
        </p:txBody>
      </p:sp>
      <p:pic>
        <p:nvPicPr>
          <p:cNvPr id="10" name="Picture 9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0" y="1630802"/>
            <a:ext cx="3357586" cy="469493"/>
          </a:xfrm>
          <a:prstGeom prst="rect">
            <a:avLst/>
          </a:prstGeom>
        </p:spPr>
      </p:pic>
      <p:pic>
        <p:nvPicPr>
          <p:cNvPr id="11" name="Picture 10" descr="Untitl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4" y="2428868"/>
            <a:ext cx="2000264" cy="357189"/>
          </a:xfrm>
          <a:prstGeom prst="rect">
            <a:avLst/>
          </a:prstGeom>
        </p:spPr>
      </p:pic>
      <p:pic>
        <p:nvPicPr>
          <p:cNvPr id="13" name="Picture 12" descr="Untitl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8992" y="3571877"/>
            <a:ext cx="3071834" cy="50006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b="1" dirty="0" err="1" smtClean="0"/>
              <a:t>Applying</a:t>
            </a:r>
            <a:r>
              <a:rPr lang="fr-FR" sz="2800" b="1" dirty="0" smtClean="0"/>
              <a:t> Variation of </a:t>
            </a:r>
            <a:r>
              <a:rPr lang="fr-FR" sz="2800" b="1" dirty="0" err="1" smtClean="0"/>
              <a:t>Parameters</a:t>
            </a:r>
            <a:r>
              <a:rPr lang="fr-FR" sz="2800" b="1" dirty="0" smtClean="0"/>
              <a:t> to f(D)y=XV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Step</a:t>
            </a:r>
            <a:r>
              <a:rPr lang="fr-FR" dirty="0" smtClean="0"/>
              <a:t>-by-</a:t>
            </a:r>
            <a:r>
              <a:rPr lang="fr-FR" dirty="0" err="1" smtClean="0"/>
              <a:t>step</a:t>
            </a:r>
            <a:r>
              <a:rPr lang="fr-FR" dirty="0" smtClean="0"/>
              <a:t> </a:t>
            </a:r>
            <a:r>
              <a:rPr lang="fr-FR" dirty="0" err="1" smtClean="0"/>
              <a:t>process</a:t>
            </a:r>
            <a:r>
              <a:rPr lang="fr-FR" dirty="0" smtClean="0"/>
              <a:t>:</a:t>
            </a:r>
          </a:p>
          <a:p>
            <a:pPr lvl="1"/>
            <a:r>
              <a:rPr lang="fr-FR" dirty="0" err="1" smtClean="0"/>
              <a:t>Identify</a:t>
            </a:r>
            <a:r>
              <a:rPr lang="fr-FR" dirty="0" smtClean="0"/>
              <a:t> </a:t>
            </a:r>
            <a:r>
              <a:rPr lang="fr-FR" dirty="0" err="1" smtClean="0"/>
              <a:t>homogeneous</a:t>
            </a:r>
            <a:r>
              <a:rPr lang="fr-FR" dirty="0" smtClean="0"/>
              <a:t> solutions </a:t>
            </a:r>
          </a:p>
          <a:p>
            <a:pPr lvl="1"/>
            <a:r>
              <a:rPr lang="fr-FR" dirty="0" smtClean="0"/>
              <a:t>Assume  </a:t>
            </a:r>
          </a:p>
          <a:p>
            <a:pPr lvl="1">
              <a:buNone/>
            </a:pPr>
            <a:r>
              <a:rPr lang="fr-FR" dirty="0" err="1" smtClean="0"/>
              <a:t>Determine</a:t>
            </a:r>
            <a:r>
              <a:rPr lang="fr-FR" dirty="0" smtClean="0"/>
              <a:t> </a:t>
            </a:r>
          </a:p>
          <a:p>
            <a:pPr lvl="1">
              <a:buNone/>
            </a:pPr>
            <a:r>
              <a:rPr lang="fr-FR" dirty="0" err="1" smtClean="0"/>
              <a:t>using</a:t>
            </a:r>
            <a:r>
              <a:rPr lang="fr-FR" dirty="0" smtClean="0"/>
              <a:t> the </a:t>
            </a:r>
            <a:r>
              <a:rPr lang="fr-FR" dirty="0" err="1" smtClean="0"/>
              <a:t>equation</a:t>
            </a:r>
            <a:r>
              <a:rPr lang="fr-FR" dirty="0" smtClean="0"/>
              <a:t>  </a:t>
            </a:r>
          </a:p>
          <a:p>
            <a:pPr lvl="1"/>
            <a:r>
              <a:rPr lang="fr-FR" dirty="0" err="1" smtClean="0"/>
              <a:t>Solve</a:t>
            </a:r>
            <a:r>
              <a:rPr lang="fr-FR" dirty="0" smtClean="0"/>
              <a:t> for</a:t>
            </a:r>
          </a:p>
          <a:p>
            <a:pPr lvl="1"/>
            <a:r>
              <a:rPr lang="fr-FR" dirty="0" smtClean="0"/>
              <a:t>and </a:t>
            </a:r>
            <a:r>
              <a:rPr lang="fr-FR" dirty="0" err="1" smtClean="0"/>
              <a:t>integrate</a:t>
            </a:r>
            <a:r>
              <a:rPr lang="fr-FR" dirty="0" smtClean="0"/>
              <a:t> to </a:t>
            </a:r>
            <a:r>
              <a:rPr lang="fr-FR" dirty="0" err="1" smtClean="0"/>
              <a:t>find</a:t>
            </a:r>
            <a:r>
              <a:rPr lang="fr-FR" dirty="0" smtClean="0"/>
              <a:t>    </a:t>
            </a:r>
            <a:endParaRPr lang="en-IN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2285992"/>
            <a:ext cx="2353770" cy="400106"/>
          </a:xfrm>
          <a:prstGeom prst="rect">
            <a:avLst/>
          </a:prstGeom>
        </p:spPr>
      </p:pic>
      <p:pic>
        <p:nvPicPr>
          <p:cNvPr id="5" name="Picture 4" descr="Untitl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306" y="2643182"/>
            <a:ext cx="4071965" cy="723944"/>
          </a:xfrm>
          <a:prstGeom prst="rect">
            <a:avLst/>
          </a:prstGeom>
        </p:spPr>
      </p:pic>
      <p:pic>
        <p:nvPicPr>
          <p:cNvPr id="6" name="Picture 5" descr="Untitl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0496" y="3857628"/>
            <a:ext cx="4857752" cy="714380"/>
          </a:xfrm>
          <a:prstGeom prst="rect">
            <a:avLst/>
          </a:prstGeom>
        </p:spPr>
      </p:pic>
      <p:pic>
        <p:nvPicPr>
          <p:cNvPr id="7" name="Picture 6" descr="Untitl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7554" y="3357563"/>
            <a:ext cx="1700346" cy="285752"/>
          </a:xfrm>
          <a:prstGeom prst="rect">
            <a:avLst/>
          </a:prstGeom>
        </p:spPr>
      </p:pic>
      <p:pic>
        <p:nvPicPr>
          <p:cNvPr id="8" name="Picture 7" descr="Untitl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7488" y="4357694"/>
            <a:ext cx="1643074" cy="357189"/>
          </a:xfrm>
          <a:prstGeom prst="rect">
            <a:avLst/>
          </a:prstGeom>
        </p:spPr>
      </p:pic>
      <p:pic>
        <p:nvPicPr>
          <p:cNvPr id="9" name="Picture 8" descr="Untitled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72000" y="4929198"/>
            <a:ext cx="2214578" cy="42862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2700" b="1" dirty="0" smtClean="0"/>
              <a:t>Examples of Solving f(D)y=</a:t>
            </a:r>
            <a:r>
              <a:rPr lang="en-IN" sz="2700" b="1" dirty="0" err="1" smtClean="0"/>
              <a:t>XVf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Example 1: Solving a first-order differential equation</a:t>
            </a:r>
          </a:p>
          <a:p>
            <a:r>
              <a:rPr lang="en-IN" dirty="0" smtClean="0"/>
              <a:t>Example 2: Solving a second-order differential equation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smtClean="0"/>
              <a:t>Conclusion</a:t>
            </a:r>
            <a:r>
              <a:rPr lang="en-IN" smtClean="0"/>
              <a:t/>
            </a:r>
            <a:br>
              <a:rPr lang="en-IN" smtClean="0"/>
            </a:b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Summary of key points covered</a:t>
            </a:r>
          </a:p>
          <a:p>
            <a:r>
              <a:rPr lang="en-IN" dirty="0" smtClean="0"/>
              <a:t>Importance of understanding and applying variation of parameters</a:t>
            </a:r>
          </a:p>
          <a:p>
            <a:r>
              <a:rPr lang="en-IN" dirty="0" smtClean="0"/>
              <a:t>Future directions in differential equation solving techniques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8" indent="-274320">
              <a:spcBef>
                <a:spcPts val="580"/>
              </a:spcBef>
              <a:buClr>
                <a:schemeClr val="accent1"/>
              </a:buClr>
              <a:buSzPct val="85000"/>
              <a:buNone/>
            </a:pPr>
            <a:r>
              <a:rPr lang="en-US" sz="4400" dirty="0" smtClean="0"/>
              <a:t>              </a:t>
            </a:r>
          </a:p>
          <a:p>
            <a:pPr marL="274320" lvl="8" indent="-274320">
              <a:spcBef>
                <a:spcPts val="580"/>
              </a:spcBef>
              <a:buClr>
                <a:schemeClr val="accent1"/>
              </a:buClr>
              <a:buSzPct val="85000"/>
              <a:buNone/>
            </a:pPr>
            <a:endParaRPr lang="en-US" sz="4400" dirty="0" smtClean="0"/>
          </a:p>
          <a:p>
            <a:pPr marL="274320" lvl="8" indent="-274320">
              <a:spcBef>
                <a:spcPts val="580"/>
              </a:spcBef>
              <a:buClr>
                <a:schemeClr val="accent1"/>
              </a:buClr>
              <a:buSzPct val="85000"/>
              <a:buNone/>
            </a:pPr>
            <a:endParaRPr lang="en-US" sz="4400" dirty="0" smtClean="0"/>
          </a:p>
          <a:p>
            <a:pPr marL="274320" lvl="8" indent="-274320">
              <a:spcBef>
                <a:spcPts val="580"/>
              </a:spcBef>
              <a:buClr>
                <a:schemeClr val="accent1"/>
              </a:buClr>
              <a:buSzPct val="85000"/>
              <a:buNone/>
            </a:pPr>
            <a:r>
              <a:rPr lang="en-US" sz="4400" dirty="0" smtClean="0"/>
              <a:t> </a:t>
            </a:r>
            <a:r>
              <a:rPr lang="en-US" sz="4400" dirty="0" smtClean="0"/>
              <a:t>                 THANK </a:t>
            </a:r>
            <a:r>
              <a:rPr lang="en-US" sz="4400" dirty="0" smtClean="0"/>
              <a:t>YOU</a:t>
            </a:r>
            <a:endParaRPr lang="en-IN" sz="44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</TotalTime>
  <Words>158</Words>
  <Application>Microsoft Office PowerPoint</Application>
  <PresentationFormat>On-screen Show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D.N.R.COLLEGE,BHIMAVARAM</vt:lpstr>
      <vt:lpstr>Solving f(D)y=Q  where Q = XV</vt:lpstr>
      <vt:lpstr>Introduction to the Differential Equation </vt:lpstr>
      <vt:lpstr>Review of Variation of Parameters Method </vt:lpstr>
      <vt:lpstr>Formulating the General Solution </vt:lpstr>
      <vt:lpstr>Applying Variation of Parameters to f(D)y=XV </vt:lpstr>
      <vt:lpstr>Examples of Solving f(D)y=XVf </vt:lpstr>
      <vt:lpstr>Conclusion 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Student</dc:creator>
  <cp:lastModifiedBy>DNR COLLEGE</cp:lastModifiedBy>
  <cp:revision>7</cp:revision>
  <dcterms:created xsi:type="dcterms:W3CDTF">2024-06-25T09:25:48Z</dcterms:created>
  <dcterms:modified xsi:type="dcterms:W3CDTF">2024-06-27T10:56:42Z</dcterms:modified>
</cp:coreProperties>
</file>