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66" r:id="rId5"/>
    <p:sldId id="258" r:id="rId6"/>
    <p:sldId id="259" r:id="rId7"/>
    <p:sldId id="260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219456" y="146304"/>
            <a:ext cx="11753088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8979" y="381001"/>
            <a:ext cx="109728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844800" y="2819400"/>
            <a:ext cx="8746979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33504" y="3267456"/>
            <a:ext cx="98755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498230"/>
            <a:ext cx="103632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287713"/>
            <a:ext cx="103632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45920"/>
            <a:ext cx="53848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22325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400800" y="216521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1948"/>
            <a:ext cx="109728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21440" y="6514568"/>
            <a:ext cx="619051" cy="274320"/>
          </a:xfrm>
        </p:spPr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3218"/>
            <a:ext cx="109728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84523" y="1424588"/>
            <a:ext cx="10668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743403" y="1057656"/>
            <a:ext cx="499872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7515" y="304800"/>
            <a:ext cx="524256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617515" y="1107560"/>
            <a:ext cx="524256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" y="2209800"/>
            <a:ext cx="11555275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7416800" y="6513670"/>
            <a:ext cx="4003040" cy="274320"/>
          </a:xfrm>
        </p:spPr>
        <p:txBody>
          <a:bodyPr vert="horz" rtlCol="0"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11518603" y="6513670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2133600" y="6513670"/>
            <a:ext cx="5209952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3924" y="4724400"/>
            <a:ext cx="73152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53924" y="5388937"/>
            <a:ext cx="73152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06400" y="249864"/>
            <a:ext cx="113792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7416800" y="6509004"/>
            <a:ext cx="4003040" cy="274320"/>
          </a:xfrm>
        </p:spPr>
        <p:txBody>
          <a:bodyPr vert="horz" rtlCol="0"/>
          <a:lstStyle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11518603" y="6509004"/>
            <a:ext cx="619051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2133600" y="6509004"/>
            <a:ext cx="5209952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219456" y="147085"/>
            <a:ext cx="11747795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727200" y="6400800"/>
            <a:ext cx="5616352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16800" y="6400800"/>
            <a:ext cx="400304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E61D05F-0223-4D68-9A6B-5FCD4B7BF409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518603" y="6514568"/>
            <a:ext cx="619051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121BA0E-2AAB-4150-8FB3-B1A7A995E1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53536"/>
            <a:ext cx="109728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46237"/>
            <a:ext cx="109728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C3EDE9-1199-46D7-B9D8-6643878F50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>
                <a:latin typeface="Arial" panose="020B0604020202020204" pitchFamily="34" charset="0"/>
              </a:rPr>
              <a:t>D.N.R COLLEGE (A) BHIMAVARAM</a:t>
            </a:r>
            <a:br>
              <a:rPr lang="en-US" altLang="en-US" sz="4000" dirty="0">
                <a:latin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</a:rPr>
              <a:t>DEPARTMENT OF MATHEMATICS</a:t>
            </a:r>
            <a:br>
              <a:rPr lang="en-US" altLang="en-US" sz="4000" dirty="0">
                <a:latin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</a:rPr>
              <a:t>II </a:t>
            </a:r>
            <a:r>
              <a:rPr lang="en-US" altLang="en-US" sz="4000" dirty="0" err="1">
                <a:latin typeface="Arial" panose="020B0604020202020204" pitchFamily="34" charset="0"/>
              </a:rPr>
              <a:t>B.Sc</a:t>
            </a:r>
            <a:r>
              <a:rPr lang="en-US" altLang="en-US" sz="4000" dirty="0">
                <a:latin typeface="Arial" panose="020B0604020202020204" pitchFamily="34" charset="0"/>
              </a:rPr>
              <a:t> , PAPER V</a:t>
            </a:r>
            <a:endParaRPr lang="en-IN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5626CCB-A230-402F-821A-0CC9B27ADF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LINEAR ALGEBRA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xmlns="" val="232900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8A62EE0-D3E8-57C5-17C7-4AAA4E7AE467}"/>
              </a:ext>
            </a:extLst>
          </p:cNvPr>
          <p:cNvSpPr txBox="1"/>
          <p:nvPr/>
        </p:nvSpPr>
        <p:spPr>
          <a:xfrm>
            <a:off x="1250732" y="787541"/>
            <a:ext cx="990074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/>
              <a:t>Characteristic Equations in Linear Algebra</a:t>
            </a:r>
          </a:p>
          <a:p>
            <a:endParaRPr lang="en-US" sz="4800" b="1" dirty="0"/>
          </a:p>
          <a:p>
            <a:r>
              <a:rPr lang="en-US" sz="4800" dirty="0"/>
              <a:t>Understanding Eigenvalues and Eigenvectors through Characteristic Equations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xmlns="" val="136752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D770DB0-3241-58A3-D280-50C043594ED5}"/>
              </a:ext>
            </a:extLst>
          </p:cNvPr>
          <p:cNvSpPr txBox="1"/>
          <p:nvPr/>
        </p:nvSpPr>
        <p:spPr>
          <a:xfrm>
            <a:off x="1035269" y="798050"/>
            <a:ext cx="1012146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Derivation of the Characteristic Equation</a:t>
            </a:r>
          </a:p>
          <a:p>
            <a:endParaRPr lang="en-US" sz="4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For a matrix A, the characteristic equation is derived from det(A−</a:t>
            </a:r>
            <a:r>
              <a:rPr lang="en-US" sz="4000" dirty="0" err="1"/>
              <a:t>λI</a:t>
            </a:r>
            <a:r>
              <a:rPr lang="en-US" sz="4000" dirty="0"/>
              <a:t>)=0, where </a:t>
            </a:r>
            <a:r>
              <a:rPr lang="en-US" sz="4000" dirty="0" err="1"/>
              <a:t>Iis</a:t>
            </a:r>
            <a:r>
              <a:rPr lang="en-US" sz="4000" dirty="0"/>
              <a:t> the identity matrix and λ is a scalar.</a:t>
            </a:r>
          </a:p>
        </p:txBody>
      </p:sp>
    </p:spTree>
    <p:extLst>
      <p:ext uri="{BB962C8B-B14F-4D97-AF65-F5344CB8AC3E}">
        <p14:creationId xmlns:p14="http://schemas.microsoft.com/office/powerpoint/2010/main" xmlns="" val="3535228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D770DB0-3241-58A3-D280-50C043594ED5}"/>
              </a:ext>
            </a:extLst>
          </p:cNvPr>
          <p:cNvSpPr txBox="1"/>
          <p:nvPr/>
        </p:nvSpPr>
        <p:spPr>
          <a:xfrm>
            <a:off x="1035269" y="315579"/>
            <a:ext cx="1012146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Properties of Characteristic Polynomials</a:t>
            </a:r>
          </a:p>
          <a:p>
            <a:pPr algn="ctr"/>
            <a:endParaRPr lang="en-US" sz="4000" dirty="0"/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Degree: The characteristic polynomial of an </a:t>
            </a:r>
            <a:r>
              <a:rPr lang="en-US" sz="4000" dirty="0" err="1"/>
              <a:t>n×n</a:t>
            </a:r>
            <a:r>
              <a:rPr lang="en-US" sz="4000" dirty="0"/>
              <a:t> matrix is of degree n.</a:t>
            </a:r>
          </a:p>
          <a:p>
            <a:pPr algn="ctr"/>
            <a:r>
              <a:rPr lang="en-US" sz="4000" dirty="0"/>
              <a:t>Roots: The roots of the characteristic polynomial are the eigenvalues of the matrix.</a:t>
            </a:r>
          </a:p>
        </p:txBody>
      </p:sp>
    </p:spTree>
    <p:extLst>
      <p:ext uri="{BB962C8B-B14F-4D97-AF65-F5344CB8AC3E}">
        <p14:creationId xmlns:p14="http://schemas.microsoft.com/office/powerpoint/2010/main" xmlns="" val="4155616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D5BCA8B-8D04-1388-0974-077B1FCFB835}"/>
              </a:ext>
            </a:extLst>
          </p:cNvPr>
          <p:cNvSpPr txBox="1"/>
          <p:nvPr/>
        </p:nvSpPr>
        <p:spPr>
          <a:xfrm>
            <a:off x="662152" y="506812"/>
            <a:ext cx="1086769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Example of Finding Characteristic Equation</a:t>
            </a:r>
          </a:p>
          <a:p>
            <a:endParaRPr lang="en-US" sz="4000" dirty="0"/>
          </a:p>
          <a:p>
            <a:r>
              <a:rPr lang="en-US" sz="4000" dirty="0"/>
              <a:t>Provide a step-by-step example with a 2x2 or 3x3 matrix.</a:t>
            </a:r>
          </a:p>
          <a:p>
            <a:endParaRPr lang="en-US" sz="4000" dirty="0"/>
          </a:p>
          <a:p>
            <a:r>
              <a:rPr lang="en-US" sz="4000" dirty="0"/>
              <a:t>Calculate A−</a:t>
            </a:r>
            <a:r>
              <a:rPr lang="en-US" sz="4000" dirty="0" err="1"/>
              <a:t>λI</a:t>
            </a:r>
            <a:r>
              <a:rPr lang="en-US" sz="4000" dirty="0"/>
              <a:t>, find the determinant, and solve the resulting polynomial equation.</a:t>
            </a:r>
          </a:p>
        </p:txBody>
      </p:sp>
    </p:spTree>
    <p:extLst>
      <p:ext uri="{BB962C8B-B14F-4D97-AF65-F5344CB8AC3E}">
        <p14:creationId xmlns:p14="http://schemas.microsoft.com/office/powerpoint/2010/main" xmlns="" val="278916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4B4F44E-91B4-2648-C502-C6FDF451BA37}"/>
              </a:ext>
            </a:extLst>
          </p:cNvPr>
          <p:cNvSpPr txBox="1"/>
          <p:nvPr/>
        </p:nvSpPr>
        <p:spPr>
          <a:xfrm>
            <a:off x="1240220" y="546540"/>
            <a:ext cx="1033166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/>
              <a:t>Eigenvalues and Eigenvectors</a:t>
            </a:r>
          </a:p>
          <a:p>
            <a:endParaRPr lang="en-US" sz="4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000" dirty="0"/>
              <a:t>Once the eigenvalues are found by solving the characteristic equation, the corresponding eigenvectors can be determined by solving (A−</a:t>
            </a:r>
            <a:r>
              <a:rPr lang="en-US" sz="4000" dirty="0" err="1"/>
              <a:t>λI</a:t>
            </a:r>
            <a:r>
              <a:rPr lang="en-US" sz="4000" dirty="0"/>
              <a:t>)x=0.</a:t>
            </a:r>
          </a:p>
        </p:txBody>
      </p:sp>
    </p:spTree>
    <p:extLst>
      <p:ext uri="{BB962C8B-B14F-4D97-AF65-F5344CB8AC3E}">
        <p14:creationId xmlns:p14="http://schemas.microsoft.com/office/powerpoint/2010/main" xmlns="" val="1001885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506A741-94C9-9C3F-D75F-E54BB0FC8435}"/>
              </a:ext>
            </a:extLst>
          </p:cNvPr>
          <p:cNvSpPr txBox="1"/>
          <p:nvPr/>
        </p:nvSpPr>
        <p:spPr>
          <a:xfrm>
            <a:off x="1518745" y="1198630"/>
            <a:ext cx="915451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Applications of Characteristic Equations</a:t>
            </a:r>
          </a:p>
          <a:p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Stability analysis in systems of differential equations.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Diagonalization of matrices.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Quantum mechanics and the Schrödinger equation.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Vibration analysis in mechanical systems.</a:t>
            </a:r>
          </a:p>
        </p:txBody>
      </p:sp>
    </p:spTree>
    <p:extLst>
      <p:ext uri="{BB962C8B-B14F-4D97-AF65-F5344CB8AC3E}">
        <p14:creationId xmlns:p14="http://schemas.microsoft.com/office/powerpoint/2010/main" xmlns="" val="3149239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THANK YOU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46</TotalTime>
  <Words>178</Words>
  <Application>Microsoft Office PowerPoint</Application>
  <PresentationFormat>Custom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D.N.R COLLEGE (A) BHIMAVARAM DEPARTMENT OF MATHEMATICS II B.Sc , PAPER V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D.N.R COLLEGE (A) BHIMAVARAM DEPARTMENT OF MATHEMATICS II B.Sc , PAPER V</dc:title>
  <dc:creator>Phaneendra Varma Chintalapati</dc:creator>
  <cp:lastModifiedBy>DNR COLLEGE</cp:lastModifiedBy>
  <cp:revision>7</cp:revision>
  <dcterms:created xsi:type="dcterms:W3CDTF">2024-06-23T13:11:43Z</dcterms:created>
  <dcterms:modified xsi:type="dcterms:W3CDTF">2024-06-27T10:31:11Z</dcterms:modified>
</cp:coreProperties>
</file>