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8" r:id="rId2"/>
    <p:sldId id="257" r:id="rId3"/>
    <p:sldId id="266" r:id="rId4"/>
    <p:sldId id="258" r:id="rId5"/>
    <p:sldId id="259" r:id="rId6"/>
    <p:sldId id="260" r:id="rId7"/>
    <p:sldId id="267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E36C4-AE58-4F3A-8E0D-9484939A9411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EA1A3-AC95-4157-A2F1-4E995A6785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66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5EA1A3-AC95-4157-A2F1-4E995A6785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8002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414B92-2510-4D95-9CC7-B74CFDC653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dirty="0">
                <a:latin typeface="Arial" panose="020B0604020202020204" pitchFamily="34" charset="0"/>
              </a:rPr>
              <a:t>D.N.R COLLEGE (A) BHIMAVARAM</a:t>
            </a:r>
            <a:br>
              <a:rPr lang="en-US" altLang="en-US" sz="4000" dirty="0">
                <a:latin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</a:rPr>
              <a:t>DEPARTMENT OF MATHEMATICS</a:t>
            </a:r>
            <a:br>
              <a:rPr lang="en-US" altLang="en-US" sz="4000" dirty="0">
                <a:latin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</a:rPr>
              <a:t>II </a:t>
            </a:r>
            <a:r>
              <a:rPr lang="en-US" altLang="en-US" sz="4000" dirty="0" err="1">
                <a:latin typeface="Arial" panose="020B0604020202020204" pitchFamily="34" charset="0"/>
              </a:rPr>
              <a:t>B.Sc</a:t>
            </a:r>
            <a:r>
              <a:rPr lang="en-US" altLang="en-US" sz="4000" dirty="0">
                <a:latin typeface="Arial" panose="020B0604020202020204" pitchFamily="34" charset="0"/>
              </a:rPr>
              <a:t> , PAPER V</a:t>
            </a:r>
            <a:endParaRPr lang="en-IN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55397F-ADBD-484D-A041-D750F06935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LINEAR ALGEBRA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xmlns="" val="37852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D770DB0-3241-58A3-D280-50C043594ED5}"/>
              </a:ext>
            </a:extLst>
          </p:cNvPr>
          <p:cNvSpPr txBox="1"/>
          <p:nvPr/>
        </p:nvSpPr>
        <p:spPr>
          <a:xfrm>
            <a:off x="1035269" y="934684"/>
            <a:ext cx="10121462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 smtClean="0"/>
              <a:t>Orthonormal</a:t>
            </a:r>
            <a:r>
              <a:rPr lang="en-US" sz="4000" dirty="0" smtClean="0"/>
              <a:t> Sets in Linear Algebra</a:t>
            </a:r>
          </a:p>
          <a:p>
            <a:r>
              <a:rPr lang="en-US" sz="4000" b="1" dirty="0" smtClean="0"/>
              <a:t>Introduction </a:t>
            </a:r>
            <a:r>
              <a:rPr lang="en-US" sz="4000" b="1" dirty="0"/>
              <a:t>to Orthonormal Sets</a:t>
            </a:r>
          </a:p>
          <a:p>
            <a:endParaRPr lang="en-US" sz="4000" b="1" dirty="0"/>
          </a:p>
          <a:p>
            <a:r>
              <a:rPr lang="en-US" sz="4000" dirty="0"/>
              <a:t> What is an Orthonormal Set?</a:t>
            </a:r>
          </a:p>
          <a:p>
            <a:endParaRPr lang="en-US" sz="4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Definition: A set of vectors in an inner product space is orthonormal if all vectors are orthogonal to each other and each vector has unit length.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53522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770DB0-3241-58A3-D280-50C043594ED5}"/>
                  </a:ext>
                </a:extLst>
              </p:cNvPr>
              <p:cNvSpPr txBox="1"/>
              <p:nvPr/>
            </p:nvSpPr>
            <p:spPr>
              <a:xfrm>
                <a:off x="867103" y="799055"/>
                <a:ext cx="10121462" cy="38352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dirty="0"/>
                  <a:t>Properties of Orthonormal Sets</a:t>
                </a:r>
              </a:p>
              <a:p>
                <a:pPr algn="ctr"/>
                <a:endParaRPr lang="en-US" sz="4000" dirty="0"/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4000" dirty="0"/>
                  <a:t>Orthogonality: 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4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/>
                  <a:t>⟩=0 for </a:t>
                </a:r>
                <a:r>
                  <a:rPr lang="en-US" sz="4000" dirty="0" err="1"/>
                  <a:t>i≠j</a:t>
                </a:r>
                <a:r>
                  <a:rPr lang="en-US" sz="4000" dirty="0"/>
                  <a:t>.</a:t>
                </a: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4000" dirty="0"/>
                  <a:t>Normality: ∥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000" dirty="0"/>
                  <a:t>∥=1 for all </a:t>
                </a:r>
                <a:r>
                  <a:rPr lang="en-US" sz="4000" dirty="0" err="1"/>
                  <a:t>i</a:t>
                </a:r>
                <a:r>
                  <a:rPr lang="en-US" sz="4000" dirty="0"/>
                  <a:t>.</a:t>
                </a: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:r>
                  <a:rPr lang="en-US" sz="4000" dirty="0"/>
                  <a:t>Every orthonormal set is linearly independent.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D770DB0-3241-58A3-D280-50C043594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103" y="799055"/>
                <a:ext cx="10121462" cy="3835217"/>
              </a:xfrm>
              <a:prstGeom prst="rect">
                <a:avLst/>
              </a:prstGeom>
              <a:blipFill>
                <a:blip r:embed="rId2"/>
                <a:stretch>
                  <a:fillRect l="-1927" t="-2862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15561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D5BCA8B-8D04-1388-0974-077B1FCFB835}"/>
              </a:ext>
            </a:extLst>
          </p:cNvPr>
          <p:cNvSpPr txBox="1"/>
          <p:nvPr/>
        </p:nvSpPr>
        <p:spPr>
          <a:xfrm>
            <a:off x="1093076" y="454260"/>
            <a:ext cx="1086769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Importance of Orthonormal Sets</a:t>
            </a:r>
          </a:p>
          <a:p>
            <a:endParaRPr lang="en-US" sz="4000" dirty="0"/>
          </a:p>
          <a:p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Simplifies calculations in inner product spaces.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Facilitates the process of finding coordinates in vector spaces.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Useful in constructing orthonormal bases.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8916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B4F44E-91B4-2648-C502-C6FDF451BA37}"/>
                  </a:ext>
                </a:extLst>
              </p:cNvPr>
              <p:cNvSpPr txBox="1"/>
              <p:nvPr/>
            </p:nvSpPr>
            <p:spPr>
              <a:xfrm>
                <a:off x="1271751" y="546540"/>
                <a:ext cx="10331669" cy="5632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dirty="0"/>
                  <a:t>Example of an Orthonormal Set</a:t>
                </a:r>
              </a:p>
              <a:p>
                <a:endParaRPr lang="en-US" sz="4000" dirty="0"/>
              </a:p>
              <a:p>
                <a:r>
                  <a:rPr lang="en-US" sz="4000" dirty="0"/>
                  <a:t>Example: Orthonormal Set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3 </m:t>
                        </m:r>
                      </m:sup>
                    </m:sSup>
                  </m:oMath>
                </a14:m>
                <a:endParaRPr lang="en-US" sz="4000" b="1" dirty="0"/>
              </a:p>
              <a:p>
                <a:endParaRPr lang="en-US" sz="4000" b="1" dirty="0"/>
              </a:p>
              <a:p>
                <a:r>
                  <a:rPr lang="en-US" sz="4000" dirty="0"/>
                  <a:t>Provide an example with vectors such as {(1,0,0),(0,1,0),(0,0,1)}.</a:t>
                </a:r>
              </a:p>
              <a:p>
                <a:r>
                  <a:rPr lang="en-US" sz="4000" dirty="0"/>
                  <a:t>Verify orthonormality using dot product and length.</a:t>
                </a:r>
                <a:endParaRPr lang="en-US" sz="4000" b="1" dirty="0"/>
              </a:p>
              <a:p>
                <a:endParaRPr lang="en-US" sz="4000" b="1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4B4F44E-91B4-2648-C502-C6FDF451B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751" y="546540"/>
                <a:ext cx="10331669" cy="5632311"/>
              </a:xfrm>
              <a:prstGeom prst="rect">
                <a:avLst/>
              </a:prstGeom>
              <a:blipFill>
                <a:blip r:embed="rId2"/>
                <a:stretch>
                  <a:fillRect l="-2125" t="-1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001885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06A741-94C9-9C3F-D75F-E54BB0FC8435}"/>
              </a:ext>
            </a:extLst>
          </p:cNvPr>
          <p:cNvSpPr txBox="1"/>
          <p:nvPr/>
        </p:nvSpPr>
        <p:spPr>
          <a:xfrm>
            <a:off x="1518745" y="1198630"/>
            <a:ext cx="915451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Applications of Orthonormal Sets</a:t>
            </a:r>
          </a:p>
          <a:p>
            <a:endParaRPr lang="en-US" sz="4000" dirty="0"/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4000" dirty="0"/>
              <a:t>Fourier series and orthogonal functions.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4000" dirty="0"/>
              <a:t>Quantum mechanics and orthonormal bases in Hilbert spaces.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sz="4000" dirty="0"/>
              <a:t>Signal processing and orthogonal waveforms.</a:t>
            </a:r>
          </a:p>
        </p:txBody>
      </p:sp>
    </p:spTree>
    <p:extLst>
      <p:ext uri="{BB962C8B-B14F-4D97-AF65-F5344CB8AC3E}">
        <p14:creationId xmlns:p14="http://schemas.microsoft.com/office/powerpoint/2010/main" xmlns="" val="3149239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D7ABE94-FF40-5089-9FBB-EEACC56E0FEF}"/>
              </a:ext>
            </a:extLst>
          </p:cNvPr>
          <p:cNvSpPr txBox="1"/>
          <p:nvPr/>
        </p:nvSpPr>
        <p:spPr>
          <a:xfrm>
            <a:off x="1229709" y="389333"/>
            <a:ext cx="933318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Orthonormal Bases</a:t>
            </a:r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Definition: A basis composed of orthonormal vectors.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Every vector in the space can be written as a linear combination of the orthonormal basis vectors.</a:t>
            </a:r>
          </a:p>
        </p:txBody>
      </p:sp>
    </p:spTree>
    <p:extLst>
      <p:ext uri="{BB962C8B-B14F-4D97-AF65-F5344CB8AC3E}">
        <p14:creationId xmlns:p14="http://schemas.microsoft.com/office/powerpoint/2010/main" xmlns="" val="4050283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    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smtClean="0"/>
              <a:t>                   THANK </a:t>
            </a:r>
            <a:r>
              <a:rPr lang="en-US" sz="4400" dirty="0" smtClean="0"/>
              <a:t>YOU</a:t>
            </a:r>
            <a:endParaRPr lang="en-IN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</TotalTime>
  <Words>138</Words>
  <Application>Microsoft Office PowerPoint</Application>
  <PresentationFormat>Custom</PresentationFormat>
  <Paragraphs>29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D.N.R COLLEGE (A) BHIMAVARAM DEPARTMENT OF MATHEMATICS II B.Sc , PAPER V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 COLLEGE (A) BHIMAVARAM DEPARTMENT OF MATHEMATICS II B.Sc , PAPER V</dc:title>
  <dc:creator>Phaneendra Varma Chintalapati</dc:creator>
  <cp:lastModifiedBy>DNR COLLEGE</cp:lastModifiedBy>
  <cp:revision>8</cp:revision>
  <dcterms:created xsi:type="dcterms:W3CDTF">2024-06-23T13:11:43Z</dcterms:created>
  <dcterms:modified xsi:type="dcterms:W3CDTF">2024-06-27T10:34:44Z</dcterms:modified>
</cp:coreProperties>
</file>