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F4AD-EB36-45C4-83E0-DF961279C075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5650-7813-4964-BA8F-347C58426F5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F4AD-EB36-45C4-83E0-DF961279C075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5650-7813-4964-BA8F-347C58426F5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F4AD-EB36-45C4-83E0-DF961279C075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5650-7813-4964-BA8F-347C58426F5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F4AD-EB36-45C4-83E0-DF961279C075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5650-7813-4964-BA8F-347C58426F5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F4AD-EB36-45C4-83E0-DF961279C075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5650-7813-4964-BA8F-347C58426F5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F4AD-EB36-45C4-83E0-DF961279C075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5650-7813-4964-BA8F-347C58426F5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F4AD-EB36-45C4-83E0-DF961279C075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5650-7813-4964-BA8F-347C58426F5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F4AD-EB36-45C4-83E0-DF961279C075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5650-7813-4964-BA8F-347C58426F5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F4AD-EB36-45C4-83E0-DF961279C075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5650-7813-4964-BA8F-347C58426F5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F4AD-EB36-45C4-83E0-DF961279C075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5650-7813-4964-BA8F-347C58426F5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F4AD-EB36-45C4-83E0-DF961279C075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5650-7813-4964-BA8F-347C58426F5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DF4AD-EB36-45C4-83E0-DF961279C075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5650-7813-4964-BA8F-347C58426F5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785794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DNRCOLLEGE (A) BHIMAVARAM DEPARTMENT OF MATHEMATICS </a:t>
            </a: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3042" y="2714620"/>
            <a:ext cx="6400800" cy="17526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III BSC  PAPER – VI                     NUMERICAL METHODS  </a:t>
            </a:r>
            <a:endParaRPr lang="en-IN" sz="3600" dirty="0" smtClean="0">
              <a:solidFill>
                <a:schemeClr val="tx1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143932" cy="71438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NUMERICAL INTEGRATION </a:t>
            </a:r>
            <a:endParaRPr lang="en-IN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928670"/>
            <a:ext cx="8286808" cy="57150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b="1" dirty="0" smtClean="0"/>
              <a:t>    </a:t>
            </a:r>
            <a:r>
              <a:rPr lang="en-IN" sz="3900" b="1" dirty="0" smtClean="0"/>
              <a:t>General </a:t>
            </a:r>
            <a:r>
              <a:rPr lang="en-IN" sz="3900" b="1" dirty="0" err="1" smtClean="0"/>
              <a:t>Quadrature</a:t>
            </a:r>
            <a:r>
              <a:rPr lang="en-IN" sz="3900" b="1" dirty="0" smtClean="0"/>
              <a:t> Formula and Errors</a:t>
            </a:r>
          </a:p>
          <a:p>
            <a:pPr>
              <a:buNone/>
            </a:pPr>
            <a:r>
              <a:rPr lang="en-IN" sz="3900" dirty="0" smtClean="0"/>
              <a:t>    </a:t>
            </a:r>
            <a:r>
              <a:rPr lang="en-IN" sz="3900" dirty="0" err="1" smtClean="0"/>
              <a:t>Quadrature</a:t>
            </a:r>
            <a:r>
              <a:rPr lang="en-IN" sz="3900" dirty="0" smtClean="0"/>
              <a:t> formulas are used to  approximate the definite integral of a function</a:t>
            </a:r>
          </a:p>
          <a:p>
            <a:pPr>
              <a:buNone/>
            </a:pPr>
            <a:r>
              <a:rPr lang="en-IN" sz="3900" b="1" dirty="0" smtClean="0"/>
              <a:t>       Errors in </a:t>
            </a:r>
            <a:r>
              <a:rPr lang="en-IN" sz="3900" b="1" dirty="0" err="1" smtClean="0"/>
              <a:t>Quadrature</a:t>
            </a:r>
            <a:endParaRPr lang="en-IN" sz="3900" dirty="0" smtClean="0"/>
          </a:p>
          <a:p>
            <a:pPr lvl="1">
              <a:buNone/>
            </a:pPr>
            <a:r>
              <a:rPr lang="en-IN" sz="3900" dirty="0" smtClean="0"/>
              <a:t>Sources of error include truncation error and round-off error</a:t>
            </a:r>
          </a:p>
          <a:p>
            <a:pPr lvl="1">
              <a:buNone/>
            </a:pPr>
            <a:r>
              <a:rPr lang="en-IN" sz="3900" dirty="0" smtClean="0"/>
              <a:t>Truncation error depends on the number of terms in the approximation</a:t>
            </a:r>
          </a:p>
          <a:p>
            <a:pPr lvl="1">
              <a:buNone/>
            </a:pPr>
            <a:r>
              <a:rPr lang="en-IN" sz="3900" dirty="0" smtClean="0"/>
              <a:t>Error estimation helps in understanding the accuracy of the method</a:t>
            </a:r>
          </a:p>
          <a:p>
            <a:pPr lvl="1"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     </a:t>
            </a:r>
            <a:r>
              <a:rPr lang="en-IN" sz="3600" b="1" dirty="0" smtClean="0"/>
              <a:t>Trapezoidal Rule</a:t>
            </a:r>
          </a:p>
          <a:p>
            <a:pPr>
              <a:buNone/>
            </a:pPr>
            <a:endParaRPr lang="en-IN" sz="3600" b="1" dirty="0" smtClean="0"/>
          </a:p>
          <a:p>
            <a:pPr>
              <a:buNone/>
            </a:pPr>
            <a:r>
              <a:rPr lang="en-IN" sz="3600" b="1" dirty="0" smtClean="0"/>
              <a:t>     Graphical Interpretation</a:t>
            </a:r>
            <a:r>
              <a:rPr lang="en-IN" sz="3600" b="1" dirty="0"/>
              <a:t> </a:t>
            </a:r>
            <a:r>
              <a:rPr lang="en-IN" sz="3600" b="1" dirty="0" smtClean="0"/>
              <a:t>                           </a:t>
            </a:r>
            <a:r>
              <a:rPr lang="en-IN" sz="3600" dirty="0" smtClean="0"/>
              <a:t> Approximates the area under the curve as a trapezoid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3600" b="1" dirty="0" smtClean="0"/>
              <a:t>     Simpson’s 1/3 Rule</a:t>
            </a:r>
          </a:p>
          <a:p>
            <a:pPr>
              <a:buNone/>
            </a:pPr>
            <a:endParaRPr lang="en-IN" sz="3600" b="1" dirty="0" smtClean="0"/>
          </a:p>
          <a:p>
            <a:pPr>
              <a:buNone/>
            </a:pPr>
            <a:r>
              <a:rPr lang="en-IN" sz="3600" b="1" dirty="0" smtClean="0"/>
              <a:t>    Application                                                        </a:t>
            </a:r>
            <a:r>
              <a:rPr lang="en-IN" sz="3600" dirty="0" smtClean="0"/>
              <a:t>Best for parabolic approximations</a:t>
            </a: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3600" b="1" dirty="0" smtClean="0"/>
              <a:t>     Simpson’s 3/8 Rule</a:t>
            </a:r>
          </a:p>
          <a:p>
            <a:pPr>
              <a:buNone/>
            </a:pPr>
            <a:endParaRPr lang="en-IN" sz="3600" b="1" dirty="0" smtClean="0"/>
          </a:p>
          <a:p>
            <a:pPr>
              <a:buNone/>
            </a:pPr>
            <a:r>
              <a:rPr lang="en-IN" sz="3600" b="1" dirty="0" smtClean="0"/>
              <a:t>    Application   </a:t>
            </a:r>
            <a:r>
              <a:rPr lang="en-IN" sz="3600" dirty="0" smtClean="0"/>
              <a:t>Useful when the number of intervals is a multiple of 3</a:t>
            </a:r>
          </a:p>
          <a:p>
            <a:endParaRPr lang="en-IN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   </a:t>
            </a:r>
            <a:r>
              <a:rPr lang="en-IN" sz="3600" b="1" dirty="0" smtClean="0"/>
              <a:t>Weddle’s Rule</a:t>
            </a:r>
          </a:p>
          <a:p>
            <a:pPr>
              <a:buNone/>
            </a:pPr>
            <a:endParaRPr lang="en-IN" sz="3600" b="1" dirty="0" smtClean="0"/>
          </a:p>
          <a:p>
            <a:pPr>
              <a:buNone/>
            </a:pPr>
            <a:r>
              <a:rPr lang="en-IN" sz="3600" b="1" dirty="0" smtClean="0"/>
              <a:t>    Application</a:t>
            </a:r>
            <a:r>
              <a:rPr lang="en-IN" sz="3600" dirty="0" smtClean="0"/>
              <a:t>                                                 Suitable for more accurate approximations with six subintervals</a:t>
            </a: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3600" b="1" dirty="0" smtClean="0"/>
              <a:t>Euler-</a:t>
            </a:r>
            <a:r>
              <a:rPr lang="en-IN" sz="3600" b="1" dirty="0" err="1" smtClean="0"/>
              <a:t>Maclaurin</a:t>
            </a:r>
            <a:r>
              <a:rPr lang="en-IN" sz="3600" b="1" dirty="0" smtClean="0"/>
              <a:t> Formula</a:t>
            </a:r>
          </a:p>
          <a:p>
            <a:pPr>
              <a:buNone/>
            </a:pPr>
            <a:endParaRPr lang="en-IN" sz="3600" b="1" dirty="0" smtClean="0"/>
          </a:p>
          <a:p>
            <a:pPr>
              <a:buNone/>
            </a:pPr>
            <a:r>
              <a:rPr lang="en-IN" sz="3600" b="1" dirty="0" smtClean="0"/>
              <a:t>   Application  </a:t>
            </a:r>
            <a:r>
              <a:rPr lang="en-IN" sz="3600" dirty="0" smtClean="0"/>
              <a:t>Bridges discrete sums and continuous integrals</a:t>
            </a:r>
          </a:p>
          <a:p>
            <a:pPr>
              <a:buNone/>
            </a:pPr>
            <a:endParaRPr lang="en-IN" sz="3600" dirty="0" smtClean="0"/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3600" b="1" dirty="0" smtClean="0"/>
              <a:t>    Euler Transformation</a:t>
            </a:r>
          </a:p>
          <a:p>
            <a:pPr>
              <a:buNone/>
            </a:pPr>
            <a:endParaRPr lang="en-IN" sz="3600" b="1" dirty="0" smtClean="0"/>
          </a:p>
          <a:p>
            <a:pPr>
              <a:buNone/>
            </a:pPr>
            <a:r>
              <a:rPr lang="en-IN" sz="3600" b="1" dirty="0" smtClean="0"/>
              <a:t>    Application</a:t>
            </a:r>
            <a:r>
              <a:rPr lang="en-IN" sz="3600" dirty="0" smtClean="0"/>
              <a:t>  Transforms a slowly converging series into a rapidly converging one </a:t>
            </a: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150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DNRCOLLEGE (A) BHIMAVARAM DEPARTMENT OF MATHEMATICS </vt:lpstr>
      <vt:lpstr>NUMERICAL INTEGRATION 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DNRCOLLEGE (A) BHIMAVARAM DEPARTMENT OF MATHEMATICS </dc:title>
  <dc:creator>DNR COLLEGE</dc:creator>
  <cp:lastModifiedBy>DNR COLLEGE</cp:lastModifiedBy>
  <cp:revision>10</cp:revision>
  <dcterms:created xsi:type="dcterms:W3CDTF">2024-06-22T06:16:20Z</dcterms:created>
  <dcterms:modified xsi:type="dcterms:W3CDTF">2024-06-22T06:40:37Z</dcterms:modified>
</cp:coreProperties>
</file>