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2" autoAdjust="0"/>
    <p:restoredTop sz="94660"/>
  </p:normalViewPr>
  <p:slideViewPr>
    <p:cSldViewPr snapToGrid="0">
      <p:cViewPr varScale="1">
        <p:scale>
          <a:sx n="50" d="100"/>
          <a:sy n="50" d="100"/>
        </p:scale>
        <p:origin x="92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rishna Kumari Mudunuru" userId="29b061a9a29cddea" providerId="LiveId" clId="{CDEFACEC-E19C-4FA6-9E0D-91124C495C1E}"/>
    <pc:docChg chg="modSld">
      <pc:chgData name="Krishna Kumari Mudunuru" userId="29b061a9a29cddea" providerId="LiveId" clId="{CDEFACEC-E19C-4FA6-9E0D-91124C495C1E}" dt="2024-06-25T04:17:57.272" v="177" actId="5793"/>
      <pc:docMkLst>
        <pc:docMk/>
      </pc:docMkLst>
      <pc:sldChg chg="modSp mod">
        <pc:chgData name="Krishna Kumari Mudunuru" userId="29b061a9a29cddea" providerId="LiveId" clId="{CDEFACEC-E19C-4FA6-9E0D-91124C495C1E}" dt="2024-06-25T04:14:28.275" v="87" actId="255"/>
        <pc:sldMkLst>
          <pc:docMk/>
          <pc:sldMk cId="1504065839" sldId="256"/>
        </pc:sldMkLst>
        <pc:spChg chg="mod">
          <ac:chgData name="Krishna Kumari Mudunuru" userId="29b061a9a29cddea" providerId="LiveId" clId="{CDEFACEC-E19C-4FA6-9E0D-91124C495C1E}" dt="2024-06-25T04:13:38.622" v="61" actId="20577"/>
          <ac:spMkLst>
            <pc:docMk/>
            <pc:sldMk cId="1504065839" sldId="256"/>
            <ac:spMk id="2" creationId="{4C266F43-6A52-8BD2-565E-522FA05E82AA}"/>
          </ac:spMkLst>
        </pc:spChg>
        <pc:spChg chg="mod">
          <ac:chgData name="Krishna Kumari Mudunuru" userId="29b061a9a29cddea" providerId="LiveId" clId="{CDEFACEC-E19C-4FA6-9E0D-91124C495C1E}" dt="2024-06-25T04:14:28.275" v="87" actId="255"/>
          <ac:spMkLst>
            <pc:docMk/>
            <pc:sldMk cId="1504065839" sldId="256"/>
            <ac:spMk id="3" creationId="{7C3056D1-950F-500E-61FF-921984F876F9}"/>
          </ac:spMkLst>
        </pc:spChg>
      </pc:sldChg>
      <pc:sldChg chg="modSp mod">
        <pc:chgData name="Krishna Kumari Mudunuru" userId="29b061a9a29cddea" providerId="LiveId" clId="{CDEFACEC-E19C-4FA6-9E0D-91124C495C1E}" dt="2024-06-25T04:17:21.618" v="145" actId="5793"/>
        <pc:sldMkLst>
          <pc:docMk/>
          <pc:sldMk cId="3640609464" sldId="257"/>
        </pc:sldMkLst>
        <pc:spChg chg="mod">
          <ac:chgData name="Krishna Kumari Mudunuru" userId="29b061a9a29cddea" providerId="LiveId" clId="{CDEFACEC-E19C-4FA6-9E0D-91124C495C1E}" dt="2024-06-25T04:17:21.618" v="145" actId="5793"/>
          <ac:spMkLst>
            <pc:docMk/>
            <pc:sldMk cId="3640609464" sldId="257"/>
            <ac:spMk id="3" creationId="{E7050816-2A2F-6E50-8BFE-3C4ED2740039}"/>
          </ac:spMkLst>
        </pc:spChg>
      </pc:sldChg>
      <pc:sldChg chg="modSp mod">
        <pc:chgData name="Krishna Kumari Mudunuru" userId="29b061a9a29cddea" providerId="LiveId" clId="{CDEFACEC-E19C-4FA6-9E0D-91124C495C1E}" dt="2024-06-25T04:17:57.272" v="177" actId="5793"/>
        <pc:sldMkLst>
          <pc:docMk/>
          <pc:sldMk cId="1821654450" sldId="258"/>
        </pc:sldMkLst>
        <pc:spChg chg="mod">
          <ac:chgData name="Krishna Kumari Mudunuru" userId="29b061a9a29cddea" providerId="LiveId" clId="{CDEFACEC-E19C-4FA6-9E0D-91124C495C1E}" dt="2024-06-25T04:17:57.272" v="177" actId="5793"/>
          <ac:spMkLst>
            <pc:docMk/>
            <pc:sldMk cId="1821654450" sldId="258"/>
            <ac:spMk id="3" creationId="{AA9ABC53-1DF9-40D9-3492-EC024C43E8BA}"/>
          </ac:spMkLst>
        </pc:spChg>
      </pc:sldChg>
      <pc:sldChg chg="modSp mod">
        <pc:chgData name="Krishna Kumari Mudunuru" userId="29b061a9a29cddea" providerId="LiveId" clId="{CDEFACEC-E19C-4FA6-9E0D-91124C495C1E}" dt="2024-06-25T04:08:25.321" v="5" actId="14100"/>
        <pc:sldMkLst>
          <pc:docMk/>
          <pc:sldMk cId="3667251208" sldId="259"/>
        </pc:sldMkLst>
        <pc:spChg chg="mod">
          <ac:chgData name="Krishna Kumari Mudunuru" userId="29b061a9a29cddea" providerId="LiveId" clId="{CDEFACEC-E19C-4FA6-9E0D-91124C495C1E}" dt="2024-06-25T04:08:25.321" v="5" actId="14100"/>
          <ac:spMkLst>
            <pc:docMk/>
            <pc:sldMk cId="3667251208" sldId="259"/>
            <ac:spMk id="3" creationId="{7D17564F-963D-FCA0-26B5-1F0099FF0D46}"/>
          </ac:spMkLst>
        </pc:spChg>
      </pc:sldChg>
      <pc:sldChg chg="modSp mod">
        <pc:chgData name="Krishna Kumari Mudunuru" userId="29b061a9a29cddea" providerId="LiveId" clId="{CDEFACEC-E19C-4FA6-9E0D-91124C495C1E}" dt="2024-06-25T04:09:15.633" v="8" actId="14100"/>
        <pc:sldMkLst>
          <pc:docMk/>
          <pc:sldMk cId="676624825" sldId="260"/>
        </pc:sldMkLst>
        <pc:spChg chg="mod">
          <ac:chgData name="Krishna Kumari Mudunuru" userId="29b061a9a29cddea" providerId="LiveId" clId="{CDEFACEC-E19C-4FA6-9E0D-91124C495C1E}" dt="2024-06-25T04:09:15.633" v="8" actId="14100"/>
          <ac:spMkLst>
            <pc:docMk/>
            <pc:sldMk cId="676624825" sldId="260"/>
            <ac:spMk id="3" creationId="{F89B807D-E482-CF92-6D3C-381B30030B77}"/>
          </ac:spMkLst>
        </pc:spChg>
      </pc:sldChg>
      <pc:sldChg chg="modSp mod">
        <pc:chgData name="Krishna Kumari Mudunuru" userId="29b061a9a29cddea" providerId="LiveId" clId="{CDEFACEC-E19C-4FA6-9E0D-91124C495C1E}" dt="2024-06-25T04:10:49.961" v="11" actId="14100"/>
        <pc:sldMkLst>
          <pc:docMk/>
          <pc:sldMk cId="4251910610" sldId="261"/>
        </pc:sldMkLst>
        <pc:spChg chg="mod">
          <ac:chgData name="Krishna Kumari Mudunuru" userId="29b061a9a29cddea" providerId="LiveId" clId="{CDEFACEC-E19C-4FA6-9E0D-91124C495C1E}" dt="2024-06-25T04:10:49.961" v="11" actId="14100"/>
          <ac:spMkLst>
            <pc:docMk/>
            <pc:sldMk cId="4251910610" sldId="261"/>
            <ac:spMk id="3" creationId="{60AFC95F-7CFC-140F-C038-974D5771B237}"/>
          </ac:spMkLst>
        </pc:spChg>
      </pc:sldChg>
      <pc:sldChg chg="modSp mod">
        <pc:chgData name="Krishna Kumari Mudunuru" userId="29b061a9a29cddea" providerId="LiveId" clId="{CDEFACEC-E19C-4FA6-9E0D-91124C495C1E}" dt="2024-06-25T04:11:44.450" v="14" actId="14100"/>
        <pc:sldMkLst>
          <pc:docMk/>
          <pc:sldMk cId="948915522" sldId="262"/>
        </pc:sldMkLst>
        <pc:spChg chg="mod">
          <ac:chgData name="Krishna Kumari Mudunuru" userId="29b061a9a29cddea" providerId="LiveId" clId="{CDEFACEC-E19C-4FA6-9E0D-91124C495C1E}" dt="2024-06-25T04:11:44.450" v="14" actId="14100"/>
          <ac:spMkLst>
            <pc:docMk/>
            <pc:sldMk cId="948915522" sldId="262"/>
            <ac:spMk id="3" creationId="{1DD390C9-08CD-8483-DF80-1993C49AB4B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92C51-7A05-2CDB-3996-0CCAC643CF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33EC12-96BA-C588-D36F-A23192B32C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FC1DEF-207B-E472-07B2-47DB68900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CAE00D-FE3C-D562-7420-8ACFC8D87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0D9A1E-8E37-7CD2-C101-0DBA5A2F5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8012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3AD4D-51B3-3FFF-EBE3-1FFB5102C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BBF816-1348-B10F-65BA-B1FD98EE7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B83F8-D57F-D2F2-484D-DA1604EA5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63271B-C2D3-E6C6-53C7-D74EFB873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8420C0-2AB6-3613-7F62-D269DE443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98888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DA599C-6D1B-6D98-4081-57B71243CF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8D972C-B092-6A17-0842-455DEC4855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4B365D-676A-41B7-2318-5640AE570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D45F5-8E69-E8AB-3C9E-52F429AE9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F5DD9-93D0-690F-6AA4-A53B0D081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7990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C5224-99CD-BC94-BEC9-1A00E4A2F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75406-D0B8-70F7-89AA-D0B42CA58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814D0-4332-A298-ACDE-0337A9E34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A0CA1-0C06-7B4E-F867-7D6E91083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25AAF-D4F1-46F5-DD15-BE94A77A6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527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5D47C-1D48-C0B0-D3D0-E891CD157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327E77-395B-5D40-BAD3-C01D4B37BD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C0F3B-90E9-6FE1-FDB8-763C33FC1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6B90A-76F9-B127-0AF0-0EBADE2D7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AAEB4A-6CB4-82A6-E86A-C9D6CE5C9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97304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6E20B-4B61-1536-979E-14CEF0E4B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97544-0ACA-C82A-CB2F-ADA98DF3F5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AEF8A8-D750-54BC-B1AC-7B5799797E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50CA8B-AFBB-4AC9-545B-9668DEB13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08D4E-23F3-7F16-AE2D-F6DE6A10F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F14996-D889-92D5-489C-A7FBF91F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617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90A7C-CB3D-7908-51C2-1D7194707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6245EB-CF7C-0AFA-532F-A78EFCEF9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3E147-9571-CE96-3E79-7404F2B830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198810-21ED-65A8-5962-8EF5663303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49D00F-B23D-2D1C-4A59-7B22F29516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58C3CD-78E5-4411-44E5-7810FAD24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4C2C-0242-A281-1948-536EB728E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476232-C7AF-7209-E730-C3BCE3240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0690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3682D-0BED-5E7A-4948-D996ECD18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E0AC77F-D903-3259-3F51-DD8FF50CD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96CCCD-0973-9CE5-1B41-0346CA69F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42E25E-9E0A-CC6A-2349-6FF7AFD73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7752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5B43F3-1CC4-6353-5AB9-F55E7FA88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30D933-BF20-1C44-192A-17CFF60DF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E3E90-8EC2-E819-5F02-F977A6EF7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16584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4029E-91D0-02C6-37CA-B607C8187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03250-5DC8-9A44-18B6-1BD7BB391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10F3D6-7ECE-5C86-D3B6-955B57C21D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04645-BB41-BB56-2D30-0CEEFCE59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FC3D5-FC8E-81FF-531F-C48C6D46A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47DDEE-2412-EFF8-FAF7-15817BFC4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876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7D9CEF-2892-944E-3756-F8493E960F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041509-B1C6-CBDA-EC0F-41EB11F0F3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65B10C-C790-4279-6827-50A297724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AB5A6B-1955-A3C7-089F-EC32AC30D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A9C4E4-5509-E4E5-2CB8-59FD3045F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65DB7B-06B1-59F7-3341-BE5FD00E0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237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83D53A-F4E4-0F98-90CE-05B4311EB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276FCA-980B-FDFA-494A-9BDA467E5C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4AA266-09D1-A70A-78AF-739402324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34FE11-D7AE-4DDD-81BF-FD6CD6B42E27}" type="datetimeFigureOut">
              <a:rPr lang="en-IN" smtClean="0"/>
              <a:t>25-06-2024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AF308-9EED-6477-4791-AB9FD7707D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1C761D-25F7-81A0-4AE9-9C182CB92B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510A8-6F28-48F1-BF14-FA94CE6E4D1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7050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66F43-6A52-8BD2-565E-522FA05E82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Special Functions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3056D1-950F-500E-61FF-921984F876F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IN" sz="4000" dirty="0"/>
          </a:p>
          <a:p>
            <a:r>
              <a:rPr lang="en-IN" sz="4000" dirty="0"/>
              <a:t>Beta and Gamma Functions</a:t>
            </a:r>
          </a:p>
        </p:txBody>
      </p:sp>
    </p:spTree>
    <p:extLst>
      <p:ext uri="{BB962C8B-B14F-4D97-AF65-F5344CB8AC3E}">
        <p14:creationId xmlns:p14="http://schemas.microsoft.com/office/powerpoint/2010/main" val="150406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7050816-2A2F-6E50-8BFE-3C4ED2740039}"/>
              </a:ext>
            </a:extLst>
          </p:cNvPr>
          <p:cNvSpPr txBox="1"/>
          <p:nvPr/>
        </p:nvSpPr>
        <p:spPr>
          <a:xfrm>
            <a:off x="834189" y="930441"/>
            <a:ext cx="10764253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400" b="1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400" b="1" dirty="0"/>
              <a:t>Beta and Gamma Functions</a:t>
            </a:r>
            <a:r>
              <a:rPr lang="en-US" sz="4400" dirty="0"/>
              <a:t>: Introduction</a:t>
            </a:r>
          </a:p>
          <a:p>
            <a:endParaRPr lang="en-US" sz="44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400" dirty="0"/>
              <a:t>Overview of special functions in mathematics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4400" dirty="0"/>
              <a:t>Importance of Beta and Gamma functions</a:t>
            </a:r>
          </a:p>
        </p:txBody>
      </p:sp>
    </p:spTree>
    <p:extLst>
      <p:ext uri="{BB962C8B-B14F-4D97-AF65-F5344CB8AC3E}">
        <p14:creationId xmlns:p14="http://schemas.microsoft.com/office/powerpoint/2010/main" val="364060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A9ABC53-1DF9-40D9-3492-EC024C43E8BA}"/>
                  </a:ext>
                </a:extLst>
              </p:cNvPr>
              <p:cNvSpPr txBox="1"/>
              <p:nvPr/>
            </p:nvSpPr>
            <p:spPr>
              <a:xfrm>
                <a:off x="1524000" y="777241"/>
                <a:ext cx="7620000" cy="472161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Beta Function Definition</a:t>
                </a:r>
              </a:p>
              <a:p>
                <a:endParaRPr lang="en-IN" sz="3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Content</a:t>
                </a:r>
                <a:r>
                  <a:rPr lang="en-IN" sz="3600" dirty="0"/>
                  <a:t>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The Beta function is defined as: B(</a:t>
                </a:r>
                <a:r>
                  <a:rPr lang="en-IN" sz="3600" dirty="0" err="1"/>
                  <a:t>x,y</a:t>
                </a:r>
                <a:r>
                  <a:rPr lang="en-IN" sz="3600" dirty="0"/>
                  <a:t>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sSup>
                          <m:sSupPr>
                            <m:ctrlPr>
                              <a:rPr lang="en-IN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en-IN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  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𝑤h𝑒𝑟𝑒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0, 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&gt;0</m:t>
                        </m:r>
                      </m:e>
                    </m:nary>
                  </m:oMath>
                </a14:m>
                <a:endParaRPr lang="en-IN" sz="3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It's a symmetric function, B(</a:t>
                </a:r>
                <a:r>
                  <a:rPr lang="en-IN" sz="3600" dirty="0" err="1"/>
                  <a:t>x,y</a:t>
                </a:r>
                <a:r>
                  <a:rPr lang="en-IN" sz="3600" dirty="0"/>
                  <a:t>)=B(</a:t>
                </a:r>
                <a:r>
                  <a:rPr lang="en-IN" sz="3600" dirty="0" err="1"/>
                  <a:t>y,x</a:t>
                </a:r>
                <a:r>
                  <a:rPr lang="en-IN" sz="3600" dirty="0"/>
                  <a:t>)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A9ABC53-1DF9-40D9-3492-EC024C43E8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777241"/>
                <a:ext cx="7620000" cy="4721614"/>
              </a:xfrm>
              <a:prstGeom prst="rect">
                <a:avLst/>
              </a:prstGeom>
              <a:blipFill>
                <a:blip r:embed="rId2"/>
                <a:stretch>
                  <a:fillRect l="-2400" t="-2067" r="-7360" b="-3876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21654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D17564F-963D-FCA0-26B5-1F0099FF0D46}"/>
                  </a:ext>
                </a:extLst>
              </p:cNvPr>
              <p:cNvSpPr txBox="1"/>
              <p:nvPr/>
            </p:nvSpPr>
            <p:spPr>
              <a:xfrm>
                <a:off x="1844040" y="792480"/>
                <a:ext cx="9296400" cy="51407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Properties of Beta Function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Title</a:t>
                </a:r>
                <a:r>
                  <a:rPr lang="en-IN" sz="3600" dirty="0"/>
                  <a:t>: Properties of Beta Function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Content</a:t>
                </a:r>
                <a:r>
                  <a:rPr lang="en-IN" sz="3600" dirty="0"/>
                  <a:t>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Relationship with Gamma function: B(</a:t>
                </a:r>
                <a:r>
                  <a:rPr lang="en-IN" sz="3600" dirty="0" err="1"/>
                  <a:t>x,y</a:t>
                </a:r>
                <a:r>
                  <a:rPr lang="en-IN" sz="3600" dirty="0"/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3600" dirty="0" smtClean="0"/>
                          <m:t>Γ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(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x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)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Γ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(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y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3600" dirty="0" smtClean="0"/>
                          <m:t>Γ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(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x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+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y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)</m:t>
                        </m:r>
                      </m:den>
                    </m:f>
                  </m:oMath>
                </a14:m>
                <a:r>
                  <a:rPr lang="en-IN" sz="3600" dirty="0"/>
                  <a:t>​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Reflection property: B(</a:t>
                </a:r>
                <a:r>
                  <a:rPr lang="en-IN" sz="3600" dirty="0" err="1"/>
                  <a:t>x,y</a:t>
                </a:r>
                <a:r>
                  <a:rPr lang="en-IN" sz="3600" dirty="0"/>
                  <a:t>)=B(</a:t>
                </a:r>
                <a:r>
                  <a:rPr lang="en-IN" sz="3600" dirty="0" err="1"/>
                  <a:t>x,y</a:t>
                </a:r>
                <a:r>
                  <a:rPr lang="en-IN" sz="3600" dirty="0"/>
                  <a:t>−x) if x&lt;y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Example calculation: B(1,2)=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  <m:e>
                        <m:sSup>
                          <m:sSupPr>
                            <m:ctrlPr>
                              <a:rPr lang="en-IN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p>
                        </m:sSup>
                        <m:sSup>
                          <m:sSupPr>
                            <m:ctrlPr>
                              <a:rPr lang="en-IN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(1−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p>
                        </m:s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= </m:t>
                        </m:r>
                        <m:f>
                          <m:fPr>
                            <m:type m:val="skw"/>
                            <m:ctrlP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nary>
                  </m:oMath>
                </a14:m>
                <a:r>
                  <a:rPr lang="en-IN" sz="3600" dirty="0"/>
                  <a:t>​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7D17564F-963D-FCA0-26B5-1F0099FF0D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4040" y="792480"/>
                <a:ext cx="9296400" cy="5140766"/>
              </a:xfrm>
              <a:prstGeom prst="rect">
                <a:avLst/>
              </a:prstGeom>
              <a:blipFill>
                <a:blip r:embed="rId2"/>
                <a:stretch>
                  <a:fillRect l="-2033" t="-1779" b="-2254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7251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9B807D-E482-CF92-6D3C-381B30030B77}"/>
                  </a:ext>
                </a:extLst>
              </p:cNvPr>
              <p:cNvSpPr txBox="1"/>
              <p:nvPr/>
            </p:nvSpPr>
            <p:spPr>
              <a:xfrm>
                <a:off x="1524000" y="746761"/>
                <a:ext cx="9387840" cy="46758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Gamma Function Definition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Title</a:t>
                </a:r>
                <a:r>
                  <a:rPr lang="en-IN" sz="3600" dirty="0"/>
                  <a:t>: Gamma Function Definition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Content</a:t>
                </a:r>
                <a:r>
                  <a:rPr lang="en-IN" sz="3600" dirty="0"/>
                  <a:t>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The Gamma function is defined as: </a:t>
                </a:r>
                <a:r>
                  <a:rPr lang="el-GR" sz="3600" dirty="0"/>
                  <a:t>Γ(</a:t>
                </a:r>
                <a:r>
                  <a:rPr lang="en-IN" sz="3600" dirty="0"/>
                  <a:t>z)=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IN" sz="36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IN" sz="36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∞</m:t>
                        </m:r>
                      </m:sup>
                      <m:e>
                        <m:sSup>
                          <m:sSupPr>
                            <m:ctrlPr>
                              <a:rPr lang="en-IN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𝑧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sSup>
                          <m:sSupPr>
                            <m:ctrlPr>
                              <a:rPr lang="en-IN" sz="360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IN" sz="3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IN" sz="36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Where z&gt;0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Extends the factorial function to complex numbers: </a:t>
                </a:r>
                <a:r>
                  <a:rPr lang="el-GR" sz="3600" dirty="0"/>
                  <a:t>Γ(</a:t>
                </a:r>
                <a:r>
                  <a:rPr lang="en-IN" sz="3600" dirty="0"/>
                  <a:t>n)=(n−1)!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89B807D-E482-CF92-6D3C-381B30030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746761"/>
                <a:ext cx="9387840" cy="4675832"/>
              </a:xfrm>
              <a:prstGeom prst="rect">
                <a:avLst/>
              </a:prstGeom>
              <a:blipFill>
                <a:blip r:embed="rId2"/>
                <a:stretch>
                  <a:fillRect l="-1948" t="-2086" b="-391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66248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AFC95F-7CFC-140F-C038-974D5771B237}"/>
                  </a:ext>
                </a:extLst>
              </p:cNvPr>
              <p:cNvSpPr txBox="1"/>
              <p:nvPr/>
            </p:nvSpPr>
            <p:spPr>
              <a:xfrm>
                <a:off x="1584960" y="792480"/>
                <a:ext cx="8839200" cy="364465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Properties of Gamma Function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Title</a:t>
                </a:r>
                <a:r>
                  <a:rPr lang="en-IN" sz="3600" dirty="0"/>
                  <a:t>: Properties of Gamma Function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Content</a:t>
                </a:r>
                <a:r>
                  <a:rPr lang="en-IN" sz="3600" dirty="0"/>
                  <a:t>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Functional equation: </a:t>
                </a:r>
                <a:r>
                  <a:rPr lang="el-GR" sz="3600" dirty="0"/>
                  <a:t>Γ(</a:t>
                </a:r>
                <a:r>
                  <a:rPr lang="en-IN" sz="3600" dirty="0"/>
                  <a:t>z+1)=z</a:t>
                </a:r>
                <a:r>
                  <a:rPr lang="el-GR" sz="3600" dirty="0"/>
                  <a:t>Γ(</a:t>
                </a:r>
                <a:r>
                  <a:rPr lang="en-IN" sz="3600" dirty="0"/>
                  <a:t>z)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Special values: </a:t>
                </a:r>
                <a:r>
                  <a:rPr lang="el-GR" sz="3600" dirty="0"/>
                  <a:t>Γ(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sz="3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3600" dirty="0"/>
                  <a:t>)=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sz="3600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l-GR" sz="360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</m:rad>
                  </m:oMath>
                </a14:m>
                <a:r>
                  <a:rPr lang="el-GR" sz="3600" dirty="0"/>
                  <a:t>,Γ(1)=1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Example calculation: </a:t>
                </a:r>
                <a:r>
                  <a:rPr lang="el-GR" sz="3600" dirty="0"/>
                  <a:t>Γ(3)=2!=2</a:t>
                </a:r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0AFC95F-7CFC-140F-C038-974D5771B2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4960" y="792480"/>
                <a:ext cx="8839200" cy="3644652"/>
              </a:xfrm>
              <a:prstGeom prst="rect">
                <a:avLst/>
              </a:prstGeom>
              <a:blipFill>
                <a:blip r:embed="rId2"/>
                <a:stretch>
                  <a:fillRect l="-2069" t="-2508" b="-535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19106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D390C9-08CD-8483-DF80-1993C49AB4B5}"/>
                  </a:ext>
                </a:extLst>
              </p:cNvPr>
              <p:cNvSpPr txBox="1"/>
              <p:nvPr/>
            </p:nvSpPr>
            <p:spPr>
              <a:xfrm>
                <a:off x="1950720" y="594360"/>
                <a:ext cx="8702040" cy="480432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IN" sz="3600" b="1" dirty="0"/>
                  <a:t>Relationship Between Beta and Gamma Functions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Title</a:t>
                </a:r>
                <a:r>
                  <a:rPr lang="en-IN" sz="3600" dirty="0"/>
                  <a:t>: Relationship Between Beta and Gamma Functions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IN" sz="3600" b="1" dirty="0"/>
                  <a:t>Content</a:t>
                </a:r>
                <a:r>
                  <a:rPr lang="en-IN" sz="3600" dirty="0"/>
                  <a:t>: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Show the relation: : B(</a:t>
                </a:r>
                <a:r>
                  <a:rPr lang="en-IN" sz="3600" dirty="0" err="1"/>
                  <a:t>x,y</a:t>
                </a:r>
                <a:r>
                  <a:rPr lang="en-IN" sz="3600" dirty="0"/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3600" dirty="0" smtClean="0"/>
                          <m:t>Γ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(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x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)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Γ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(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y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3600" dirty="0" smtClean="0"/>
                          <m:t>Γ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(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x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+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y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)</m:t>
                        </m:r>
                      </m:den>
                    </m:f>
                  </m:oMath>
                </a14:m>
                <a:r>
                  <a:rPr lang="en-IN" sz="3600" dirty="0"/>
                  <a:t> ​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IN" sz="3600" dirty="0"/>
                  <a:t>Example: B(1,1)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IN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l-GR" sz="3600" dirty="0" smtClean="0"/>
                          <m:t>Γ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(</m:t>
                        </m:r>
                        <m:r>
                          <m:rPr>
                            <m:nor/>
                          </m:rPr>
                          <a:rPr lang="en-IN" sz="3600" b="0" i="0" dirty="0" smtClean="0"/>
                          <m:t>1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)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Γ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(</m:t>
                        </m:r>
                        <m:r>
                          <m:rPr>
                            <m:nor/>
                          </m:rPr>
                          <a:rPr lang="en-IN" sz="3600" b="0" i="0" dirty="0" smtClean="0"/>
                          <m:t>1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)</m:t>
                        </m:r>
                      </m:num>
                      <m:den>
                        <m:r>
                          <m:rPr>
                            <m:nor/>
                          </m:rPr>
                          <a:rPr lang="el-GR" sz="3600" dirty="0" smtClean="0"/>
                          <m:t>Γ</m:t>
                        </m:r>
                        <m:r>
                          <m:rPr>
                            <m:nor/>
                          </m:rPr>
                          <a:rPr lang="el-GR" sz="3600" dirty="0" smtClean="0"/>
                          <m:t>(</m:t>
                        </m:r>
                        <m:r>
                          <m:rPr>
                            <m:nor/>
                          </m:rPr>
                          <a:rPr lang="en-IN" sz="3600" b="0" i="0" dirty="0" smtClean="0"/>
                          <m:t>1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+</m:t>
                        </m:r>
                        <m:r>
                          <m:rPr>
                            <m:nor/>
                          </m:rPr>
                          <a:rPr lang="en-IN" sz="3600" b="0" i="0" dirty="0" smtClean="0"/>
                          <m:t>1</m:t>
                        </m:r>
                        <m:r>
                          <m:rPr>
                            <m:nor/>
                          </m:rPr>
                          <a:rPr lang="en-IN" sz="3600" dirty="0" smtClean="0"/>
                          <m:t>)</m:t>
                        </m:r>
                      </m:den>
                    </m:f>
                  </m:oMath>
                </a14:m>
                <a:r>
                  <a:rPr lang="en-IN" sz="3600" dirty="0"/>
                  <a:t>  = 1</a:t>
                </a:r>
                <a:endParaRPr lang="el-GR" sz="36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1DD390C9-08CD-8483-DF80-1993C49AB4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0720" y="594360"/>
                <a:ext cx="8702040" cy="4804329"/>
              </a:xfrm>
              <a:prstGeom prst="rect">
                <a:avLst/>
              </a:prstGeom>
              <a:blipFill>
                <a:blip r:embed="rId2"/>
                <a:stretch>
                  <a:fillRect l="-2101" t="-203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8915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247</Words>
  <Application>Microsoft Office PowerPoint</Application>
  <PresentationFormat>Widescreen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Special Functions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Krishna Kumari Mudunuru</dc:creator>
  <cp:lastModifiedBy>Krishna Kumari Mudunuru</cp:lastModifiedBy>
  <cp:revision>1</cp:revision>
  <dcterms:created xsi:type="dcterms:W3CDTF">2024-06-24T11:13:44Z</dcterms:created>
  <dcterms:modified xsi:type="dcterms:W3CDTF">2024-06-25T04:19:20Z</dcterms:modified>
</cp:coreProperties>
</file>