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FBDA-4549-7593-DD48-A8C92C8A1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0ED26-125F-B7BF-B393-E19BE6FFF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81427-C010-F469-D9DE-4B8CE205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D7ABA-0B51-42F4-7506-436BA9E1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6F19-94E8-BE0C-BE0E-64E4BC7B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21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FB93-670B-5FF1-B7DB-7CD7CB479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B7364-9592-D627-4271-547BB1E56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77B45-EBE4-1A22-EB5B-854E1D2A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A77E5-2BD0-97D4-FD26-4ED661C09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5BFD-BB2C-D463-3EB3-9758048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13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E4E0D-3BEB-1840-D181-D90271A66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87465-5C6E-197B-D095-989DDA063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0576B-F67B-1631-297D-90815ABE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EC188-75A6-F7DC-4647-60FEECEB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D544D-225C-E6E4-7314-AFFEFFDE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95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6EA70-FFC9-A6CB-E909-D0DF8C62F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043F-EF16-DCBA-A2B8-6FC249BDD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A47FC-A226-083B-2780-6A06F348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F257-AA91-6124-9192-A164D1F6E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A029D-091B-6122-476A-9F616F61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335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CA92A-7A9F-CAB6-E8F0-D5B4D8CB7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BECB7-3B7A-34D7-9F7F-BA436E579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B4F15-B4F8-8FFD-8874-23805E39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EC483-D267-C4BC-0664-B6B721B55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0C90E-EFD9-1CD2-998D-D9BBBDDA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85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5593-7086-AAF9-0D1A-AD45957C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22DBB-CB28-5E6C-434D-EFB0F2990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06BD3-304D-AE99-7CE3-B4CD52ACE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679FB-52B8-BB09-E8E5-9F09EFF6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FC90A-7A9A-0E0F-ABB7-91EF6B9F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76C77-0376-670E-AA81-CD8CD353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772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F9B0D-4DE6-5F11-FFA5-7EF0164D0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93EA7-4E5F-7DD5-E278-A3F8EFBCF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73AA1-976A-2EFD-4600-3338BF4F1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3EF70-F597-533B-70C0-ED8580F11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1BB71-15A7-A3AC-C7CD-4674F8B22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53CA5A-12DF-E732-CDB3-4F4495FC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D581F-2727-C7C7-7022-9E575B490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B4446-CC01-286E-2B95-EDF3827B8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674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DC404-54E0-4E01-BB7A-E5002C8E9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705E52-B0C2-869B-144E-5FACC1E0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760FB3-CC3B-2FAE-818F-13487031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625F1-4AE5-CD65-D12F-E3235B92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01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7C0E23-4859-E162-E633-FC0D691C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8EE0B-895E-770C-311E-28B858A4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CE827-CDA3-D50F-D98A-AA143BDE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76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DE59-8D0D-9439-7F49-FA3EB633F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329C5-2B60-B3D0-F24A-01B075EE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ACFDA-A369-91FB-5DE8-AB523D30F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48770-2101-8517-D161-B0E9EB7E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4B050-731D-9348-2ECC-A86979066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BF139-6C7C-F975-755D-C2FFCC21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2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FA21-58E9-FC8F-2B94-5A038D54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B282E1-A380-AFE0-5B0C-9F1F8C106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A517D-5B4E-5DD6-76BE-3639DA097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B23F3-A29C-C835-05E9-F612D30D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06960-33CC-73C1-6B75-D5503728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AA040-D2DF-5310-57CB-740358E8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848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74978-A027-727A-0B86-10E4CF4C7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19316-E15D-844E-69BC-CFD2D2F70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82333-463A-1C2D-B602-9C905E158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C6B16-9C71-4C09-AFCA-459378C7FCF2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94F3-FC11-3D87-33FF-F04312D59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18FF-075C-AB47-2734-83525A822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61BD-8017-4F64-B127-9ADF6AA51C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45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BC63D19-2F79-7028-6EE1-90343D763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75874"/>
            <a:ext cx="9144000" cy="3781926"/>
          </a:xfrm>
        </p:spPr>
        <p:txBody>
          <a:bodyPr/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sz="4400" dirty="0"/>
              <a:t>BESSEL FUNCTIONS</a:t>
            </a:r>
          </a:p>
        </p:txBody>
      </p:sp>
    </p:spTree>
    <p:extLst>
      <p:ext uri="{BB962C8B-B14F-4D97-AF65-F5344CB8AC3E}">
        <p14:creationId xmlns:p14="http://schemas.microsoft.com/office/powerpoint/2010/main" val="122465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B89789-4CB0-9CE7-B64C-C306C020DD70}"/>
              </a:ext>
            </a:extLst>
          </p:cNvPr>
          <p:cNvSpPr txBox="1"/>
          <p:nvPr/>
        </p:nvSpPr>
        <p:spPr>
          <a:xfrm>
            <a:off x="2197768" y="1347537"/>
            <a:ext cx="694623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What are Bessel Equations?</a:t>
            </a:r>
            <a:endParaRPr lang="en-US" sz="4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Definition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Historical background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Importance in mathematics and physics</a:t>
            </a:r>
          </a:p>
        </p:txBody>
      </p:sp>
    </p:spTree>
    <p:extLst>
      <p:ext uri="{BB962C8B-B14F-4D97-AF65-F5344CB8AC3E}">
        <p14:creationId xmlns:p14="http://schemas.microsoft.com/office/powerpoint/2010/main" val="31001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F5F817-709A-DF3D-6F7E-613AF087DBDF}"/>
                  </a:ext>
                </a:extLst>
              </p:cNvPr>
              <p:cNvSpPr txBox="1"/>
              <p:nvPr/>
            </p:nvSpPr>
            <p:spPr>
              <a:xfrm>
                <a:off x="1010653" y="433137"/>
                <a:ext cx="9978189" cy="3856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4400" b="1" dirty="0"/>
                  <a:t>The Standard Form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4400" b="1" dirty="0"/>
                  <a:t>Standard Form of Bessel's Equation:</a:t>
                </a:r>
                <a:r>
                  <a:rPr lang="en-IN" sz="44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N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4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IN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4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IN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IN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IN" sz="4400" dirty="0"/>
                  <a:t> +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IN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IN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N" sz="4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N" sz="4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4400" dirty="0"/>
                  <a:t>Explanation of each term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4400" dirty="0"/>
                  <a:t>Significance of the parameter n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F5F817-709A-DF3D-6F7E-613AF087D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653" y="433137"/>
                <a:ext cx="9978189" cy="3856825"/>
              </a:xfrm>
              <a:prstGeom prst="rect">
                <a:avLst/>
              </a:prstGeom>
              <a:blipFill>
                <a:blip r:embed="rId2"/>
                <a:stretch>
                  <a:fillRect l="-2505" t="-3160" b="-64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45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8B9F50-21B9-CD8E-49BC-F2A1A228FD35}"/>
                  </a:ext>
                </a:extLst>
              </p:cNvPr>
              <p:cNvSpPr txBox="1"/>
              <p:nvPr/>
            </p:nvSpPr>
            <p:spPr>
              <a:xfrm>
                <a:off x="1620253" y="1925052"/>
                <a:ext cx="9127958" cy="28623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/>
                  <a:t>Solutions to Bessel's Equation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3600" b="1" dirty="0"/>
                  <a:t>Types of Solutions:</a:t>
                </a:r>
                <a:endParaRPr lang="en-US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3600" dirty="0"/>
                  <a:t>Bessel functions of the first kind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3600" dirty="0"/>
                  <a:t>Bessel functions of the second kind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3600" dirty="0"/>
                  <a:t>General solution for integer order n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8B9F50-21B9-CD8E-49BC-F2A1A228F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253" y="1925052"/>
                <a:ext cx="9127958" cy="2862322"/>
              </a:xfrm>
              <a:prstGeom prst="rect">
                <a:avLst/>
              </a:prstGeom>
              <a:blipFill>
                <a:blip r:embed="rId2"/>
                <a:stretch>
                  <a:fillRect l="-2071" t="-3412" b="-724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40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D94375A-F0E0-55BA-35AD-0E870FF7E54D}"/>
                  </a:ext>
                </a:extLst>
              </p:cNvPr>
              <p:cNvSpPr txBox="1"/>
              <p:nvPr/>
            </p:nvSpPr>
            <p:spPr>
              <a:xfrm>
                <a:off x="2197768" y="1588168"/>
                <a:ext cx="9529010" cy="46036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Bessel Functions of the First Kind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Definition and Properties:</a:t>
                </a:r>
                <a:r>
                  <a:rPr lang="en-IN" sz="36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sub>
                    </m:sSub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36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36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IN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en-IN" sz="36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IN" sz="3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600" b="0" i="1" dirty="0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  <m:sup>
                                <m:r>
                                  <a:rPr lang="en-IN" sz="36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num>
                          <m:den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! </m:t>
                            </m:r>
                            <m:r>
                              <a:rPr lang="el-GR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ᴦ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+1)</m:t>
                            </m:r>
                          </m:den>
                        </m:f>
                      </m:e>
                    </m:nary>
                  </m:oMath>
                </a14:m>
                <a:r>
                  <a:rPr lang="en-IN" sz="36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IN" sz="36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IN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Series expansion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IN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D94375A-F0E0-55BA-35AD-0E870FF7E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768" y="1588168"/>
                <a:ext cx="9529010" cy="4603633"/>
              </a:xfrm>
              <a:prstGeom prst="rect">
                <a:avLst/>
              </a:prstGeom>
              <a:blipFill>
                <a:blip r:embed="rId2"/>
                <a:stretch>
                  <a:fillRect l="-1983" t="-21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33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6BE72C-34F5-FA52-F00F-546FB47CEA8F}"/>
              </a:ext>
            </a:extLst>
          </p:cNvPr>
          <p:cNvSpPr txBox="1"/>
          <p:nvPr/>
        </p:nvSpPr>
        <p:spPr>
          <a:xfrm>
            <a:off x="2117558" y="2374232"/>
            <a:ext cx="70264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Bessel Functions of the Second Kind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Definition and Properties:</a:t>
            </a:r>
            <a:endParaRPr lang="en-US" sz="3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Relationship to first kind functions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/>
              <a:t>Series expansion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4890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3FBD2D-F1F7-3D56-380A-3CB6CF95AF73}"/>
              </a:ext>
            </a:extLst>
          </p:cNvPr>
          <p:cNvSpPr txBox="1"/>
          <p:nvPr/>
        </p:nvSpPr>
        <p:spPr>
          <a:xfrm>
            <a:off x="2053389" y="1155032"/>
            <a:ext cx="786063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Generating Functions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Generating Functions:</a:t>
            </a:r>
            <a:endParaRPr lang="en-US" sz="4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Definition and examples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How they are used to derive properties of Bessel functions</a:t>
            </a: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9697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A01141-561A-F09B-9961-46CC18937F0F}"/>
                  </a:ext>
                </a:extLst>
              </p:cNvPr>
              <p:cNvSpPr txBox="1"/>
              <p:nvPr/>
            </p:nvSpPr>
            <p:spPr>
              <a:xfrm>
                <a:off x="1684421" y="1171074"/>
                <a:ext cx="8967537" cy="45979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4000" b="1" dirty="0"/>
                  <a:t>Recurrence Relations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4000" b="1" dirty="0"/>
                  <a:t>Recurrence Relations: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40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d>
                      <m:dPr>
                        <m:ctrlPr>
                          <a:rPr lang="en-IN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4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IN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IN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sSub>
                      <m:sSubPr>
                        <m:ctrlPr>
                          <a:rPr lang="en-IN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IN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IN" sz="4000" b="0" dirty="0"/>
              </a:p>
              <a:p>
                <a:pPr lvl="1"/>
                <a:endParaRPr lang="en-IN" sz="40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4000" dirty="0"/>
                  <a:t>Importance and applications</a:t>
                </a:r>
              </a:p>
              <a:p>
                <a:endParaRPr lang="en-US" sz="36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A01141-561A-F09B-9961-46CC18937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421" y="1171074"/>
                <a:ext cx="8967537" cy="4597925"/>
              </a:xfrm>
              <a:prstGeom prst="rect">
                <a:avLst/>
              </a:prstGeom>
              <a:blipFill>
                <a:blip r:embed="rId2"/>
                <a:stretch>
                  <a:fillRect l="-2379" t="-238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898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Krishna Kumari Mudunuru</dc:creator>
  <cp:lastModifiedBy>Krishna Kumari Mudunuru</cp:lastModifiedBy>
  <cp:revision>1</cp:revision>
  <dcterms:created xsi:type="dcterms:W3CDTF">2024-06-25T06:41:09Z</dcterms:created>
  <dcterms:modified xsi:type="dcterms:W3CDTF">2024-06-25T06:42:32Z</dcterms:modified>
</cp:coreProperties>
</file>