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219456" y="146304"/>
            <a:ext cx="11753088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8979" y="381001"/>
            <a:ext cx="109728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44800" y="2819400"/>
            <a:ext cx="8746979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7416800" y="6509004"/>
            <a:ext cx="4003040" cy="274320"/>
          </a:xfrm>
        </p:spPr>
        <p:txBody>
          <a:bodyPr vert="horz" rtlCol="0"/>
          <a:lstStyle>
            <a:extLst/>
          </a:lstStyle>
          <a:p>
            <a:fld id="{74BBEA2F-7D14-4265-8582-5055E4D30EC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11518603" y="6509004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4499A6A-993F-490B-B00D-1F510DF9893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2133600" y="6509004"/>
            <a:ext cx="5209952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BEA2F-7D14-4265-8582-5055E4D30EC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99A6A-993F-490B-B00D-1F510DF9893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BEA2F-7D14-4265-8582-5055E4D30EC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99A6A-993F-490B-B00D-1F510DF9893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BEA2F-7D14-4265-8582-5055E4D30EC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99A6A-993F-490B-B00D-1F510DF9893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33504" y="3267456"/>
            <a:ext cx="98755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498230"/>
            <a:ext cx="103632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287713"/>
            <a:ext cx="103632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416800" y="6513670"/>
            <a:ext cx="4003040" cy="274320"/>
          </a:xfrm>
        </p:spPr>
        <p:txBody>
          <a:bodyPr vert="horz" rtlCol="0"/>
          <a:lstStyle>
            <a:extLst/>
          </a:lstStyle>
          <a:p>
            <a:fld id="{74BBEA2F-7D14-4265-8582-5055E4D30EC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11518603" y="6513670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4499A6A-993F-490B-B00D-1F510DF9893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2133600" y="6513670"/>
            <a:ext cx="5209952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BEA2F-7D14-4265-8582-5055E4D30EC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21440" y="6514568"/>
            <a:ext cx="619051" cy="274320"/>
          </a:xfrm>
        </p:spPr>
        <p:txBody>
          <a:bodyPr/>
          <a:lstStyle>
            <a:extLst/>
          </a:lstStyle>
          <a:p>
            <a:fld id="{B4499A6A-993F-490B-B00D-1F510DF9893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22325" y="216521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400800" y="216521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948"/>
            <a:ext cx="109728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BEA2F-7D14-4265-8582-5055E4D30EC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21440" y="6514568"/>
            <a:ext cx="619051" cy="274320"/>
          </a:xfrm>
        </p:spPr>
        <p:txBody>
          <a:bodyPr/>
          <a:lstStyle>
            <a:extLst/>
          </a:lstStyle>
          <a:p>
            <a:fld id="{B4499A6A-993F-490B-B00D-1F510DF9893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3218"/>
            <a:ext cx="109728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BEA2F-7D14-4265-8582-5055E4D30EC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99A6A-993F-490B-B00D-1F510DF9893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BBEA2F-7D14-4265-8582-5055E4D30EC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499A6A-993F-490B-B00D-1F510DF9893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743403" y="105765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7515" y="304800"/>
            <a:ext cx="524256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617515" y="1107560"/>
            <a:ext cx="524256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4800" y="2209800"/>
            <a:ext cx="11555275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7416800" y="6513670"/>
            <a:ext cx="4003040" cy="274320"/>
          </a:xfrm>
        </p:spPr>
        <p:txBody>
          <a:bodyPr vert="horz" rtlCol="0"/>
          <a:lstStyle>
            <a:extLst/>
          </a:lstStyle>
          <a:p>
            <a:fld id="{74BBEA2F-7D14-4265-8582-5055E4D30EC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11518603" y="6513670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4499A6A-993F-490B-B00D-1F510DF9893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2133600" y="6513670"/>
            <a:ext cx="5209952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3924" y="4724400"/>
            <a:ext cx="73152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53924" y="5388937"/>
            <a:ext cx="73152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06400" y="249864"/>
            <a:ext cx="113792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416800" y="6509004"/>
            <a:ext cx="4003040" cy="274320"/>
          </a:xfrm>
        </p:spPr>
        <p:txBody>
          <a:bodyPr vert="horz" rtlCol="0"/>
          <a:lstStyle>
            <a:extLst/>
          </a:lstStyle>
          <a:p>
            <a:fld id="{74BBEA2F-7D14-4265-8582-5055E4D30EC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11518603" y="6509004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4499A6A-993F-490B-B00D-1F510DF9893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2133600" y="6509004"/>
            <a:ext cx="5209952" cy="274320"/>
          </a:xfrm>
        </p:spPr>
        <p:txBody>
          <a:bodyPr vert="horz" rtlCol="0"/>
          <a:lstStyle>
            <a:extLst/>
          </a:lstStyle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219456" y="147085"/>
            <a:ext cx="11747795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727200" y="6400800"/>
            <a:ext cx="5616352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16800" y="6400800"/>
            <a:ext cx="400304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4BBEA2F-7D14-4265-8582-5055E4D30EC6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1518603" y="6514568"/>
            <a:ext cx="619051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4499A6A-993F-490B-B00D-1F510DF9893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53536"/>
            <a:ext cx="109728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46237"/>
            <a:ext cx="109728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A87F33-F025-46F7-B6E3-D145EB2618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D.N.R COLLEGE (A),BHIMAVARAM</a:t>
            </a:r>
            <a:br>
              <a:rPr lang="en-US" sz="4000" dirty="0"/>
            </a:br>
            <a:r>
              <a:rPr lang="en-US" sz="4000" dirty="0"/>
              <a:t>DEPARTMENT OF MATHEMATICS</a:t>
            </a:r>
            <a:br>
              <a:rPr lang="en-US" sz="4000" dirty="0"/>
            </a:br>
            <a:r>
              <a:rPr lang="en-US" sz="4000" dirty="0"/>
              <a:t>II </a:t>
            </a:r>
            <a:r>
              <a:rPr lang="en-US" sz="4000" dirty="0" err="1"/>
              <a:t>B.Sc</a:t>
            </a:r>
            <a:r>
              <a:rPr lang="en-US" sz="4000" dirty="0"/>
              <a:t> PAPPER IV</a:t>
            </a:r>
            <a:endParaRPr lang="en-IN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76DEE4D-CF0F-4455-9259-89DBE1F502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REAL ANALYSIS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xmlns="" val="2673723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0D89F0-BB70-4EE7-A14D-B94C21B66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Introduction to Infinite Limits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C04A04-A8D7-489D-9626-1B269BEDDBE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Definition of an infinite limit: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IN" dirty="0"/>
                  <a:t>=∞ and </a:t>
                </a:r>
                <a:r>
                  <a:rPr lang="en-US" dirty="0"/>
                  <a:t/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IN" dirty="0"/>
                  <a:t>= -∞</a:t>
                </a:r>
              </a:p>
              <a:p>
                <a:r>
                  <a:rPr lang="en-US" dirty="0"/>
                  <a:t>What it means for a function to grow without bound</a:t>
                </a:r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08C04A04-A8D7-489D-9626-1B269BEDDBE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10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756139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12907B-CA55-4B22-B804-E5F9BAC16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Examples of Infinite Limits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899D0D-DF81-4D21-8445-161795751B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N" dirty="0"/>
                  <a:t>Example 1:</a:t>
                </a:r>
                <a:r>
                  <a:rPr lang="en-US" dirty="0"/>
                  <a:t/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0+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r>
                  <a:rPr lang="en-IN" dirty="0"/>
                  <a:t>=∞ </a:t>
                </a:r>
              </a:p>
              <a:p>
                <a:r>
                  <a:rPr lang="en-IN" dirty="0"/>
                  <a:t>Example 2: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m:rPr>
                                <m:nor/>
                              </m:rPr>
                              <a:rPr lang="en-IN" dirty="0" smtClean="0"/>
                              <m:t>∞</m:t>
                            </m:r>
                          </m:lim>
                        </m:limLow>
                      </m:fName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IN" dirty="0"/>
                  <a:t>=∞</a:t>
                </a:r>
              </a:p>
              <a:p>
                <a:r>
                  <a:rPr lang="en-IN" dirty="0"/>
                  <a:t>Example 3 :</a:t>
                </a:r>
                <a:r>
                  <a:rPr lang="en-US" dirty="0"/>
                  <a:t/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-</m:t>
                            </m:r>
                            <m:r>
                              <m:rPr>
                                <m:nor/>
                              </m:rPr>
                              <a:rPr lang="en-IN" dirty="0" smtClean="0"/>
                              <m:t>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func>
                  </m:oMath>
                </a14:m>
                <a:r>
                  <a:rPr lang="en-IN" dirty="0"/>
                  <a:t>=0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43899D0D-DF81-4D21-8445-161795751B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8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25299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EF4809-3AFF-4F64-930E-B96434FB6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Properties of Infinite Limits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368E21-F91D-4191-96CE-768C9D058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Algebraic rules for infinite limits (similar to finite limits but with infinity)</a:t>
            </a:r>
          </a:p>
          <a:p>
            <a:r>
              <a:rPr lang="en-US" dirty="0"/>
              <a:t>Examples demonstrating these properties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15296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B0DC19-7247-4F3F-BCF1-6CDA8329F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Infinite Limits and Asymptotes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44641D-880C-4C1C-80A0-9786731B6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Relationship between infinite limits and vertical asymptotes</a:t>
            </a:r>
          </a:p>
          <a:p>
            <a:r>
              <a:rPr lang="en-US" dirty="0"/>
              <a:t>Illustrative graphs and equations</a:t>
            </a:r>
          </a:p>
          <a:p>
            <a:pPr marL="0" indent="0">
              <a:buNone/>
            </a:pP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3615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5B544C-6093-478F-85A4-E4ABF9E9F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Limits at Infinity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563E37-1796-4BD3-BA0A-0DEE4B3165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N" dirty="0"/>
                  <a:t>Definition:</a:t>
                </a:r>
                <a:r>
                  <a:rPr lang="en-US" dirty="0"/>
                  <a:t/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m:rPr>
                                <m:nor/>
                              </m:rPr>
                              <a:rPr lang="en-IN" dirty="0" smtClean="0"/>
                              <m:t>∞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IN" dirty="0"/>
                  <a:t>=L and </a:t>
                </a:r>
                <a:r>
                  <a:rPr lang="en-US" dirty="0"/>
                  <a:t/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-</m:t>
                            </m:r>
                            <m:r>
                              <m:rPr>
                                <m:nor/>
                              </m:rPr>
                              <a:rPr lang="en-IN" dirty="0" smtClean="0"/>
                              <m:t>∞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IN" dirty="0"/>
                  <a:t>= L </a:t>
                </a:r>
              </a:p>
              <a:p>
                <a:r>
                  <a:rPr lang="en-US" dirty="0"/>
                  <a:t>Examples showcasing different types of behavior as xxx approaches infinity</a:t>
                </a:r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73563E37-1796-4BD3-BA0A-0DEE4B3165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10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815244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1FF237-22CD-4B25-B201-CBD6595F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One-sided Infinite Limits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CCB0DA-002C-44DC-8E9A-8F2EB6ECC92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N" dirty="0"/>
                  <a:t>Understanding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IN" dirty="0"/>
                  <a:t> and </a:t>
                </a:r>
                <a:r>
                  <a:rPr lang="en-US" dirty="0"/>
                  <a:t/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en-IN" dirty="0"/>
              </a:p>
              <a:p>
                <a:r>
                  <a:rPr lang="en-US" dirty="0"/>
                  <a:t>Examples illustrating one-sided infinite limits</a:t>
                </a:r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D9CCB0DA-002C-44DC-8E9A-8F2EB6ECC92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10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656945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</a:t>
            </a:r>
            <a:r>
              <a:rPr lang="en-US" sz="4400" dirty="0" smtClean="0"/>
              <a:t>THANK YOU</a:t>
            </a:r>
            <a:endParaRPr lang="en-IN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19</TotalTime>
  <Words>62</Words>
  <Application>Microsoft Office PowerPoint</Application>
  <PresentationFormat>Custom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D.N.R COLLEGE (A),BHIMAVARAM DEPARTMENT OF MATHEMATICS II B.Sc PAPPER IV</vt:lpstr>
      <vt:lpstr>Introduction to Infinite Limits</vt:lpstr>
      <vt:lpstr>Examples of Infinite Limits</vt:lpstr>
      <vt:lpstr>Properties of Infinite Limits</vt:lpstr>
      <vt:lpstr>Infinite Limits and Asymptotes</vt:lpstr>
      <vt:lpstr>Limits at Infinity</vt:lpstr>
      <vt:lpstr>One-sided Infinite Limits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D.N.R COLLEGE (A),BHIMAVARAM DEPARTMENT OF MATHEMATICS II B.Sc PAPPER IV</dc:title>
  <dc:creator>MATHS DEPT</dc:creator>
  <cp:lastModifiedBy>DNR COLLEGE</cp:lastModifiedBy>
  <cp:revision>4</cp:revision>
  <dcterms:created xsi:type="dcterms:W3CDTF">2024-06-24T10:12:55Z</dcterms:created>
  <dcterms:modified xsi:type="dcterms:W3CDTF">2024-06-27T10:42:27Z</dcterms:modified>
</cp:coreProperties>
</file>