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Joachim_Messing" TargetMode="External"/><Relationship Id="rId2" Type="http://schemas.openxmlformats.org/officeDocument/2006/relationships/hyperlink" Target="https://en.wikipedia.org/wiki/Cloning_vecto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Recombinant_DNA" TargetMode="External"/><Relationship Id="rId5" Type="http://schemas.openxmlformats.org/officeDocument/2006/relationships/hyperlink" Target="https://en.wikipedia.org/wiki/University_of_California" TargetMode="External"/><Relationship Id="rId4" Type="http://schemas.openxmlformats.org/officeDocument/2006/relationships/hyperlink" Target="https://en.wikipedia.org/wiki/Plasmid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2133600"/>
            <a:ext cx="7315199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4400" b="1" spc="-5" dirty="0" smtClean="0">
                <a:latin typeface="Carlito"/>
                <a:cs typeface="Carlito"/>
              </a:rPr>
              <a:t>      </a:t>
            </a:r>
            <a:r>
              <a:rPr lang="en-US" sz="4800" b="1" spc="-5" dirty="0" smtClean="0">
                <a:latin typeface="Carlito"/>
                <a:cs typeface="Carlito"/>
              </a:rPr>
              <a:t>CLONING</a:t>
            </a:r>
            <a:r>
              <a:rPr lang="en-US" sz="4800" b="1" spc="-75" dirty="0" smtClean="0">
                <a:latin typeface="Carlito"/>
                <a:cs typeface="Carlito"/>
              </a:rPr>
              <a:t>   </a:t>
            </a:r>
            <a:r>
              <a:rPr lang="en-US" sz="4800" b="1" spc="-20" dirty="0" smtClean="0">
                <a:latin typeface="Carlito"/>
                <a:cs typeface="Carlito"/>
              </a:rPr>
              <a:t>VECTORS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29200" y="5029200"/>
            <a:ext cx="3124200" cy="1219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B.MOUNIKA</a:t>
            </a:r>
          </a:p>
          <a:p>
            <a:pPr algn="ctr"/>
            <a:r>
              <a:rPr lang="en-US" dirty="0" smtClean="0"/>
              <a:t>DEPARTMENT OF MICROBIOLOGY </a:t>
            </a:r>
          </a:p>
          <a:p>
            <a:pPr algn="ctr"/>
            <a:r>
              <a:rPr lang="en-US" dirty="0" smtClean="0"/>
              <a:t>DNR COLLEGE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5601" y="461899"/>
            <a:ext cx="2455036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latin typeface="Carlito"/>
                <a:cs typeface="Carlito"/>
              </a:rPr>
              <a:t>pUC18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37461"/>
            <a:ext cx="8012430" cy="4635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ts val="2915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dirty="0">
                <a:latin typeface="Carlito"/>
                <a:cs typeface="Carlito"/>
                <a:hlinkClick r:id="rId2"/>
              </a:rPr>
              <a:t>pUC18 is one of a series of plasmid</a:t>
            </a:r>
            <a:r>
              <a:rPr sz="2700" b="1" spc="-60" dirty="0">
                <a:solidFill>
                  <a:srgbClr val="0000FF"/>
                </a:solidFill>
                <a:latin typeface="Carlito"/>
                <a:cs typeface="Carlito"/>
                <a:hlinkClick r:id="rId2"/>
              </a:rPr>
              <a:t> </a:t>
            </a:r>
            <a:r>
              <a:rPr sz="27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cloning</a:t>
            </a:r>
            <a:endParaRPr sz="2700">
              <a:latin typeface="Carlito"/>
              <a:cs typeface="Carlito"/>
            </a:endParaRPr>
          </a:p>
          <a:p>
            <a:pPr marL="355600">
              <a:lnSpc>
                <a:spcPts val="2915"/>
              </a:lnSpc>
            </a:pPr>
            <a:r>
              <a:rPr sz="2700" b="1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vectors</a:t>
            </a:r>
            <a:r>
              <a:rPr sz="2700" b="1" spc="-15" dirty="0">
                <a:solidFill>
                  <a:srgbClr val="0000FF"/>
                </a:solidFill>
                <a:latin typeface="Carlito"/>
                <a:cs typeface="Carlito"/>
                <a:hlinkClick r:id="rId2"/>
              </a:rPr>
              <a:t> </a:t>
            </a:r>
            <a:r>
              <a:rPr sz="2700" b="1" spc="-20" dirty="0">
                <a:latin typeface="Carlito"/>
                <a:cs typeface="Carlito"/>
                <a:hlinkClick r:id="rId2"/>
              </a:rPr>
              <a:t>created </a:t>
            </a:r>
            <a:r>
              <a:rPr sz="2700" b="1" spc="-5" dirty="0">
                <a:latin typeface="Carlito"/>
                <a:cs typeface="Carlito"/>
                <a:hlinkClick r:id="rId2"/>
              </a:rPr>
              <a:t>by </a:t>
            </a:r>
            <a:r>
              <a:rPr sz="27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3"/>
              </a:rPr>
              <a:t>Joachim Messing</a:t>
            </a:r>
            <a:r>
              <a:rPr sz="2700" b="1" spc="-5" dirty="0">
                <a:solidFill>
                  <a:srgbClr val="0000FF"/>
                </a:solidFill>
                <a:latin typeface="Carlito"/>
                <a:cs typeface="Carlito"/>
                <a:hlinkClick r:id="rId3"/>
              </a:rPr>
              <a:t> </a:t>
            </a:r>
            <a:r>
              <a:rPr sz="2700" b="1" dirty="0">
                <a:latin typeface="Carlito"/>
                <a:cs typeface="Carlito"/>
                <a:hlinkClick r:id="rId2"/>
              </a:rPr>
              <a:t>and</a:t>
            </a:r>
            <a:r>
              <a:rPr sz="2700" b="1" spc="60" dirty="0">
                <a:latin typeface="Carlito"/>
                <a:cs typeface="Carlito"/>
                <a:hlinkClick r:id="rId2"/>
              </a:rPr>
              <a:t> </a:t>
            </a:r>
            <a:r>
              <a:rPr sz="2700" b="1" spc="-15" dirty="0">
                <a:latin typeface="Carlito"/>
                <a:cs typeface="Carlito"/>
                <a:hlinkClick r:id="rId2"/>
              </a:rPr>
              <a:t>c</a:t>
            </a:r>
            <a:r>
              <a:rPr sz="2700" b="1" spc="-15" dirty="0">
                <a:latin typeface="Carlito"/>
                <a:cs typeface="Carlito"/>
              </a:rPr>
              <a:t>o-workers.</a:t>
            </a:r>
            <a:endParaRPr sz="2700">
              <a:latin typeface="Carlito"/>
              <a:cs typeface="Carlito"/>
            </a:endParaRPr>
          </a:p>
          <a:p>
            <a:pPr marL="355600" marR="175895" indent="-342900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433070" algn="l"/>
                <a:tab pos="433705" algn="l"/>
                <a:tab pos="990600" algn="l"/>
              </a:tabLst>
            </a:pPr>
            <a:r>
              <a:rPr dirty="0"/>
              <a:t>	</a:t>
            </a:r>
            <a:r>
              <a:rPr sz="2700" b="1" spc="-5" dirty="0">
                <a:latin typeface="Carlito"/>
                <a:cs typeface="Carlito"/>
              </a:rPr>
              <a:t>The designation </a:t>
            </a:r>
            <a:r>
              <a:rPr sz="2700" b="1" dirty="0">
                <a:latin typeface="Carlito"/>
                <a:cs typeface="Carlito"/>
              </a:rPr>
              <a:t>"pUC" </a:t>
            </a:r>
            <a:r>
              <a:rPr sz="2700" b="1" spc="-5" dirty="0">
                <a:latin typeface="Carlito"/>
                <a:cs typeface="Carlito"/>
              </a:rPr>
              <a:t>is derived </a:t>
            </a:r>
            <a:r>
              <a:rPr sz="2700" b="1" spc="-15" dirty="0">
                <a:latin typeface="Carlito"/>
                <a:cs typeface="Carlito"/>
              </a:rPr>
              <a:t>from </a:t>
            </a:r>
            <a:r>
              <a:rPr sz="2700" b="1" dirty="0">
                <a:latin typeface="Carlito"/>
                <a:cs typeface="Carlito"/>
              </a:rPr>
              <a:t>the </a:t>
            </a:r>
            <a:r>
              <a:rPr sz="2700" b="1" spc="-10" dirty="0">
                <a:latin typeface="Carlito"/>
                <a:cs typeface="Carlito"/>
              </a:rPr>
              <a:t>classical  </a:t>
            </a:r>
            <a:r>
              <a:rPr sz="2700" b="1" spc="-15" dirty="0">
                <a:latin typeface="Carlito"/>
                <a:cs typeface="Carlito"/>
              </a:rPr>
              <a:t>"p“	</a:t>
            </a:r>
            <a:r>
              <a:rPr sz="2700" b="1" spc="-5" dirty="0">
                <a:latin typeface="Carlito"/>
                <a:cs typeface="Carlito"/>
              </a:rPr>
              <a:t>(denoting "</a:t>
            </a:r>
            <a:r>
              <a:rPr sz="27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4"/>
              </a:rPr>
              <a:t>plasmid</a:t>
            </a:r>
            <a:r>
              <a:rPr sz="2700" b="1" spc="-5" dirty="0">
                <a:latin typeface="Carlito"/>
                <a:cs typeface="Carlito"/>
              </a:rPr>
              <a:t>") </a:t>
            </a:r>
            <a:r>
              <a:rPr sz="2700" b="1" dirty="0">
                <a:latin typeface="Carlito"/>
                <a:cs typeface="Carlito"/>
              </a:rPr>
              <a:t>and the </a:t>
            </a:r>
            <a:r>
              <a:rPr sz="2700" b="1" spc="-10" dirty="0">
                <a:latin typeface="Carlito"/>
                <a:cs typeface="Carlito"/>
              </a:rPr>
              <a:t>abbreviation </a:t>
            </a:r>
            <a:r>
              <a:rPr sz="2700" b="1" spc="-15" dirty="0">
                <a:latin typeface="Carlito"/>
                <a:cs typeface="Carlito"/>
              </a:rPr>
              <a:t>for  </a:t>
            </a:r>
            <a:r>
              <a:rPr sz="2700" b="1" dirty="0">
                <a:latin typeface="Carlito"/>
                <a:cs typeface="Carlito"/>
              </a:rPr>
              <a:t>the</a:t>
            </a:r>
            <a:r>
              <a:rPr sz="2700" b="1" dirty="0">
                <a:solidFill>
                  <a:srgbClr val="0000FF"/>
                </a:solidFill>
                <a:latin typeface="Carlito"/>
                <a:cs typeface="Carlito"/>
                <a:hlinkClick r:id="rId5"/>
              </a:rPr>
              <a:t> </a:t>
            </a:r>
            <a:r>
              <a:rPr sz="27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5"/>
              </a:rPr>
              <a:t>University </a:t>
            </a:r>
            <a:r>
              <a:rPr sz="2700"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5"/>
              </a:rPr>
              <a:t>of </a:t>
            </a:r>
            <a:r>
              <a:rPr sz="27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5"/>
              </a:rPr>
              <a:t>California</a:t>
            </a:r>
            <a:r>
              <a:rPr sz="2700" b="1" spc="-10" dirty="0">
                <a:latin typeface="Carlito"/>
                <a:cs typeface="Carlito"/>
              </a:rPr>
              <a:t>, where </a:t>
            </a:r>
            <a:r>
              <a:rPr sz="2700" b="1" spc="-5" dirty="0">
                <a:latin typeface="Carlito"/>
                <a:cs typeface="Carlito"/>
              </a:rPr>
              <a:t>early work </a:t>
            </a:r>
            <a:r>
              <a:rPr sz="2700" b="1" dirty="0">
                <a:latin typeface="Carlito"/>
                <a:cs typeface="Carlito"/>
              </a:rPr>
              <a:t>on the  plasmid series had been</a:t>
            </a:r>
            <a:r>
              <a:rPr sz="2700" b="1" spc="15" dirty="0">
                <a:latin typeface="Carlito"/>
                <a:cs typeface="Carlito"/>
              </a:rPr>
              <a:t> </a:t>
            </a:r>
            <a:r>
              <a:rPr sz="2700" b="1" spc="-10" dirty="0">
                <a:latin typeface="Carlito"/>
                <a:cs typeface="Carlito"/>
              </a:rPr>
              <a:t>conducted.</a:t>
            </a:r>
            <a:endParaRPr sz="2700">
              <a:latin typeface="Carlito"/>
              <a:cs typeface="Carlito"/>
            </a:endParaRPr>
          </a:p>
          <a:p>
            <a:pPr marL="355600" marR="593090" indent="-342900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433070" algn="l"/>
                <a:tab pos="433705" algn="l"/>
              </a:tabLst>
            </a:pPr>
            <a:r>
              <a:rPr dirty="0"/>
              <a:t>	</a:t>
            </a:r>
            <a:r>
              <a:rPr sz="2700" b="1" dirty="0">
                <a:latin typeface="Carlito"/>
                <a:cs typeface="Carlito"/>
              </a:rPr>
              <a:t>It is a </a:t>
            </a:r>
            <a:r>
              <a:rPr sz="2700" b="1" spc="-10" dirty="0">
                <a:latin typeface="Carlito"/>
                <a:cs typeface="Carlito"/>
              </a:rPr>
              <a:t>circular </a:t>
            </a:r>
            <a:r>
              <a:rPr sz="2700" b="1" dirty="0">
                <a:latin typeface="Carlito"/>
                <a:cs typeface="Carlito"/>
              </a:rPr>
              <a:t>double </a:t>
            </a:r>
            <a:r>
              <a:rPr sz="2700" b="1" spc="-15" dirty="0">
                <a:latin typeface="Carlito"/>
                <a:cs typeface="Carlito"/>
              </a:rPr>
              <a:t>stranded </a:t>
            </a:r>
            <a:r>
              <a:rPr sz="2700" b="1" spc="-5" dirty="0">
                <a:latin typeface="Carlito"/>
                <a:cs typeface="Carlito"/>
              </a:rPr>
              <a:t>DNA </a:t>
            </a:r>
            <a:r>
              <a:rPr sz="2700" b="1" dirty="0">
                <a:latin typeface="Carlito"/>
                <a:cs typeface="Carlito"/>
              </a:rPr>
              <a:t>and has 2686  base</a:t>
            </a:r>
            <a:r>
              <a:rPr sz="2700" b="1" spc="-10" dirty="0">
                <a:latin typeface="Carlito"/>
                <a:cs typeface="Carlito"/>
              </a:rPr>
              <a:t> pairs.</a:t>
            </a:r>
            <a:endParaRPr sz="2700">
              <a:latin typeface="Carlito"/>
              <a:cs typeface="Carlito"/>
            </a:endParaRPr>
          </a:p>
          <a:p>
            <a:pPr marL="355600" marR="5080" indent="-342900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433070" algn="l"/>
                <a:tab pos="433705" algn="l"/>
              </a:tabLst>
            </a:pPr>
            <a:r>
              <a:rPr dirty="0"/>
              <a:t>	</a:t>
            </a:r>
            <a:r>
              <a:rPr sz="2700" b="1" dirty="0">
                <a:latin typeface="Carlito"/>
                <a:cs typeface="Carlito"/>
              </a:rPr>
              <a:t>pUC19 is one of the </a:t>
            </a:r>
            <a:r>
              <a:rPr sz="2700" b="1" spc="-15" dirty="0">
                <a:latin typeface="Carlito"/>
                <a:cs typeface="Carlito"/>
              </a:rPr>
              <a:t>most </a:t>
            </a:r>
            <a:r>
              <a:rPr sz="2700" b="1" spc="-5" dirty="0">
                <a:latin typeface="Carlito"/>
                <a:cs typeface="Carlito"/>
              </a:rPr>
              <a:t>widely </a:t>
            </a:r>
            <a:r>
              <a:rPr sz="2700" b="1" dirty="0">
                <a:latin typeface="Carlito"/>
                <a:cs typeface="Carlito"/>
              </a:rPr>
              <a:t>used </a:t>
            </a:r>
            <a:r>
              <a:rPr sz="2700" b="1" spc="-15" dirty="0">
                <a:latin typeface="Carlito"/>
                <a:cs typeface="Carlito"/>
              </a:rPr>
              <a:t>vector  </a:t>
            </a:r>
            <a:r>
              <a:rPr sz="2700" b="1" spc="-5" dirty="0">
                <a:latin typeface="Carlito"/>
                <a:cs typeface="Carlito"/>
              </a:rPr>
              <a:t>molecules </a:t>
            </a:r>
            <a:r>
              <a:rPr sz="2700" b="1" dirty="0">
                <a:latin typeface="Carlito"/>
                <a:cs typeface="Carlito"/>
              </a:rPr>
              <a:t>as the</a:t>
            </a:r>
            <a:r>
              <a:rPr sz="2700" b="1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27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6"/>
              </a:rPr>
              <a:t>recombinants</a:t>
            </a:r>
            <a:r>
              <a:rPr sz="2700" b="1" spc="-10" dirty="0">
                <a:latin typeface="Carlito"/>
                <a:cs typeface="Carlito"/>
              </a:rPr>
              <a:t>, </a:t>
            </a:r>
            <a:r>
              <a:rPr sz="2700" b="1" dirty="0">
                <a:latin typeface="Carlito"/>
                <a:cs typeface="Carlito"/>
              </a:rPr>
              <a:t>or the </a:t>
            </a:r>
            <a:r>
              <a:rPr sz="2700" b="1" spc="-5" dirty="0">
                <a:latin typeface="Carlito"/>
                <a:cs typeface="Carlito"/>
              </a:rPr>
              <a:t>cells </a:t>
            </a:r>
            <a:r>
              <a:rPr sz="2700" b="1" spc="-15" dirty="0">
                <a:latin typeface="Carlito"/>
                <a:cs typeface="Carlito"/>
              </a:rPr>
              <a:t>into  </a:t>
            </a:r>
            <a:r>
              <a:rPr sz="2700" b="1" dirty="0">
                <a:latin typeface="Carlito"/>
                <a:cs typeface="Carlito"/>
              </a:rPr>
              <a:t>which </a:t>
            </a:r>
            <a:r>
              <a:rPr sz="2700" b="1" spc="-15" dirty="0">
                <a:latin typeface="Carlito"/>
                <a:cs typeface="Carlito"/>
              </a:rPr>
              <a:t>foreign </a:t>
            </a:r>
            <a:r>
              <a:rPr sz="2700" b="1" spc="-5" dirty="0">
                <a:latin typeface="Carlito"/>
                <a:cs typeface="Carlito"/>
              </a:rPr>
              <a:t>DNA </a:t>
            </a:r>
            <a:r>
              <a:rPr sz="2700" b="1" dirty="0">
                <a:latin typeface="Carlito"/>
                <a:cs typeface="Carlito"/>
              </a:rPr>
              <a:t>has </a:t>
            </a:r>
            <a:r>
              <a:rPr sz="2700" b="1" spc="-5" dirty="0">
                <a:latin typeface="Carlito"/>
                <a:cs typeface="Carlito"/>
              </a:rPr>
              <a:t>been </a:t>
            </a:r>
            <a:r>
              <a:rPr sz="2700" b="1" spc="-10" dirty="0">
                <a:latin typeface="Carlito"/>
                <a:cs typeface="Carlito"/>
              </a:rPr>
              <a:t>introduced, </a:t>
            </a:r>
            <a:r>
              <a:rPr sz="2700" b="1" spc="-5" dirty="0">
                <a:latin typeface="Carlito"/>
                <a:cs typeface="Carlito"/>
              </a:rPr>
              <a:t>can </a:t>
            </a:r>
            <a:r>
              <a:rPr sz="2700" b="1" dirty="0">
                <a:latin typeface="Carlito"/>
                <a:cs typeface="Carlito"/>
              </a:rPr>
              <a:t>be </a:t>
            </a:r>
            <a:r>
              <a:rPr sz="2700" b="1" spc="-5" dirty="0">
                <a:latin typeface="Carlito"/>
                <a:cs typeface="Carlito"/>
              </a:rPr>
              <a:t>easily  distinguished </a:t>
            </a:r>
            <a:r>
              <a:rPr sz="2700" b="1" spc="-15" dirty="0">
                <a:latin typeface="Carlito"/>
                <a:cs typeface="Carlito"/>
              </a:rPr>
              <a:t>from </a:t>
            </a:r>
            <a:r>
              <a:rPr sz="2700" b="1" dirty="0">
                <a:latin typeface="Carlito"/>
                <a:cs typeface="Carlito"/>
              </a:rPr>
              <a:t>the </a:t>
            </a:r>
            <a:r>
              <a:rPr sz="2700" b="1" spc="-10" dirty="0">
                <a:latin typeface="Carlito"/>
                <a:cs typeface="Carlito"/>
              </a:rPr>
              <a:t>non-recombinants </a:t>
            </a:r>
            <a:r>
              <a:rPr sz="2700" b="1" dirty="0">
                <a:latin typeface="Carlito"/>
                <a:cs typeface="Carlito"/>
              </a:rPr>
              <a:t>based on  </a:t>
            </a:r>
            <a:r>
              <a:rPr sz="2700" b="1" spc="-5" dirty="0">
                <a:latin typeface="Carlito"/>
                <a:cs typeface="Carlito"/>
              </a:rPr>
              <a:t>color </a:t>
            </a:r>
            <a:r>
              <a:rPr sz="2700" b="1" spc="-15" dirty="0">
                <a:latin typeface="Carlito"/>
                <a:cs typeface="Carlito"/>
              </a:rPr>
              <a:t>differences </a:t>
            </a:r>
            <a:r>
              <a:rPr sz="2700" b="1" dirty="0">
                <a:latin typeface="Carlito"/>
                <a:cs typeface="Carlito"/>
              </a:rPr>
              <a:t>of </a:t>
            </a:r>
            <a:r>
              <a:rPr sz="2700" b="1" spc="-5" dirty="0">
                <a:latin typeface="Carlito"/>
                <a:cs typeface="Carlito"/>
              </a:rPr>
              <a:t>colonies </a:t>
            </a:r>
            <a:r>
              <a:rPr sz="2700" b="1" dirty="0">
                <a:latin typeface="Carlito"/>
                <a:cs typeface="Carlito"/>
              </a:rPr>
              <a:t>on </a:t>
            </a:r>
            <a:r>
              <a:rPr sz="2700" b="1" spc="-10" dirty="0">
                <a:latin typeface="Carlito"/>
                <a:cs typeface="Carlito"/>
              </a:rPr>
              <a:t>growth</a:t>
            </a:r>
            <a:r>
              <a:rPr sz="2700" b="1" spc="10" dirty="0">
                <a:latin typeface="Carlito"/>
                <a:cs typeface="Carlito"/>
              </a:rPr>
              <a:t> </a:t>
            </a:r>
            <a:r>
              <a:rPr sz="2700" b="1" spc="-5" dirty="0">
                <a:latin typeface="Carlito"/>
                <a:cs typeface="Carlito"/>
              </a:rPr>
              <a:t>media.</a:t>
            </a:r>
            <a:endParaRPr sz="27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3201" y="461899"/>
            <a:ext cx="2608706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latin typeface="Carlito"/>
                <a:cs typeface="Carlito"/>
              </a:rPr>
              <a:t>pUC18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41901" y="1766697"/>
            <a:ext cx="4525645" cy="4599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3700">
              <a:lnSpc>
                <a:spcPts val="2160"/>
              </a:lnSpc>
              <a:spcBef>
                <a:spcPts val="105"/>
              </a:spcBef>
            </a:pPr>
            <a:r>
              <a:rPr sz="2000" b="1" dirty="0">
                <a:latin typeface="Carlito"/>
                <a:cs typeface="Carlito"/>
              </a:rPr>
              <a:t>(1) a </a:t>
            </a:r>
            <a:r>
              <a:rPr sz="2000" b="1" spc="-10" dirty="0">
                <a:latin typeface="Carlito"/>
                <a:cs typeface="Carlito"/>
              </a:rPr>
              <a:t>gene </a:t>
            </a:r>
            <a:r>
              <a:rPr sz="2000" b="1" spc="-15" dirty="0">
                <a:latin typeface="Carlito"/>
                <a:cs typeface="Carlito"/>
              </a:rPr>
              <a:t>for</a:t>
            </a:r>
            <a:r>
              <a:rPr sz="2000" b="1" dirty="0">
                <a:latin typeface="Carlito"/>
                <a:cs typeface="Carlito"/>
              </a:rPr>
              <a:t> </a:t>
            </a:r>
            <a:r>
              <a:rPr sz="2000" b="1" spc="-5" dirty="0">
                <a:latin typeface="Carlito"/>
                <a:cs typeface="Carlito"/>
              </a:rPr>
              <a:t>antibiotic</a:t>
            </a:r>
            <a:endParaRPr sz="2000">
              <a:latin typeface="Carlito"/>
              <a:cs typeface="Carlito"/>
            </a:endParaRPr>
          </a:p>
          <a:p>
            <a:pPr marL="393700">
              <a:lnSpc>
                <a:spcPts val="2160"/>
              </a:lnSpc>
            </a:pPr>
            <a:r>
              <a:rPr sz="2000" b="1" spc="-10" dirty="0">
                <a:latin typeface="Carlito"/>
                <a:cs typeface="Carlito"/>
              </a:rPr>
              <a:t>resistance </a:t>
            </a:r>
            <a:r>
              <a:rPr sz="2000" b="1" spc="-15" dirty="0">
                <a:latin typeface="Carlito"/>
                <a:cs typeface="Carlito"/>
              </a:rPr>
              <a:t>to </a:t>
            </a:r>
            <a:r>
              <a:rPr sz="2000" b="1" dirty="0">
                <a:latin typeface="Carlito"/>
                <a:cs typeface="Carlito"/>
              </a:rPr>
              <a:t>Ampicillin (</a:t>
            </a:r>
            <a:r>
              <a:rPr sz="2000" b="1" i="1" dirty="0">
                <a:latin typeface="Carlito"/>
                <a:cs typeface="Carlito"/>
              </a:rPr>
              <a:t>amp</a:t>
            </a:r>
            <a:r>
              <a:rPr sz="1950" b="1" i="1" baseline="25641" dirty="0">
                <a:latin typeface="Carlito"/>
                <a:cs typeface="Carlito"/>
              </a:rPr>
              <a:t>R</a:t>
            </a:r>
            <a:r>
              <a:rPr sz="2000" b="1" dirty="0">
                <a:latin typeface="Carlito"/>
                <a:cs typeface="Carlito"/>
              </a:rPr>
              <a:t>),</a:t>
            </a:r>
            <a:r>
              <a:rPr sz="2000" b="1" spc="-55" dirty="0">
                <a:latin typeface="Carlito"/>
                <a:cs typeface="Carlito"/>
              </a:rPr>
              <a:t> </a:t>
            </a:r>
            <a:r>
              <a:rPr sz="2000" b="1" dirty="0">
                <a:latin typeface="Carlito"/>
                <a:cs typeface="Carlito"/>
              </a:rPr>
              <a:t>and</a:t>
            </a:r>
            <a:endParaRPr sz="20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rlito"/>
              <a:cs typeface="Carlito"/>
            </a:endParaRPr>
          </a:p>
          <a:p>
            <a:pPr marL="393700" marR="269875" indent="-342900">
              <a:lnSpc>
                <a:spcPct val="80000"/>
              </a:lnSpc>
              <a:buFont typeface="Arial"/>
              <a:buChar char="•"/>
              <a:tabLst>
                <a:tab pos="393065" algn="l"/>
                <a:tab pos="393700" algn="l"/>
              </a:tabLst>
            </a:pPr>
            <a:r>
              <a:rPr sz="2000" b="1" dirty="0">
                <a:latin typeface="Carlito"/>
                <a:cs typeface="Carlito"/>
              </a:rPr>
              <a:t>(2) a </a:t>
            </a:r>
            <a:r>
              <a:rPr sz="2000" b="1" spc="-10" dirty="0">
                <a:latin typeface="Carlito"/>
                <a:cs typeface="Carlito"/>
              </a:rPr>
              <a:t>gene </a:t>
            </a:r>
            <a:r>
              <a:rPr sz="2000" b="1" spc="-5" dirty="0">
                <a:latin typeface="Carlito"/>
                <a:cs typeface="Carlito"/>
              </a:rPr>
              <a:t>(and </a:t>
            </a:r>
            <a:r>
              <a:rPr sz="2000" b="1" dirty="0">
                <a:latin typeface="Carlito"/>
                <a:cs typeface="Carlito"/>
              </a:rPr>
              <a:t>its </a:t>
            </a:r>
            <a:r>
              <a:rPr sz="2000" b="1" spc="-5" dirty="0">
                <a:latin typeface="Carlito"/>
                <a:cs typeface="Carlito"/>
              </a:rPr>
              <a:t>promoter) </a:t>
            </a:r>
            <a:r>
              <a:rPr sz="2000" b="1" spc="-15" dirty="0">
                <a:latin typeface="Carlito"/>
                <a:cs typeface="Carlito"/>
              </a:rPr>
              <a:t>for </a:t>
            </a:r>
            <a:r>
              <a:rPr sz="2000" b="1" dirty="0">
                <a:latin typeface="Carlito"/>
                <a:cs typeface="Carlito"/>
              </a:rPr>
              <a:t>the  </a:t>
            </a:r>
            <a:r>
              <a:rPr sz="2000" b="1" spc="-5" dirty="0">
                <a:latin typeface="Carlito"/>
                <a:cs typeface="Carlito"/>
              </a:rPr>
              <a:t>enzyme </a:t>
            </a:r>
            <a:r>
              <a:rPr sz="2000" b="1" spc="-10" dirty="0">
                <a:latin typeface="Carlito"/>
                <a:cs typeface="Carlito"/>
              </a:rPr>
              <a:t>beta-galactosidase </a:t>
            </a:r>
            <a:r>
              <a:rPr sz="2000" b="1" dirty="0">
                <a:latin typeface="Carlito"/>
                <a:cs typeface="Carlito"/>
              </a:rPr>
              <a:t>(</a:t>
            </a:r>
            <a:r>
              <a:rPr sz="2000" b="1" i="1" dirty="0">
                <a:latin typeface="Carlito"/>
                <a:cs typeface="Carlito"/>
              </a:rPr>
              <a:t>lacZ</a:t>
            </a:r>
            <a:r>
              <a:rPr sz="2000" b="1" dirty="0">
                <a:latin typeface="Carlito"/>
                <a:cs typeface="Carlito"/>
              </a:rPr>
              <a:t>).  The </a:t>
            </a:r>
            <a:r>
              <a:rPr sz="2000" b="1" i="1" dirty="0">
                <a:latin typeface="Carlito"/>
                <a:cs typeface="Carlito"/>
              </a:rPr>
              <a:t>lacZ </a:t>
            </a:r>
            <a:r>
              <a:rPr sz="2000" b="1" spc="-10" dirty="0">
                <a:latin typeface="Carlito"/>
                <a:cs typeface="Carlito"/>
              </a:rPr>
              <a:t>gene contains</a:t>
            </a:r>
            <a:r>
              <a:rPr sz="2000" b="1" spc="-55" dirty="0">
                <a:latin typeface="Carlito"/>
                <a:cs typeface="Carlito"/>
              </a:rPr>
              <a:t> </a:t>
            </a:r>
            <a:r>
              <a:rPr sz="2000" b="1" dirty="0">
                <a:latin typeface="Carlito"/>
                <a:cs typeface="Carlito"/>
              </a:rPr>
              <a:t>a</a:t>
            </a:r>
            <a:endParaRPr sz="20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350">
              <a:latin typeface="Carlito"/>
              <a:cs typeface="Carlito"/>
            </a:endParaRPr>
          </a:p>
          <a:p>
            <a:pPr marL="393700" marR="30480" indent="-342900">
              <a:lnSpc>
                <a:spcPct val="80000"/>
              </a:lnSpc>
              <a:spcBef>
                <a:spcPts val="5"/>
              </a:spcBef>
              <a:buFont typeface="Arial"/>
              <a:buChar char="•"/>
              <a:tabLst>
                <a:tab pos="393065" algn="l"/>
                <a:tab pos="393700" algn="l"/>
              </a:tabLst>
            </a:pPr>
            <a:r>
              <a:rPr sz="2000" b="1" dirty="0">
                <a:latin typeface="Carlito"/>
                <a:cs typeface="Carlito"/>
              </a:rPr>
              <a:t>(3) </a:t>
            </a:r>
            <a:r>
              <a:rPr sz="2000" b="1" spc="-5" dirty="0">
                <a:latin typeface="Carlito"/>
                <a:cs typeface="Carlito"/>
              </a:rPr>
              <a:t>polylinker </a:t>
            </a:r>
            <a:r>
              <a:rPr sz="2000" b="1" spc="-10" dirty="0">
                <a:latin typeface="Carlito"/>
                <a:cs typeface="Carlito"/>
              </a:rPr>
              <a:t>region, </a:t>
            </a:r>
            <a:r>
              <a:rPr sz="2000" b="1" dirty="0">
                <a:latin typeface="Carlito"/>
                <a:cs typeface="Carlito"/>
              </a:rPr>
              <a:t>with a series of  unique </a:t>
            </a:r>
            <a:r>
              <a:rPr sz="2000" b="1" spc="-5" dirty="0">
                <a:latin typeface="Carlito"/>
                <a:cs typeface="Carlito"/>
              </a:rPr>
              <a:t>restriction sites found</a:t>
            </a:r>
            <a:r>
              <a:rPr sz="2000" b="1" spc="-105" dirty="0">
                <a:latin typeface="Carlito"/>
                <a:cs typeface="Carlito"/>
              </a:rPr>
              <a:t> </a:t>
            </a:r>
            <a:r>
              <a:rPr sz="2000" b="1" spc="-5" dirty="0">
                <a:latin typeface="Carlito"/>
                <a:cs typeface="Carlito"/>
              </a:rPr>
              <a:t>nowhere  else </a:t>
            </a:r>
            <a:r>
              <a:rPr sz="2000" b="1" dirty="0">
                <a:latin typeface="Carlito"/>
                <a:cs typeface="Carlito"/>
              </a:rPr>
              <a:t>in the</a:t>
            </a:r>
            <a:r>
              <a:rPr sz="2000" b="1" spc="-25" dirty="0">
                <a:latin typeface="Carlito"/>
                <a:cs typeface="Carlito"/>
              </a:rPr>
              <a:t> </a:t>
            </a:r>
            <a:r>
              <a:rPr sz="2000" b="1" dirty="0">
                <a:latin typeface="Carlito"/>
                <a:cs typeface="Carlito"/>
              </a:rPr>
              <a:t>plasmid.</a:t>
            </a:r>
            <a:endParaRPr sz="20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2300">
              <a:latin typeface="Carlito"/>
              <a:cs typeface="Carlito"/>
            </a:endParaRPr>
          </a:p>
          <a:p>
            <a:pPr marL="393700" marR="254000" indent="-342900">
              <a:lnSpc>
                <a:spcPts val="1920"/>
              </a:lnSpc>
              <a:buFont typeface="Arial"/>
              <a:buChar char="•"/>
              <a:tabLst>
                <a:tab pos="393065" algn="l"/>
                <a:tab pos="393700" algn="l"/>
              </a:tabLst>
            </a:pPr>
            <a:r>
              <a:rPr sz="2000" b="1" spc="-10" dirty="0">
                <a:latin typeface="Carlito"/>
                <a:cs typeface="Carlito"/>
              </a:rPr>
              <a:t>Digestion </a:t>
            </a:r>
            <a:r>
              <a:rPr sz="2000" b="1" spc="-5" dirty="0">
                <a:latin typeface="Carlito"/>
                <a:cs typeface="Carlito"/>
              </a:rPr>
              <a:t>with </a:t>
            </a:r>
            <a:r>
              <a:rPr sz="2000" b="1" spc="-15" dirty="0">
                <a:latin typeface="Carlito"/>
                <a:cs typeface="Carlito"/>
              </a:rPr>
              <a:t>any </a:t>
            </a:r>
            <a:r>
              <a:rPr sz="2000" b="1" dirty="0">
                <a:latin typeface="Carlito"/>
                <a:cs typeface="Carlito"/>
              </a:rPr>
              <a:t>one of these  </a:t>
            </a:r>
            <a:r>
              <a:rPr sz="2000" b="1" spc="-5" dirty="0">
                <a:latin typeface="Carlito"/>
                <a:cs typeface="Carlito"/>
              </a:rPr>
              <a:t>endonucleases will </a:t>
            </a:r>
            <a:r>
              <a:rPr sz="2000" b="1" spc="-20" dirty="0">
                <a:latin typeface="Carlito"/>
                <a:cs typeface="Carlito"/>
              </a:rPr>
              <a:t>make </a:t>
            </a:r>
            <a:r>
              <a:rPr sz="2000" b="1" dirty="0">
                <a:latin typeface="Carlito"/>
                <a:cs typeface="Carlito"/>
              </a:rPr>
              <a:t>a single cut  </a:t>
            </a:r>
            <a:r>
              <a:rPr sz="2000" b="1" spc="-5" dirty="0">
                <a:latin typeface="Carlito"/>
                <a:cs typeface="Carlito"/>
              </a:rPr>
              <a:t>that linearizes </a:t>
            </a:r>
            <a:r>
              <a:rPr sz="2000" b="1" dirty="0">
                <a:latin typeface="Carlito"/>
                <a:cs typeface="Carlito"/>
              </a:rPr>
              <a:t>the</a:t>
            </a:r>
            <a:r>
              <a:rPr sz="2000" b="1" spc="-30" dirty="0">
                <a:latin typeface="Carlito"/>
                <a:cs typeface="Carlito"/>
              </a:rPr>
              <a:t> </a:t>
            </a:r>
            <a:r>
              <a:rPr sz="2000" b="1" spc="-10" dirty="0">
                <a:latin typeface="Carlito"/>
                <a:cs typeface="Carlito"/>
              </a:rPr>
              <a:t>circular</a:t>
            </a:r>
            <a:endParaRPr sz="2000">
              <a:latin typeface="Carlito"/>
              <a:cs typeface="Carlito"/>
            </a:endParaRPr>
          </a:p>
          <a:p>
            <a:pPr marL="393700" marR="53340">
              <a:lnSpc>
                <a:spcPts val="1920"/>
              </a:lnSpc>
            </a:pPr>
            <a:r>
              <a:rPr sz="2000" b="1" dirty="0">
                <a:latin typeface="Carlito"/>
                <a:cs typeface="Carlito"/>
              </a:rPr>
              <a:t>plasmid DNA, and </a:t>
            </a:r>
            <a:r>
              <a:rPr sz="2000" b="1" spc="-5" dirty="0">
                <a:latin typeface="Carlito"/>
                <a:cs typeface="Carlito"/>
              </a:rPr>
              <a:t>allow </a:t>
            </a:r>
            <a:r>
              <a:rPr sz="2000" b="1" dirty="0">
                <a:latin typeface="Carlito"/>
                <a:cs typeface="Carlito"/>
              </a:rPr>
              <a:t>it </a:t>
            </a:r>
            <a:r>
              <a:rPr sz="2000" b="1" spc="-15" dirty="0">
                <a:latin typeface="Carlito"/>
                <a:cs typeface="Carlito"/>
              </a:rPr>
              <a:t>to  </a:t>
            </a:r>
            <a:r>
              <a:rPr sz="2000" b="1" spc="-5" dirty="0">
                <a:latin typeface="Carlito"/>
                <a:cs typeface="Carlito"/>
              </a:rPr>
              <a:t>recombine with </a:t>
            </a:r>
            <a:r>
              <a:rPr sz="2000" b="1" spc="-10" dirty="0">
                <a:latin typeface="Carlito"/>
                <a:cs typeface="Carlito"/>
              </a:rPr>
              <a:t>foreign </a:t>
            </a:r>
            <a:r>
              <a:rPr sz="2000" b="1" spc="-5" dirty="0">
                <a:latin typeface="Carlito"/>
                <a:cs typeface="Carlito"/>
              </a:rPr>
              <a:t>DNA </a:t>
            </a:r>
            <a:r>
              <a:rPr sz="2000" b="1" spc="-10" dirty="0">
                <a:latin typeface="Carlito"/>
                <a:cs typeface="Carlito"/>
              </a:rPr>
              <a:t>that </a:t>
            </a:r>
            <a:r>
              <a:rPr sz="2000" b="1" dirty="0">
                <a:latin typeface="Carlito"/>
                <a:cs typeface="Carlito"/>
              </a:rPr>
              <a:t>has  been cut </a:t>
            </a:r>
            <a:r>
              <a:rPr sz="2000" b="1" spc="-5" dirty="0">
                <a:latin typeface="Carlito"/>
                <a:cs typeface="Carlito"/>
              </a:rPr>
              <a:t>with </a:t>
            </a:r>
            <a:r>
              <a:rPr sz="2000" b="1" dirty="0">
                <a:latin typeface="Carlito"/>
                <a:cs typeface="Carlito"/>
              </a:rPr>
              <a:t>the same</a:t>
            </a:r>
            <a:r>
              <a:rPr sz="2000" b="1" spc="-100" dirty="0">
                <a:latin typeface="Carlito"/>
                <a:cs typeface="Carlito"/>
              </a:rPr>
              <a:t> </a:t>
            </a:r>
            <a:r>
              <a:rPr sz="2000" b="1" dirty="0">
                <a:latin typeface="Carlito"/>
                <a:cs typeface="Carlito"/>
              </a:rPr>
              <a:t>endonuclease.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6888" y="2097023"/>
            <a:ext cx="4468368" cy="39075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0401" y="461899"/>
            <a:ext cx="20933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latin typeface="Carlito"/>
                <a:cs typeface="Carlito"/>
              </a:rPr>
              <a:t>pET21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949322"/>
            <a:ext cx="7710805" cy="37293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dirty="0">
                <a:latin typeface="Carlito"/>
                <a:cs typeface="Carlito"/>
              </a:rPr>
              <a:t>pET - </a:t>
            </a:r>
            <a:r>
              <a:rPr sz="2700" b="1" spc="-5" dirty="0">
                <a:latin typeface="Carlito"/>
                <a:cs typeface="Carlito"/>
              </a:rPr>
              <a:t>Plasmid </a:t>
            </a:r>
            <a:r>
              <a:rPr sz="2700" b="1" spc="-15" dirty="0">
                <a:latin typeface="Carlito"/>
                <a:cs typeface="Carlito"/>
              </a:rPr>
              <a:t>for </a:t>
            </a:r>
            <a:r>
              <a:rPr sz="2700" b="1" spc="-10" dirty="0">
                <a:latin typeface="Carlito"/>
                <a:cs typeface="Carlito"/>
              </a:rPr>
              <a:t>Expression </a:t>
            </a:r>
            <a:r>
              <a:rPr sz="2700" b="1" dirty="0">
                <a:latin typeface="Carlito"/>
                <a:cs typeface="Carlito"/>
              </a:rPr>
              <a:t>by </a:t>
            </a:r>
            <a:r>
              <a:rPr sz="2700" b="1" spc="-5" dirty="0">
                <a:latin typeface="Carlito"/>
                <a:cs typeface="Carlito"/>
              </a:rPr>
              <a:t>T7 </a:t>
            </a:r>
            <a:r>
              <a:rPr sz="2700" b="1" dirty="0">
                <a:latin typeface="Carlito"/>
                <a:cs typeface="Carlito"/>
              </a:rPr>
              <a:t>RNA</a:t>
            </a:r>
            <a:r>
              <a:rPr sz="2700" b="1" spc="-10" dirty="0">
                <a:latin typeface="Carlito"/>
                <a:cs typeface="Carlito"/>
              </a:rPr>
              <a:t> polymerase</a:t>
            </a:r>
            <a:endParaRPr sz="2700">
              <a:latin typeface="Carlito"/>
              <a:cs typeface="Carlito"/>
            </a:endParaRPr>
          </a:p>
          <a:p>
            <a:pPr marL="433070" indent="-421005">
              <a:lnSpc>
                <a:spcPct val="100000"/>
              </a:lnSpc>
              <a:buFont typeface="Arial"/>
              <a:buChar char="•"/>
              <a:tabLst>
                <a:tab pos="433070" algn="l"/>
                <a:tab pos="433705" algn="l"/>
              </a:tabLst>
            </a:pPr>
            <a:r>
              <a:rPr sz="2700" b="1" spc="-10" dirty="0">
                <a:latin typeface="Carlito"/>
                <a:cs typeface="Carlito"/>
              </a:rPr>
              <a:t>Originally constructed </a:t>
            </a:r>
            <a:r>
              <a:rPr sz="2700" b="1" spc="-5" dirty="0">
                <a:latin typeface="Carlito"/>
                <a:cs typeface="Carlito"/>
              </a:rPr>
              <a:t>by Studier </a:t>
            </a:r>
            <a:r>
              <a:rPr sz="2700" b="1" dirty="0">
                <a:latin typeface="Carlito"/>
                <a:cs typeface="Carlito"/>
              </a:rPr>
              <a:t>and</a:t>
            </a:r>
            <a:r>
              <a:rPr sz="2700" b="1" spc="20" dirty="0">
                <a:latin typeface="Carlito"/>
                <a:cs typeface="Carlito"/>
              </a:rPr>
              <a:t> </a:t>
            </a:r>
            <a:r>
              <a:rPr sz="2700" b="1" spc="-5" dirty="0">
                <a:latin typeface="Carlito"/>
                <a:cs typeface="Carlito"/>
              </a:rPr>
              <a:t>colleagues.</a:t>
            </a:r>
            <a:endParaRPr sz="27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15" dirty="0">
                <a:latin typeface="Carlito"/>
                <a:cs typeface="Carlito"/>
              </a:rPr>
              <a:t>Size </a:t>
            </a:r>
            <a:r>
              <a:rPr sz="2700" b="1" dirty="0">
                <a:latin typeface="Carlito"/>
                <a:cs typeface="Carlito"/>
              </a:rPr>
              <a:t>5700</a:t>
            </a:r>
            <a:r>
              <a:rPr sz="2700" b="1" spc="-5" dirty="0">
                <a:latin typeface="Carlito"/>
                <a:cs typeface="Carlito"/>
              </a:rPr>
              <a:t> </a:t>
            </a:r>
            <a:r>
              <a:rPr sz="2700" b="1" dirty="0">
                <a:latin typeface="Carlito"/>
                <a:cs typeface="Carlito"/>
              </a:rPr>
              <a:t>bp.</a:t>
            </a:r>
            <a:endParaRPr sz="270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645"/>
              </a:spcBef>
              <a:buFont typeface="Arial"/>
              <a:buChar char="•"/>
              <a:tabLst>
                <a:tab pos="433705" algn="l"/>
              </a:tabLst>
            </a:pPr>
            <a:r>
              <a:rPr dirty="0"/>
              <a:t>	</a:t>
            </a:r>
            <a:r>
              <a:rPr sz="2700" b="1" spc="-5" dirty="0">
                <a:latin typeface="Carlito"/>
                <a:cs typeface="Carlito"/>
              </a:rPr>
              <a:t>These </a:t>
            </a:r>
            <a:r>
              <a:rPr sz="2700" b="1" spc="-15" dirty="0">
                <a:latin typeface="Carlito"/>
                <a:cs typeface="Carlito"/>
              </a:rPr>
              <a:t>are </a:t>
            </a:r>
            <a:r>
              <a:rPr sz="2700" b="1" dirty="0">
                <a:latin typeface="Carlito"/>
                <a:cs typeface="Carlito"/>
              </a:rPr>
              <a:t>a </a:t>
            </a:r>
            <a:r>
              <a:rPr sz="2700" b="1" spc="-10" dirty="0">
                <a:latin typeface="Carlito"/>
                <a:cs typeface="Carlito"/>
              </a:rPr>
              <a:t>family </a:t>
            </a:r>
            <a:r>
              <a:rPr sz="2700" b="1" dirty="0">
                <a:latin typeface="Carlito"/>
                <a:cs typeface="Carlito"/>
              </a:rPr>
              <a:t>of </a:t>
            </a:r>
            <a:r>
              <a:rPr sz="2700" b="1" spc="-15" dirty="0">
                <a:latin typeface="Carlito"/>
                <a:cs typeface="Carlito"/>
              </a:rPr>
              <a:t>expression vectors </a:t>
            </a:r>
            <a:r>
              <a:rPr sz="2700" b="1" spc="-5" dirty="0">
                <a:latin typeface="Carlito"/>
                <a:cs typeface="Carlito"/>
              </a:rPr>
              <a:t>that </a:t>
            </a:r>
            <a:r>
              <a:rPr sz="2700" b="1" spc="-10" dirty="0">
                <a:latin typeface="Carlito"/>
                <a:cs typeface="Carlito"/>
              </a:rPr>
              <a:t>utilize  </a:t>
            </a:r>
            <a:r>
              <a:rPr sz="2700" b="1" spc="-5" dirty="0">
                <a:latin typeface="Carlito"/>
                <a:cs typeface="Carlito"/>
              </a:rPr>
              <a:t>phage T7 </a:t>
            </a:r>
            <a:r>
              <a:rPr sz="2700" b="1" spc="-15" dirty="0">
                <a:latin typeface="Carlito"/>
                <a:cs typeface="Carlito"/>
              </a:rPr>
              <a:t>promoters to regulate </a:t>
            </a:r>
            <a:r>
              <a:rPr sz="2700" b="1" spc="-5" dirty="0">
                <a:latin typeface="Carlito"/>
                <a:cs typeface="Carlito"/>
              </a:rPr>
              <a:t>synthesis </a:t>
            </a:r>
            <a:r>
              <a:rPr sz="2700" b="1" dirty="0">
                <a:latin typeface="Carlito"/>
                <a:cs typeface="Carlito"/>
              </a:rPr>
              <a:t>of </a:t>
            </a:r>
            <a:r>
              <a:rPr sz="2700" b="1" spc="-5" dirty="0">
                <a:latin typeface="Carlito"/>
                <a:cs typeface="Carlito"/>
              </a:rPr>
              <a:t>cloned  </a:t>
            </a:r>
            <a:r>
              <a:rPr sz="2700" b="1" spc="-10" dirty="0">
                <a:latin typeface="Carlito"/>
                <a:cs typeface="Carlito"/>
              </a:rPr>
              <a:t>gene products.</a:t>
            </a:r>
            <a:endParaRPr sz="2700">
              <a:latin typeface="Carlito"/>
              <a:cs typeface="Carlito"/>
            </a:endParaRPr>
          </a:p>
          <a:p>
            <a:pPr marL="355600" marR="5080" indent="-342900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  <a:tab pos="3743325" algn="l"/>
              </a:tabLst>
            </a:pPr>
            <a:r>
              <a:rPr sz="2700" b="1" spc="-10" dirty="0">
                <a:latin typeface="Carlito"/>
                <a:cs typeface="Carlito"/>
              </a:rPr>
              <a:t>Derived </a:t>
            </a:r>
            <a:r>
              <a:rPr sz="2700" b="1" spc="-15" dirty="0">
                <a:latin typeface="Carlito"/>
                <a:cs typeface="Carlito"/>
              </a:rPr>
              <a:t>from </a:t>
            </a:r>
            <a:r>
              <a:rPr sz="2700" b="1" dirty="0">
                <a:latin typeface="Carlito"/>
                <a:cs typeface="Carlito"/>
              </a:rPr>
              <a:t>the pBR322 plasmid, pET </a:t>
            </a:r>
            <a:r>
              <a:rPr sz="2700" b="1" spc="-20" dirty="0">
                <a:latin typeface="Carlito"/>
                <a:cs typeface="Carlito"/>
              </a:rPr>
              <a:t>vectors  </a:t>
            </a:r>
            <a:r>
              <a:rPr sz="2700" b="1" spc="-5" dirty="0">
                <a:latin typeface="Carlito"/>
                <a:cs typeface="Carlito"/>
              </a:rPr>
              <a:t>engineered </a:t>
            </a:r>
            <a:r>
              <a:rPr sz="2700" b="1" spc="-15" dirty="0">
                <a:latin typeface="Carlito"/>
                <a:cs typeface="Carlito"/>
              </a:rPr>
              <a:t>to </a:t>
            </a:r>
            <a:r>
              <a:rPr sz="2700" b="1" spc="-25" dirty="0">
                <a:latin typeface="Carlito"/>
                <a:cs typeface="Carlito"/>
              </a:rPr>
              <a:t>take </a:t>
            </a:r>
            <a:r>
              <a:rPr sz="2700" b="1" spc="-15" dirty="0">
                <a:latin typeface="Carlito"/>
                <a:cs typeface="Carlito"/>
              </a:rPr>
              <a:t>advantage </a:t>
            </a:r>
            <a:r>
              <a:rPr sz="2700" b="1" dirty="0">
                <a:latin typeface="Carlito"/>
                <a:cs typeface="Carlito"/>
              </a:rPr>
              <a:t>of the </a:t>
            </a:r>
            <a:r>
              <a:rPr sz="2700" b="1" spc="-15" dirty="0">
                <a:latin typeface="Carlito"/>
                <a:cs typeface="Carlito"/>
              </a:rPr>
              <a:t>features </a:t>
            </a:r>
            <a:r>
              <a:rPr sz="2700" b="1" dirty="0">
                <a:latin typeface="Carlito"/>
                <a:cs typeface="Carlito"/>
              </a:rPr>
              <a:t>of the  </a:t>
            </a:r>
            <a:r>
              <a:rPr sz="2700" b="1" spc="-5" dirty="0">
                <a:latin typeface="Carlito"/>
                <a:cs typeface="Carlito"/>
              </a:rPr>
              <a:t>T7</a:t>
            </a:r>
            <a:r>
              <a:rPr sz="2700" b="1" spc="10" dirty="0">
                <a:latin typeface="Carlito"/>
                <a:cs typeface="Carlito"/>
              </a:rPr>
              <a:t> </a:t>
            </a:r>
            <a:r>
              <a:rPr sz="2700" b="1" spc="-10" dirty="0">
                <a:latin typeface="Carlito"/>
                <a:cs typeface="Carlito"/>
              </a:rPr>
              <a:t>bacteriophage</a:t>
            </a:r>
            <a:r>
              <a:rPr sz="2700" b="1" spc="25" dirty="0">
                <a:latin typeface="Carlito"/>
                <a:cs typeface="Carlito"/>
              </a:rPr>
              <a:t> </a:t>
            </a:r>
            <a:r>
              <a:rPr sz="2700" b="1" spc="-10" dirty="0">
                <a:latin typeface="Carlito"/>
                <a:cs typeface="Carlito"/>
              </a:rPr>
              <a:t>gene	that </a:t>
            </a:r>
            <a:r>
              <a:rPr sz="2700" b="1" spc="-15" dirty="0">
                <a:latin typeface="Carlito"/>
                <a:cs typeface="Carlito"/>
              </a:rPr>
              <a:t>promote </a:t>
            </a:r>
            <a:r>
              <a:rPr sz="2700" b="1" spc="-5" dirty="0">
                <a:latin typeface="Carlito"/>
                <a:cs typeface="Carlito"/>
              </a:rPr>
              <a:t>high-level  </a:t>
            </a:r>
            <a:r>
              <a:rPr sz="2700" b="1" spc="-10" dirty="0">
                <a:latin typeface="Carlito"/>
                <a:cs typeface="Carlito"/>
              </a:rPr>
              <a:t>transcription </a:t>
            </a:r>
            <a:r>
              <a:rPr sz="2700" b="1" dirty="0">
                <a:latin typeface="Carlito"/>
                <a:cs typeface="Carlito"/>
              </a:rPr>
              <a:t>and</a:t>
            </a:r>
            <a:r>
              <a:rPr sz="2700" b="1" spc="20" dirty="0">
                <a:latin typeface="Carlito"/>
                <a:cs typeface="Carlito"/>
              </a:rPr>
              <a:t> </a:t>
            </a:r>
            <a:r>
              <a:rPr sz="2700" b="1" spc="-10" dirty="0">
                <a:latin typeface="Carlito"/>
                <a:cs typeface="Carlito"/>
              </a:rPr>
              <a:t>translation.</a:t>
            </a:r>
            <a:endParaRPr sz="27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43355"/>
            <a:ext cx="7940040" cy="47593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433070" indent="-421005">
              <a:lnSpc>
                <a:spcPct val="100000"/>
              </a:lnSpc>
              <a:spcBef>
                <a:spcPts val="425"/>
              </a:spcBef>
              <a:buFont typeface="Arial"/>
              <a:buChar char="•"/>
              <a:tabLst>
                <a:tab pos="433070" algn="l"/>
                <a:tab pos="433705" algn="l"/>
              </a:tabLst>
            </a:pPr>
            <a:r>
              <a:rPr sz="2700" b="1" dirty="0">
                <a:latin typeface="Carlito"/>
                <a:cs typeface="Carlito"/>
              </a:rPr>
              <a:t>pET </a:t>
            </a:r>
            <a:r>
              <a:rPr sz="2700" b="1" spc="-15" dirty="0">
                <a:latin typeface="Carlito"/>
                <a:cs typeface="Carlito"/>
              </a:rPr>
              <a:t>vector expression </a:t>
            </a:r>
            <a:r>
              <a:rPr sz="2700" b="1" spc="-20" dirty="0">
                <a:latin typeface="Carlito"/>
                <a:cs typeface="Carlito"/>
              </a:rPr>
              <a:t>system </a:t>
            </a:r>
            <a:r>
              <a:rPr sz="2700" b="1" spc="-5" dirty="0">
                <a:latin typeface="Carlito"/>
                <a:cs typeface="Carlito"/>
              </a:rPr>
              <a:t>usually </a:t>
            </a:r>
            <a:r>
              <a:rPr sz="2700" b="1" spc="-10" dirty="0">
                <a:latin typeface="Carlito"/>
                <a:cs typeface="Carlito"/>
              </a:rPr>
              <a:t>consist</a:t>
            </a:r>
            <a:r>
              <a:rPr sz="2700" b="1" spc="30" dirty="0">
                <a:latin typeface="Carlito"/>
                <a:cs typeface="Carlito"/>
              </a:rPr>
              <a:t> </a:t>
            </a:r>
            <a:r>
              <a:rPr sz="2700" b="1" dirty="0">
                <a:latin typeface="Carlito"/>
                <a:cs typeface="Carlito"/>
              </a:rPr>
              <a:t>of-</a:t>
            </a:r>
            <a:endParaRPr sz="2700">
              <a:latin typeface="Carlito"/>
              <a:cs typeface="Carlito"/>
            </a:endParaRPr>
          </a:p>
          <a:p>
            <a:pPr marL="355600" marR="369570" indent="-342900">
              <a:lnSpc>
                <a:spcPts val="2920"/>
              </a:lnSpc>
              <a:spcBef>
                <a:spcPts val="6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dirty="0">
                <a:latin typeface="Carlito"/>
                <a:cs typeface="Carlito"/>
              </a:rPr>
              <a:t>1. </a:t>
            </a:r>
            <a:r>
              <a:rPr sz="2700" b="1" spc="-10" dirty="0">
                <a:latin typeface="Carlito"/>
                <a:cs typeface="Carlito"/>
              </a:rPr>
              <a:t>Site </a:t>
            </a:r>
            <a:r>
              <a:rPr sz="2700" b="1" dirty="0">
                <a:latin typeface="Carlito"/>
                <a:cs typeface="Carlito"/>
              </a:rPr>
              <a:t>of </a:t>
            </a:r>
            <a:r>
              <a:rPr sz="2700" b="1" spc="-10" dirty="0">
                <a:latin typeface="Carlito"/>
                <a:cs typeface="Carlito"/>
              </a:rPr>
              <a:t>transcription </a:t>
            </a:r>
            <a:r>
              <a:rPr sz="2700" b="1" spc="-5" dirty="0">
                <a:latin typeface="Carlito"/>
                <a:cs typeface="Carlito"/>
              </a:rPr>
              <a:t>with </a:t>
            </a:r>
            <a:r>
              <a:rPr sz="2700" b="1" dirty="0">
                <a:latin typeface="Carlito"/>
                <a:cs typeface="Carlito"/>
              </a:rPr>
              <a:t>lac </a:t>
            </a:r>
            <a:r>
              <a:rPr sz="2700" b="1" spc="-10" dirty="0">
                <a:latin typeface="Carlito"/>
                <a:cs typeface="Carlito"/>
              </a:rPr>
              <a:t>operon </a:t>
            </a:r>
            <a:r>
              <a:rPr sz="2700" b="1" dirty="0">
                <a:latin typeface="Carlito"/>
                <a:cs typeface="Carlito"/>
              </a:rPr>
              <a:t>and </a:t>
            </a:r>
            <a:r>
              <a:rPr sz="2700" b="1" spc="-10" dirty="0">
                <a:latin typeface="Carlito"/>
                <a:cs typeface="Carlito"/>
              </a:rPr>
              <a:t>gene </a:t>
            </a:r>
            <a:r>
              <a:rPr sz="2700" b="1" dirty="0">
                <a:latin typeface="Carlito"/>
                <a:cs typeface="Carlito"/>
              </a:rPr>
              <a:t>of  </a:t>
            </a:r>
            <a:r>
              <a:rPr sz="2700" b="1" spc="-20" dirty="0">
                <a:latin typeface="Carlito"/>
                <a:cs typeface="Carlito"/>
              </a:rPr>
              <a:t>interest</a:t>
            </a:r>
            <a:endParaRPr sz="27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dirty="0">
                <a:latin typeface="Carlito"/>
                <a:cs typeface="Carlito"/>
              </a:rPr>
              <a:t>2. </a:t>
            </a:r>
            <a:r>
              <a:rPr sz="2700" b="1" spc="-5" dirty="0">
                <a:latin typeface="Carlito"/>
                <a:cs typeface="Carlito"/>
              </a:rPr>
              <a:t>Origin </a:t>
            </a:r>
            <a:r>
              <a:rPr sz="2700" b="1" dirty="0">
                <a:latin typeface="Carlito"/>
                <a:cs typeface="Carlito"/>
              </a:rPr>
              <a:t>of </a:t>
            </a:r>
            <a:r>
              <a:rPr sz="2700" b="1" spc="-10" dirty="0">
                <a:latin typeface="Carlito"/>
                <a:cs typeface="Carlito"/>
              </a:rPr>
              <a:t>replication </a:t>
            </a:r>
            <a:r>
              <a:rPr sz="2700" b="1" dirty="0">
                <a:latin typeface="Carlito"/>
                <a:cs typeface="Carlito"/>
              </a:rPr>
              <a:t>and </a:t>
            </a:r>
            <a:r>
              <a:rPr sz="2700" b="1" spc="-5" dirty="0">
                <a:latin typeface="Carlito"/>
                <a:cs typeface="Carlito"/>
              </a:rPr>
              <a:t>antibiotic </a:t>
            </a:r>
            <a:r>
              <a:rPr sz="2700" b="1" spc="-15" dirty="0">
                <a:latin typeface="Carlito"/>
                <a:cs typeface="Carlito"/>
              </a:rPr>
              <a:t>resistance</a:t>
            </a:r>
            <a:r>
              <a:rPr sz="2700" b="1" spc="55" dirty="0">
                <a:latin typeface="Carlito"/>
                <a:cs typeface="Carlito"/>
              </a:rPr>
              <a:t> </a:t>
            </a:r>
            <a:r>
              <a:rPr sz="2700" b="1" spc="-10" dirty="0">
                <a:latin typeface="Carlito"/>
                <a:cs typeface="Carlito"/>
              </a:rPr>
              <a:t>gene</a:t>
            </a:r>
            <a:endParaRPr sz="27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dirty="0">
                <a:latin typeface="Carlito"/>
                <a:cs typeface="Carlito"/>
              </a:rPr>
              <a:t>3. </a:t>
            </a:r>
            <a:r>
              <a:rPr sz="2700" b="1" spc="-5" dirty="0">
                <a:latin typeface="Carlito"/>
                <a:cs typeface="Carlito"/>
              </a:rPr>
              <a:t>lacI </a:t>
            </a:r>
            <a:r>
              <a:rPr sz="2700" b="1" spc="-15" dirty="0">
                <a:latin typeface="Carlito"/>
                <a:cs typeface="Carlito"/>
              </a:rPr>
              <a:t>for </a:t>
            </a:r>
            <a:r>
              <a:rPr sz="2700" b="1" spc="-5" dirty="0">
                <a:latin typeface="Carlito"/>
                <a:cs typeface="Carlito"/>
              </a:rPr>
              <a:t>production </a:t>
            </a:r>
            <a:r>
              <a:rPr sz="2700" b="1" dirty="0">
                <a:latin typeface="Carlito"/>
                <a:cs typeface="Carlito"/>
              </a:rPr>
              <a:t>of </a:t>
            </a:r>
            <a:r>
              <a:rPr sz="2700" b="1" spc="-5" dirty="0">
                <a:latin typeface="Carlito"/>
                <a:cs typeface="Carlito"/>
              </a:rPr>
              <a:t>Lac </a:t>
            </a:r>
            <a:r>
              <a:rPr sz="2700" b="1" spc="-10" dirty="0">
                <a:latin typeface="Carlito"/>
                <a:cs typeface="Carlito"/>
              </a:rPr>
              <a:t>operon </a:t>
            </a:r>
            <a:r>
              <a:rPr sz="2700" b="1" spc="-15" dirty="0">
                <a:latin typeface="Carlito"/>
                <a:cs typeface="Carlito"/>
              </a:rPr>
              <a:t>repressor</a:t>
            </a:r>
            <a:r>
              <a:rPr sz="2700" b="1" spc="45" dirty="0">
                <a:latin typeface="Carlito"/>
                <a:cs typeface="Carlito"/>
              </a:rPr>
              <a:t> </a:t>
            </a:r>
            <a:r>
              <a:rPr sz="2700" b="1" spc="-15" dirty="0">
                <a:latin typeface="Carlito"/>
                <a:cs typeface="Carlito"/>
              </a:rPr>
              <a:t>protein</a:t>
            </a:r>
            <a:endParaRPr sz="2700">
              <a:latin typeface="Carlito"/>
              <a:cs typeface="Carlito"/>
            </a:endParaRPr>
          </a:p>
          <a:p>
            <a:pPr marL="433070" indent="-421005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433070" algn="l"/>
                <a:tab pos="433705" algn="l"/>
              </a:tabLst>
            </a:pPr>
            <a:r>
              <a:rPr sz="2700" b="1" dirty="0">
                <a:solidFill>
                  <a:srgbClr val="FF0000"/>
                </a:solidFill>
                <a:latin typeface="Carlito"/>
                <a:cs typeface="Carlito"/>
              </a:rPr>
              <a:t>Normal </a:t>
            </a:r>
            <a:r>
              <a:rPr sz="2700" b="1" spc="-5" dirty="0">
                <a:solidFill>
                  <a:srgbClr val="FF0000"/>
                </a:solidFill>
                <a:latin typeface="Carlito"/>
                <a:cs typeface="Carlito"/>
              </a:rPr>
              <a:t>function</a:t>
            </a:r>
            <a:r>
              <a:rPr sz="2700" b="1" spc="-5" dirty="0">
                <a:latin typeface="Carlito"/>
                <a:cs typeface="Carlito"/>
              </a:rPr>
              <a:t>- </a:t>
            </a:r>
            <a:r>
              <a:rPr sz="2700" b="1" dirty="0">
                <a:solidFill>
                  <a:srgbClr val="FF0000"/>
                </a:solidFill>
                <a:latin typeface="Carlito"/>
                <a:cs typeface="Carlito"/>
              </a:rPr>
              <a:t>no </a:t>
            </a:r>
            <a:r>
              <a:rPr sz="2700" b="1" spc="-15" dirty="0">
                <a:solidFill>
                  <a:srgbClr val="FF0000"/>
                </a:solidFill>
                <a:latin typeface="Carlito"/>
                <a:cs typeface="Carlito"/>
              </a:rPr>
              <a:t>protein</a:t>
            </a:r>
            <a:r>
              <a:rPr sz="2700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700" b="1" spc="-15" dirty="0">
                <a:solidFill>
                  <a:srgbClr val="FF0000"/>
                </a:solidFill>
                <a:latin typeface="Carlito"/>
                <a:cs typeface="Carlito"/>
              </a:rPr>
              <a:t>expression</a:t>
            </a:r>
            <a:endParaRPr sz="2700">
              <a:latin typeface="Carlito"/>
              <a:cs typeface="Carlito"/>
            </a:endParaRPr>
          </a:p>
          <a:p>
            <a:pPr marL="355600" marR="354965" indent="-342900">
              <a:lnSpc>
                <a:spcPts val="2920"/>
              </a:lnSpc>
              <a:spcBef>
                <a:spcPts val="6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dirty="0">
                <a:latin typeface="Carlito"/>
                <a:cs typeface="Carlito"/>
              </a:rPr>
              <a:t>(LacI </a:t>
            </a:r>
            <a:r>
              <a:rPr sz="2700" b="1" spc="-15" dirty="0">
                <a:latin typeface="Carlito"/>
                <a:cs typeface="Carlito"/>
              </a:rPr>
              <a:t>protein represses </a:t>
            </a:r>
            <a:r>
              <a:rPr sz="2700" b="1" spc="-10" dirty="0">
                <a:latin typeface="Carlito"/>
                <a:cs typeface="Carlito"/>
              </a:rPr>
              <a:t>transcription </a:t>
            </a:r>
            <a:r>
              <a:rPr sz="2700" b="1" spc="-5" dirty="0">
                <a:latin typeface="Carlito"/>
                <a:cs typeface="Carlito"/>
              </a:rPr>
              <a:t>by blocking T7  </a:t>
            </a:r>
            <a:r>
              <a:rPr sz="2700" b="1" dirty="0">
                <a:latin typeface="Carlito"/>
                <a:cs typeface="Carlito"/>
              </a:rPr>
              <a:t>RNA </a:t>
            </a:r>
            <a:r>
              <a:rPr sz="2700" b="1" spc="-5" dirty="0">
                <a:latin typeface="Carlito"/>
                <a:cs typeface="Carlito"/>
              </a:rPr>
              <a:t>polymerase</a:t>
            </a:r>
            <a:r>
              <a:rPr sz="2700" b="1" spc="10" dirty="0">
                <a:latin typeface="Carlito"/>
                <a:cs typeface="Carlito"/>
              </a:rPr>
              <a:t> </a:t>
            </a:r>
            <a:r>
              <a:rPr sz="2700" b="1" spc="-15" dirty="0">
                <a:latin typeface="Carlito"/>
                <a:cs typeface="Carlito"/>
              </a:rPr>
              <a:t>expression)</a:t>
            </a:r>
            <a:endParaRPr sz="27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15" dirty="0">
                <a:solidFill>
                  <a:srgbClr val="FF0000"/>
                </a:solidFill>
                <a:latin typeface="Carlito"/>
                <a:cs typeface="Carlito"/>
              </a:rPr>
              <a:t>Altered </a:t>
            </a:r>
            <a:r>
              <a:rPr sz="2700" b="1" spc="-5" dirty="0">
                <a:solidFill>
                  <a:srgbClr val="FF0000"/>
                </a:solidFill>
                <a:latin typeface="Carlito"/>
                <a:cs typeface="Carlito"/>
              </a:rPr>
              <a:t>function- </a:t>
            </a:r>
            <a:r>
              <a:rPr sz="2700" b="1" spc="-15" dirty="0">
                <a:solidFill>
                  <a:srgbClr val="FF0000"/>
                </a:solidFill>
                <a:latin typeface="Carlito"/>
                <a:cs typeface="Carlito"/>
              </a:rPr>
              <a:t>protein</a:t>
            </a:r>
            <a:r>
              <a:rPr sz="2700" b="1" spc="4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700" b="1" spc="-15" dirty="0">
                <a:solidFill>
                  <a:srgbClr val="FF0000"/>
                </a:solidFill>
                <a:latin typeface="Carlito"/>
                <a:cs typeface="Carlito"/>
              </a:rPr>
              <a:t>expression</a:t>
            </a:r>
            <a:endParaRPr sz="2700">
              <a:latin typeface="Carlito"/>
              <a:cs typeface="Carlito"/>
            </a:endParaRPr>
          </a:p>
          <a:p>
            <a:pPr marL="355600" marR="5080" indent="-342900">
              <a:lnSpc>
                <a:spcPts val="2920"/>
              </a:lnSpc>
              <a:spcBef>
                <a:spcPts val="6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20" dirty="0">
                <a:latin typeface="Carlito"/>
                <a:cs typeface="Carlito"/>
              </a:rPr>
              <a:t>(IPTG </a:t>
            </a:r>
            <a:r>
              <a:rPr sz="2700" b="1" dirty="0">
                <a:latin typeface="Carlito"/>
                <a:cs typeface="Carlito"/>
              </a:rPr>
              <a:t>binds </a:t>
            </a:r>
            <a:r>
              <a:rPr sz="2700" b="1" spc="-10" dirty="0">
                <a:latin typeface="Carlito"/>
                <a:cs typeface="Carlito"/>
              </a:rPr>
              <a:t>to </a:t>
            </a:r>
            <a:r>
              <a:rPr sz="2700" b="1" dirty="0">
                <a:latin typeface="Carlito"/>
                <a:cs typeface="Carlito"/>
              </a:rPr>
              <a:t>Lac </a:t>
            </a:r>
            <a:r>
              <a:rPr sz="2700" b="1" spc="-10" dirty="0">
                <a:latin typeface="Carlito"/>
                <a:cs typeface="Carlito"/>
              </a:rPr>
              <a:t>repressor </a:t>
            </a:r>
            <a:r>
              <a:rPr sz="2700" b="1" spc="-15" dirty="0">
                <a:latin typeface="Carlito"/>
                <a:cs typeface="Carlito"/>
              </a:rPr>
              <a:t>protein </a:t>
            </a:r>
            <a:r>
              <a:rPr sz="2700" b="1" dirty="0">
                <a:latin typeface="Carlito"/>
                <a:cs typeface="Carlito"/>
              </a:rPr>
              <a:t>and </a:t>
            </a:r>
            <a:r>
              <a:rPr sz="2700" b="1" spc="-15" dirty="0">
                <a:latin typeface="Carlito"/>
                <a:cs typeface="Carlito"/>
              </a:rPr>
              <a:t>expresses </a:t>
            </a:r>
            <a:r>
              <a:rPr sz="2700" b="1" spc="-5" dirty="0">
                <a:latin typeface="Carlito"/>
                <a:cs typeface="Carlito"/>
              </a:rPr>
              <a:t>T7  </a:t>
            </a:r>
            <a:r>
              <a:rPr sz="2700" b="1" dirty="0">
                <a:latin typeface="Carlito"/>
                <a:cs typeface="Carlito"/>
              </a:rPr>
              <a:t>RNA </a:t>
            </a:r>
            <a:r>
              <a:rPr sz="2700" b="1" spc="-5" dirty="0">
                <a:latin typeface="Carlito"/>
                <a:cs typeface="Carlito"/>
              </a:rPr>
              <a:t>polymerase </a:t>
            </a:r>
            <a:r>
              <a:rPr sz="2700" b="1" spc="-15" dirty="0">
                <a:latin typeface="Carlito"/>
                <a:cs typeface="Carlito"/>
              </a:rPr>
              <a:t>for </a:t>
            </a:r>
            <a:r>
              <a:rPr sz="2700" b="1" spc="-10" dirty="0">
                <a:latin typeface="Carlito"/>
                <a:cs typeface="Carlito"/>
              </a:rPr>
              <a:t>transcription)</a:t>
            </a:r>
            <a:r>
              <a:rPr sz="2700" b="1" spc="25" dirty="0">
                <a:latin typeface="Carlito"/>
                <a:cs typeface="Carlito"/>
              </a:rPr>
              <a:t> </a:t>
            </a:r>
            <a:r>
              <a:rPr sz="2700" b="1" dirty="0">
                <a:latin typeface="Carlito"/>
                <a:cs typeface="Carlito"/>
              </a:rPr>
              <a:t>.</a:t>
            </a:r>
            <a:endParaRPr sz="27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86205" marR="5080" indent="-1191895">
              <a:lnSpc>
                <a:spcPct val="100000"/>
              </a:lnSpc>
              <a:spcBef>
                <a:spcPts val="95"/>
              </a:spcBef>
            </a:pPr>
            <a:r>
              <a:rPr b="1" spc="-15" dirty="0">
                <a:latin typeface="Carlito"/>
                <a:cs typeface="Carlito"/>
              </a:rPr>
              <a:t>Regulation </a:t>
            </a:r>
            <a:r>
              <a:rPr b="1" spc="-5" dirty="0">
                <a:latin typeface="Carlito"/>
                <a:cs typeface="Carlito"/>
              </a:rPr>
              <a:t>of </a:t>
            </a:r>
            <a:r>
              <a:rPr b="1" spc="-20" dirty="0">
                <a:latin typeface="Carlito"/>
                <a:cs typeface="Carlito"/>
              </a:rPr>
              <a:t>expression </a:t>
            </a:r>
            <a:r>
              <a:rPr b="1" spc="-5" dirty="0">
                <a:latin typeface="Carlito"/>
                <a:cs typeface="Carlito"/>
              </a:rPr>
              <a:t>of </a:t>
            </a:r>
            <a:r>
              <a:rPr b="1" spc="-15" dirty="0">
                <a:latin typeface="Carlito"/>
                <a:cs typeface="Carlito"/>
              </a:rPr>
              <a:t>genes  </a:t>
            </a:r>
            <a:r>
              <a:rPr b="1" spc="-10" dirty="0">
                <a:latin typeface="Carlito"/>
                <a:cs typeface="Carlito"/>
              </a:rPr>
              <a:t>cloned </a:t>
            </a:r>
            <a:r>
              <a:rPr b="1" spc="-25" dirty="0">
                <a:latin typeface="Carlito"/>
                <a:cs typeface="Carlito"/>
              </a:rPr>
              <a:t>into </a:t>
            </a:r>
            <a:r>
              <a:rPr b="1" spc="-5" dirty="0">
                <a:latin typeface="Carlito"/>
                <a:cs typeface="Carlito"/>
              </a:rPr>
              <a:t>pET</a:t>
            </a:r>
            <a:r>
              <a:rPr b="1" spc="55" dirty="0">
                <a:latin typeface="Carlito"/>
                <a:cs typeface="Carlito"/>
              </a:rPr>
              <a:t> </a:t>
            </a:r>
            <a:r>
              <a:rPr b="1" spc="-20" dirty="0">
                <a:latin typeface="Carlito"/>
                <a:cs typeface="Carlito"/>
              </a:rPr>
              <a:t>vector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55749"/>
            <a:ext cx="8058150" cy="4116704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355600" marR="533400" indent="-342900">
              <a:lnSpc>
                <a:spcPct val="80100"/>
              </a:lnSpc>
              <a:spcBef>
                <a:spcPts val="6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rlito"/>
                <a:cs typeface="Carlito"/>
              </a:rPr>
              <a:t>The gene </a:t>
            </a:r>
            <a:r>
              <a:rPr sz="2200" spc="-20" dirty="0">
                <a:latin typeface="Carlito"/>
                <a:cs typeface="Carlito"/>
              </a:rPr>
              <a:t>for </a:t>
            </a:r>
            <a:r>
              <a:rPr sz="2200" spc="-5" dirty="0">
                <a:latin typeface="Carlito"/>
                <a:cs typeface="Carlito"/>
              </a:rPr>
              <a:t>T7 RNA </a:t>
            </a:r>
            <a:r>
              <a:rPr sz="2200" spc="-10" dirty="0">
                <a:latin typeface="Carlito"/>
                <a:cs typeface="Carlito"/>
              </a:rPr>
              <a:t>polymerase (gene </a:t>
            </a:r>
            <a:r>
              <a:rPr sz="2200" spc="-5" dirty="0">
                <a:latin typeface="Carlito"/>
                <a:cs typeface="Carlito"/>
              </a:rPr>
              <a:t>1) is inserted </a:t>
            </a:r>
            <a:r>
              <a:rPr sz="2200" spc="-20" dirty="0">
                <a:latin typeface="Carlito"/>
                <a:cs typeface="Carlito"/>
              </a:rPr>
              <a:t>into </a:t>
            </a:r>
            <a:r>
              <a:rPr sz="2200" spc="-5" dirty="0">
                <a:latin typeface="Carlito"/>
                <a:cs typeface="Carlito"/>
              </a:rPr>
              <a:t>the  chromosome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E. </a:t>
            </a:r>
            <a:r>
              <a:rPr sz="2200" spc="-10" dirty="0">
                <a:latin typeface="Carlito"/>
                <a:cs typeface="Carlito"/>
              </a:rPr>
              <a:t>coli </a:t>
            </a:r>
            <a:r>
              <a:rPr sz="2200" spc="-5" dirty="0">
                <a:latin typeface="Carlito"/>
                <a:cs typeface="Carlito"/>
              </a:rPr>
              <a:t>and </a:t>
            </a:r>
            <a:r>
              <a:rPr sz="2200" spc="-10" dirty="0">
                <a:latin typeface="Carlito"/>
                <a:cs typeface="Carlito"/>
              </a:rPr>
              <a:t>transcribed </a:t>
            </a:r>
            <a:r>
              <a:rPr sz="2200" spc="-15" dirty="0">
                <a:latin typeface="Carlito"/>
                <a:cs typeface="Carlito"/>
              </a:rPr>
              <a:t>from </a:t>
            </a:r>
            <a:r>
              <a:rPr sz="2200" spc="-5" dirty="0">
                <a:latin typeface="Carlito"/>
                <a:cs typeface="Carlito"/>
              </a:rPr>
              <a:t>the lac </a:t>
            </a:r>
            <a:r>
              <a:rPr sz="2200" spc="-15" dirty="0">
                <a:latin typeface="Carlito"/>
                <a:cs typeface="Carlito"/>
              </a:rPr>
              <a:t>promoter;  therefore, </a:t>
            </a:r>
            <a:r>
              <a:rPr sz="2200" spc="-5" dirty="0">
                <a:latin typeface="Carlito"/>
                <a:cs typeface="Carlito"/>
              </a:rPr>
              <a:t>it will be </a:t>
            </a:r>
            <a:r>
              <a:rPr sz="2200" spc="-10" dirty="0">
                <a:latin typeface="Carlito"/>
                <a:cs typeface="Carlito"/>
              </a:rPr>
              <a:t>expressed </a:t>
            </a:r>
            <a:r>
              <a:rPr sz="2200" spc="-5" dirty="0">
                <a:latin typeface="Carlito"/>
                <a:cs typeface="Carlito"/>
              </a:rPr>
              <a:t>only if </a:t>
            </a:r>
            <a:r>
              <a:rPr sz="2200" spc="-10" dirty="0">
                <a:latin typeface="Carlito"/>
                <a:cs typeface="Carlito"/>
              </a:rPr>
              <a:t>the </a:t>
            </a:r>
            <a:r>
              <a:rPr sz="2200" spc="-5" dirty="0">
                <a:latin typeface="Carlito"/>
                <a:cs typeface="Carlito"/>
              </a:rPr>
              <a:t>inducer </a:t>
            </a:r>
            <a:r>
              <a:rPr sz="2200" spc="-25" dirty="0">
                <a:latin typeface="Carlito"/>
                <a:cs typeface="Carlito"/>
              </a:rPr>
              <a:t>IPTG </a:t>
            </a:r>
            <a:r>
              <a:rPr sz="2200" spc="-5" dirty="0">
                <a:latin typeface="Carlito"/>
                <a:cs typeface="Carlito"/>
              </a:rPr>
              <a:t>is</a:t>
            </a:r>
            <a:r>
              <a:rPr sz="2200" spc="15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added.</a:t>
            </a:r>
            <a:endParaRPr sz="2200">
              <a:latin typeface="Carlito"/>
              <a:cs typeface="Carlito"/>
            </a:endParaRPr>
          </a:p>
          <a:p>
            <a:pPr marL="355600" marR="57785" indent="-342900">
              <a:lnSpc>
                <a:spcPct val="8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rlito"/>
                <a:cs typeface="Carlito"/>
              </a:rPr>
              <a:t>The </a:t>
            </a:r>
            <a:r>
              <a:rPr sz="2200" spc="-5" dirty="0">
                <a:latin typeface="Carlito"/>
                <a:cs typeface="Carlito"/>
              </a:rPr>
              <a:t>T7 RNA </a:t>
            </a:r>
            <a:r>
              <a:rPr sz="2200" spc="-10" dirty="0">
                <a:latin typeface="Carlito"/>
                <a:cs typeface="Carlito"/>
              </a:rPr>
              <a:t>polymerase </a:t>
            </a:r>
            <a:r>
              <a:rPr sz="2200" spc="-5" dirty="0">
                <a:latin typeface="Carlito"/>
                <a:cs typeface="Carlito"/>
              </a:rPr>
              <a:t>will </a:t>
            </a:r>
            <a:r>
              <a:rPr sz="2200" spc="-10" dirty="0">
                <a:latin typeface="Carlito"/>
                <a:cs typeface="Carlito"/>
              </a:rPr>
              <a:t>then recognise </a:t>
            </a:r>
            <a:r>
              <a:rPr sz="2200" spc="-5" dirty="0">
                <a:latin typeface="Carlito"/>
                <a:cs typeface="Carlito"/>
              </a:rPr>
              <a:t>the T7 </a:t>
            </a:r>
            <a:r>
              <a:rPr sz="2200" spc="-10" dirty="0">
                <a:latin typeface="Carlito"/>
                <a:cs typeface="Carlito"/>
              </a:rPr>
              <a:t>promoter </a:t>
            </a:r>
            <a:r>
              <a:rPr sz="2200" dirty="0">
                <a:latin typeface="Carlito"/>
                <a:cs typeface="Carlito"/>
              </a:rPr>
              <a:t>on </a:t>
            </a:r>
            <a:r>
              <a:rPr sz="2200" spc="-5" dirty="0">
                <a:latin typeface="Carlito"/>
                <a:cs typeface="Carlito"/>
              </a:rPr>
              <a:t>the  </a:t>
            </a:r>
            <a:r>
              <a:rPr sz="2200" spc="-10" dirty="0">
                <a:latin typeface="Carlito"/>
                <a:cs typeface="Carlito"/>
              </a:rPr>
              <a:t>vector </a:t>
            </a:r>
            <a:r>
              <a:rPr sz="2200" spc="-5" dirty="0">
                <a:latin typeface="Carlito"/>
                <a:cs typeface="Carlito"/>
              </a:rPr>
              <a:t>and </a:t>
            </a:r>
            <a:r>
              <a:rPr sz="2200" spc="-10" dirty="0">
                <a:latin typeface="Carlito"/>
                <a:cs typeface="Carlito"/>
              </a:rPr>
              <a:t>transcribe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gene </a:t>
            </a:r>
            <a:r>
              <a:rPr sz="2200" spc="-5" dirty="0">
                <a:latin typeface="Carlito"/>
                <a:cs typeface="Carlito"/>
              </a:rPr>
              <a:t>cloned </a:t>
            </a:r>
            <a:r>
              <a:rPr sz="2200" spc="-20" dirty="0">
                <a:latin typeface="Carlito"/>
                <a:cs typeface="Carlito"/>
              </a:rPr>
              <a:t>into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pET</a:t>
            </a:r>
            <a:r>
              <a:rPr sz="2200" spc="100" dirty="0">
                <a:latin typeface="Carlito"/>
                <a:cs typeface="Carlito"/>
              </a:rPr>
              <a:t> </a:t>
            </a:r>
            <a:r>
              <a:rPr sz="2200" spc="-45" dirty="0">
                <a:latin typeface="Carlito"/>
                <a:cs typeface="Carlito"/>
              </a:rPr>
              <a:t>vector.</a:t>
            </a:r>
            <a:endParaRPr sz="2200">
              <a:latin typeface="Carlito"/>
              <a:cs typeface="Carlito"/>
            </a:endParaRPr>
          </a:p>
          <a:p>
            <a:pPr marL="355600" marR="420370" indent="-342900">
              <a:lnSpc>
                <a:spcPct val="80000"/>
              </a:lnSpc>
              <a:spcBef>
                <a:spcPts val="525"/>
              </a:spcBef>
              <a:buFont typeface="Arial"/>
              <a:buChar char="•"/>
              <a:tabLst>
                <a:tab pos="419100" algn="l"/>
                <a:tab pos="419734" algn="l"/>
              </a:tabLst>
            </a:pPr>
            <a:r>
              <a:rPr dirty="0"/>
              <a:t>	</a:t>
            </a:r>
            <a:r>
              <a:rPr sz="2200" spc="-5" dirty="0">
                <a:latin typeface="Carlito"/>
                <a:cs typeface="Carlito"/>
              </a:rPr>
              <a:t>If </a:t>
            </a:r>
            <a:r>
              <a:rPr sz="2200" spc="-10" dirty="0">
                <a:latin typeface="Carlito"/>
                <a:cs typeface="Carlito"/>
              </a:rPr>
              <a:t>the </a:t>
            </a:r>
            <a:r>
              <a:rPr sz="2200" spc="-15" dirty="0">
                <a:latin typeface="Carlito"/>
                <a:cs typeface="Carlito"/>
              </a:rPr>
              <a:t>protein </a:t>
            </a:r>
            <a:r>
              <a:rPr sz="2200" spc="-10" dirty="0">
                <a:latin typeface="Carlito"/>
                <a:cs typeface="Carlito"/>
              </a:rPr>
              <a:t>product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cloned </a:t>
            </a:r>
            <a:r>
              <a:rPr sz="2200" spc="-10" dirty="0">
                <a:latin typeface="Carlito"/>
                <a:cs typeface="Carlito"/>
              </a:rPr>
              <a:t>gene </a:t>
            </a:r>
            <a:r>
              <a:rPr sz="2200" spc="-5" dirty="0">
                <a:latin typeface="Carlito"/>
                <a:cs typeface="Carlito"/>
              </a:rPr>
              <a:t>is </a:t>
            </a:r>
            <a:r>
              <a:rPr sz="2200" spc="-20" dirty="0">
                <a:latin typeface="Carlito"/>
                <a:cs typeface="Carlito"/>
              </a:rPr>
              <a:t>toxic, </a:t>
            </a:r>
            <a:r>
              <a:rPr sz="2200" spc="-5" dirty="0">
                <a:latin typeface="Carlito"/>
                <a:cs typeface="Carlito"/>
              </a:rPr>
              <a:t>it </a:t>
            </a:r>
            <a:r>
              <a:rPr sz="2200" spc="-15" dirty="0">
                <a:latin typeface="Carlito"/>
                <a:cs typeface="Carlito"/>
              </a:rPr>
              <a:t>may </a:t>
            </a:r>
            <a:r>
              <a:rPr sz="2200" spc="-10" dirty="0">
                <a:latin typeface="Carlito"/>
                <a:cs typeface="Carlito"/>
              </a:rPr>
              <a:t>be  </a:t>
            </a:r>
            <a:r>
              <a:rPr sz="2200" spc="-5" dirty="0">
                <a:latin typeface="Carlito"/>
                <a:cs typeface="Carlito"/>
              </a:rPr>
              <a:t>necessary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10" dirty="0">
                <a:latin typeface="Carlito"/>
                <a:cs typeface="Carlito"/>
              </a:rPr>
              <a:t>further reduce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transcription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cloned </a:t>
            </a:r>
            <a:r>
              <a:rPr sz="2200" spc="-10" dirty="0">
                <a:latin typeface="Carlito"/>
                <a:cs typeface="Carlito"/>
              </a:rPr>
              <a:t>gene  </a:t>
            </a:r>
            <a:r>
              <a:rPr sz="2200" spc="-20" dirty="0">
                <a:latin typeface="Carlito"/>
                <a:cs typeface="Carlito"/>
              </a:rPr>
              <a:t>before</a:t>
            </a:r>
            <a:r>
              <a:rPr sz="2200" spc="1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induction.</a:t>
            </a:r>
            <a:endParaRPr sz="2200">
              <a:latin typeface="Carlito"/>
              <a:cs typeface="Carlito"/>
            </a:endParaRPr>
          </a:p>
          <a:p>
            <a:pPr marL="355600" marR="128270" indent="-342900">
              <a:lnSpc>
                <a:spcPts val="2110"/>
              </a:lnSpc>
              <a:spcBef>
                <a:spcPts val="5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rlito"/>
                <a:cs typeface="Carlito"/>
              </a:rPr>
              <a:t>The </a:t>
            </a:r>
            <a:r>
              <a:rPr sz="2200" spc="-5" dirty="0">
                <a:latin typeface="Carlito"/>
                <a:cs typeface="Carlito"/>
              </a:rPr>
              <a:t>T7 </a:t>
            </a:r>
            <a:r>
              <a:rPr sz="2200" spc="-15" dirty="0">
                <a:latin typeface="Carlito"/>
                <a:cs typeface="Carlito"/>
              </a:rPr>
              <a:t>lysozyme </a:t>
            </a:r>
            <a:r>
              <a:rPr sz="2200" spc="-10" dirty="0">
                <a:latin typeface="Carlito"/>
                <a:cs typeface="Carlito"/>
              </a:rPr>
              <a:t>encoded by </a:t>
            </a:r>
            <a:r>
              <a:rPr sz="2200" spc="-5" dirty="0">
                <a:latin typeface="Carlito"/>
                <a:cs typeface="Carlito"/>
              </a:rPr>
              <a:t>a </a:t>
            </a:r>
            <a:r>
              <a:rPr sz="2200" spc="-10" dirty="0">
                <a:latin typeface="Carlito"/>
                <a:cs typeface="Carlito"/>
              </a:rPr>
              <a:t>compatible </a:t>
            </a:r>
            <a:r>
              <a:rPr sz="2200" spc="-5" dirty="0">
                <a:latin typeface="Carlito"/>
                <a:cs typeface="Carlito"/>
              </a:rPr>
              <a:t>plasmid, </a:t>
            </a:r>
            <a:r>
              <a:rPr sz="2200" spc="-25" dirty="0">
                <a:latin typeface="Carlito"/>
                <a:cs typeface="Carlito"/>
              </a:rPr>
              <a:t>pLysS, </a:t>
            </a:r>
            <a:r>
              <a:rPr sz="2200" spc="-5" dirty="0">
                <a:latin typeface="Carlito"/>
                <a:cs typeface="Carlito"/>
              </a:rPr>
              <a:t>will </a:t>
            </a:r>
            <a:r>
              <a:rPr sz="2200" spc="-10" dirty="0">
                <a:latin typeface="Carlito"/>
                <a:cs typeface="Carlito"/>
              </a:rPr>
              <a:t>bind 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15" dirty="0">
                <a:latin typeface="Carlito"/>
                <a:cs typeface="Carlito"/>
              </a:rPr>
              <a:t>any </a:t>
            </a:r>
            <a:r>
              <a:rPr sz="2200" spc="-5" dirty="0">
                <a:latin typeface="Carlito"/>
                <a:cs typeface="Carlito"/>
              </a:rPr>
              <a:t>residual T7 RNA </a:t>
            </a:r>
            <a:r>
              <a:rPr sz="2200" spc="-10" dirty="0">
                <a:latin typeface="Carlito"/>
                <a:cs typeface="Carlito"/>
              </a:rPr>
              <a:t>polymerase </a:t>
            </a:r>
            <a:r>
              <a:rPr sz="2200" spc="-5" dirty="0">
                <a:latin typeface="Carlito"/>
                <a:cs typeface="Carlito"/>
              </a:rPr>
              <a:t>made in </a:t>
            </a:r>
            <a:r>
              <a:rPr sz="2200" spc="-10" dirty="0">
                <a:latin typeface="Carlito"/>
                <a:cs typeface="Carlito"/>
              </a:rPr>
              <a:t>the </a:t>
            </a:r>
            <a:r>
              <a:rPr sz="2200" spc="-5" dirty="0">
                <a:latin typeface="Carlito"/>
                <a:cs typeface="Carlito"/>
              </a:rPr>
              <a:t>absence </a:t>
            </a:r>
            <a:r>
              <a:rPr sz="2200" dirty="0">
                <a:latin typeface="Carlito"/>
                <a:cs typeface="Carlito"/>
              </a:rPr>
              <a:t>of  </a:t>
            </a:r>
            <a:r>
              <a:rPr sz="2200" spc="-5" dirty="0">
                <a:latin typeface="Carlito"/>
                <a:cs typeface="Carlito"/>
              </a:rPr>
              <a:t>induction and </a:t>
            </a:r>
            <a:r>
              <a:rPr sz="2200" spc="-15" dirty="0">
                <a:latin typeface="Carlito"/>
                <a:cs typeface="Carlito"/>
              </a:rPr>
              <a:t>inactivate</a:t>
            </a:r>
            <a:r>
              <a:rPr sz="220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it.</a:t>
            </a:r>
            <a:endParaRPr sz="2200">
              <a:latin typeface="Carlito"/>
              <a:cs typeface="Carlito"/>
            </a:endParaRPr>
          </a:p>
          <a:p>
            <a:pPr marL="355600" marR="5080" indent="-342900">
              <a:lnSpc>
                <a:spcPct val="80000"/>
              </a:lnSpc>
              <a:spcBef>
                <a:spcPts val="5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rlito"/>
                <a:cs typeface="Carlito"/>
              </a:rPr>
              <a:t>Also,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presence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lac </a:t>
            </a:r>
            <a:r>
              <a:rPr sz="2200" spc="-20" dirty="0">
                <a:latin typeface="Carlito"/>
                <a:cs typeface="Carlito"/>
              </a:rPr>
              <a:t>operators </a:t>
            </a:r>
            <a:r>
              <a:rPr sz="2200" spc="-10" dirty="0">
                <a:latin typeface="Carlito"/>
                <a:cs typeface="Carlito"/>
              </a:rPr>
              <a:t>between </a:t>
            </a:r>
            <a:r>
              <a:rPr sz="2200" spc="-5" dirty="0">
                <a:latin typeface="Carlito"/>
                <a:cs typeface="Carlito"/>
              </a:rPr>
              <a:t>the T7 </a:t>
            </a:r>
            <a:r>
              <a:rPr sz="2200" spc="-15" dirty="0">
                <a:latin typeface="Carlito"/>
                <a:cs typeface="Carlito"/>
              </a:rPr>
              <a:t>promoter </a:t>
            </a:r>
            <a:r>
              <a:rPr sz="2200" spc="-5" dirty="0">
                <a:latin typeface="Carlito"/>
                <a:cs typeface="Carlito"/>
              </a:rPr>
              <a:t>and  the cloned </a:t>
            </a:r>
            <a:r>
              <a:rPr sz="2200" spc="-10" dirty="0">
                <a:latin typeface="Carlito"/>
                <a:cs typeface="Carlito"/>
              </a:rPr>
              <a:t>gene </a:t>
            </a:r>
            <a:r>
              <a:rPr sz="2200" spc="-5" dirty="0">
                <a:latin typeface="Carlito"/>
                <a:cs typeface="Carlito"/>
              </a:rPr>
              <a:t>will further reduce </a:t>
            </a:r>
            <a:r>
              <a:rPr sz="2200" spc="-10" dirty="0">
                <a:latin typeface="Carlito"/>
                <a:cs typeface="Carlito"/>
              </a:rPr>
              <a:t>transcription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cloned </a:t>
            </a:r>
            <a:r>
              <a:rPr sz="2200" spc="-10" dirty="0">
                <a:latin typeface="Carlito"/>
                <a:cs typeface="Carlito"/>
              </a:rPr>
              <a:t>gene  </a:t>
            </a:r>
            <a:r>
              <a:rPr sz="2200" spc="-5" dirty="0">
                <a:latin typeface="Carlito"/>
                <a:cs typeface="Carlito"/>
              </a:rPr>
              <a:t>in </a:t>
            </a:r>
            <a:r>
              <a:rPr sz="2200" spc="-10" dirty="0">
                <a:latin typeface="Carlito"/>
                <a:cs typeface="Carlito"/>
              </a:rPr>
              <a:t>the </a:t>
            </a:r>
            <a:r>
              <a:rPr sz="2200" spc="-5" dirty="0">
                <a:latin typeface="Carlito"/>
                <a:cs typeface="Carlito"/>
              </a:rPr>
              <a:t>absence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inducer</a:t>
            </a:r>
            <a:r>
              <a:rPr sz="2200" spc="35" dirty="0">
                <a:latin typeface="Carlito"/>
                <a:cs typeface="Carlito"/>
              </a:rPr>
              <a:t> </a:t>
            </a:r>
            <a:r>
              <a:rPr sz="2200" spc="-20" dirty="0">
                <a:latin typeface="Carlito"/>
                <a:cs typeface="Carlito"/>
              </a:rPr>
              <a:t>IPTG.</a:t>
            </a:r>
            <a:endParaRPr sz="2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84988"/>
            <a:ext cx="9143999" cy="59298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92832" y="461899"/>
            <a:ext cx="49593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10" dirty="0">
                <a:latin typeface="Carlito"/>
                <a:cs typeface="Carlito"/>
              </a:rPr>
              <a:t>Bacteriophage</a:t>
            </a:r>
            <a:r>
              <a:rPr sz="4400" b="1" spc="-90" dirty="0">
                <a:latin typeface="Carlito"/>
                <a:cs typeface="Carlito"/>
              </a:rPr>
              <a:t> </a:t>
            </a:r>
            <a:r>
              <a:rPr sz="4400" b="1" spc="-15" dirty="0">
                <a:latin typeface="Carlito"/>
                <a:cs typeface="Carlito"/>
              </a:rPr>
              <a:t>vector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58493"/>
            <a:ext cx="7974330" cy="4319270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rlito"/>
                <a:cs typeface="Carlito"/>
              </a:rPr>
              <a:t>The </a:t>
            </a:r>
            <a:r>
              <a:rPr sz="3200" b="1" dirty="0">
                <a:latin typeface="Carlito"/>
                <a:cs typeface="Carlito"/>
              </a:rPr>
              <a:t>cloning of single </a:t>
            </a:r>
            <a:r>
              <a:rPr sz="3200" b="1" spc="-10" dirty="0">
                <a:latin typeface="Carlito"/>
                <a:cs typeface="Carlito"/>
              </a:rPr>
              <a:t>genes </a:t>
            </a:r>
            <a:r>
              <a:rPr sz="3200" b="1" dirty="0">
                <a:latin typeface="Carlito"/>
                <a:cs typeface="Carlito"/>
              </a:rPr>
              <a:t>is uaually </a:t>
            </a:r>
            <a:r>
              <a:rPr sz="3200" b="1" spc="-5" dirty="0">
                <a:latin typeface="Carlito"/>
                <a:cs typeface="Carlito"/>
              </a:rPr>
              <a:t>carried  </a:t>
            </a:r>
            <a:r>
              <a:rPr sz="3200" b="1" dirty="0">
                <a:latin typeface="Carlito"/>
                <a:cs typeface="Carlito"/>
              </a:rPr>
              <a:t>out using plasmid , since the insert </a:t>
            </a:r>
            <a:r>
              <a:rPr sz="3200" b="1" spc="-5" dirty="0">
                <a:latin typeface="Carlito"/>
                <a:cs typeface="Carlito"/>
              </a:rPr>
              <a:t>will</a:t>
            </a:r>
            <a:r>
              <a:rPr sz="3200" b="1" spc="-100" dirty="0">
                <a:latin typeface="Carlito"/>
                <a:cs typeface="Carlito"/>
              </a:rPr>
              <a:t> </a:t>
            </a:r>
            <a:r>
              <a:rPr sz="3200" b="1" spc="-20" dirty="0">
                <a:latin typeface="Carlito"/>
                <a:cs typeface="Carlito"/>
              </a:rPr>
              <a:t>rarely  </a:t>
            </a:r>
            <a:r>
              <a:rPr sz="3200" b="1" dirty="0">
                <a:latin typeface="Carlito"/>
                <a:cs typeface="Carlito"/>
              </a:rPr>
              <a:t>be </a:t>
            </a:r>
            <a:r>
              <a:rPr sz="3200" b="1" spc="-10" dirty="0">
                <a:latin typeface="Carlito"/>
                <a:cs typeface="Carlito"/>
              </a:rPr>
              <a:t>larger </a:t>
            </a:r>
            <a:r>
              <a:rPr sz="3200" b="1" dirty="0">
                <a:latin typeface="Carlito"/>
                <a:cs typeface="Carlito"/>
              </a:rPr>
              <a:t>than about 2</a:t>
            </a:r>
            <a:r>
              <a:rPr sz="3200" b="1" spc="-45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kb.</a:t>
            </a:r>
            <a:endParaRPr sz="3200">
              <a:latin typeface="Carlito"/>
              <a:cs typeface="Carlito"/>
            </a:endParaRPr>
          </a:p>
          <a:p>
            <a:pPr marL="355600" marR="95885" indent="-342900">
              <a:lnSpc>
                <a:spcPts val="3460"/>
              </a:lnSpc>
              <a:spcBef>
                <a:spcPts val="8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10" dirty="0">
                <a:latin typeface="Carlito"/>
                <a:cs typeface="Carlito"/>
              </a:rPr>
              <a:t>For larger </a:t>
            </a:r>
            <a:r>
              <a:rPr sz="3200" b="1" dirty="0">
                <a:latin typeface="Carlito"/>
                <a:cs typeface="Carlito"/>
              </a:rPr>
              <a:t>pieces of </a:t>
            </a:r>
            <a:r>
              <a:rPr sz="3200" b="1" spc="-5" dirty="0">
                <a:latin typeface="Carlito"/>
                <a:cs typeface="Carlito"/>
              </a:rPr>
              <a:t>DNA </a:t>
            </a:r>
            <a:r>
              <a:rPr sz="3200" b="1" dirty="0">
                <a:latin typeface="Carlito"/>
                <a:cs typeface="Carlito"/>
              </a:rPr>
              <a:t>this plasmid </a:t>
            </a:r>
            <a:r>
              <a:rPr sz="3200" b="1" spc="-10" dirty="0">
                <a:latin typeface="Carlito"/>
                <a:cs typeface="Carlito"/>
              </a:rPr>
              <a:t>are</a:t>
            </a:r>
            <a:r>
              <a:rPr sz="3200" b="1" spc="-95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not  </a:t>
            </a:r>
            <a:r>
              <a:rPr sz="3200" b="1" spc="-5" dirty="0">
                <a:latin typeface="Carlito"/>
                <a:cs typeface="Carlito"/>
              </a:rPr>
              <a:t>suitable</a:t>
            </a:r>
            <a:r>
              <a:rPr sz="3200" b="1" spc="-35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.</a:t>
            </a:r>
            <a:endParaRPr sz="3200">
              <a:latin typeface="Carlito"/>
              <a:cs typeface="Carlito"/>
            </a:endParaRPr>
          </a:p>
          <a:p>
            <a:pPr marL="355600" marR="313690" indent="-342900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  <a:tab pos="1372235" algn="l"/>
                <a:tab pos="2679700" algn="l"/>
              </a:tabLst>
            </a:pPr>
            <a:r>
              <a:rPr sz="3200" b="1" spc="-10" dirty="0">
                <a:latin typeface="Carlito"/>
                <a:cs typeface="Carlito"/>
              </a:rPr>
              <a:t>large	</a:t>
            </a:r>
            <a:r>
              <a:rPr sz="3200" b="1" dirty="0">
                <a:latin typeface="Carlito"/>
                <a:cs typeface="Carlito"/>
              </a:rPr>
              <a:t>DNA </a:t>
            </a:r>
            <a:r>
              <a:rPr sz="3200" b="1" spc="-5" dirty="0">
                <a:latin typeface="Carlito"/>
                <a:cs typeface="Carlito"/>
              </a:rPr>
              <a:t>molacule </a:t>
            </a:r>
            <a:r>
              <a:rPr sz="3200" b="1" spc="-10" dirty="0">
                <a:latin typeface="Carlito"/>
                <a:cs typeface="Carlito"/>
              </a:rPr>
              <a:t>can be injected </a:t>
            </a:r>
            <a:r>
              <a:rPr sz="3200" b="1" dirty="0">
                <a:latin typeface="Carlito"/>
                <a:cs typeface="Carlito"/>
              </a:rPr>
              <a:t>in </a:t>
            </a:r>
            <a:r>
              <a:rPr sz="3200" b="1" spc="-10" dirty="0">
                <a:latin typeface="Carlito"/>
                <a:cs typeface="Carlito"/>
              </a:rPr>
              <a:t>host  </a:t>
            </a:r>
            <a:r>
              <a:rPr sz="3200" b="1" spc="-5" dirty="0">
                <a:latin typeface="Carlito"/>
                <a:cs typeface="Carlito"/>
              </a:rPr>
              <a:t>bacterial</a:t>
            </a:r>
            <a:r>
              <a:rPr sz="3200" b="1" spc="-10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cell	</a:t>
            </a:r>
            <a:r>
              <a:rPr sz="3200" b="1" dirty="0">
                <a:latin typeface="Carlito"/>
                <a:cs typeface="Carlito"/>
              </a:rPr>
              <a:t>by </a:t>
            </a:r>
            <a:r>
              <a:rPr sz="3200" b="1" spc="-15" dirty="0">
                <a:latin typeface="Carlito"/>
                <a:cs typeface="Carlito"/>
              </a:rPr>
              <a:t>viral </a:t>
            </a:r>
            <a:r>
              <a:rPr sz="3200" b="1" spc="-5" dirty="0">
                <a:latin typeface="Carlito"/>
                <a:cs typeface="Carlito"/>
              </a:rPr>
              <a:t>partical. known </a:t>
            </a:r>
            <a:r>
              <a:rPr sz="3200" b="1" dirty="0">
                <a:latin typeface="Carlito"/>
                <a:cs typeface="Carlito"/>
              </a:rPr>
              <a:t>as  </a:t>
            </a:r>
            <a:r>
              <a:rPr sz="3200" b="1" spc="-5" dirty="0">
                <a:latin typeface="Carlito"/>
                <a:cs typeface="Carlito"/>
              </a:rPr>
              <a:t>bacteriophage</a:t>
            </a:r>
            <a:r>
              <a:rPr sz="3200" b="1" spc="-55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.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10" dirty="0">
                <a:latin typeface="Carlito"/>
                <a:cs typeface="Carlito"/>
              </a:rPr>
              <a:t>E.g </a:t>
            </a:r>
            <a:r>
              <a:rPr sz="3200" b="1" spc="-5" dirty="0">
                <a:latin typeface="Carlito"/>
                <a:cs typeface="Carlito"/>
              </a:rPr>
              <a:t>-M13 </a:t>
            </a:r>
            <a:r>
              <a:rPr sz="3200" b="1" dirty="0">
                <a:latin typeface="Carlito"/>
                <a:cs typeface="Carlito"/>
              </a:rPr>
              <a:t>,f1, </a:t>
            </a:r>
            <a:r>
              <a:rPr sz="3200" b="1" spc="-35" dirty="0">
                <a:latin typeface="Carlito"/>
                <a:cs typeface="Carlito"/>
              </a:rPr>
              <a:t>fd </a:t>
            </a:r>
            <a:r>
              <a:rPr sz="3200" b="1" dirty="0">
                <a:latin typeface="Carlito"/>
                <a:cs typeface="Carlito"/>
              </a:rPr>
              <a:t>and lambda</a:t>
            </a:r>
            <a:r>
              <a:rPr sz="3200" b="1" spc="-45" dirty="0">
                <a:latin typeface="Carlito"/>
                <a:cs typeface="Carlito"/>
              </a:rPr>
              <a:t> </a:t>
            </a:r>
            <a:r>
              <a:rPr sz="3200" b="1" spc="-10" dirty="0">
                <a:latin typeface="Carlito"/>
                <a:cs typeface="Carlito"/>
              </a:rPr>
              <a:t>phage.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2101" y="461899"/>
            <a:ext cx="44792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M13</a:t>
            </a:r>
            <a:r>
              <a:rPr sz="4400" spc="-80" dirty="0"/>
              <a:t> </a:t>
            </a:r>
            <a:r>
              <a:rPr sz="4400" spc="-5" dirty="0"/>
              <a:t>Bacteriophage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67942"/>
            <a:ext cx="3744595" cy="446405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355600" marR="5080" indent="-342900">
              <a:lnSpc>
                <a:spcPts val="3030"/>
              </a:lnSpc>
              <a:spcBef>
                <a:spcPts val="4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M13 is a </a:t>
            </a:r>
            <a:r>
              <a:rPr sz="2800" spc="-10" dirty="0">
                <a:latin typeface="Carlito"/>
                <a:cs typeface="Carlito"/>
              </a:rPr>
              <a:t>filamentous  bacteriophage </a:t>
            </a:r>
            <a:r>
              <a:rPr sz="2800" spc="-5" dirty="0">
                <a:latin typeface="Carlito"/>
                <a:cs typeface="Carlito"/>
              </a:rPr>
              <a:t>of</a:t>
            </a:r>
            <a:r>
              <a:rPr sz="2800" spc="-40" dirty="0">
                <a:latin typeface="Carlito"/>
                <a:cs typeface="Carlito"/>
              </a:rPr>
              <a:t> </a:t>
            </a:r>
            <a:r>
              <a:rPr sz="2800" i="1" spc="-10" dirty="0">
                <a:latin typeface="Carlito"/>
                <a:cs typeface="Carlito"/>
              </a:rPr>
              <a:t>E.coli.</a:t>
            </a:r>
            <a:endParaRPr sz="2800">
              <a:latin typeface="Carlito"/>
              <a:cs typeface="Carlito"/>
            </a:endParaRPr>
          </a:p>
          <a:p>
            <a:pPr marL="355600" marR="80010" indent="-342900">
              <a:lnSpc>
                <a:spcPct val="90000"/>
              </a:lnSpc>
              <a:spcBef>
                <a:spcPts val="6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this </a:t>
            </a:r>
            <a:r>
              <a:rPr sz="2800" spc="-10" dirty="0">
                <a:latin typeface="Carlito"/>
                <a:cs typeface="Carlito"/>
              </a:rPr>
              <a:t>virion </a:t>
            </a:r>
            <a:r>
              <a:rPr sz="2800" spc="-20" dirty="0">
                <a:latin typeface="Carlito"/>
                <a:cs typeface="Carlito"/>
              </a:rPr>
              <a:t>are </a:t>
            </a:r>
            <a:r>
              <a:rPr sz="2800" spc="-10" dirty="0">
                <a:latin typeface="Carlito"/>
                <a:cs typeface="Carlito"/>
              </a:rPr>
              <a:t>long </a:t>
            </a:r>
            <a:r>
              <a:rPr sz="2800" spc="-5" dirty="0">
                <a:latin typeface="Carlito"/>
                <a:cs typeface="Carlito"/>
              </a:rPr>
              <a:t>and  thin and </a:t>
            </a:r>
            <a:r>
              <a:rPr sz="2800" spc="-15" dirty="0">
                <a:latin typeface="Carlito"/>
                <a:cs typeface="Carlito"/>
              </a:rPr>
              <a:t>contain </a:t>
            </a:r>
            <a:r>
              <a:rPr sz="2800" spc="-5" dirty="0">
                <a:latin typeface="Carlito"/>
                <a:cs typeface="Carlito"/>
              </a:rPr>
              <a:t>a  closed loop of </a:t>
            </a:r>
            <a:r>
              <a:rPr sz="2800" spc="-10" dirty="0">
                <a:latin typeface="Carlito"/>
                <a:cs typeface="Carlito"/>
              </a:rPr>
              <a:t>single  </a:t>
            </a:r>
            <a:r>
              <a:rPr sz="2800" spc="-15" dirty="0">
                <a:latin typeface="Carlito"/>
                <a:cs typeface="Carlito"/>
              </a:rPr>
              <a:t>stranded </a:t>
            </a:r>
            <a:r>
              <a:rPr sz="2800" spc="-10" dirty="0">
                <a:latin typeface="Carlito"/>
                <a:cs typeface="Carlito"/>
              </a:rPr>
              <a:t>DNA</a:t>
            </a:r>
            <a:r>
              <a:rPr sz="2800" spc="7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.</a:t>
            </a:r>
            <a:endParaRPr sz="2800">
              <a:latin typeface="Carlito"/>
              <a:cs typeface="Carlito"/>
            </a:endParaRPr>
          </a:p>
          <a:p>
            <a:pPr marL="355600" marR="40005" indent="-342900">
              <a:lnSpc>
                <a:spcPct val="9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Because it </a:t>
            </a:r>
            <a:r>
              <a:rPr sz="2800" spc="-10" dirty="0">
                <a:latin typeface="Carlito"/>
                <a:cs typeface="Carlito"/>
              </a:rPr>
              <a:t>readily  </a:t>
            </a:r>
            <a:r>
              <a:rPr sz="2800" spc="-5" dirty="0">
                <a:latin typeface="Carlito"/>
                <a:cs typeface="Carlito"/>
              </a:rPr>
              <a:t>accept insert of </a:t>
            </a:r>
            <a:r>
              <a:rPr sz="2800" spc="-20" dirty="0">
                <a:latin typeface="Carlito"/>
                <a:cs typeface="Carlito"/>
              </a:rPr>
              <a:t>foreign  </a:t>
            </a:r>
            <a:r>
              <a:rPr sz="2800" spc="-5" dirty="0">
                <a:latin typeface="Carlito"/>
                <a:cs typeface="Carlito"/>
              </a:rPr>
              <a:t>DNA and </a:t>
            </a:r>
            <a:r>
              <a:rPr sz="2800" spc="-10" dirty="0">
                <a:latin typeface="Carlito"/>
                <a:cs typeface="Carlito"/>
              </a:rPr>
              <a:t>supply one  </a:t>
            </a:r>
            <a:r>
              <a:rPr sz="2800" spc="-20" dirty="0">
                <a:latin typeface="Carlito"/>
                <a:cs typeface="Carlito"/>
              </a:rPr>
              <a:t>strand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0" dirty="0">
                <a:latin typeface="Carlito"/>
                <a:cs typeface="Carlito"/>
              </a:rPr>
              <a:t>that DNA </a:t>
            </a:r>
            <a:r>
              <a:rPr sz="2800" spc="-5" dirty="0">
                <a:latin typeface="Carlito"/>
                <a:cs typeface="Carlito"/>
              </a:rPr>
              <a:t>in  </a:t>
            </a:r>
            <a:r>
              <a:rPr sz="2800" spc="-10" dirty="0">
                <a:latin typeface="Carlito"/>
                <a:cs typeface="Carlito"/>
              </a:rPr>
              <a:t>isolated</a:t>
            </a:r>
            <a:r>
              <a:rPr sz="2800" spc="-5" dirty="0">
                <a:latin typeface="Carlito"/>
                <a:cs typeface="Carlito"/>
              </a:rPr>
              <a:t> </a:t>
            </a:r>
            <a:r>
              <a:rPr sz="2800" spc="-25" dirty="0">
                <a:latin typeface="Carlito"/>
                <a:cs typeface="Carlito"/>
              </a:rPr>
              <a:t>form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48200" y="2596895"/>
            <a:ext cx="4038600" cy="25328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4430" y="461899"/>
            <a:ext cx="72358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35" dirty="0"/>
              <a:t>Life </a:t>
            </a:r>
            <a:r>
              <a:rPr sz="4400" spc="-15" dirty="0"/>
              <a:t>cycle </a:t>
            </a:r>
            <a:r>
              <a:rPr sz="4400" dirty="0"/>
              <a:t>of M13</a:t>
            </a:r>
            <a:r>
              <a:rPr sz="4400" spc="40" dirty="0"/>
              <a:t> </a:t>
            </a:r>
            <a:r>
              <a:rPr sz="4400" spc="-10" dirty="0"/>
              <a:t>bacteriophage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48129"/>
            <a:ext cx="3684904" cy="441579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355600" marR="32384" indent="-342900" algn="just">
              <a:lnSpc>
                <a:spcPct val="80100"/>
              </a:lnSpc>
              <a:spcBef>
                <a:spcPts val="670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Carlito"/>
                <a:cs typeface="Carlito"/>
              </a:rPr>
              <a:t>The genetic </a:t>
            </a:r>
            <a:r>
              <a:rPr sz="2400" spc="-10" dirty="0">
                <a:latin typeface="Carlito"/>
                <a:cs typeface="Carlito"/>
              </a:rPr>
              <a:t>information</a:t>
            </a:r>
            <a:r>
              <a:rPr sz="2400" spc="-7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of  </a:t>
            </a:r>
            <a:r>
              <a:rPr sz="2400" dirty="0">
                <a:latin typeface="Carlito"/>
                <a:cs typeface="Carlito"/>
              </a:rPr>
              <a:t>the virus is </a:t>
            </a:r>
            <a:r>
              <a:rPr sz="2400" spc="-20" dirty="0">
                <a:latin typeface="Carlito"/>
                <a:cs typeface="Carlito"/>
              </a:rPr>
              <a:t>stored </a:t>
            </a:r>
            <a:r>
              <a:rPr sz="2400" dirty="0">
                <a:latin typeface="Carlito"/>
                <a:cs typeface="Carlito"/>
              </a:rPr>
              <a:t>in </a:t>
            </a:r>
            <a:r>
              <a:rPr sz="2400" spc="-5" dirty="0">
                <a:latin typeface="Carlito"/>
                <a:cs typeface="Carlito"/>
              </a:rPr>
              <a:t>single  </a:t>
            </a:r>
            <a:r>
              <a:rPr sz="2400" spc="-10" dirty="0">
                <a:latin typeface="Carlito"/>
                <a:cs typeface="Carlito"/>
              </a:rPr>
              <a:t>stranded </a:t>
            </a:r>
            <a:r>
              <a:rPr sz="2400" spc="-5" dirty="0">
                <a:latin typeface="Carlito"/>
                <a:cs typeface="Carlito"/>
              </a:rPr>
              <a:t>DNA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.</a:t>
            </a:r>
            <a:endParaRPr sz="2400">
              <a:latin typeface="Carlito"/>
              <a:cs typeface="Carlito"/>
            </a:endParaRPr>
          </a:p>
          <a:p>
            <a:pPr marL="355600" indent="-342900" algn="just">
              <a:lnSpc>
                <a:spcPts val="2590"/>
              </a:lnSpc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dirty="0">
                <a:latin typeface="Carlito"/>
                <a:cs typeface="Carlito"/>
              </a:rPr>
              <a:t>virus </a:t>
            </a:r>
            <a:r>
              <a:rPr sz="2400" spc="-15" dirty="0">
                <a:latin typeface="Carlito"/>
                <a:cs typeface="Carlito"/>
              </a:rPr>
              <a:t>entered</a:t>
            </a:r>
            <a:r>
              <a:rPr sz="2400" spc="-25" dirty="0">
                <a:latin typeface="Carlito"/>
                <a:cs typeface="Carlito"/>
              </a:rPr>
              <a:t> </a:t>
            </a:r>
            <a:r>
              <a:rPr sz="2400" i="1" spc="-10" dirty="0">
                <a:latin typeface="Carlito"/>
                <a:cs typeface="Carlito"/>
              </a:rPr>
              <a:t>E.coli</a:t>
            </a:r>
            <a:endParaRPr sz="2400">
              <a:latin typeface="Carlito"/>
              <a:cs typeface="Carlito"/>
            </a:endParaRPr>
          </a:p>
          <a:p>
            <a:pPr marL="355600" algn="just">
              <a:lnSpc>
                <a:spcPts val="2590"/>
              </a:lnSpc>
            </a:pPr>
            <a:r>
              <a:rPr sz="2400" spc="-10" dirty="0">
                <a:latin typeface="Carlito"/>
                <a:cs typeface="Carlito"/>
              </a:rPr>
              <a:t>through </a:t>
            </a:r>
            <a:r>
              <a:rPr sz="2400" dirty="0">
                <a:latin typeface="Carlito"/>
                <a:cs typeface="Carlito"/>
              </a:rPr>
              <a:t>F </a:t>
            </a:r>
            <a:r>
              <a:rPr sz="2400" spc="-5" dirty="0">
                <a:latin typeface="Carlito"/>
                <a:cs typeface="Carlito"/>
              </a:rPr>
              <a:t>pillus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.</a:t>
            </a:r>
            <a:endParaRPr sz="2400">
              <a:latin typeface="Carlito"/>
              <a:cs typeface="Carlito"/>
            </a:endParaRPr>
          </a:p>
          <a:p>
            <a:pPr marL="355600" marR="114300" indent="-342900">
              <a:lnSpc>
                <a:spcPct val="8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5" dirty="0">
                <a:latin typeface="Carlito"/>
                <a:cs typeface="Carlito"/>
              </a:rPr>
              <a:t>coat </a:t>
            </a:r>
            <a:r>
              <a:rPr sz="2400" spc="-10" dirty="0">
                <a:latin typeface="Carlito"/>
                <a:cs typeface="Carlito"/>
              </a:rPr>
              <a:t>protein </a:t>
            </a:r>
            <a:r>
              <a:rPr sz="2400" spc="-15" dirty="0">
                <a:latin typeface="Carlito"/>
                <a:cs typeface="Carlito"/>
              </a:rPr>
              <a:t>removed  from </a:t>
            </a:r>
            <a:r>
              <a:rPr sz="2400" spc="-5" dirty="0">
                <a:latin typeface="Carlito"/>
                <a:cs typeface="Carlito"/>
              </a:rPr>
              <a:t>DNA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10" dirty="0">
                <a:latin typeface="Carlito"/>
                <a:cs typeface="Carlito"/>
              </a:rPr>
              <a:t>viral </a:t>
            </a:r>
            <a:r>
              <a:rPr sz="2400" spc="-5" dirty="0">
                <a:latin typeface="Carlito"/>
                <a:cs typeface="Carlito"/>
              </a:rPr>
              <a:t>DNA  </a:t>
            </a:r>
            <a:r>
              <a:rPr sz="2400" spc="-15" dirty="0">
                <a:latin typeface="Carlito"/>
                <a:cs typeface="Carlito"/>
              </a:rPr>
              <a:t>replicate </a:t>
            </a:r>
            <a:r>
              <a:rPr sz="2400" spc="-10" dirty="0">
                <a:latin typeface="Carlito"/>
                <a:cs typeface="Carlito"/>
              </a:rPr>
              <a:t>by rolling </a:t>
            </a:r>
            <a:r>
              <a:rPr sz="2400" spc="-5" dirty="0">
                <a:latin typeface="Carlito"/>
                <a:cs typeface="Carlito"/>
              </a:rPr>
              <a:t>circle  </a:t>
            </a:r>
            <a:r>
              <a:rPr sz="2400" dirty="0">
                <a:latin typeface="Carlito"/>
                <a:cs typeface="Carlito"/>
              </a:rPr>
              <a:t>mechanism.</a:t>
            </a:r>
            <a:endParaRPr sz="2400">
              <a:latin typeface="Carlito"/>
              <a:cs typeface="Carlito"/>
            </a:endParaRPr>
          </a:p>
          <a:p>
            <a:pPr marL="355600" marR="5080" indent="-342900">
              <a:lnSpc>
                <a:spcPct val="8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20" dirty="0">
                <a:latin typeface="Carlito"/>
                <a:cs typeface="Carlito"/>
              </a:rPr>
              <a:t>Progeny </a:t>
            </a:r>
            <a:r>
              <a:rPr sz="2400" spc="-5" dirty="0">
                <a:latin typeface="Carlito"/>
                <a:cs typeface="Carlito"/>
              </a:rPr>
              <a:t>single </a:t>
            </a:r>
            <a:r>
              <a:rPr sz="2400" spc="-15" dirty="0">
                <a:latin typeface="Carlito"/>
                <a:cs typeface="Carlito"/>
              </a:rPr>
              <a:t>strands </a:t>
            </a:r>
            <a:r>
              <a:rPr sz="2400" spc="-5" dirty="0">
                <a:latin typeface="Carlito"/>
                <a:cs typeface="Carlito"/>
              </a:rPr>
              <a:t>of  DNA </a:t>
            </a:r>
            <a:r>
              <a:rPr sz="2400" spc="-10" dirty="0">
                <a:latin typeface="Carlito"/>
                <a:cs typeface="Carlito"/>
              </a:rPr>
              <a:t>are packaged </a:t>
            </a:r>
            <a:r>
              <a:rPr sz="2400" dirty="0">
                <a:latin typeface="Carlito"/>
                <a:cs typeface="Carlito"/>
              </a:rPr>
              <a:t>in </a:t>
            </a:r>
            <a:r>
              <a:rPr sz="2400" spc="-5" dirty="0">
                <a:latin typeface="Carlito"/>
                <a:cs typeface="Carlito"/>
              </a:rPr>
              <a:t>new  </a:t>
            </a:r>
            <a:r>
              <a:rPr sz="2400" spc="-15" dirty="0">
                <a:latin typeface="Carlito"/>
                <a:cs typeface="Carlito"/>
              </a:rPr>
              <a:t>coat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5" dirty="0">
                <a:latin typeface="Carlito"/>
                <a:cs typeface="Carlito"/>
              </a:rPr>
              <a:t>extruded </a:t>
            </a:r>
            <a:r>
              <a:rPr sz="2400" spc="-10" dirty="0">
                <a:latin typeface="Carlito"/>
                <a:cs typeface="Carlito"/>
              </a:rPr>
              <a:t>through  </a:t>
            </a:r>
            <a:r>
              <a:rPr sz="2400" dirty="0">
                <a:latin typeface="Carlito"/>
                <a:cs typeface="Carlito"/>
              </a:rPr>
              <a:t>the cell </a:t>
            </a:r>
            <a:r>
              <a:rPr sz="2400" spc="-10" dirty="0">
                <a:latin typeface="Carlito"/>
                <a:cs typeface="Carlito"/>
              </a:rPr>
              <a:t>envelope </a:t>
            </a:r>
            <a:r>
              <a:rPr sz="2400" dirty="0">
                <a:latin typeface="Carlito"/>
                <a:cs typeface="Carlito"/>
              </a:rPr>
              <a:t>without  killing the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host.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28744" y="1714499"/>
            <a:ext cx="4695444" cy="42153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7636" y="461899"/>
            <a:ext cx="58083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Phage lambda </a:t>
            </a:r>
            <a:r>
              <a:rPr sz="4400" dirty="0"/>
              <a:t>as a</a:t>
            </a:r>
            <a:r>
              <a:rPr sz="4400" spc="-15" dirty="0"/>
              <a:t> </a:t>
            </a:r>
            <a:r>
              <a:rPr sz="4400" spc="-20" dirty="0"/>
              <a:t>vector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7747634" cy="392874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447040" indent="-434975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3200" spc="-5" dirty="0">
                <a:latin typeface="Carlito"/>
                <a:cs typeface="Carlito"/>
              </a:rPr>
              <a:t>commonly known </a:t>
            </a:r>
            <a:r>
              <a:rPr sz="3200" spc="-15" dirty="0">
                <a:latin typeface="Carlito"/>
                <a:cs typeface="Carlito"/>
              </a:rPr>
              <a:t>vector</a:t>
            </a:r>
            <a:r>
              <a:rPr sz="3200" dirty="0">
                <a:latin typeface="Carlito"/>
                <a:cs typeface="Carlito"/>
              </a:rPr>
              <a:t> .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It </a:t>
            </a:r>
            <a:r>
              <a:rPr sz="3200" spc="-20" dirty="0">
                <a:latin typeface="Carlito"/>
                <a:cs typeface="Carlito"/>
              </a:rPr>
              <a:t>infect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i="1" spc="-10" dirty="0">
                <a:latin typeface="Carlito"/>
                <a:cs typeface="Carlito"/>
              </a:rPr>
              <a:t>E.coli </a:t>
            </a:r>
            <a:r>
              <a:rPr sz="3200" dirty="0">
                <a:latin typeface="Carlito"/>
                <a:cs typeface="Carlito"/>
              </a:rPr>
              <a:t>cells</a:t>
            </a:r>
            <a:r>
              <a:rPr sz="3200" spc="3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.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DNA of </a:t>
            </a:r>
            <a:r>
              <a:rPr sz="3200" dirty="0">
                <a:latin typeface="Carlito"/>
                <a:cs typeface="Carlito"/>
              </a:rPr>
              <a:t>lambda </a:t>
            </a:r>
            <a:r>
              <a:rPr sz="3200" spc="-5" dirty="0">
                <a:latin typeface="Carlito"/>
                <a:cs typeface="Carlito"/>
              </a:rPr>
              <a:t>phage </a:t>
            </a:r>
            <a:r>
              <a:rPr sz="3200" dirty="0">
                <a:latin typeface="Carlito"/>
                <a:cs typeface="Carlito"/>
              </a:rPr>
              <a:t>is 48.5 kb </a:t>
            </a:r>
            <a:r>
              <a:rPr sz="3200" spc="-10" dirty="0">
                <a:latin typeface="Carlito"/>
                <a:cs typeface="Carlito"/>
              </a:rPr>
              <a:t>in</a:t>
            </a:r>
            <a:r>
              <a:rPr sz="3200" spc="4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length.</a:t>
            </a:r>
            <a:endParaRPr sz="32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45" dirty="0">
                <a:latin typeface="Carlito"/>
                <a:cs typeface="Carlito"/>
              </a:rPr>
              <a:t>At </a:t>
            </a:r>
            <a:r>
              <a:rPr sz="3200" dirty="0">
                <a:latin typeface="Carlito"/>
                <a:cs typeface="Carlito"/>
              </a:rPr>
              <a:t>its ends </a:t>
            </a:r>
            <a:r>
              <a:rPr sz="3200" spc="-10" dirty="0">
                <a:latin typeface="Carlito"/>
                <a:cs typeface="Carlito"/>
              </a:rPr>
              <a:t>are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i="1" spc="-10" dirty="0">
                <a:latin typeface="Carlito"/>
                <a:cs typeface="Carlito"/>
              </a:rPr>
              <a:t>cos sites </a:t>
            </a:r>
            <a:r>
              <a:rPr sz="3200" i="1" dirty="0">
                <a:latin typeface="Carlito"/>
                <a:cs typeface="Carlito"/>
              </a:rPr>
              <a:t>, </a:t>
            </a:r>
            <a:r>
              <a:rPr sz="3200" dirty="0">
                <a:latin typeface="Carlito"/>
                <a:cs typeface="Carlito"/>
              </a:rPr>
              <a:t>which </a:t>
            </a:r>
            <a:r>
              <a:rPr sz="3200" spc="-15" dirty="0">
                <a:latin typeface="Carlito"/>
                <a:cs typeface="Carlito"/>
              </a:rPr>
              <a:t>consist </a:t>
            </a:r>
            <a:r>
              <a:rPr sz="3200" spc="-5" dirty="0">
                <a:latin typeface="Carlito"/>
                <a:cs typeface="Carlito"/>
              </a:rPr>
              <a:t>of  12 bp </a:t>
            </a:r>
            <a:r>
              <a:rPr sz="3200" spc="-15" dirty="0">
                <a:latin typeface="Carlito"/>
                <a:cs typeface="Carlito"/>
              </a:rPr>
              <a:t>cohesive </a:t>
            </a:r>
            <a:r>
              <a:rPr sz="3200" dirty="0">
                <a:latin typeface="Carlito"/>
                <a:cs typeface="Carlito"/>
              </a:rPr>
              <a:t>ends</a:t>
            </a:r>
            <a:r>
              <a:rPr sz="3200" spc="2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.</a:t>
            </a:r>
            <a:endParaRPr sz="3200">
              <a:latin typeface="Carlito"/>
              <a:cs typeface="Carlito"/>
            </a:endParaRPr>
          </a:p>
          <a:p>
            <a:pPr marL="355600" marR="3683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cos </a:t>
            </a:r>
            <a:r>
              <a:rPr sz="3200" dirty="0">
                <a:latin typeface="Carlito"/>
                <a:cs typeface="Carlito"/>
              </a:rPr>
              <a:t>end </a:t>
            </a:r>
            <a:r>
              <a:rPr sz="3200" spc="-5" dirty="0">
                <a:latin typeface="Carlito"/>
                <a:cs typeface="Carlito"/>
              </a:rPr>
              <a:t>allow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DNA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be </a:t>
            </a:r>
            <a:r>
              <a:rPr sz="3200" spc="-15" dirty="0">
                <a:latin typeface="Carlito"/>
                <a:cs typeface="Carlito"/>
              </a:rPr>
              <a:t>circularized 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10" dirty="0">
                <a:latin typeface="Carlito"/>
                <a:cs typeface="Carlito"/>
              </a:rPr>
              <a:t>host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cell.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63773" y="461899"/>
            <a:ext cx="36156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INTRODUCTION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970520" cy="30511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7975" marR="5080" indent="-307975">
              <a:lnSpc>
                <a:spcPct val="100000"/>
              </a:lnSpc>
              <a:spcBef>
                <a:spcPts val="105"/>
              </a:spcBef>
              <a:buChar char="•"/>
              <a:tabLst>
                <a:tab pos="307975" algn="l"/>
              </a:tabLst>
            </a:pPr>
            <a:r>
              <a:rPr sz="3200" dirty="0">
                <a:latin typeface="Carlito"/>
                <a:cs typeface="Carlito"/>
              </a:rPr>
              <a:t>A </a:t>
            </a:r>
            <a:r>
              <a:rPr sz="3200" i="1" spc="-5" dirty="0">
                <a:latin typeface="Carlito"/>
                <a:cs typeface="Carlito"/>
              </a:rPr>
              <a:t>cloning </a:t>
            </a:r>
            <a:r>
              <a:rPr sz="3200" i="1" spc="-10" dirty="0">
                <a:latin typeface="Carlito"/>
                <a:cs typeface="Carlito"/>
              </a:rPr>
              <a:t>vector </a:t>
            </a:r>
            <a:r>
              <a:rPr sz="3200" i="1" dirty="0">
                <a:latin typeface="Carlito"/>
                <a:cs typeface="Carlito"/>
              </a:rPr>
              <a:t>is a DNA </a:t>
            </a:r>
            <a:r>
              <a:rPr sz="3200" i="1" spc="-5" dirty="0">
                <a:latin typeface="Carlito"/>
                <a:cs typeface="Carlito"/>
              </a:rPr>
              <a:t>molecule </a:t>
            </a:r>
            <a:r>
              <a:rPr sz="3200" i="1" dirty="0">
                <a:latin typeface="Carlito"/>
                <a:cs typeface="Carlito"/>
              </a:rPr>
              <a:t>in </a:t>
            </a:r>
            <a:r>
              <a:rPr sz="3200" i="1" spc="-5" dirty="0">
                <a:latin typeface="Carlito"/>
                <a:cs typeface="Carlito"/>
              </a:rPr>
              <a:t>which  </a:t>
            </a:r>
            <a:r>
              <a:rPr sz="3200" spc="-15" dirty="0">
                <a:latin typeface="Carlito"/>
                <a:cs typeface="Carlito"/>
              </a:rPr>
              <a:t>foreign </a:t>
            </a:r>
            <a:r>
              <a:rPr sz="3200" spc="-5" dirty="0">
                <a:latin typeface="Carlito"/>
                <a:cs typeface="Carlito"/>
              </a:rPr>
              <a:t>DNA </a:t>
            </a:r>
            <a:r>
              <a:rPr sz="3200" spc="-10" dirty="0">
                <a:latin typeface="Carlito"/>
                <a:cs typeface="Carlito"/>
              </a:rPr>
              <a:t>can </a:t>
            </a:r>
            <a:r>
              <a:rPr sz="3200" spc="-5" dirty="0">
                <a:latin typeface="Carlito"/>
                <a:cs typeface="Carlito"/>
              </a:rPr>
              <a:t>be inserted or </a:t>
            </a:r>
            <a:r>
              <a:rPr sz="3200" spc="-20" dirty="0">
                <a:latin typeface="Carlito"/>
                <a:cs typeface="Carlito"/>
              </a:rPr>
              <a:t>integrated </a:t>
            </a:r>
            <a:r>
              <a:rPr sz="3200" dirty="0">
                <a:latin typeface="Carlito"/>
                <a:cs typeface="Carlito"/>
              </a:rPr>
              <a:t>and  which is </a:t>
            </a:r>
            <a:r>
              <a:rPr sz="3200" spc="-5" dirty="0">
                <a:latin typeface="Carlito"/>
                <a:cs typeface="Carlito"/>
              </a:rPr>
              <a:t>further capable of </a:t>
            </a:r>
            <a:r>
              <a:rPr sz="3200" spc="-10" dirty="0">
                <a:latin typeface="Carlito"/>
                <a:cs typeface="Carlito"/>
              </a:rPr>
              <a:t>replicating </a:t>
            </a:r>
            <a:r>
              <a:rPr sz="3200" dirty="0">
                <a:latin typeface="Carlito"/>
                <a:cs typeface="Carlito"/>
              </a:rPr>
              <a:t>within  </a:t>
            </a:r>
            <a:r>
              <a:rPr sz="3200" spc="-10" dirty="0">
                <a:latin typeface="Carlito"/>
                <a:cs typeface="Carlito"/>
              </a:rPr>
              <a:t>host </a:t>
            </a:r>
            <a:r>
              <a:rPr sz="3200" dirty="0">
                <a:latin typeface="Carlito"/>
                <a:cs typeface="Carlito"/>
              </a:rPr>
              <a:t>cell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10" dirty="0">
                <a:latin typeface="Carlito"/>
                <a:cs typeface="Carlito"/>
              </a:rPr>
              <a:t>produce </a:t>
            </a:r>
            <a:r>
              <a:rPr sz="3200" spc="-5" dirty="0">
                <a:latin typeface="Carlito"/>
                <a:cs typeface="Carlito"/>
              </a:rPr>
              <a:t>multiple </a:t>
            </a:r>
            <a:r>
              <a:rPr sz="3200" dirty="0">
                <a:latin typeface="Carlito"/>
                <a:cs typeface="Carlito"/>
              </a:rPr>
              <a:t>clones </a:t>
            </a:r>
            <a:r>
              <a:rPr sz="3200" spc="-5" dirty="0">
                <a:latin typeface="Carlito"/>
                <a:cs typeface="Carlito"/>
              </a:rPr>
              <a:t>of  </a:t>
            </a:r>
            <a:r>
              <a:rPr sz="3200" spc="-10" dirty="0">
                <a:latin typeface="Carlito"/>
                <a:cs typeface="Carlito"/>
              </a:rPr>
              <a:t>recombinant</a:t>
            </a:r>
            <a:r>
              <a:rPr sz="3200" spc="-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DNA.</a:t>
            </a:r>
            <a:endParaRPr sz="3200">
              <a:latin typeface="Carlito"/>
              <a:cs typeface="Carlito"/>
            </a:endParaRPr>
          </a:p>
          <a:p>
            <a:pPr marL="306705" indent="-294640">
              <a:lnSpc>
                <a:spcPct val="100000"/>
              </a:lnSpc>
              <a:spcBef>
                <a:spcPts val="775"/>
              </a:spcBef>
              <a:buChar char="•"/>
              <a:tabLst>
                <a:tab pos="307340" algn="l"/>
              </a:tabLst>
            </a:pPr>
            <a:r>
              <a:rPr sz="3200" spc="-10" dirty="0">
                <a:latin typeface="Carlito"/>
                <a:cs typeface="Carlito"/>
              </a:rPr>
              <a:t>Examples: </a:t>
            </a:r>
            <a:r>
              <a:rPr sz="3200" i="1" spc="-5" dirty="0">
                <a:latin typeface="Carlito"/>
                <a:cs typeface="Carlito"/>
              </a:rPr>
              <a:t>Plasmids,phage or</a:t>
            </a:r>
            <a:r>
              <a:rPr sz="3200" i="1" spc="55" dirty="0">
                <a:latin typeface="Carlito"/>
                <a:cs typeface="Carlito"/>
              </a:rPr>
              <a:t> </a:t>
            </a:r>
            <a:r>
              <a:rPr sz="3200" i="1" dirty="0">
                <a:latin typeface="Carlito"/>
                <a:cs typeface="Carlito"/>
              </a:rPr>
              <a:t>virus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27575" y="1610613"/>
            <a:ext cx="3862704" cy="4378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20" dirty="0">
                <a:latin typeface="Carlito"/>
                <a:cs typeface="Carlito"/>
              </a:rPr>
              <a:t>For </a:t>
            </a:r>
            <a:r>
              <a:rPr sz="2800" spc="-5" dirty="0">
                <a:latin typeface="Carlito"/>
                <a:cs typeface="Carlito"/>
              </a:rPr>
              <a:t>cloning of </a:t>
            </a:r>
            <a:r>
              <a:rPr sz="2800" spc="-15" dirty="0">
                <a:latin typeface="Carlito"/>
                <a:cs typeface="Carlito"/>
              </a:rPr>
              <a:t>large </a:t>
            </a:r>
            <a:r>
              <a:rPr sz="2800" spc="-10" dirty="0">
                <a:latin typeface="Carlito"/>
                <a:cs typeface="Carlito"/>
              </a:rPr>
              <a:t>DNA  </a:t>
            </a:r>
            <a:r>
              <a:rPr sz="2800" spc="-15" dirty="0">
                <a:latin typeface="Carlito"/>
                <a:cs typeface="Carlito"/>
              </a:rPr>
              <a:t>fragments, </a:t>
            </a:r>
            <a:r>
              <a:rPr sz="2800" spc="-20" dirty="0">
                <a:latin typeface="Carlito"/>
                <a:cs typeface="Carlito"/>
              </a:rPr>
              <a:t>upto </a:t>
            </a:r>
            <a:r>
              <a:rPr sz="2800" spc="-5" dirty="0">
                <a:latin typeface="Carlito"/>
                <a:cs typeface="Carlito"/>
              </a:rPr>
              <a:t>20kb ,  </a:t>
            </a:r>
            <a:r>
              <a:rPr sz="2800" spc="-10" dirty="0">
                <a:latin typeface="Carlito"/>
                <a:cs typeface="Carlito"/>
              </a:rPr>
              <a:t>non </a:t>
            </a:r>
            <a:r>
              <a:rPr sz="2800" spc="-5" dirty="0">
                <a:latin typeface="Carlito"/>
                <a:cs typeface="Carlito"/>
              </a:rPr>
              <a:t>essential lambda  </a:t>
            </a:r>
            <a:r>
              <a:rPr sz="2800" spc="-10" dirty="0">
                <a:latin typeface="Carlito"/>
                <a:cs typeface="Carlito"/>
              </a:rPr>
              <a:t>DNA </a:t>
            </a:r>
            <a:r>
              <a:rPr sz="2800" spc="-5" dirty="0">
                <a:latin typeface="Carlito"/>
                <a:cs typeface="Carlito"/>
              </a:rPr>
              <a:t>is </a:t>
            </a:r>
            <a:r>
              <a:rPr sz="2800" spc="-15" dirty="0">
                <a:latin typeface="Carlito"/>
                <a:cs typeface="Carlito"/>
              </a:rPr>
              <a:t>removed </a:t>
            </a:r>
            <a:r>
              <a:rPr sz="2800" spc="-5" dirty="0">
                <a:latin typeface="Carlito"/>
                <a:cs typeface="Carlito"/>
              </a:rPr>
              <a:t>and  </a:t>
            </a:r>
            <a:r>
              <a:rPr sz="2800" spc="-10" dirty="0">
                <a:latin typeface="Carlito"/>
                <a:cs typeface="Carlito"/>
              </a:rPr>
              <a:t>replaced </a:t>
            </a:r>
            <a:r>
              <a:rPr sz="2800" spc="-15" dirty="0">
                <a:latin typeface="Carlito"/>
                <a:cs typeface="Carlito"/>
              </a:rPr>
              <a:t>by</a:t>
            </a:r>
            <a:r>
              <a:rPr sz="2800" spc="1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insert.</a:t>
            </a:r>
            <a:endParaRPr sz="2800">
              <a:latin typeface="Carlito"/>
              <a:cs typeface="Carlito"/>
            </a:endParaRPr>
          </a:p>
          <a:p>
            <a:pPr marL="355600" marR="212090" indent="-34353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15" dirty="0">
                <a:latin typeface="Carlito"/>
                <a:cs typeface="Carlito"/>
              </a:rPr>
              <a:t>Recombinant </a:t>
            </a:r>
            <a:r>
              <a:rPr sz="2800" spc="-10" dirty="0">
                <a:latin typeface="Carlito"/>
                <a:cs typeface="Carlito"/>
              </a:rPr>
              <a:t>DNA </a:t>
            </a:r>
            <a:r>
              <a:rPr sz="2800" spc="-5" dirty="0">
                <a:latin typeface="Carlito"/>
                <a:cs typeface="Carlito"/>
              </a:rPr>
              <a:t>is  then </a:t>
            </a:r>
            <a:r>
              <a:rPr sz="2800" spc="-15" dirty="0">
                <a:latin typeface="Carlito"/>
                <a:cs typeface="Carlito"/>
              </a:rPr>
              <a:t>packaged </a:t>
            </a:r>
            <a:r>
              <a:rPr sz="2800" spc="-5" dirty="0">
                <a:latin typeface="Carlito"/>
                <a:cs typeface="Carlito"/>
              </a:rPr>
              <a:t>within  </a:t>
            </a:r>
            <a:r>
              <a:rPr sz="2800" spc="-20" dirty="0">
                <a:latin typeface="Carlito"/>
                <a:cs typeface="Carlito"/>
              </a:rPr>
              <a:t>viral </a:t>
            </a:r>
            <a:r>
              <a:rPr sz="2800" spc="-10" dirty="0">
                <a:latin typeface="Carlito"/>
                <a:cs typeface="Carlito"/>
              </a:rPr>
              <a:t>particle </a:t>
            </a:r>
            <a:r>
              <a:rPr sz="2800" spc="-15" dirty="0">
                <a:latin typeface="Carlito"/>
                <a:cs typeface="Carlito"/>
              </a:rPr>
              <a:t>.these </a:t>
            </a:r>
            <a:r>
              <a:rPr sz="2800" spc="-20" dirty="0">
                <a:latin typeface="Carlito"/>
                <a:cs typeface="Carlito"/>
              </a:rPr>
              <a:t>are  </a:t>
            </a:r>
            <a:r>
              <a:rPr sz="2800" spc="-10" dirty="0">
                <a:latin typeface="Carlito"/>
                <a:cs typeface="Carlito"/>
              </a:rPr>
              <a:t>allowed </a:t>
            </a:r>
            <a:r>
              <a:rPr sz="2800" spc="-20" dirty="0">
                <a:latin typeface="Carlito"/>
                <a:cs typeface="Carlito"/>
              </a:rPr>
              <a:t>to infect </a:t>
            </a:r>
            <a:r>
              <a:rPr sz="2800" spc="-5" dirty="0">
                <a:latin typeface="Carlito"/>
                <a:cs typeface="Carlito"/>
              </a:rPr>
              <a:t>the  </a:t>
            </a:r>
            <a:r>
              <a:rPr sz="2800" spc="-10" dirty="0">
                <a:latin typeface="Carlito"/>
                <a:cs typeface="Carlito"/>
              </a:rPr>
              <a:t>bacterial </a:t>
            </a:r>
            <a:r>
              <a:rPr sz="2800" spc="-5" dirty="0">
                <a:latin typeface="Carlito"/>
                <a:cs typeface="Carlito"/>
              </a:rPr>
              <a:t>cell.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627" y="1499616"/>
            <a:ext cx="4649724" cy="46436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92829" y="461899"/>
            <a:ext cx="19602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5" dirty="0">
                <a:latin typeface="Carlito"/>
                <a:cs typeface="Carlito"/>
              </a:rPr>
              <a:t>Cosmids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37461"/>
            <a:ext cx="7927975" cy="4470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5" dirty="0">
                <a:latin typeface="Carlito"/>
                <a:cs typeface="Carlito"/>
              </a:rPr>
              <a:t>Cosmid </a:t>
            </a:r>
            <a:r>
              <a:rPr sz="2700" b="1" spc="-15" dirty="0">
                <a:latin typeface="Carlito"/>
                <a:cs typeface="Carlito"/>
              </a:rPr>
              <a:t>are </a:t>
            </a:r>
            <a:r>
              <a:rPr sz="2700" b="1" spc="-10" dirty="0">
                <a:latin typeface="Carlito"/>
                <a:cs typeface="Carlito"/>
              </a:rPr>
              <a:t>hybrid </a:t>
            </a:r>
            <a:r>
              <a:rPr sz="2700" b="1" spc="-5" dirty="0">
                <a:latin typeface="Carlito"/>
                <a:cs typeface="Carlito"/>
              </a:rPr>
              <a:t>DNA</a:t>
            </a:r>
            <a:r>
              <a:rPr sz="2700" b="1" spc="35" dirty="0">
                <a:latin typeface="Carlito"/>
                <a:cs typeface="Carlito"/>
              </a:rPr>
              <a:t> </a:t>
            </a:r>
            <a:r>
              <a:rPr sz="2700" b="1" spc="-10" dirty="0">
                <a:latin typeface="Carlito"/>
                <a:cs typeface="Carlito"/>
              </a:rPr>
              <a:t>molecules</a:t>
            </a:r>
            <a:endParaRPr sz="2700">
              <a:latin typeface="Carlito"/>
              <a:cs typeface="Carlito"/>
            </a:endParaRPr>
          </a:p>
          <a:p>
            <a:pPr marL="355600" marR="226060" indent="-342900">
              <a:lnSpc>
                <a:spcPts val="2590"/>
              </a:lnSpc>
              <a:spcBef>
                <a:spcPts val="6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10" dirty="0">
                <a:latin typeface="Carlito"/>
                <a:cs typeface="Carlito"/>
              </a:rPr>
              <a:t>They </a:t>
            </a:r>
            <a:r>
              <a:rPr sz="2700" b="1" spc="-5" dirty="0">
                <a:latin typeface="Carlito"/>
                <a:cs typeface="Carlito"/>
              </a:rPr>
              <a:t>combine </a:t>
            </a:r>
            <a:r>
              <a:rPr sz="2700" b="1" spc="-15" dirty="0">
                <a:latin typeface="Carlito"/>
                <a:cs typeface="Carlito"/>
              </a:rPr>
              <a:t>features </a:t>
            </a:r>
            <a:r>
              <a:rPr sz="2700" b="1" dirty="0">
                <a:latin typeface="Carlito"/>
                <a:cs typeface="Carlito"/>
              </a:rPr>
              <a:t>of both plasmid and lambda  </a:t>
            </a:r>
            <a:r>
              <a:rPr sz="2700" b="1" spc="-5" dirty="0">
                <a:latin typeface="Carlito"/>
                <a:cs typeface="Carlito"/>
              </a:rPr>
              <a:t>phage.</a:t>
            </a:r>
            <a:endParaRPr sz="2700">
              <a:latin typeface="Carlito"/>
              <a:cs typeface="Carlito"/>
            </a:endParaRPr>
          </a:p>
          <a:p>
            <a:pPr marL="355600" marR="5080" indent="-342900">
              <a:lnSpc>
                <a:spcPct val="8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5" dirty="0">
                <a:latin typeface="Carlito"/>
                <a:cs typeface="Carlito"/>
              </a:rPr>
              <a:t>Their </a:t>
            </a:r>
            <a:r>
              <a:rPr sz="2700" b="1" dirty="0">
                <a:latin typeface="Carlito"/>
                <a:cs typeface="Carlito"/>
              </a:rPr>
              <a:t>plasmid part enables them </a:t>
            </a:r>
            <a:r>
              <a:rPr sz="2700" b="1" spc="-15" dirty="0">
                <a:latin typeface="Carlito"/>
                <a:cs typeface="Carlito"/>
              </a:rPr>
              <a:t>to replicate </a:t>
            </a:r>
            <a:r>
              <a:rPr sz="2700" b="1" dirty="0">
                <a:latin typeface="Carlito"/>
                <a:cs typeface="Carlito"/>
              </a:rPr>
              <a:t>as it has  origine of </a:t>
            </a:r>
            <a:r>
              <a:rPr sz="2700" b="1" spc="-10" dirty="0">
                <a:latin typeface="Carlito"/>
                <a:cs typeface="Carlito"/>
              </a:rPr>
              <a:t>replication. </a:t>
            </a:r>
            <a:r>
              <a:rPr sz="2700" b="1" spc="-5" dirty="0">
                <a:latin typeface="Carlito"/>
                <a:cs typeface="Carlito"/>
              </a:rPr>
              <a:t>Plasmid </a:t>
            </a:r>
            <a:r>
              <a:rPr sz="2700" b="1" dirty="0">
                <a:latin typeface="Carlito"/>
                <a:cs typeface="Carlito"/>
              </a:rPr>
              <a:t>part also help in  </a:t>
            </a:r>
            <a:r>
              <a:rPr sz="2700" b="1" spc="-5" dirty="0">
                <a:latin typeface="Carlito"/>
                <a:cs typeface="Carlito"/>
              </a:rPr>
              <a:t>selection </a:t>
            </a:r>
            <a:r>
              <a:rPr sz="2700" b="1" dirty="0">
                <a:latin typeface="Carlito"/>
                <a:cs typeface="Carlito"/>
              </a:rPr>
              <a:t>due </a:t>
            </a:r>
            <a:r>
              <a:rPr sz="2700" b="1" spc="-10" dirty="0">
                <a:latin typeface="Carlito"/>
                <a:cs typeface="Carlito"/>
              </a:rPr>
              <a:t>to presence </a:t>
            </a:r>
            <a:r>
              <a:rPr sz="2700" b="1" dirty="0">
                <a:latin typeface="Carlito"/>
                <a:cs typeface="Carlito"/>
              </a:rPr>
              <a:t>of </a:t>
            </a:r>
            <a:r>
              <a:rPr sz="2700" b="1" spc="-15" dirty="0">
                <a:latin typeface="Carlito"/>
                <a:cs typeface="Carlito"/>
              </a:rPr>
              <a:t>marker</a:t>
            </a:r>
            <a:r>
              <a:rPr sz="2700" b="1" spc="65" dirty="0">
                <a:latin typeface="Carlito"/>
                <a:cs typeface="Carlito"/>
              </a:rPr>
              <a:t> </a:t>
            </a:r>
            <a:r>
              <a:rPr sz="2700" b="1" spc="-10" dirty="0">
                <a:latin typeface="Carlito"/>
                <a:cs typeface="Carlito"/>
              </a:rPr>
              <a:t>gene.</a:t>
            </a:r>
            <a:endParaRPr sz="2700">
              <a:latin typeface="Carlito"/>
              <a:cs typeface="Carlito"/>
            </a:endParaRPr>
          </a:p>
          <a:p>
            <a:pPr marL="355600" marR="401955" indent="-342900" algn="just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355600" algn="l"/>
              </a:tabLst>
            </a:pPr>
            <a:r>
              <a:rPr sz="2700" b="1" spc="-5" dirty="0">
                <a:latin typeface="Carlito"/>
                <a:cs typeface="Carlito"/>
              </a:rPr>
              <a:t>Their </a:t>
            </a:r>
            <a:r>
              <a:rPr sz="2700" b="1" dirty="0">
                <a:latin typeface="Carlito"/>
                <a:cs typeface="Carlito"/>
              </a:rPr>
              <a:t>lambda part </a:t>
            </a:r>
            <a:r>
              <a:rPr sz="2700" b="1" spc="-10" dirty="0">
                <a:latin typeface="Carlito"/>
                <a:cs typeface="Carlito"/>
              </a:rPr>
              <a:t>(cos </a:t>
            </a:r>
            <a:r>
              <a:rPr sz="2700" b="1" spc="-5" dirty="0">
                <a:latin typeface="Carlito"/>
                <a:cs typeface="Carlito"/>
              </a:rPr>
              <a:t>sequence)allow </a:t>
            </a:r>
            <a:r>
              <a:rPr sz="2700" b="1" dirty="0">
                <a:latin typeface="Carlito"/>
                <a:cs typeface="Carlito"/>
              </a:rPr>
              <a:t>them </a:t>
            </a:r>
            <a:r>
              <a:rPr sz="2700" b="1" spc="-15" dirty="0">
                <a:latin typeface="Carlito"/>
                <a:cs typeface="Carlito"/>
              </a:rPr>
              <a:t>to </a:t>
            </a:r>
            <a:r>
              <a:rPr sz="2700" b="1" dirty="0">
                <a:latin typeface="Carlito"/>
                <a:cs typeface="Carlito"/>
              </a:rPr>
              <a:t>be  </a:t>
            </a:r>
            <a:r>
              <a:rPr sz="2700" b="1" spc="-10" dirty="0">
                <a:latin typeface="Carlito"/>
                <a:cs typeface="Carlito"/>
              </a:rPr>
              <a:t>packaged </a:t>
            </a:r>
            <a:r>
              <a:rPr sz="2700" b="1" dirty="0">
                <a:latin typeface="Carlito"/>
                <a:cs typeface="Carlito"/>
              </a:rPr>
              <a:t>in a </a:t>
            </a:r>
            <a:r>
              <a:rPr sz="2700" b="1" spc="-5" dirty="0">
                <a:latin typeface="Carlito"/>
                <a:cs typeface="Carlito"/>
              </a:rPr>
              <a:t>phage </a:t>
            </a:r>
            <a:r>
              <a:rPr sz="2700" b="1" spc="-10" dirty="0">
                <a:latin typeface="Carlito"/>
                <a:cs typeface="Carlito"/>
              </a:rPr>
              <a:t>coat </a:t>
            </a:r>
            <a:r>
              <a:rPr sz="2700" b="1" dirty="0">
                <a:latin typeface="Carlito"/>
                <a:cs typeface="Carlito"/>
              </a:rPr>
              <a:t>and </a:t>
            </a:r>
            <a:r>
              <a:rPr sz="2700" b="1" spc="-15" dirty="0">
                <a:latin typeface="Carlito"/>
                <a:cs typeface="Carlito"/>
              </a:rPr>
              <a:t>to </a:t>
            </a:r>
            <a:r>
              <a:rPr sz="2700" b="1" dirty="0">
                <a:latin typeface="Carlito"/>
                <a:cs typeface="Carlito"/>
              </a:rPr>
              <a:t>be </a:t>
            </a:r>
            <a:r>
              <a:rPr sz="2700" b="1" spc="-10" dirty="0">
                <a:latin typeface="Carlito"/>
                <a:cs typeface="Carlito"/>
              </a:rPr>
              <a:t>transduce </a:t>
            </a:r>
            <a:r>
              <a:rPr sz="2700" b="1" spc="-15" dirty="0">
                <a:latin typeface="Carlito"/>
                <a:cs typeface="Carlito"/>
              </a:rPr>
              <a:t>to </a:t>
            </a:r>
            <a:r>
              <a:rPr sz="2700" b="1" dirty="0">
                <a:latin typeface="Carlito"/>
                <a:cs typeface="Carlito"/>
              </a:rPr>
              <a:t>a  </a:t>
            </a:r>
            <a:r>
              <a:rPr sz="2700" b="1" spc="-15" dirty="0">
                <a:latin typeface="Carlito"/>
                <a:cs typeface="Carlito"/>
              </a:rPr>
              <a:t>recipient </a:t>
            </a:r>
            <a:r>
              <a:rPr sz="2700" b="1" dirty="0">
                <a:latin typeface="Carlito"/>
                <a:cs typeface="Carlito"/>
              </a:rPr>
              <a:t>by the lambda </a:t>
            </a:r>
            <a:r>
              <a:rPr sz="2700" b="1" spc="-10" dirty="0">
                <a:latin typeface="Carlito"/>
                <a:cs typeface="Carlito"/>
              </a:rPr>
              <a:t>infection</a:t>
            </a:r>
            <a:r>
              <a:rPr sz="2700" b="1" spc="15" dirty="0">
                <a:latin typeface="Carlito"/>
                <a:cs typeface="Carlito"/>
              </a:rPr>
              <a:t> </a:t>
            </a:r>
            <a:r>
              <a:rPr sz="2700" b="1" spc="-15" dirty="0">
                <a:latin typeface="Carlito"/>
                <a:cs typeface="Carlito"/>
              </a:rPr>
              <a:t>machinery.</a:t>
            </a:r>
            <a:endParaRPr sz="2700">
              <a:latin typeface="Carlito"/>
              <a:cs typeface="Carlito"/>
            </a:endParaRPr>
          </a:p>
          <a:p>
            <a:pPr marL="355600" marR="848360" indent="-342900" algn="just">
              <a:lnSpc>
                <a:spcPts val="2600"/>
              </a:lnSpc>
              <a:spcBef>
                <a:spcPts val="620"/>
              </a:spcBef>
              <a:buFont typeface="Arial"/>
              <a:buChar char="•"/>
              <a:tabLst>
                <a:tab pos="355600" algn="l"/>
              </a:tabLst>
            </a:pPr>
            <a:r>
              <a:rPr sz="2700" b="1" dirty="0">
                <a:latin typeface="Carlito"/>
                <a:cs typeface="Carlito"/>
              </a:rPr>
              <a:t>It has no </a:t>
            </a:r>
            <a:r>
              <a:rPr sz="2700" b="1" spc="-10" dirty="0">
                <a:latin typeface="Carlito"/>
                <a:cs typeface="Carlito"/>
              </a:rPr>
              <a:t>genes </a:t>
            </a:r>
            <a:r>
              <a:rPr sz="2700" b="1" spc="-15" dirty="0">
                <a:latin typeface="Carlito"/>
                <a:cs typeface="Carlito"/>
              </a:rPr>
              <a:t>for </a:t>
            </a:r>
            <a:r>
              <a:rPr sz="2700" b="1" spc="-20" dirty="0">
                <a:latin typeface="Carlito"/>
                <a:cs typeface="Carlito"/>
              </a:rPr>
              <a:t>viral </a:t>
            </a:r>
            <a:r>
              <a:rPr sz="2700" b="1" spc="-15" dirty="0">
                <a:latin typeface="Carlito"/>
                <a:cs typeface="Carlito"/>
              </a:rPr>
              <a:t>protein, </a:t>
            </a:r>
            <a:r>
              <a:rPr sz="2700" b="1" spc="-10" dirty="0">
                <a:latin typeface="Carlito"/>
                <a:cs typeface="Carlito"/>
              </a:rPr>
              <a:t>there </a:t>
            </a:r>
            <a:r>
              <a:rPr sz="2700" b="1" spc="-20" dirty="0">
                <a:latin typeface="Carlito"/>
                <a:cs typeface="Carlito"/>
              </a:rPr>
              <a:t>fore viral  </a:t>
            </a:r>
            <a:r>
              <a:rPr sz="2700" b="1" dirty="0">
                <a:latin typeface="Carlito"/>
                <a:cs typeface="Carlito"/>
              </a:rPr>
              <a:t>particle </a:t>
            </a:r>
            <a:r>
              <a:rPr sz="2700" b="1" spc="-15" dirty="0">
                <a:latin typeface="Carlito"/>
                <a:cs typeface="Carlito"/>
              </a:rPr>
              <a:t>are </a:t>
            </a:r>
            <a:r>
              <a:rPr sz="2700" b="1" dirty="0">
                <a:latin typeface="Carlito"/>
                <a:cs typeface="Carlito"/>
              </a:rPr>
              <a:t>not </a:t>
            </a:r>
            <a:r>
              <a:rPr sz="2700" b="1" spc="-10" dirty="0">
                <a:latin typeface="Carlito"/>
                <a:cs typeface="Carlito"/>
              </a:rPr>
              <a:t>formed </a:t>
            </a:r>
            <a:r>
              <a:rPr sz="2700" b="1" dirty="0">
                <a:latin typeface="Carlito"/>
                <a:cs typeface="Carlito"/>
              </a:rPr>
              <a:t>in</a:t>
            </a:r>
            <a:r>
              <a:rPr sz="2700" b="1" spc="50" dirty="0">
                <a:latin typeface="Carlito"/>
                <a:cs typeface="Carlito"/>
              </a:rPr>
              <a:t> </a:t>
            </a:r>
            <a:r>
              <a:rPr sz="2700" b="1" spc="-5" dirty="0">
                <a:latin typeface="Carlito"/>
                <a:cs typeface="Carlito"/>
              </a:rPr>
              <a:t>host.</a:t>
            </a:r>
            <a:endParaRPr sz="2700">
              <a:latin typeface="Carlito"/>
              <a:cs typeface="Carlito"/>
            </a:endParaRPr>
          </a:p>
          <a:p>
            <a:pPr marL="355600" indent="-342900" algn="just">
              <a:lnSpc>
                <a:spcPct val="100000"/>
              </a:lnSpc>
              <a:spcBef>
                <a:spcPts val="15"/>
              </a:spcBef>
              <a:buFont typeface="Arial"/>
              <a:buChar char="•"/>
              <a:tabLst>
                <a:tab pos="355600" algn="l"/>
              </a:tabLst>
            </a:pPr>
            <a:r>
              <a:rPr sz="2700" b="1" spc="-10" dirty="0">
                <a:latin typeface="Carlito"/>
                <a:cs typeface="Carlito"/>
              </a:rPr>
              <a:t>Host </a:t>
            </a:r>
            <a:r>
              <a:rPr sz="2700" b="1" spc="-5" dirty="0">
                <a:latin typeface="Carlito"/>
                <a:cs typeface="Carlito"/>
              </a:rPr>
              <a:t>cell lysis </a:t>
            </a:r>
            <a:r>
              <a:rPr sz="2700" b="1" spc="-15" dirty="0">
                <a:latin typeface="Carlito"/>
                <a:cs typeface="Carlito"/>
              </a:rPr>
              <a:t>are </a:t>
            </a:r>
            <a:r>
              <a:rPr sz="2700" b="1" dirty="0">
                <a:latin typeface="Carlito"/>
                <a:cs typeface="Carlito"/>
              </a:rPr>
              <a:t>also</a:t>
            </a:r>
            <a:r>
              <a:rPr sz="2700" b="1" spc="25" dirty="0">
                <a:latin typeface="Carlito"/>
                <a:cs typeface="Carlito"/>
              </a:rPr>
              <a:t> </a:t>
            </a:r>
            <a:r>
              <a:rPr sz="2700" b="1" spc="-10" dirty="0">
                <a:latin typeface="Carlito"/>
                <a:cs typeface="Carlito"/>
              </a:rPr>
              <a:t>absent.</a:t>
            </a:r>
            <a:endParaRPr sz="27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79473" y="461899"/>
            <a:ext cx="538480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latin typeface="Carlito"/>
                <a:cs typeface="Carlito"/>
              </a:rPr>
              <a:t>Simians </a:t>
            </a:r>
            <a:r>
              <a:rPr sz="4400" b="1" spc="-5" dirty="0">
                <a:latin typeface="Carlito"/>
                <a:cs typeface="Carlito"/>
              </a:rPr>
              <a:t>virus </a:t>
            </a:r>
            <a:r>
              <a:rPr sz="4400" b="1" dirty="0">
                <a:latin typeface="Carlito"/>
                <a:cs typeface="Carlito"/>
              </a:rPr>
              <a:t>40</a:t>
            </a:r>
            <a:r>
              <a:rPr sz="4400" b="1" spc="-110" dirty="0">
                <a:latin typeface="Carlito"/>
                <a:cs typeface="Carlito"/>
              </a:rPr>
              <a:t> </a:t>
            </a:r>
            <a:r>
              <a:rPr sz="4400" b="1" spc="-15" dirty="0">
                <a:latin typeface="Carlito"/>
                <a:cs typeface="Carlito"/>
              </a:rPr>
              <a:t>(SV40)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10613"/>
            <a:ext cx="3673475" cy="3952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10" dirty="0">
                <a:latin typeface="Carlito"/>
                <a:cs typeface="Carlito"/>
              </a:rPr>
              <a:t>Cloning </a:t>
            </a:r>
            <a:r>
              <a:rPr sz="2800" b="1" spc="-5" dirty="0">
                <a:latin typeface="Carlito"/>
                <a:cs typeface="Carlito"/>
              </a:rPr>
              <a:t>in mammalian  cells is done </a:t>
            </a:r>
            <a:r>
              <a:rPr sz="2800" b="1" spc="-10" dirty="0">
                <a:latin typeface="Carlito"/>
                <a:cs typeface="Carlito"/>
              </a:rPr>
              <a:t>by </a:t>
            </a:r>
            <a:r>
              <a:rPr sz="2800" b="1" spc="-5" dirty="0">
                <a:latin typeface="Carlito"/>
                <a:cs typeface="Carlito"/>
              </a:rPr>
              <a:t>using  </a:t>
            </a:r>
            <a:r>
              <a:rPr sz="2800" b="1" spc="-20" dirty="0">
                <a:latin typeface="Carlito"/>
                <a:cs typeface="Carlito"/>
              </a:rPr>
              <a:t>vectors </a:t>
            </a:r>
            <a:r>
              <a:rPr sz="2800" b="1" spc="-10" dirty="0">
                <a:latin typeface="Carlito"/>
                <a:cs typeface="Carlito"/>
              </a:rPr>
              <a:t>derived </a:t>
            </a:r>
            <a:r>
              <a:rPr sz="2800" b="1" spc="-15" dirty="0">
                <a:latin typeface="Carlito"/>
                <a:cs typeface="Carlito"/>
              </a:rPr>
              <a:t>from  </a:t>
            </a:r>
            <a:r>
              <a:rPr sz="2800" b="1" spc="-10" dirty="0">
                <a:latin typeface="Carlito"/>
                <a:cs typeface="Carlito"/>
              </a:rPr>
              <a:t>certain </a:t>
            </a:r>
            <a:r>
              <a:rPr sz="2800" b="1" spc="-5" dirty="0">
                <a:latin typeface="Carlito"/>
                <a:cs typeface="Carlito"/>
              </a:rPr>
              <a:t>mammalian  </a:t>
            </a:r>
            <a:r>
              <a:rPr sz="2800" b="1" spc="-10" dirty="0">
                <a:latin typeface="Carlito"/>
                <a:cs typeface="Carlito"/>
              </a:rPr>
              <a:t>viruses.</a:t>
            </a:r>
            <a:endParaRPr sz="2800">
              <a:latin typeface="Carlito"/>
              <a:cs typeface="Carlito"/>
            </a:endParaRPr>
          </a:p>
          <a:p>
            <a:pPr marL="355600" marR="13335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Carlito"/>
                <a:cs typeface="Carlito"/>
              </a:rPr>
              <a:t>One </a:t>
            </a:r>
            <a:r>
              <a:rPr sz="2800" b="1" dirty="0">
                <a:latin typeface="Carlito"/>
                <a:cs typeface="Carlito"/>
              </a:rPr>
              <a:t>such </a:t>
            </a:r>
            <a:r>
              <a:rPr sz="2800" b="1" spc="-10" dirty="0">
                <a:latin typeface="Carlito"/>
                <a:cs typeface="Carlito"/>
              </a:rPr>
              <a:t>virus </a:t>
            </a:r>
            <a:r>
              <a:rPr sz="2800" b="1" spc="-5" dirty="0">
                <a:latin typeface="Carlito"/>
                <a:cs typeface="Carlito"/>
              </a:rPr>
              <a:t>is  simians </a:t>
            </a:r>
            <a:r>
              <a:rPr sz="2800" b="1" spc="-10" dirty="0">
                <a:latin typeface="Carlito"/>
                <a:cs typeface="Carlito"/>
              </a:rPr>
              <a:t>virus </a:t>
            </a:r>
            <a:r>
              <a:rPr sz="2800" b="1" spc="-5" dirty="0">
                <a:latin typeface="Carlito"/>
                <a:cs typeface="Carlito"/>
              </a:rPr>
              <a:t>40  belonging </a:t>
            </a:r>
            <a:r>
              <a:rPr sz="2800" b="1" spc="-15" dirty="0">
                <a:latin typeface="Carlito"/>
                <a:cs typeface="Carlito"/>
              </a:rPr>
              <a:t>to </a:t>
            </a:r>
            <a:r>
              <a:rPr sz="2800" b="1" spc="-10" dirty="0">
                <a:latin typeface="Carlito"/>
                <a:cs typeface="Carlito"/>
              </a:rPr>
              <a:t>group </a:t>
            </a:r>
            <a:r>
              <a:rPr sz="2800" b="1" spc="-5" dirty="0">
                <a:latin typeface="Carlito"/>
                <a:cs typeface="Carlito"/>
              </a:rPr>
              <a:t>of  </a:t>
            </a:r>
            <a:r>
              <a:rPr sz="2800" b="1" spc="-10" dirty="0">
                <a:latin typeface="Carlito"/>
                <a:cs typeface="Carlito"/>
              </a:rPr>
              <a:t>papoviruses.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41291" y="1955292"/>
            <a:ext cx="4902708" cy="42595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1017" y="461899"/>
            <a:ext cx="506158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20" dirty="0">
                <a:latin typeface="Carlito"/>
                <a:cs typeface="Carlito"/>
              </a:rPr>
              <a:t>Characteristic </a:t>
            </a:r>
            <a:r>
              <a:rPr sz="4400" b="1" dirty="0">
                <a:latin typeface="Carlito"/>
                <a:cs typeface="Carlito"/>
              </a:rPr>
              <a:t>of</a:t>
            </a:r>
            <a:r>
              <a:rPr sz="4400" b="1" spc="-45" dirty="0">
                <a:latin typeface="Carlito"/>
                <a:cs typeface="Carlito"/>
              </a:rPr>
              <a:t> </a:t>
            </a:r>
            <a:r>
              <a:rPr sz="4400" b="1" spc="-20" dirty="0">
                <a:latin typeface="Carlito"/>
                <a:cs typeface="Carlito"/>
              </a:rPr>
              <a:t>SV40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09978"/>
            <a:ext cx="7833995" cy="446532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447040" indent="-434975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3200" b="1" spc="-5" dirty="0">
                <a:latin typeface="Carlito"/>
                <a:cs typeface="Carlito"/>
              </a:rPr>
              <a:t>spheriacal</a:t>
            </a:r>
            <a:r>
              <a:rPr sz="3200" b="1" spc="-35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virus</a:t>
            </a:r>
            <a:endParaRPr sz="3200">
              <a:latin typeface="Carlito"/>
              <a:cs typeface="Carlito"/>
            </a:endParaRPr>
          </a:p>
          <a:p>
            <a:pPr marL="355600" marR="76835" indent="-342900">
              <a:lnSpc>
                <a:spcPts val="3460"/>
              </a:lnSpc>
              <a:spcBef>
                <a:spcPts val="81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rlito"/>
                <a:cs typeface="Carlito"/>
              </a:rPr>
              <a:t>Its </a:t>
            </a:r>
            <a:r>
              <a:rPr sz="3200" b="1" spc="-10" dirty="0">
                <a:latin typeface="Carlito"/>
                <a:cs typeface="Carlito"/>
              </a:rPr>
              <a:t>coat protein (capsomere) are </a:t>
            </a:r>
            <a:r>
              <a:rPr sz="3200" b="1" spc="-15" dirty="0">
                <a:latin typeface="Carlito"/>
                <a:cs typeface="Carlito"/>
              </a:rPr>
              <a:t>arranged </a:t>
            </a:r>
            <a:r>
              <a:rPr sz="3200" b="1" dirty="0">
                <a:latin typeface="Carlito"/>
                <a:cs typeface="Carlito"/>
              </a:rPr>
              <a:t>in  </a:t>
            </a:r>
            <a:r>
              <a:rPr sz="3200" b="1" spc="-5" dirty="0">
                <a:latin typeface="Carlito"/>
                <a:cs typeface="Carlito"/>
              </a:rPr>
              <a:t>icosahedral</a:t>
            </a:r>
            <a:r>
              <a:rPr sz="3200" b="1" spc="-75" dirty="0">
                <a:latin typeface="Carlito"/>
                <a:cs typeface="Carlito"/>
              </a:rPr>
              <a:t> </a:t>
            </a:r>
            <a:r>
              <a:rPr sz="3200" b="1" spc="-25" dirty="0">
                <a:latin typeface="Carlito"/>
                <a:cs typeface="Carlito"/>
              </a:rPr>
              <a:t>symmetry.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10" dirty="0">
                <a:latin typeface="Carlito"/>
                <a:cs typeface="Carlito"/>
              </a:rPr>
              <a:t>Each capsomere </a:t>
            </a:r>
            <a:r>
              <a:rPr sz="3200" b="1" dirty="0">
                <a:latin typeface="Carlito"/>
                <a:cs typeface="Carlito"/>
              </a:rPr>
              <a:t>is a </a:t>
            </a:r>
            <a:r>
              <a:rPr sz="3200" b="1" spc="-5" dirty="0">
                <a:latin typeface="Carlito"/>
                <a:cs typeface="Carlito"/>
              </a:rPr>
              <a:t>47000 </a:t>
            </a:r>
            <a:r>
              <a:rPr sz="3200" b="1" dirty="0">
                <a:latin typeface="Carlito"/>
                <a:cs typeface="Carlito"/>
              </a:rPr>
              <a:t>kDa</a:t>
            </a:r>
            <a:r>
              <a:rPr sz="3200" b="1" spc="-20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polypeptide.</a:t>
            </a:r>
            <a:endParaRPr sz="3200">
              <a:latin typeface="Carlito"/>
              <a:cs typeface="Carlito"/>
            </a:endParaRPr>
          </a:p>
          <a:p>
            <a:pPr marL="355600" marR="525145" indent="-342900">
              <a:lnSpc>
                <a:spcPts val="3460"/>
              </a:lnSpc>
              <a:spcBef>
                <a:spcPts val="8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rlito"/>
                <a:cs typeface="Carlito"/>
              </a:rPr>
              <a:t>It </a:t>
            </a:r>
            <a:r>
              <a:rPr sz="3200" b="1" spc="-10" dirty="0">
                <a:latin typeface="Carlito"/>
                <a:cs typeface="Carlito"/>
              </a:rPr>
              <a:t>contain </a:t>
            </a:r>
            <a:r>
              <a:rPr sz="3200" b="1" dirty="0">
                <a:latin typeface="Carlito"/>
                <a:cs typeface="Carlito"/>
              </a:rPr>
              <a:t>a double </a:t>
            </a:r>
            <a:r>
              <a:rPr sz="3200" b="1" spc="-10" dirty="0">
                <a:latin typeface="Carlito"/>
                <a:cs typeface="Carlito"/>
              </a:rPr>
              <a:t>stranded circular</a:t>
            </a:r>
            <a:r>
              <a:rPr sz="3200" b="1" spc="-110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DNA  </a:t>
            </a:r>
            <a:r>
              <a:rPr sz="3200" b="1" dirty="0">
                <a:latin typeface="Carlito"/>
                <a:cs typeface="Carlito"/>
              </a:rPr>
              <a:t>(5.24kb)</a:t>
            </a:r>
            <a:r>
              <a:rPr sz="3200" b="1" spc="5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molecule.</a:t>
            </a:r>
            <a:endParaRPr sz="3200">
              <a:latin typeface="Carlito"/>
              <a:cs typeface="Carlito"/>
            </a:endParaRPr>
          </a:p>
          <a:p>
            <a:pPr marL="355600" marR="81915" indent="-342900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15" dirty="0">
                <a:latin typeface="Carlito"/>
                <a:cs typeface="Carlito"/>
              </a:rPr>
              <a:t>SV40 </a:t>
            </a:r>
            <a:r>
              <a:rPr sz="3200" b="1" dirty="0">
                <a:latin typeface="Carlito"/>
                <a:cs typeface="Carlito"/>
              </a:rPr>
              <a:t>DNA becomes </a:t>
            </a:r>
            <a:r>
              <a:rPr sz="3200" b="1" spc="-20" dirty="0">
                <a:latin typeface="Carlito"/>
                <a:cs typeface="Carlito"/>
              </a:rPr>
              <a:t>integrated </a:t>
            </a:r>
            <a:r>
              <a:rPr sz="3200" b="1" spc="-15" dirty="0">
                <a:latin typeface="Carlito"/>
                <a:cs typeface="Carlito"/>
              </a:rPr>
              <a:t>into </a:t>
            </a:r>
            <a:r>
              <a:rPr sz="3200" b="1" dirty="0">
                <a:latin typeface="Carlito"/>
                <a:cs typeface="Carlito"/>
              </a:rPr>
              <a:t>the </a:t>
            </a:r>
            <a:r>
              <a:rPr sz="3200" b="1" spc="-5" dirty="0">
                <a:latin typeface="Carlito"/>
                <a:cs typeface="Carlito"/>
              </a:rPr>
              <a:t>host  </a:t>
            </a:r>
            <a:r>
              <a:rPr sz="3200" b="1" spc="-10" dirty="0">
                <a:latin typeface="Carlito"/>
                <a:cs typeface="Carlito"/>
              </a:rPr>
              <a:t>genome </a:t>
            </a:r>
            <a:r>
              <a:rPr sz="3200" b="1" dirty="0">
                <a:latin typeface="Carlito"/>
                <a:cs typeface="Carlito"/>
              </a:rPr>
              <a:t>and </a:t>
            </a:r>
            <a:r>
              <a:rPr sz="3200" b="1" spc="-10" dirty="0">
                <a:latin typeface="Carlito"/>
                <a:cs typeface="Carlito"/>
              </a:rPr>
              <a:t>are </a:t>
            </a:r>
            <a:r>
              <a:rPr sz="3200" b="1" spc="-5" dirty="0">
                <a:latin typeface="Carlito"/>
                <a:cs typeface="Carlito"/>
              </a:rPr>
              <a:t>often </a:t>
            </a:r>
            <a:r>
              <a:rPr sz="3200" b="1" dirty="0">
                <a:latin typeface="Carlito"/>
                <a:cs typeface="Carlito"/>
              </a:rPr>
              <a:t>amplified</a:t>
            </a:r>
            <a:r>
              <a:rPr sz="3200" b="1" spc="-45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and</a:t>
            </a:r>
            <a:endParaRPr sz="3200">
              <a:latin typeface="Carlito"/>
              <a:cs typeface="Carlito"/>
            </a:endParaRPr>
          </a:p>
          <a:p>
            <a:pPr marL="355600">
              <a:lnSpc>
                <a:spcPts val="3404"/>
              </a:lnSpc>
              <a:tabLst>
                <a:tab pos="3663315" algn="l"/>
              </a:tabLst>
            </a:pPr>
            <a:r>
              <a:rPr sz="3200" b="1" spc="-15" dirty="0">
                <a:latin typeface="Carlito"/>
                <a:cs typeface="Carlito"/>
              </a:rPr>
              <a:t>rearranged</a:t>
            </a:r>
            <a:r>
              <a:rPr sz="3200" b="1" spc="-30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in</a:t>
            </a:r>
            <a:r>
              <a:rPr sz="3200" b="1" spc="10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such	</a:t>
            </a:r>
            <a:r>
              <a:rPr sz="3200" b="1" spc="-15" dirty="0">
                <a:latin typeface="Carlito"/>
                <a:cs typeface="Carlito"/>
              </a:rPr>
              <a:t>transformed </a:t>
            </a:r>
            <a:r>
              <a:rPr sz="3200" b="1" spc="-30" dirty="0">
                <a:latin typeface="Carlito"/>
                <a:cs typeface="Carlito"/>
              </a:rPr>
              <a:t>cell’s</a:t>
            </a:r>
            <a:r>
              <a:rPr sz="3200" b="1" spc="-35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DNA.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63370"/>
            <a:ext cx="7996555" cy="414147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5600" marR="810260" indent="-342900">
              <a:lnSpc>
                <a:spcPts val="3240"/>
              </a:lnSpc>
              <a:spcBef>
                <a:spcPts val="505"/>
              </a:spcBef>
              <a:buFont typeface="Arial"/>
              <a:buChar char="•"/>
              <a:tabLst>
                <a:tab pos="354965" algn="l"/>
                <a:tab pos="355600" algn="l"/>
                <a:tab pos="749300" algn="l"/>
              </a:tabLst>
            </a:pPr>
            <a:r>
              <a:rPr sz="3000" dirty="0">
                <a:latin typeface="Carlito"/>
                <a:cs typeface="Carlito"/>
              </a:rPr>
              <a:t>It	has a </a:t>
            </a:r>
            <a:r>
              <a:rPr sz="3000" spc="-10" dirty="0">
                <a:latin typeface="Carlito"/>
                <a:cs typeface="Carlito"/>
              </a:rPr>
              <a:t>replication </a:t>
            </a:r>
            <a:r>
              <a:rPr sz="3000" spc="-5" dirty="0">
                <a:latin typeface="Carlito"/>
                <a:cs typeface="Carlito"/>
              </a:rPr>
              <a:t>origin </a:t>
            </a:r>
            <a:r>
              <a:rPr sz="3000" dirty="0">
                <a:latin typeface="Carlito"/>
                <a:cs typeface="Carlito"/>
              </a:rPr>
              <a:t>and in it </a:t>
            </a:r>
            <a:r>
              <a:rPr sz="3000" spc="-5" dirty="0">
                <a:latin typeface="Carlito"/>
                <a:cs typeface="Carlito"/>
              </a:rPr>
              <a:t>genes</a:t>
            </a:r>
            <a:r>
              <a:rPr sz="3000" spc="-90" dirty="0">
                <a:latin typeface="Carlito"/>
                <a:cs typeface="Carlito"/>
              </a:rPr>
              <a:t> </a:t>
            </a:r>
            <a:r>
              <a:rPr sz="3000" spc="-15" dirty="0">
                <a:latin typeface="Carlito"/>
                <a:cs typeface="Carlito"/>
              </a:rPr>
              <a:t>are  </a:t>
            </a:r>
            <a:r>
              <a:rPr sz="3000" spc="-10" dirty="0">
                <a:latin typeface="Carlito"/>
                <a:cs typeface="Carlito"/>
              </a:rPr>
              <a:t>grouped </a:t>
            </a:r>
            <a:r>
              <a:rPr sz="3000" dirty="0">
                <a:latin typeface="Carlito"/>
                <a:cs typeface="Carlito"/>
              </a:rPr>
              <a:t>as</a:t>
            </a:r>
            <a:endParaRPr sz="3000">
              <a:latin typeface="Carlito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31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spc="-10" dirty="0">
                <a:latin typeface="Carlito"/>
                <a:cs typeface="Carlito"/>
              </a:rPr>
              <a:t>Early genes</a:t>
            </a:r>
            <a:endParaRPr sz="3000">
              <a:latin typeface="Carlito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36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spc="-20" dirty="0">
                <a:latin typeface="Carlito"/>
                <a:cs typeface="Carlito"/>
              </a:rPr>
              <a:t>Late</a:t>
            </a:r>
            <a:r>
              <a:rPr sz="3000" spc="-15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genes</a:t>
            </a:r>
            <a:endParaRPr sz="3000">
              <a:latin typeface="Carlito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365"/>
              </a:spcBef>
              <a:buFont typeface="Arial"/>
              <a:buChar char="•"/>
              <a:tabLst>
                <a:tab pos="527685" algn="l"/>
                <a:tab pos="528320" algn="l"/>
              </a:tabLst>
            </a:pPr>
            <a:r>
              <a:rPr sz="3000" spc="-10" dirty="0">
                <a:latin typeface="Carlito"/>
                <a:cs typeface="Carlito"/>
              </a:rPr>
              <a:t>Early genes </a:t>
            </a:r>
            <a:r>
              <a:rPr sz="3000" spc="-15" dirty="0">
                <a:latin typeface="Carlito"/>
                <a:cs typeface="Carlito"/>
              </a:rPr>
              <a:t>are </a:t>
            </a:r>
            <a:r>
              <a:rPr sz="3000" spc="-5" dirty="0">
                <a:latin typeface="Carlito"/>
                <a:cs typeface="Carlito"/>
              </a:rPr>
              <a:t>needed </a:t>
            </a:r>
            <a:r>
              <a:rPr sz="3000" spc="-25" dirty="0">
                <a:latin typeface="Carlito"/>
                <a:cs typeface="Carlito"/>
              </a:rPr>
              <a:t>for </a:t>
            </a:r>
            <a:r>
              <a:rPr sz="3000" spc="-10" dirty="0">
                <a:latin typeface="Carlito"/>
                <a:cs typeface="Carlito"/>
              </a:rPr>
              <a:t>replication </a:t>
            </a:r>
            <a:r>
              <a:rPr sz="3000" spc="-5" dirty="0">
                <a:latin typeface="Carlito"/>
                <a:cs typeface="Carlito"/>
              </a:rPr>
              <a:t>of</a:t>
            </a:r>
            <a:r>
              <a:rPr sz="3000" spc="-15" dirty="0">
                <a:latin typeface="Carlito"/>
                <a:cs typeface="Carlito"/>
              </a:rPr>
              <a:t> </a:t>
            </a:r>
            <a:r>
              <a:rPr sz="3000" dirty="0">
                <a:latin typeface="Carlito"/>
                <a:cs typeface="Carlito"/>
              </a:rPr>
              <a:t>DNA.</a:t>
            </a:r>
            <a:endParaRPr sz="3000">
              <a:latin typeface="Carlito"/>
              <a:cs typeface="Carlito"/>
            </a:endParaRPr>
          </a:p>
          <a:p>
            <a:pPr marL="527685" marR="5080" indent="-515620">
              <a:lnSpc>
                <a:spcPct val="90000"/>
              </a:lnSpc>
              <a:spcBef>
                <a:spcPts val="720"/>
              </a:spcBef>
              <a:buFont typeface="Arial"/>
              <a:buChar char="•"/>
              <a:tabLst>
                <a:tab pos="527685" algn="l"/>
                <a:tab pos="528320" algn="l"/>
              </a:tabLst>
            </a:pPr>
            <a:r>
              <a:rPr sz="3000" spc="-20" dirty="0">
                <a:latin typeface="Carlito"/>
                <a:cs typeface="Carlito"/>
              </a:rPr>
              <a:t>Late </a:t>
            </a:r>
            <a:r>
              <a:rPr sz="3000" spc="-10" dirty="0">
                <a:latin typeface="Carlito"/>
                <a:cs typeface="Carlito"/>
              </a:rPr>
              <a:t>genes code </a:t>
            </a:r>
            <a:r>
              <a:rPr sz="3000" spc="-25" dirty="0">
                <a:latin typeface="Carlito"/>
                <a:cs typeface="Carlito"/>
              </a:rPr>
              <a:t>for </a:t>
            </a:r>
            <a:r>
              <a:rPr sz="3000" spc="-15" dirty="0">
                <a:latin typeface="Carlito"/>
                <a:cs typeface="Carlito"/>
              </a:rPr>
              <a:t>viral coat,viral </a:t>
            </a:r>
            <a:r>
              <a:rPr sz="3000" spc="-10" dirty="0">
                <a:latin typeface="Carlito"/>
                <a:cs typeface="Carlito"/>
              </a:rPr>
              <a:t>particle  </a:t>
            </a:r>
            <a:r>
              <a:rPr sz="3000" spc="-5" dirty="0">
                <a:latin typeface="Carlito"/>
                <a:cs typeface="Carlito"/>
              </a:rPr>
              <a:t>adsorbs </a:t>
            </a:r>
            <a:r>
              <a:rPr sz="3000" spc="-15" dirty="0">
                <a:latin typeface="Carlito"/>
                <a:cs typeface="Carlito"/>
              </a:rPr>
              <a:t>to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15" dirty="0">
                <a:latin typeface="Carlito"/>
                <a:cs typeface="Carlito"/>
              </a:rPr>
              <a:t>host </a:t>
            </a:r>
            <a:r>
              <a:rPr sz="3000" spc="-5" dirty="0">
                <a:latin typeface="Carlito"/>
                <a:cs typeface="Carlito"/>
              </a:rPr>
              <a:t>cell </a:t>
            </a:r>
            <a:r>
              <a:rPr sz="3000" spc="-15" dirty="0">
                <a:latin typeface="Carlito"/>
                <a:cs typeface="Carlito"/>
              </a:rPr>
              <a:t>surface </a:t>
            </a:r>
            <a:r>
              <a:rPr sz="3000" dirty="0">
                <a:latin typeface="Carlito"/>
                <a:cs typeface="Carlito"/>
              </a:rPr>
              <a:t>and is  </a:t>
            </a:r>
            <a:r>
              <a:rPr sz="3000" spc="-10" dirty="0">
                <a:latin typeface="Carlito"/>
                <a:cs typeface="Carlito"/>
              </a:rPr>
              <a:t>endocytosed </a:t>
            </a:r>
            <a:r>
              <a:rPr sz="3000" spc="-15" dirty="0">
                <a:latin typeface="Carlito"/>
                <a:cs typeface="Carlito"/>
              </a:rPr>
              <a:t>into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5" dirty="0">
                <a:latin typeface="Carlito"/>
                <a:cs typeface="Carlito"/>
              </a:rPr>
              <a:t>cytoplasm </a:t>
            </a:r>
            <a:r>
              <a:rPr sz="3000" spc="-10" dirty="0">
                <a:latin typeface="Carlito"/>
                <a:cs typeface="Carlito"/>
              </a:rPr>
              <a:t>,where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15" dirty="0">
                <a:latin typeface="Carlito"/>
                <a:cs typeface="Carlito"/>
              </a:rPr>
              <a:t>viral  coat</a:t>
            </a:r>
            <a:r>
              <a:rPr sz="3000" spc="-35" dirty="0">
                <a:latin typeface="Carlito"/>
                <a:cs typeface="Carlito"/>
              </a:rPr>
              <a:t> </a:t>
            </a:r>
            <a:r>
              <a:rPr sz="3000" spc="-5" dirty="0">
                <a:latin typeface="Carlito"/>
                <a:cs typeface="Carlito"/>
              </a:rPr>
              <a:t>shed.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09941"/>
            <a:ext cx="7894955" cy="441642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The SV40 </a:t>
            </a:r>
            <a:r>
              <a:rPr sz="3200" dirty="0">
                <a:latin typeface="Carlito"/>
                <a:cs typeface="Carlito"/>
              </a:rPr>
              <a:t>virus </a:t>
            </a:r>
            <a:r>
              <a:rPr sz="3200" spc="-5" dirty="0">
                <a:latin typeface="Carlito"/>
                <a:cs typeface="Carlito"/>
              </a:rPr>
              <a:t>has two </a:t>
            </a:r>
            <a:r>
              <a:rPr sz="3200" dirty="0">
                <a:latin typeface="Carlito"/>
                <a:cs typeface="Carlito"/>
              </a:rPr>
              <a:t>types of </a:t>
            </a:r>
            <a:r>
              <a:rPr sz="3200" spc="-30" dirty="0">
                <a:latin typeface="Carlito"/>
                <a:cs typeface="Carlito"/>
              </a:rPr>
              <a:t>life</a:t>
            </a:r>
            <a:r>
              <a:rPr sz="3200" spc="2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cycle.</a:t>
            </a:r>
            <a:endParaRPr sz="3200">
              <a:latin typeface="Carlito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25" dirty="0">
                <a:latin typeface="Carlito"/>
                <a:cs typeface="Carlito"/>
              </a:rPr>
              <a:t>Lytic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cycle</a:t>
            </a:r>
            <a:endParaRPr sz="3200">
              <a:latin typeface="Carlito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dirty="0">
                <a:latin typeface="Carlito"/>
                <a:cs typeface="Carlito"/>
              </a:rPr>
              <a:t>Non lytic </a:t>
            </a:r>
            <a:r>
              <a:rPr sz="3200" spc="-25" dirty="0">
                <a:latin typeface="Carlito"/>
                <a:cs typeface="Carlito"/>
              </a:rPr>
              <a:t>life</a:t>
            </a:r>
            <a:r>
              <a:rPr sz="3200" spc="-5" dirty="0">
                <a:latin typeface="Carlito"/>
                <a:cs typeface="Carlito"/>
              </a:rPr>
              <a:t> cycle</a:t>
            </a:r>
            <a:endParaRPr sz="3200">
              <a:latin typeface="Carlito"/>
              <a:cs typeface="Carlito"/>
            </a:endParaRPr>
          </a:p>
          <a:p>
            <a:pPr marL="527685" marR="50165" indent="-51562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dirty="0">
                <a:latin typeface="Carlito"/>
                <a:cs typeface="Carlito"/>
              </a:rPr>
              <a:t>lytic </a:t>
            </a:r>
            <a:r>
              <a:rPr sz="3200" spc="-5" dirty="0">
                <a:latin typeface="Carlito"/>
                <a:cs typeface="Carlito"/>
              </a:rPr>
              <a:t>cycle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15" dirty="0">
                <a:latin typeface="Carlito"/>
                <a:cs typeface="Carlito"/>
              </a:rPr>
              <a:t>SV40 </a:t>
            </a:r>
            <a:r>
              <a:rPr sz="3200" spc="-35" dirty="0">
                <a:latin typeface="Carlito"/>
                <a:cs typeface="Carlito"/>
              </a:rPr>
              <a:t>takes </a:t>
            </a:r>
            <a:r>
              <a:rPr sz="3200" spc="-5" dirty="0">
                <a:latin typeface="Carlito"/>
                <a:cs typeface="Carlito"/>
              </a:rPr>
              <a:t>place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10" dirty="0">
                <a:latin typeface="Carlito"/>
                <a:cs typeface="Carlito"/>
              </a:rPr>
              <a:t>permissive  </a:t>
            </a:r>
            <a:r>
              <a:rPr sz="3200" dirty="0">
                <a:latin typeface="Carlito"/>
                <a:cs typeface="Carlito"/>
              </a:rPr>
              <a:t>cells </a:t>
            </a:r>
            <a:r>
              <a:rPr sz="3200" spc="-5" dirty="0">
                <a:latin typeface="Carlito"/>
                <a:cs typeface="Carlito"/>
              </a:rPr>
              <a:t>which </a:t>
            </a:r>
            <a:r>
              <a:rPr sz="3200" spc="-15" dirty="0">
                <a:latin typeface="Carlito"/>
                <a:cs typeface="Carlito"/>
              </a:rPr>
              <a:t>are </a:t>
            </a:r>
            <a:r>
              <a:rPr sz="3200" spc="-10" dirty="0">
                <a:latin typeface="Carlito"/>
                <a:cs typeface="Carlito"/>
              </a:rPr>
              <a:t>obtained </a:t>
            </a:r>
            <a:r>
              <a:rPr sz="3200" spc="-15" dirty="0">
                <a:latin typeface="Carlito"/>
                <a:cs typeface="Carlito"/>
              </a:rPr>
              <a:t>from </a:t>
            </a: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african  green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spc="-50" dirty="0">
                <a:latin typeface="Carlito"/>
                <a:cs typeface="Carlito"/>
              </a:rPr>
              <a:t>monkey.</a:t>
            </a:r>
            <a:endParaRPr sz="3200">
              <a:latin typeface="Carlito"/>
              <a:cs typeface="Carlito"/>
            </a:endParaRPr>
          </a:p>
          <a:p>
            <a:pPr marL="527685" marR="5080" indent="-51562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dirty="0">
                <a:latin typeface="Carlito"/>
                <a:cs typeface="Carlito"/>
              </a:rPr>
              <a:t>non lytic </a:t>
            </a:r>
            <a:r>
              <a:rPr sz="3200" spc="-25" dirty="0">
                <a:latin typeface="Carlito"/>
                <a:cs typeface="Carlito"/>
              </a:rPr>
              <a:t>life </a:t>
            </a:r>
            <a:r>
              <a:rPr sz="3200" spc="-5" dirty="0">
                <a:latin typeface="Carlito"/>
                <a:cs typeface="Carlito"/>
              </a:rPr>
              <a:t>cycle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10" dirty="0">
                <a:latin typeface="Carlito"/>
                <a:cs typeface="Carlito"/>
              </a:rPr>
              <a:t>SV40 </a:t>
            </a:r>
            <a:r>
              <a:rPr sz="3200" spc="-40" dirty="0">
                <a:latin typeface="Carlito"/>
                <a:cs typeface="Carlito"/>
              </a:rPr>
              <a:t>take </a:t>
            </a:r>
            <a:r>
              <a:rPr sz="3200" spc="-5" dirty="0">
                <a:latin typeface="Carlito"/>
                <a:cs typeface="Carlito"/>
              </a:rPr>
              <a:t>place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5" dirty="0">
                <a:latin typeface="Carlito"/>
                <a:cs typeface="Carlito"/>
              </a:rPr>
              <a:t>non  </a:t>
            </a:r>
            <a:r>
              <a:rPr sz="3200" spc="-10" dirty="0">
                <a:latin typeface="Carlito"/>
                <a:cs typeface="Carlito"/>
              </a:rPr>
              <a:t>permissive </a:t>
            </a:r>
            <a:r>
              <a:rPr sz="3200" dirty="0">
                <a:latin typeface="Carlito"/>
                <a:cs typeface="Carlito"/>
              </a:rPr>
              <a:t>cells </a:t>
            </a:r>
            <a:r>
              <a:rPr sz="3200" spc="-10" dirty="0">
                <a:latin typeface="Carlito"/>
                <a:cs typeface="Carlito"/>
              </a:rPr>
              <a:t>derived </a:t>
            </a:r>
            <a:r>
              <a:rPr sz="3200" spc="-20" dirty="0">
                <a:latin typeface="Carlito"/>
                <a:cs typeface="Carlito"/>
              </a:rPr>
              <a:t>from </a:t>
            </a:r>
            <a:r>
              <a:rPr sz="3200" spc="-15" dirty="0">
                <a:latin typeface="Carlito"/>
                <a:cs typeface="Carlito"/>
              </a:rPr>
              <a:t>rodent</a:t>
            </a:r>
            <a:r>
              <a:rPr sz="3200" spc="2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4994" y="461899"/>
            <a:ext cx="735710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742565" algn="l"/>
              </a:tabLst>
            </a:pPr>
            <a:r>
              <a:rPr sz="4400" b="1" spc="-15" dirty="0">
                <a:latin typeface="Carlito"/>
                <a:cs typeface="Carlito"/>
              </a:rPr>
              <a:t>Permissive	</a:t>
            </a:r>
            <a:r>
              <a:rPr sz="4400" b="1" dirty="0">
                <a:latin typeface="Carlito"/>
                <a:cs typeface="Carlito"/>
              </a:rPr>
              <a:t>and Non</a:t>
            </a:r>
            <a:r>
              <a:rPr sz="4400" b="1" spc="-55" dirty="0">
                <a:latin typeface="Carlito"/>
                <a:cs typeface="Carlito"/>
              </a:rPr>
              <a:t> </a:t>
            </a:r>
            <a:r>
              <a:rPr sz="4400" b="1" spc="-5" dirty="0">
                <a:latin typeface="Carlito"/>
                <a:cs typeface="Carlito"/>
              </a:rPr>
              <a:t>permissive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793355" cy="30511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rlito"/>
                <a:cs typeface="Carlito"/>
              </a:rPr>
              <a:t>Host cell capable </a:t>
            </a:r>
            <a:r>
              <a:rPr sz="3200" b="1" dirty="0">
                <a:latin typeface="Carlito"/>
                <a:cs typeface="Carlito"/>
              </a:rPr>
              <a:t>of supplying the </a:t>
            </a:r>
            <a:r>
              <a:rPr sz="3200" b="1" spc="-5" dirty="0">
                <a:latin typeface="Carlito"/>
                <a:cs typeface="Carlito"/>
              </a:rPr>
              <a:t>metabolic  </a:t>
            </a:r>
            <a:r>
              <a:rPr sz="3200" b="1" spc="-15" dirty="0">
                <a:latin typeface="Carlito"/>
                <a:cs typeface="Carlito"/>
              </a:rPr>
              <a:t>requirement </a:t>
            </a:r>
            <a:r>
              <a:rPr sz="3200" b="1" dirty="0">
                <a:latin typeface="Carlito"/>
                <a:cs typeface="Carlito"/>
              </a:rPr>
              <a:t>of </a:t>
            </a:r>
            <a:r>
              <a:rPr sz="3200" b="1" spc="-5" dirty="0">
                <a:latin typeface="Carlito"/>
                <a:cs typeface="Carlito"/>
              </a:rPr>
              <a:t>virus </a:t>
            </a:r>
            <a:r>
              <a:rPr sz="3200" b="1" spc="-10" dirty="0">
                <a:latin typeface="Carlito"/>
                <a:cs typeface="Carlito"/>
              </a:rPr>
              <a:t>replication are </a:t>
            </a:r>
            <a:r>
              <a:rPr sz="3200" b="1" dirty="0">
                <a:latin typeface="Carlito"/>
                <a:cs typeface="Carlito"/>
              </a:rPr>
              <a:t>said </a:t>
            </a:r>
            <a:r>
              <a:rPr sz="3200" b="1" spc="-15" dirty="0">
                <a:latin typeface="Carlito"/>
                <a:cs typeface="Carlito"/>
              </a:rPr>
              <a:t>to  </a:t>
            </a:r>
            <a:r>
              <a:rPr sz="3200" b="1" dirty="0">
                <a:latin typeface="Carlito"/>
                <a:cs typeface="Carlito"/>
              </a:rPr>
              <a:t>be </a:t>
            </a:r>
            <a:r>
              <a:rPr sz="3200" b="1" spc="-5" dirty="0">
                <a:latin typeface="Carlito"/>
                <a:cs typeface="Carlito"/>
              </a:rPr>
              <a:t>permissive</a:t>
            </a:r>
            <a:r>
              <a:rPr sz="3200" b="1" spc="-40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.</a:t>
            </a:r>
            <a:endParaRPr sz="3200">
              <a:latin typeface="Carlito"/>
              <a:cs typeface="Carlito"/>
            </a:endParaRPr>
          </a:p>
          <a:p>
            <a:pPr marL="355600" marR="7048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rlito"/>
                <a:cs typeface="Carlito"/>
              </a:rPr>
              <a:t>Host which </a:t>
            </a:r>
            <a:r>
              <a:rPr sz="3200" b="1" spc="-10" dirty="0">
                <a:latin typeface="Carlito"/>
                <a:cs typeface="Carlito"/>
              </a:rPr>
              <a:t>can </a:t>
            </a:r>
            <a:r>
              <a:rPr sz="3200" b="1" dirty="0">
                <a:latin typeface="Carlito"/>
                <a:cs typeface="Carlito"/>
              </a:rPr>
              <a:t>not </a:t>
            </a:r>
            <a:r>
              <a:rPr sz="3200" b="1" spc="-5" dirty="0">
                <a:latin typeface="Carlito"/>
                <a:cs typeface="Carlito"/>
              </a:rPr>
              <a:t>provide </a:t>
            </a:r>
            <a:r>
              <a:rPr sz="3200" b="1" dirty="0">
                <a:latin typeface="Carlito"/>
                <a:cs typeface="Carlito"/>
              </a:rPr>
              <a:t>the necessary  </a:t>
            </a:r>
            <a:r>
              <a:rPr sz="3200" b="1" spc="-15" dirty="0">
                <a:latin typeface="Carlito"/>
                <a:cs typeface="Carlito"/>
              </a:rPr>
              <a:t>requirement </a:t>
            </a:r>
            <a:r>
              <a:rPr sz="3200" b="1" spc="-25" dirty="0">
                <a:latin typeface="Carlito"/>
                <a:cs typeface="Carlito"/>
              </a:rPr>
              <a:t>for </a:t>
            </a:r>
            <a:r>
              <a:rPr sz="3200" b="1" spc="-5" dirty="0">
                <a:latin typeface="Carlito"/>
                <a:cs typeface="Carlito"/>
              </a:rPr>
              <a:t>virus </a:t>
            </a:r>
            <a:r>
              <a:rPr sz="3200" b="1" spc="-10" dirty="0">
                <a:latin typeface="Carlito"/>
                <a:cs typeface="Carlito"/>
              </a:rPr>
              <a:t>replication are </a:t>
            </a:r>
            <a:r>
              <a:rPr sz="3200" b="1" dirty="0">
                <a:latin typeface="Carlito"/>
                <a:cs typeface="Carlito"/>
              </a:rPr>
              <a:t>said </a:t>
            </a:r>
            <a:r>
              <a:rPr sz="3200" b="1" spc="-15" dirty="0">
                <a:latin typeface="Carlito"/>
                <a:cs typeface="Carlito"/>
              </a:rPr>
              <a:t>to  </a:t>
            </a:r>
            <a:r>
              <a:rPr sz="3200" b="1" dirty="0">
                <a:latin typeface="Carlito"/>
                <a:cs typeface="Carlito"/>
              </a:rPr>
              <a:t>be </a:t>
            </a:r>
            <a:r>
              <a:rPr sz="3200" b="1" spc="-5" dirty="0">
                <a:latin typeface="Carlito"/>
                <a:cs typeface="Carlito"/>
              </a:rPr>
              <a:t>non </a:t>
            </a:r>
            <a:r>
              <a:rPr sz="3200" b="1" dirty="0">
                <a:latin typeface="Carlito"/>
                <a:cs typeface="Carlito"/>
              </a:rPr>
              <a:t>permissive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2938" y="461899"/>
            <a:ext cx="32804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10" dirty="0">
                <a:latin typeface="Carlito"/>
                <a:cs typeface="Carlito"/>
              </a:rPr>
              <a:t>Shuttle</a:t>
            </a:r>
            <a:r>
              <a:rPr sz="4400" b="1" spc="-75" dirty="0">
                <a:latin typeface="Carlito"/>
                <a:cs typeface="Carlito"/>
              </a:rPr>
              <a:t> </a:t>
            </a:r>
            <a:r>
              <a:rPr sz="4400" b="1" spc="-15" dirty="0">
                <a:latin typeface="Carlito"/>
                <a:cs typeface="Carlito"/>
              </a:rPr>
              <a:t>vector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8058150" cy="3636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8732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  <a:tab pos="5221605" algn="l"/>
              </a:tabLst>
            </a:pPr>
            <a:r>
              <a:rPr sz="3200" spc="-10" dirty="0">
                <a:latin typeface="Carlito"/>
                <a:cs typeface="Carlito"/>
              </a:rPr>
              <a:t>Certain </a:t>
            </a:r>
            <a:r>
              <a:rPr sz="3200" spc="-20" dirty="0">
                <a:latin typeface="Carlito"/>
                <a:cs typeface="Carlito"/>
              </a:rPr>
              <a:t>vectors</a:t>
            </a:r>
            <a:r>
              <a:rPr sz="3200" spc="5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can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replicate	</a:t>
            </a:r>
            <a:r>
              <a:rPr sz="3200" spc="-10" dirty="0">
                <a:latin typeface="Carlito"/>
                <a:cs typeface="Carlito"/>
              </a:rPr>
              <a:t>in </a:t>
            </a:r>
            <a:r>
              <a:rPr sz="3200" spc="-25" dirty="0">
                <a:latin typeface="Carlito"/>
                <a:cs typeface="Carlito"/>
              </a:rPr>
              <a:t>different </a:t>
            </a:r>
            <a:r>
              <a:rPr sz="3200" spc="-10" dirty="0">
                <a:latin typeface="Carlito"/>
                <a:cs typeface="Carlito"/>
              </a:rPr>
              <a:t>host  </a:t>
            </a:r>
            <a:r>
              <a:rPr sz="3200" spc="-30" dirty="0">
                <a:latin typeface="Carlito"/>
                <a:cs typeface="Carlito"/>
              </a:rPr>
              <a:t>system </a:t>
            </a:r>
            <a:r>
              <a:rPr sz="3200" spc="-25" dirty="0">
                <a:latin typeface="Carlito"/>
                <a:cs typeface="Carlito"/>
              </a:rPr>
              <a:t>for </a:t>
            </a:r>
            <a:r>
              <a:rPr sz="3200" spc="-15" dirty="0">
                <a:latin typeface="Carlito"/>
                <a:cs typeface="Carlito"/>
              </a:rPr>
              <a:t>example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5" dirty="0">
                <a:latin typeface="Carlito"/>
                <a:cs typeface="Carlito"/>
              </a:rPr>
              <a:t>e.coli </a:t>
            </a:r>
            <a:r>
              <a:rPr sz="3200" dirty="0">
                <a:latin typeface="Carlito"/>
                <a:cs typeface="Carlito"/>
              </a:rPr>
              <a:t>and in </a:t>
            </a:r>
            <a:r>
              <a:rPr sz="3200" spc="-15" dirty="0">
                <a:latin typeface="Carlito"/>
                <a:cs typeface="Carlito"/>
              </a:rPr>
              <a:t>yeast </a:t>
            </a:r>
            <a:r>
              <a:rPr sz="3200" dirty="0">
                <a:latin typeface="Carlito"/>
                <a:cs typeface="Carlito"/>
              </a:rPr>
              <a:t>.  </a:t>
            </a:r>
            <a:r>
              <a:rPr sz="3200" spc="-5" dirty="0">
                <a:latin typeface="Carlito"/>
                <a:cs typeface="Carlito"/>
              </a:rPr>
              <a:t>Such </a:t>
            </a:r>
            <a:r>
              <a:rPr sz="3200" spc="-10" dirty="0">
                <a:latin typeface="Carlito"/>
                <a:cs typeface="Carlito"/>
              </a:rPr>
              <a:t>vector are </a:t>
            </a:r>
            <a:r>
              <a:rPr sz="3200" spc="-5" dirty="0">
                <a:latin typeface="Carlito"/>
                <a:cs typeface="Carlito"/>
              </a:rPr>
              <a:t>called </a:t>
            </a:r>
            <a:r>
              <a:rPr sz="3200" spc="-10" dirty="0">
                <a:latin typeface="Carlito"/>
                <a:cs typeface="Carlito"/>
              </a:rPr>
              <a:t>shuttle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vectors.</a:t>
            </a:r>
            <a:endParaRPr sz="3200">
              <a:latin typeface="Carlito"/>
              <a:cs typeface="Carlito"/>
            </a:endParaRPr>
          </a:p>
          <a:p>
            <a:pPr marL="355600" marR="143065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Shuttle vector </a:t>
            </a:r>
            <a:r>
              <a:rPr sz="3200" spc="-5" dirty="0">
                <a:latin typeface="Carlito"/>
                <a:cs typeface="Carlito"/>
              </a:rPr>
              <a:t>carry </a:t>
            </a:r>
            <a:r>
              <a:rPr sz="3200" spc="-25" dirty="0">
                <a:latin typeface="Carlito"/>
                <a:cs typeface="Carlito"/>
              </a:rPr>
              <a:t>diferent </a:t>
            </a:r>
            <a:r>
              <a:rPr sz="3200" spc="-5" dirty="0">
                <a:latin typeface="Carlito"/>
                <a:cs typeface="Carlito"/>
              </a:rPr>
              <a:t>origin of  </a:t>
            </a:r>
            <a:r>
              <a:rPr sz="3200" spc="-10" dirty="0">
                <a:latin typeface="Carlito"/>
                <a:cs typeface="Carlito"/>
              </a:rPr>
              <a:t>replication </a:t>
            </a:r>
            <a:r>
              <a:rPr sz="3200" spc="-5" dirty="0">
                <a:latin typeface="Carlito"/>
                <a:cs typeface="Carlito"/>
              </a:rPr>
              <a:t>which </a:t>
            </a:r>
            <a:r>
              <a:rPr sz="3200" spc="-10" dirty="0">
                <a:latin typeface="Carlito"/>
                <a:cs typeface="Carlito"/>
              </a:rPr>
              <a:t>are characterised by  </a:t>
            </a:r>
            <a:r>
              <a:rPr sz="3200" spc="-25" dirty="0">
                <a:latin typeface="Carlito"/>
                <a:cs typeface="Carlito"/>
              </a:rPr>
              <a:t>different </a:t>
            </a:r>
            <a:r>
              <a:rPr sz="3200" spc="-10" dirty="0">
                <a:latin typeface="Carlito"/>
                <a:cs typeface="Carlito"/>
              </a:rPr>
              <a:t>host</a:t>
            </a:r>
            <a:r>
              <a:rPr sz="3200" spc="30" dirty="0">
                <a:latin typeface="Carlito"/>
                <a:cs typeface="Carlito"/>
              </a:rPr>
              <a:t> </a:t>
            </a:r>
            <a:r>
              <a:rPr sz="3200" spc="-25" dirty="0">
                <a:latin typeface="Carlito"/>
                <a:cs typeface="Carlito"/>
              </a:rPr>
              <a:t>system.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5" dirty="0">
                <a:latin typeface="Carlito"/>
                <a:cs typeface="Carlito"/>
              </a:rPr>
              <a:t>E.g </a:t>
            </a:r>
            <a:r>
              <a:rPr sz="3200" spc="-15" dirty="0">
                <a:latin typeface="Carlito"/>
                <a:cs typeface="Carlito"/>
              </a:rPr>
              <a:t>yeast </a:t>
            </a:r>
            <a:r>
              <a:rPr sz="3200" spc="-5" dirty="0">
                <a:latin typeface="Carlito"/>
                <a:cs typeface="Carlito"/>
              </a:rPr>
              <a:t>episomal plasmid </a:t>
            </a:r>
            <a:r>
              <a:rPr sz="3200" spc="-15" dirty="0">
                <a:latin typeface="Carlito"/>
                <a:cs typeface="Carlito"/>
              </a:rPr>
              <a:t>are shuttle</a:t>
            </a:r>
            <a:r>
              <a:rPr sz="3200" spc="100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vectors.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5464" y="461899"/>
            <a:ext cx="55111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70" dirty="0"/>
              <a:t>Yeast </a:t>
            </a:r>
            <a:r>
              <a:rPr sz="4400" dirty="0"/>
              <a:t>episomal</a:t>
            </a:r>
            <a:r>
              <a:rPr sz="4400" spc="-10" dirty="0"/>
              <a:t> </a:t>
            </a:r>
            <a:r>
              <a:rPr sz="4400" spc="-5" dirty="0"/>
              <a:t>plasmids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10613"/>
            <a:ext cx="3635375" cy="3354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842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pJDB219 ia </a:t>
            </a:r>
            <a:r>
              <a:rPr sz="2800" spc="-5" dirty="0">
                <a:latin typeface="Carlito"/>
                <a:cs typeface="Carlito"/>
              </a:rPr>
              <a:t>an  </a:t>
            </a:r>
            <a:r>
              <a:rPr sz="2800" spc="-15" dirty="0">
                <a:latin typeface="Carlito"/>
                <a:cs typeface="Carlito"/>
              </a:rPr>
              <a:t>example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5" dirty="0">
                <a:latin typeface="Carlito"/>
                <a:cs typeface="Carlito"/>
              </a:rPr>
              <a:t>yeast  </a:t>
            </a:r>
            <a:r>
              <a:rPr sz="2800" spc="-5" dirty="0">
                <a:latin typeface="Carlito"/>
                <a:cs typeface="Carlito"/>
              </a:rPr>
              <a:t>episomal plasmid</a:t>
            </a:r>
            <a:r>
              <a:rPr sz="2800" spc="-4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.</a:t>
            </a:r>
            <a:endParaRPr sz="2800">
              <a:latin typeface="Carlito"/>
              <a:cs typeface="Carlito"/>
            </a:endParaRPr>
          </a:p>
          <a:p>
            <a:pPr marL="436245" indent="-42418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436245" algn="l"/>
                <a:tab pos="436880" algn="l"/>
              </a:tabLst>
            </a:pPr>
            <a:r>
              <a:rPr sz="2800" spc="-5" dirty="0">
                <a:latin typeface="Carlito"/>
                <a:cs typeface="Carlito"/>
              </a:rPr>
              <a:t>it </a:t>
            </a:r>
            <a:r>
              <a:rPr sz="2800" spc="-10" dirty="0">
                <a:latin typeface="Carlito"/>
                <a:cs typeface="Carlito"/>
              </a:rPr>
              <a:t>include</a:t>
            </a:r>
            <a:r>
              <a:rPr sz="2800" spc="2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:-</a:t>
            </a:r>
            <a:endParaRPr sz="2800">
              <a:latin typeface="Carlito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latin typeface="Carlito"/>
                <a:cs typeface="Carlito"/>
              </a:rPr>
              <a:t>The </a:t>
            </a:r>
            <a:r>
              <a:rPr sz="2800" spc="-5" dirty="0">
                <a:latin typeface="Carlito"/>
                <a:cs typeface="Carlito"/>
              </a:rPr>
              <a:t>2 </a:t>
            </a:r>
            <a:r>
              <a:rPr sz="2800" spc="-15" dirty="0">
                <a:latin typeface="Carlito"/>
                <a:cs typeface="Carlito"/>
              </a:rPr>
              <a:t>micron</a:t>
            </a:r>
            <a:r>
              <a:rPr sz="2800" spc="-2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plasmid</a:t>
            </a:r>
            <a:endParaRPr sz="2800">
              <a:latin typeface="Carlito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latin typeface="Carlito"/>
                <a:cs typeface="Carlito"/>
              </a:rPr>
              <a:t>LEU </a:t>
            </a:r>
            <a:r>
              <a:rPr sz="2800" spc="-5" dirty="0">
                <a:latin typeface="Carlito"/>
                <a:cs typeface="Carlito"/>
              </a:rPr>
              <a:t>2</a:t>
            </a:r>
            <a:r>
              <a:rPr sz="280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gene</a:t>
            </a:r>
            <a:endParaRPr sz="2800">
              <a:latin typeface="Carlito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latin typeface="Carlito"/>
                <a:cs typeface="Carlito"/>
              </a:rPr>
              <a:t>The pBR</a:t>
            </a:r>
            <a:r>
              <a:rPr sz="2800" spc="2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322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48200" y="1792223"/>
            <a:ext cx="4038600" cy="41407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1" y="461899"/>
            <a:ext cx="4420996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i="1" spc="-10" dirty="0">
                <a:latin typeface="Carlito"/>
                <a:cs typeface="Carlito"/>
              </a:rPr>
              <a:t>Characteristics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40509"/>
            <a:ext cx="3602354" cy="4148454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dirty="0">
                <a:latin typeface="Carlito"/>
                <a:cs typeface="Carlito"/>
              </a:rPr>
              <a:t>It </a:t>
            </a:r>
            <a:r>
              <a:rPr sz="2600" spc="-5" dirty="0">
                <a:latin typeface="Carlito"/>
                <a:cs typeface="Carlito"/>
              </a:rPr>
              <a:t>should be </a:t>
            </a:r>
            <a:r>
              <a:rPr sz="2600" dirty="0">
                <a:latin typeface="Carlito"/>
                <a:cs typeface="Carlito"/>
              </a:rPr>
              <a:t>able </a:t>
            </a:r>
            <a:r>
              <a:rPr sz="2600" spc="-15" dirty="0">
                <a:latin typeface="Carlito"/>
                <a:cs typeface="Carlito"/>
              </a:rPr>
              <a:t>to  </a:t>
            </a:r>
            <a:r>
              <a:rPr sz="2600" spc="-10" dirty="0">
                <a:latin typeface="Carlito"/>
                <a:cs typeface="Carlito"/>
              </a:rPr>
              <a:t>replicate</a:t>
            </a:r>
            <a:r>
              <a:rPr sz="2600" spc="-50" dirty="0">
                <a:latin typeface="Carlito"/>
                <a:cs typeface="Carlito"/>
              </a:rPr>
              <a:t> </a:t>
            </a:r>
            <a:r>
              <a:rPr sz="2600" spc="-20" dirty="0">
                <a:latin typeface="Carlito"/>
                <a:cs typeface="Carlito"/>
              </a:rPr>
              <a:t>autonomously.</a:t>
            </a:r>
            <a:endParaRPr sz="26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dirty="0">
                <a:latin typeface="Carlito"/>
                <a:cs typeface="Carlito"/>
              </a:rPr>
              <a:t>Origin </a:t>
            </a:r>
            <a:r>
              <a:rPr sz="2600" spc="-5" dirty="0">
                <a:latin typeface="Carlito"/>
                <a:cs typeface="Carlito"/>
              </a:rPr>
              <a:t>of</a:t>
            </a:r>
            <a:r>
              <a:rPr sz="2600" spc="-15" dirty="0">
                <a:latin typeface="Carlito"/>
                <a:cs typeface="Carlito"/>
              </a:rPr>
              <a:t> </a:t>
            </a:r>
            <a:r>
              <a:rPr sz="2600" spc="-5" dirty="0">
                <a:latin typeface="Carlito"/>
                <a:cs typeface="Carlito"/>
              </a:rPr>
              <a:t>replication.</a:t>
            </a:r>
            <a:endParaRPr sz="26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spc="-5" dirty="0">
                <a:latin typeface="Carlito"/>
                <a:cs typeface="Carlito"/>
              </a:rPr>
              <a:t>Selectable</a:t>
            </a:r>
            <a:r>
              <a:rPr sz="2600" spc="-40" dirty="0">
                <a:latin typeface="Carlito"/>
                <a:cs typeface="Carlito"/>
              </a:rPr>
              <a:t> </a:t>
            </a:r>
            <a:r>
              <a:rPr sz="2600" spc="-20" dirty="0">
                <a:latin typeface="Carlito"/>
                <a:cs typeface="Carlito"/>
              </a:rPr>
              <a:t>markers.</a:t>
            </a:r>
            <a:endParaRPr sz="26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spc="-5" dirty="0">
                <a:latin typeface="Carlito"/>
                <a:cs typeface="Carlito"/>
              </a:rPr>
              <a:t>Restriction</a:t>
            </a:r>
            <a:r>
              <a:rPr sz="2600" spc="-25" dirty="0">
                <a:latin typeface="Carlito"/>
                <a:cs typeface="Carlito"/>
              </a:rPr>
              <a:t> </a:t>
            </a:r>
            <a:r>
              <a:rPr sz="2600" spc="-5" dirty="0">
                <a:latin typeface="Carlito"/>
                <a:cs typeface="Carlito"/>
              </a:rPr>
              <a:t>sites.</a:t>
            </a:r>
            <a:endParaRPr sz="2600">
              <a:latin typeface="Carlito"/>
              <a:cs typeface="Carlito"/>
            </a:endParaRPr>
          </a:p>
          <a:p>
            <a:pPr marL="430530" indent="-418465">
              <a:lnSpc>
                <a:spcPct val="100000"/>
              </a:lnSpc>
              <a:buFont typeface="Arial"/>
              <a:buChar char="•"/>
              <a:tabLst>
                <a:tab pos="429895" algn="l"/>
                <a:tab pos="431165" algn="l"/>
              </a:tabLst>
            </a:pPr>
            <a:r>
              <a:rPr sz="2600" b="1" dirty="0">
                <a:latin typeface="Carlito"/>
                <a:cs typeface="Carlito"/>
              </a:rPr>
              <a:t>Small</a:t>
            </a:r>
            <a:r>
              <a:rPr sz="2600" b="1" spc="-20" dirty="0">
                <a:latin typeface="Carlito"/>
                <a:cs typeface="Carlito"/>
              </a:rPr>
              <a:t> </a:t>
            </a:r>
            <a:r>
              <a:rPr sz="2600" b="1" spc="-15" dirty="0">
                <a:latin typeface="Carlito"/>
                <a:cs typeface="Carlito"/>
              </a:rPr>
              <a:t>size.</a:t>
            </a:r>
            <a:endParaRPr sz="2600">
              <a:latin typeface="Carlito"/>
              <a:cs typeface="Carlito"/>
            </a:endParaRPr>
          </a:p>
          <a:p>
            <a:pPr marL="430530" indent="-418465">
              <a:lnSpc>
                <a:spcPct val="100000"/>
              </a:lnSpc>
              <a:buFont typeface="Arial"/>
              <a:buChar char="•"/>
              <a:tabLst>
                <a:tab pos="429895" algn="l"/>
                <a:tab pos="431165" algn="l"/>
              </a:tabLst>
            </a:pPr>
            <a:r>
              <a:rPr sz="2600" b="1" dirty="0">
                <a:latin typeface="Carlito"/>
                <a:cs typeface="Carlito"/>
              </a:rPr>
              <a:t>Low molecular</a:t>
            </a:r>
            <a:r>
              <a:rPr sz="2600" b="1" spc="-75" dirty="0">
                <a:latin typeface="Carlito"/>
                <a:cs typeface="Carlito"/>
              </a:rPr>
              <a:t> </a:t>
            </a:r>
            <a:r>
              <a:rPr sz="2600" b="1" spc="-10" dirty="0">
                <a:latin typeface="Carlito"/>
                <a:cs typeface="Carlito"/>
              </a:rPr>
              <a:t>weight.</a:t>
            </a:r>
            <a:endParaRPr sz="2600">
              <a:latin typeface="Carlito"/>
              <a:cs typeface="Carlito"/>
            </a:endParaRPr>
          </a:p>
          <a:p>
            <a:pPr marL="355600" marR="924560" indent="-342900">
              <a:lnSpc>
                <a:spcPct val="80000"/>
              </a:lnSpc>
              <a:spcBef>
                <a:spcPts val="625"/>
              </a:spcBef>
              <a:buFont typeface="Arial"/>
              <a:buChar char="•"/>
              <a:tabLst>
                <a:tab pos="429895" algn="l"/>
                <a:tab pos="431165" algn="l"/>
              </a:tabLst>
            </a:pPr>
            <a:r>
              <a:rPr dirty="0"/>
              <a:t>	</a:t>
            </a:r>
            <a:r>
              <a:rPr sz="2600" b="1" spc="-5" dirty="0">
                <a:latin typeface="Carlito"/>
                <a:cs typeface="Carlito"/>
              </a:rPr>
              <a:t>Easily </a:t>
            </a:r>
            <a:r>
              <a:rPr sz="2600" b="1" spc="-10" dirty="0">
                <a:latin typeface="Carlito"/>
                <a:cs typeface="Carlito"/>
              </a:rPr>
              <a:t>isolated</a:t>
            </a:r>
            <a:r>
              <a:rPr sz="2600" b="1" spc="-95" dirty="0">
                <a:latin typeface="Carlito"/>
                <a:cs typeface="Carlito"/>
              </a:rPr>
              <a:t> </a:t>
            </a:r>
            <a:r>
              <a:rPr sz="2600" b="1" dirty="0">
                <a:latin typeface="Carlito"/>
                <a:cs typeface="Carlito"/>
              </a:rPr>
              <a:t>&amp;  </a:t>
            </a:r>
            <a:r>
              <a:rPr sz="2600" b="1" spc="-5" dirty="0">
                <a:latin typeface="Carlito"/>
                <a:cs typeface="Carlito"/>
              </a:rPr>
              <a:t>purified.</a:t>
            </a:r>
            <a:endParaRPr sz="2600">
              <a:latin typeface="Carlito"/>
              <a:cs typeface="Carlito"/>
            </a:endParaRPr>
          </a:p>
          <a:p>
            <a:pPr marL="355600" marR="8890" indent="-342900">
              <a:lnSpc>
                <a:spcPts val="25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b="1" spc="-5" dirty="0">
                <a:latin typeface="Carlito"/>
                <a:cs typeface="Carlito"/>
              </a:rPr>
              <a:t>Easily </a:t>
            </a:r>
            <a:r>
              <a:rPr sz="2600" b="1" spc="-10" dirty="0">
                <a:latin typeface="Carlito"/>
                <a:cs typeface="Carlito"/>
              </a:rPr>
              <a:t>isolated </a:t>
            </a:r>
            <a:r>
              <a:rPr sz="2600" b="1" spc="-15" dirty="0">
                <a:latin typeface="Carlito"/>
                <a:cs typeface="Carlito"/>
              </a:rPr>
              <a:t>into </a:t>
            </a:r>
            <a:r>
              <a:rPr sz="2600" b="1" spc="-5" dirty="0">
                <a:latin typeface="Carlito"/>
                <a:cs typeface="Carlito"/>
              </a:rPr>
              <a:t>host  cell.</a:t>
            </a:r>
            <a:endParaRPr sz="26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74464" y="1499616"/>
            <a:ext cx="4646304" cy="464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8592" y="461899"/>
            <a:ext cx="422910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Expression</a:t>
            </a:r>
            <a:r>
              <a:rPr sz="4400" spc="-65" dirty="0"/>
              <a:t> </a:t>
            </a:r>
            <a:r>
              <a:rPr sz="4400" spc="-25" dirty="0"/>
              <a:t>vectors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70990"/>
            <a:ext cx="7920355" cy="372999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185420" indent="-342900">
              <a:lnSpc>
                <a:spcPts val="292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rlito"/>
                <a:cs typeface="Carlito"/>
              </a:rPr>
              <a:t>Sometimes, </a:t>
            </a:r>
            <a:r>
              <a:rPr sz="2700" dirty="0">
                <a:latin typeface="Carlito"/>
                <a:cs typeface="Carlito"/>
              </a:rPr>
              <a:t>the </a:t>
            </a:r>
            <a:r>
              <a:rPr sz="2700" spc="-15" dirty="0">
                <a:latin typeface="Carlito"/>
                <a:cs typeface="Carlito"/>
              </a:rPr>
              <a:t>foreign </a:t>
            </a:r>
            <a:r>
              <a:rPr sz="2700" spc="-5" dirty="0">
                <a:latin typeface="Carlito"/>
                <a:cs typeface="Carlito"/>
              </a:rPr>
              <a:t>gene </a:t>
            </a:r>
            <a:r>
              <a:rPr sz="2700" dirty="0">
                <a:latin typeface="Carlito"/>
                <a:cs typeface="Carlito"/>
              </a:rPr>
              <a:t>is </a:t>
            </a:r>
            <a:r>
              <a:rPr sz="2700" spc="-10" dirty="0">
                <a:latin typeface="Carlito"/>
                <a:cs typeface="Carlito"/>
              </a:rPr>
              <a:t>recipient </a:t>
            </a:r>
            <a:r>
              <a:rPr sz="2700" dirty="0">
                <a:latin typeface="Carlito"/>
                <a:cs typeface="Carlito"/>
              </a:rPr>
              <a:t>cell </a:t>
            </a:r>
            <a:r>
              <a:rPr sz="2700" spc="-15" dirty="0">
                <a:latin typeface="Carlito"/>
                <a:cs typeface="Carlito"/>
              </a:rPr>
              <a:t>may </a:t>
            </a:r>
            <a:r>
              <a:rPr sz="2700" dirty="0">
                <a:latin typeface="Carlito"/>
                <a:cs typeface="Carlito"/>
              </a:rPr>
              <a:t>not  </a:t>
            </a:r>
            <a:r>
              <a:rPr sz="2700" spc="-5" dirty="0">
                <a:latin typeface="Carlito"/>
                <a:cs typeface="Carlito"/>
              </a:rPr>
              <a:t>be </a:t>
            </a:r>
            <a:r>
              <a:rPr sz="2700" spc="-10" dirty="0">
                <a:latin typeface="Carlito"/>
                <a:cs typeface="Carlito"/>
              </a:rPr>
              <a:t>expressesd. </a:t>
            </a:r>
            <a:r>
              <a:rPr sz="2700" spc="-5" dirty="0">
                <a:latin typeface="Carlito"/>
                <a:cs typeface="Carlito"/>
              </a:rPr>
              <a:t>This </a:t>
            </a:r>
            <a:r>
              <a:rPr sz="2700" spc="-15" dirty="0">
                <a:latin typeface="Carlito"/>
                <a:cs typeface="Carlito"/>
              </a:rPr>
              <a:t>may </a:t>
            </a:r>
            <a:r>
              <a:rPr sz="2700" spc="-5" dirty="0">
                <a:latin typeface="Carlito"/>
                <a:cs typeface="Carlito"/>
              </a:rPr>
              <a:t>be due </a:t>
            </a:r>
            <a:r>
              <a:rPr sz="2700" spc="-15" dirty="0">
                <a:latin typeface="Carlito"/>
                <a:cs typeface="Carlito"/>
              </a:rPr>
              <a:t>to </a:t>
            </a:r>
            <a:r>
              <a:rPr sz="2700" spc="-10" dirty="0">
                <a:latin typeface="Carlito"/>
                <a:cs typeface="Carlito"/>
              </a:rPr>
              <a:t>following</a:t>
            </a:r>
            <a:r>
              <a:rPr sz="2700" spc="-85" dirty="0">
                <a:latin typeface="Carlito"/>
                <a:cs typeface="Carlito"/>
              </a:rPr>
              <a:t> </a:t>
            </a:r>
            <a:r>
              <a:rPr sz="2700" spc="-5" dirty="0">
                <a:latin typeface="Carlito"/>
                <a:cs typeface="Carlito"/>
              </a:rPr>
              <a:t>reasons.</a:t>
            </a:r>
            <a:endParaRPr sz="2700">
              <a:latin typeface="Carlito"/>
              <a:cs typeface="Carlito"/>
            </a:endParaRPr>
          </a:p>
          <a:p>
            <a:pPr marL="527685" marR="799465" indent="-515620">
              <a:lnSpc>
                <a:spcPts val="2920"/>
              </a:lnSpc>
              <a:spcBef>
                <a:spcPts val="64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700" spc="-20" dirty="0">
                <a:latin typeface="Carlito"/>
                <a:cs typeface="Carlito"/>
              </a:rPr>
              <a:t>Transcription </a:t>
            </a:r>
            <a:r>
              <a:rPr sz="2700" spc="-5" dirty="0">
                <a:latin typeface="Carlito"/>
                <a:cs typeface="Carlito"/>
              </a:rPr>
              <a:t>of </a:t>
            </a:r>
            <a:r>
              <a:rPr sz="2700" dirty="0">
                <a:latin typeface="Carlito"/>
                <a:cs typeface="Carlito"/>
              </a:rPr>
              <a:t>the </a:t>
            </a:r>
            <a:r>
              <a:rPr sz="2700" spc="-10" dirty="0">
                <a:latin typeface="Carlito"/>
                <a:cs typeface="Carlito"/>
              </a:rPr>
              <a:t>gene </a:t>
            </a:r>
            <a:r>
              <a:rPr sz="2700" spc="-5" dirty="0">
                <a:latin typeface="Carlito"/>
                <a:cs typeface="Carlito"/>
              </a:rPr>
              <a:t>does not occur due</a:t>
            </a:r>
            <a:r>
              <a:rPr sz="2700" spc="-110" dirty="0">
                <a:latin typeface="Carlito"/>
                <a:cs typeface="Carlito"/>
              </a:rPr>
              <a:t> </a:t>
            </a:r>
            <a:r>
              <a:rPr sz="2700" spc="-15" dirty="0">
                <a:latin typeface="Carlito"/>
                <a:cs typeface="Carlito"/>
              </a:rPr>
              <a:t>to  </a:t>
            </a:r>
            <a:r>
              <a:rPr sz="2700" spc="-5" dirty="0">
                <a:latin typeface="Carlito"/>
                <a:cs typeface="Carlito"/>
              </a:rPr>
              <a:t>absence of </a:t>
            </a:r>
            <a:r>
              <a:rPr sz="2700" dirty="0">
                <a:latin typeface="Carlito"/>
                <a:cs typeface="Carlito"/>
              </a:rPr>
              <a:t>an </a:t>
            </a:r>
            <a:r>
              <a:rPr sz="2700" spc="-20" dirty="0">
                <a:latin typeface="Carlito"/>
                <a:cs typeface="Carlito"/>
              </a:rPr>
              <a:t>effective</a:t>
            </a:r>
            <a:r>
              <a:rPr sz="2700" spc="-70" dirty="0">
                <a:latin typeface="Carlito"/>
                <a:cs typeface="Carlito"/>
              </a:rPr>
              <a:t> </a:t>
            </a:r>
            <a:r>
              <a:rPr sz="2700" spc="-45" dirty="0">
                <a:latin typeface="Carlito"/>
                <a:cs typeface="Carlito"/>
              </a:rPr>
              <a:t>promoter.</a:t>
            </a:r>
            <a:endParaRPr sz="2700">
              <a:latin typeface="Carlito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Carlito"/>
                <a:cs typeface="Carlito"/>
              </a:rPr>
              <a:t>The initiation codon </a:t>
            </a:r>
            <a:r>
              <a:rPr sz="2700" spc="-25" dirty="0">
                <a:latin typeface="Carlito"/>
                <a:cs typeface="Carlito"/>
              </a:rPr>
              <a:t>for </a:t>
            </a:r>
            <a:r>
              <a:rPr sz="2700" spc="-5" dirty="0">
                <a:latin typeface="Carlito"/>
                <a:cs typeface="Carlito"/>
              </a:rPr>
              <a:t>perticular </a:t>
            </a:r>
            <a:r>
              <a:rPr sz="2700" spc="-15" dirty="0">
                <a:latin typeface="Carlito"/>
                <a:cs typeface="Carlito"/>
              </a:rPr>
              <a:t>protein </a:t>
            </a:r>
            <a:r>
              <a:rPr sz="2700" dirty="0">
                <a:latin typeface="Carlito"/>
                <a:cs typeface="Carlito"/>
              </a:rPr>
              <a:t>is</a:t>
            </a:r>
            <a:r>
              <a:rPr sz="2700" spc="-30" dirty="0">
                <a:latin typeface="Carlito"/>
                <a:cs typeface="Carlito"/>
              </a:rPr>
              <a:t> </a:t>
            </a:r>
            <a:r>
              <a:rPr sz="2700" spc="-10" dirty="0">
                <a:latin typeface="Carlito"/>
                <a:cs typeface="Carlito"/>
              </a:rPr>
              <a:t>absent.</a:t>
            </a:r>
            <a:endParaRPr sz="2700">
              <a:latin typeface="Carlito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32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Carlito"/>
                <a:cs typeface="Carlito"/>
              </a:rPr>
              <a:t>The mRNA </a:t>
            </a:r>
            <a:r>
              <a:rPr sz="2700" spc="-10" dirty="0">
                <a:latin typeface="Carlito"/>
                <a:cs typeface="Carlito"/>
              </a:rPr>
              <a:t>lacks </a:t>
            </a:r>
            <a:r>
              <a:rPr sz="2700" dirty="0">
                <a:latin typeface="Carlito"/>
                <a:cs typeface="Carlito"/>
              </a:rPr>
              <a:t>a </a:t>
            </a:r>
            <a:r>
              <a:rPr sz="2700" spc="-10" dirty="0">
                <a:latin typeface="Carlito"/>
                <a:cs typeface="Carlito"/>
              </a:rPr>
              <a:t>suitable shine-dalgarno </a:t>
            </a:r>
            <a:r>
              <a:rPr sz="2700" spc="-5" dirty="0">
                <a:latin typeface="Carlito"/>
                <a:cs typeface="Carlito"/>
              </a:rPr>
              <a:t>sequence</a:t>
            </a:r>
            <a:r>
              <a:rPr sz="2700" spc="-85" dirty="0">
                <a:latin typeface="Carlito"/>
                <a:cs typeface="Carlito"/>
              </a:rPr>
              <a:t> </a:t>
            </a:r>
            <a:r>
              <a:rPr sz="2700" dirty="0">
                <a:latin typeface="Carlito"/>
                <a:cs typeface="Carlito"/>
              </a:rPr>
              <a:t>.</a:t>
            </a:r>
            <a:endParaRPr sz="2700">
              <a:latin typeface="Carlito"/>
              <a:cs typeface="Carlito"/>
            </a:endParaRPr>
          </a:p>
          <a:p>
            <a:pPr marL="527685" marR="5080" indent="-515620">
              <a:lnSpc>
                <a:spcPts val="2920"/>
              </a:lnSpc>
              <a:spcBef>
                <a:spcPts val="690"/>
              </a:spcBef>
            </a:pPr>
            <a:r>
              <a:rPr sz="2700" spc="-5" dirty="0">
                <a:latin typeface="Carlito"/>
                <a:cs typeface="Carlito"/>
              </a:rPr>
              <a:t>The </a:t>
            </a:r>
            <a:r>
              <a:rPr sz="2700" spc="-15" dirty="0">
                <a:latin typeface="Carlito"/>
                <a:cs typeface="Carlito"/>
              </a:rPr>
              <a:t>vector </a:t>
            </a:r>
            <a:r>
              <a:rPr sz="2700" dirty="0">
                <a:latin typeface="Carlito"/>
                <a:cs typeface="Carlito"/>
              </a:rPr>
              <a:t>which </a:t>
            </a:r>
            <a:r>
              <a:rPr sz="2700" spc="-15" dirty="0">
                <a:latin typeface="Carlito"/>
                <a:cs typeface="Carlito"/>
              </a:rPr>
              <a:t>are constructed </a:t>
            </a:r>
            <a:r>
              <a:rPr sz="2700" dirty="0">
                <a:latin typeface="Carlito"/>
                <a:cs typeface="Carlito"/>
              </a:rPr>
              <a:t>in </a:t>
            </a:r>
            <a:r>
              <a:rPr sz="2700" spc="-5" dirty="0">
                <a:latin typeface="Carlito"/>
                <a:cs typeface="Carlito"/>
              </a:rPr>
              <a:t>such </a:t>
            </a:r>
            <a:r>
              <a:rPr sz="2700" dirty="0">
                <a:latin typeface="Carlito"/>
                <a:cs typeface="Carlito"/>
              </a:rPr>
              <a:t>a </a:t>
            </a:r>
            <a:r>
              <a:rPr sz="2700" spc="-30" dirty="0">
                <a:latin typeface="Carlito"/>
                <a:cs typeface="Carlito"/>
              </a:rPr>
              <a:t>way </a:t>
            </a:r>
            <a:r>
              <a:rPr sz="2700" spc="-10" dirty="0">
                <a:latin typeface="Carlito"/>
                <a:cs typeface="Carlito"/>
              </a:rPr>
              <a:t>that </a:t>
            </a:r>
            <a:r>
              <a:rPr sz="2700" spc="-5" dirty="0">
                <a:latin typeface="Carlito"/>
                <a:cs typeface="Carlito"/>
              </a:rPr>
              <a:t>they  </a:t>
            </a:r>
            <a:r>
              <a:rPr sz="2700" spc="-15" dirty="0">
                <a:latin typeface="Carlito"/>
                <a:cs typeface="Carlito"/>
              </a:rPr>
              <a:t>contain </a:t>
            </a:r>
            <a:r>
              <a:rPr sz="2700" spc="-10" dirty="0">
                <a:latin typeface="Carlito"/>
                <a:cs typeface="Carlito"/>
              </a:rPr>
              <a:t>suitable expression </a:t>
            </a:r>
            <a:r>
              <a:rPr sz="2700" spc="-5" dirty="0">
                <a:latin typeface="Carlito"/>
                <a:cs typeface="Carlito"/>
              </a:rPr>
              <a:t>signals </a:t>
            </a:r>
            <a:r>
              <a:rPr sz="2700" spc="-15" dirty="0">
                <a:latin typeface="Carlito"/>
                <a:cs typeface="Carlito"/>
              </a:rPr>
              <a:t>are </a:t>
            </a:r>
            <a:r>
              <a:rPr sz="2700" spc="-5" dirty="0">
                <a:latin typeface="Carlito"/>
                <a:cs typeface="Carlito"/>
              </a:rPr>
              <a:t>callad  </a:t>
            </a:r>
            <a:r>
              <a:rPr sz="2700" spc="-10" dirty="0">
                <a:latin typeface="Carlito"/>
                <a:cs typeface="Carlito"/>
              </a:rPr>
              <a:t>expression</a:t>
            </a:r>
            <a:r>
              <a:rPr sz="2700" spc="-25" dirty="0">
                <a:latin typeface="Carlito"/>
                <a:cs typeface="Carlito"/>
              </a:rPr>
              <a:t> </a:t>
            </a:r>
            <a:r>
              <a:rPr sz="2700" spc="-50" dirty="0">
                <a:latin typeface="Carlito"/>
                <a:cs typeface="Carlito"/>
              </a:rPr>
              <a:t>vector.</a:t>
            </a:r>
            <a:endParaRPr sz="27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63370"/>
            <a:ext cx="7927975" cy="446151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179070" indent="-342900">
              <a:lnSpc>
                <a:spcPct val="9000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Carlito"/>
                <a:cs typeface="Carlito"/>
              </a:rPr>
              <a:t>A </a:t>
            </a:r>
            <a:r>
              <a:rPr sz="3000" spc="-20" dirty="0">
                <a:latin typeface="Carlito"/>
                <a:cs typeface="Carlito"/>
              </a:rPr>
              <a:t>foreign </a:t>
            </a:r>
            <a:r>
              <a:rPr sz="3000" spc="-5" dirty="0">
                <a:latin typeface="Carlito"/>
                <a:cs typeface="Carlito"/>
              </a:rPr>
              <a:t>gene carried </a:t>
            </a:r>
            <a:r>
              <a:rPr sz="3000" spc="-10" dirty="0">
                <a:latin typeface="Carlito"/>
                <a:cs typeface="Carlito"/>
              </a:rPr>
              <a:t>by </a:t>
            </a:r>
            <a:r>
              <a:rPr sz="3000" dirty="0">
                <a:latin typeface="Carlito"/>
                <a:cs typeface="Carlito"/>
              </a:rPr>
              <a:t>an </a:t>
            </a:r>
            <a:r>
              <a:rPr sz="3000" spc="-10" dirty="0">
                <a:latin typeface="Carlito"/>
                <a:cs typeface="Carlito"/>
              </a:rPr>
              <a:t>expression vector  </a:t>
            </a:r>
            <a:r>
              <a:rPr sz="3000" spc="-15" dirty="0">
                <a:latin typeface="Carlito"/>
                <a:cs typeface="Carlito"/>
              </a:rPr>
              <a:t>into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10" dirty="0">
                <a:latin typeface="Carlito"/>
                <a:cs typeface="Carlito"/>
              </a:rPr>
              <a:t>recipient </a:t>
            </a:r>
            <a:r>
              <a:rPr sz="3000" dirty="0">
                <a:latin typeface="Carlito"/>
                <a:cs typeface="Carlito"/>
              </a:rPr>
              <a:t>cell </a:t>
            </a:r>
            <a:r>
              <a:rPr sz="3000" spc="-5" dirty="0">
                <a:latin typeface="Carlito"/>
                <a:cs typeface="Carlito"/>
              </a:rPr>
              <a:t>will </a:t>
            </a:r>
            <a:r>
              <a:rPr sz="3000" spc="-20" dirty="0">
                <a:latin typeface="Carlito"/>
                <a:cs typeface="Carlito"/>
              </a:rPr>
              <a:t>have </a:t>
            </a:r>
            <a:r>
              <a:rPr sz="3000" spc="-15" dirty="0">
                <a:latin typeface="Carlito"/>
                <a:cs typeface="Carlito"/>
              </a:rPr>
              <a:t>complete  </a:t>
            </a:r>
            <a:r>
              <a:rPr sz="3000" spc="-10" dirty="0">
                <a:latin typeface="Carlito"/>
                <a:cs typeface="Carlito"/>
              </a:rPr>
              <a:t>expression </a:t>
            </a:r>
            <a:r>
              <a:rPr sz="3000" spc="-5" dirty="0">
                <a:latin typeface="Carlito"/>
                <a:cs typeface="Carlito"/>
              </a:rPr>
              <a:t>i.e.,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10" dirty="0">
                <a:latin typeface="Carlito"/>
                <a:cs typeface="Carlito"/>
              </a:rPr>
              <a:t>gene </a:t>
            </a:r>
            <a:r>
              <a:rPr sz="3000" dirty="0">
                <a:latin typeface="Carlito"/>
                <a:cs typeface="Carlito"/>
              </a:rPr>
              <a:t>will </a:t>
            </a:r>
            <a:r>
              <a:rPr sz="3000" spc="-5" dirty="0">
                <a:latin typeface="Carlito"/>
                <a:cs typeface="Carlito"/>
              </a:rPr>
              <a:t>be transcribed </a:t>
            </a:r>
            <a:r>
              <a:rPr sz="3000" spc="-15" dirty="0">
                <a:latin typeface="Carlito"/>
                <a:cs typeface="Carlito"/>
              </a:rPr>
              <a:t>into  </a:t>
            </a:r>
            <a:r>
              <a:rPr sz="3000" dirty="0">
                <a:latin typeface="Carlito"/>
                <a:cs typeface="Carlito"/>
              </a:rPr>
              <a:t>mRNA and then </a:t>
            </a:r>
            <a:r>
              <a:rPr sz="3000" spc="-15" dirty="0">
                <a:latin typeface="Carlito"/>
                <a:cs typeface="Carlito"/>
              </a:rPr>
              <a:t>translated into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15" dirty="0">
                <a:latin typeface="Carlito"/>
                <a:cs typeface="Carlito"/>
              </a:rPr>
              <a:t>protein</a:t>
            </a:r>
            <a:r>
              <a:rPr sz="3000" spc="-45" dirty="0">
                <a:latin typeface="Carlito"/>
                <a:cs typeface="Carlito"/>
              </a:rPr>
              <a:t> </a:t>
            </a:r>
            <a:r>
              <a:rPr sz="3000" dirty="0">
                <a:latin typeface="Carlito"/>
                <a:cs typeface="Carlito"/>
              </a:rPr>
              <a:t>.</a:t>
            </a:r>
            <a:endParaRPr sz="3000">
              <a:latin typeface="Carlito"/>
              <a:cs typeface="Carlito"/>
            </a:endParaRPr>
          </a:p>
          <a:p>
            <a:pPr marL="355600" marR="1557020" indent="-342900">
              <a:lnSpc>
                <a:spcPts val="324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0" dirty="0">
                <a:latin typeface="Carlito"/>
                <a:cs typeface="Carlito"/>
              </a:rPr>
              <a:t>Two </a:t>
            </a:r>
            <a:r>
              <a:rPr sz="3000" spc="-20" dirty="0">
                <a:latin typeface="Carlito"/>
                <a:cs typeface="Carlito"/>
              </a:rPr>
              <a:t>strategies </a:t>
            </a:r>
            <a:r>
              <a:rPr sz="3000" spc="-5" dirty="0">
                <a:latin typeface="Carlito"/>
                <a:cs typeface="Carlito"/>
              </a:rPr>
              <a:t>used </a:t>
            </a:r>
            <a:r>
              <a:rPr sz="3000" spc="-25" dirty="0">
                <a:latin typeface="Carlito"/>
                <a:cs typeface="Carlito"/>
              </a:rPr>
              <a:t>for </a:t>
            </a:r>
            <a:r>
              <a:rPr sz="3000" spc="-5" dirty="0">
                <a:latin typeface="Carlito"/>
                <a:cs typeface="Carlito"/>
              </a:rPr>
              <a:t>construction of  </a:t>
            </a:r>
            <a:r>
              <a:rPr sz="3000" spc="-10" dirty="0">
                <a:latin typeface="Carlito"/>
                <a:cs typeface="Carlito"/>
              </a:rPr>
              <a:t>expression vector</a:t>
            </a:r>
            <a:r>
              <a:rPr sz="3000" spc="-5" dirty="0">
                <a:latin typeface="Carlito"/>
                <a:cs typeface="Carlito"/>
              </a:rPr>
              <a:t> include:</a:t>
            </a:r>
            <a:endParaRPr sz="3000">
              <a:latin typeface="Carlito"/>
              <a:cs typeface="Carlito"/>
            </a:endParaRPr>
          </a:p>
          <a:p>
            <a:pPr marL="527685" marR="5080" indent="-515620">
              <a:lnSpc>
                <a:spcPts val="3240"/>
              </a:lnSpc>
              <a:spcBef>
                <a:spcPts val="72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spc="-5" dirty="0">
                <a:latin typeface="Carlito"/>
                <a:cs typeface="Carlito"/>
              </a:rPr>
              <a:t>Using </a:t>
            </a:r>
            <a:r>
              <a:rPr sz="3000" spc="-10" dirty="0">
                <a:latin typeface="Carlito"/>
                <a:cs typeface="Carlito"/>
              </a:rPr>
              <a:t>vector </a:t>
            </a:r>
            <a:r>
              <a:rPr sz="3000" dirty="0">
                <a:latin typeface="Carlito"/>
                <a:cs typeface="Carlito"/>
              </a:rPr>
              <a:t>which </a:t>
            </a:r>
            <a:r>
              <a:rPr sz="3000" spc="-5" dirty="0">
                <a:latin typeface="Carlito"/>
                <a:cs typeface="Carlito"/>
              </a:rPr>
              <a:t>allow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10" dirty="0">
                <a:latin typeface="Carlito"/>
                <a:cs typeface="Carlito"/>
              </a:rPr>
              <a:t>synthesis </a:t>
            </a:r>
            <a:r>
              <a:rPr sz="3000" spc="-5" dirty="0">
                <a:latin typeface="Carlito"/>
                <a:cs typeface="Carlito"/>
              </a:rPr>
              <a:t>of</a:t>
            </a:r>
            <a:r>
              <a:rPr sz="3000" spc="-110" dirty="0">
                <a:latin typeface="Carlito"/>
                <a:cs typeface="Carlito"/>
              </a:rPr>
              <a:t> </a:t>
            </a:r>
            <a:r>
              <a:rPr sz="3000" spc="-5" dirty="0">
                <a:latin typeface="Carlito"/>
                <a:cs typeface="Carlito"/>
              </a:rPr>
              <a:t>fusion  </a:t>
            </a:r>
            <a:r>
              <a:rPr sz="3000" spc="-20" dirty="0">
                <a:latin typeface="Carlito"/>
                <a:cs typeface="Carlito"/>
              </a:rPr>
              <a:t>protein.</a:t>
            </a:r>
            <a:endParaRPr sz="3000">
              <a:latin typeface="Carlito"/>
              <a:cs typeface="Carlito"/>
            </a:endParaRPr>
          </a:p>
          <a:p>
            <a:pPr marL="527685" marR="41910" indent="-515620">
              <a:lnSpc>
                <a:spcPts val="3240"/>
              </a:lnSpc>
              <a:spcBef>
                <a:spcPts val="72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spc="-30" dirty="0">
                <a:latin typeface="Carlito"/>
                <a:cs typeface="Carlito"/>
              </a:rPr>
              <a:t>Vector </a:t>
            </a:r>
            <a:r>
              <a:rPr sz="3000" spc="-10" dirty="0">
                <a:latin typeface="Carlito"/>
                <a:cs typeface="Carlito"/>
              </a:rPr>
              <a:t>that can </a:t>
            </a:r>
            <a:r>
              <a:rPr sz="3000" spc="-20" dirty="0">
                <a:latin typeface="Carlito"/>
                <a:cs typeface="Carlito"/>
              </a:rPr>
              <a:t>synthesize </a:t>
            </a:r>
            <a:r>
              <a:rPr sz="3000" spc="-15" dirty="0">
                <a:latin typeface="Carlito"/>
                <a:cs typeface="Carlito"/>
              </a:rPr>
              <a:t>pure </a:t>
            </a:r>
            <a:r>
              <a:rPr sz="3000" spc="-10" dirty="0">
                <a:latin typeface="Carlito"/>
                <a:cs typeface="Carlito"/>
              </a:rPr>
              <a:t>unfused </a:t>
            </a:r>
            <a:r>
              <a:rPr sz="3000" spc="-20" dirty="0">
                <a:latin typeface="Carlito"/>
                <a:cs typeface="Carlito"/>
              </a:rPr>
              <a:t>foreign  protein.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5149" y="496950"/>
            <a:ext cx="76180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45" dirty="0"/>
              <a:t>Vector </a:t>
            </a:r>
            <a:r>
              <a:rPr spc="-30" dirty="0"/>
              <a:t>for </a:t>
            </a:r>
            <a:r>
              <a:rPr spc="-15" dirty="0"/>
              <a:t>synthesis </a:t>
            </a:r>
            <a:r>
              <a:rPr spc="-5" dirty="0"/>
              <a:t>of fusion</a:t>
            </a:r>
            <a:r>
              <a:rPr spc="80" dirty="0"/>
              <a:t> </a:t>
            </a:r>
            <a:r>
              <a:rPr spc="-20" dirty="0"/>
              <a:t>protein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61845"/>
            <a:ext cx="3870325" cy="3989704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5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Carlito"/>
                <a:cs typeface="Carlito"/>
              </a:rPr>
              <a:t>The </a:t>
            </a:r>
            <a:r>
              <a:rPr sz="2000" spc="-10" dirty="0">
                <a:latin typeface="Carlito"/>
                <a:cs typeface="Carlito"/>
              </a:rPr>
              <a:t>foreign </a:t>
            </a:r>
            <a:r>
              <a:rPr sz="2000" spc="-5" dirty="0">
                <a:latin typeface="Carlito"/>
                <a:cs typeface="Carlito"/>
              </a:rPr>
              <a:t>gene </a:t>
            </a:r>
            <a:r>
              <a:rPr sz="2000" dirty="0">
                <a:latin typeface="Carlito"/>
                <a:cs typeface="Carlito"/>
              </a:rPr>
              <a:t>is </a:t>
            </a:r>
            <a:r>
              <a:rPr sz="2000" spc="-5" dirty="0">
                <a:latin typeface="Carlito"/>
                <a:cs typeface="Carlito"/>
              </a:rPr>
              <a:t>inserted </a:t>
            </a:r>
            <a:r>
              <a:rPr sz="2000" spc="-15" dirty="0">
                <a:latin typeface="Carlito"/>
                <a:cs typeface="Carlito"/>
              </a:rPr>
              <a:t>into </a:t>
            </a:r>
            <a:r>
              <a:rPr sz="2000" dirty="0">
                <a:latin typeface="Carlito"/>
                <a:cs typeface="Carlito"/>
              </a:rPr>
              <a:t>a  </a:t>
            </a:r>
            <a:r>
              <a:rPr sz="2000" spc="-10" dirty="0">
                <a:latin typeface="Carlito"/>
                <a:cs typeface="Carlito"/>
              </a:rPr>
              <a:t>vector </a:t>
            </a:r>
            <a:r>
              <a:rPr sz="2000" spc="-5" dirty="0">
                <a:latin typeface="Carlito"/>
                <a:cs typeface="Carlito"/>
              </a:rPr>
              <a:t>gene </a:t>
            </a:r>
            <a:r>
              <a:rPr sz="2000" dirty="0">
                <a:latin typeface="Carlito"/>
                <a:cs typeface="Carlito"/>
              </a:rPr>
              <a:t>in such a </a:t>
            </a:r>
            <a:r>
              <a:rPr sz="2000" spc="-20" dirty="0">
                <a:latin typeface="Carlito"/>
                <a:cs typeface="Carlito"/>
              </a:rPr>
              <a:t>way </a:t>
            </a:r>
            <a:r>
              <a:rPr sz="2000" spc="-5" dirty="0">
                <a:latin typeface="Carlito"/>
                <a:cs typeface="Carlito"/>
              </a:rPr>
              <a:t>that  </a:t>
            </a:r>
            <a:r>
              <a:rPr sz="2000" dirty="0">
                <a:latin typeface="Carlito"/>
                <a:cs typeface="Carlito"/>
              </a:rPr>
              <a:t>the </a:t>
            </a:r>
            <a:r>
              <a:rPr sz="2000" spc="-5" dirty="0">
                <a:latin typeface="Carlito"/>
                <a:cs typeface="Carlito"/>
              </a:rPr>
              <a:t>reading </a:t>
            </a:r>
            <a:r>
              <a:rPr sz="2000" spc="-10" dirty="0">
                <a:latin typeface="Carlito"/>
                <a:cs typeface="Carlito"/>
              </a:rPr>
              <a:t>frame </a:t>
            </a:r>
            <a:r>
              <a:rPr sz="2000" spc="-5" dirty="0">
                <a:latin typeface="Carlito"/>
                <a:cs typeface="Carlito"/>
              </a:rPr>
              <a:t>of </a:t>
            </a:r>
            <a:r>
              <a:rPr sz="2000" spc="-10" dirty="0">
                <a:latin typeface="Carlito"/>
                <a:cs typeface="Carlito"/>
              </a:rPr>
              <a:t>vector </a:t>
            </a:r>
            <a:r>
              <a:rPr sz="2000" dirty="0">
                <a:latin typeface="Carlito"/>
                <a:cs typeface="Carlito"/>
              </a:rPr>
              <a:t>is  </a:t>
            </a:r>
            <a:r>
              <a:rPr sz="2000" spc="-5" dirty="0">
                <a:latin typeface="Carlito"/>
                <a:cs typeface="Carlito"/>
              </a:rPr>
              <a:t>conserved </a:t>
            </a:r>
            <a:r>
              <a:rPr sz="2000" dirty="0">
                <a:latin typeface="Carlito"/>
                <a:cs typeface="Carlito"/>
              </a:rPr>
              <a:t>.</a:t>
            </a:r>
            <a:endParaRPr sz="2000">
              <a:latin typeface="Carlito"/>
              <a:cs typeface="Carlito"/>
            </a:endParaRPr>
          </a:p>
          <a:p>
            <a:pPr marL="355600" marR="444500" indent="-342900">
              <a:lnSpc>
                <a:spcPts val="192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Carlito"/>
                <a:cs typeface="Carlito"/>
              </a:rPr>
              <a:t>Results </a:t>
            </a:r>
            <a:r>
              <a:rPr sz="2000" dirty="0">
                <a:latin typeface="Carlito"/>
                <a:cs typeface="Carlito"/>
              </a:rPr>
              <a:t>in </a:t>
            </a:r>
            <a:r>
              <a:rPr sz="2000" spc="-10" dirty="0">
                <a:latin typeface="Carlito"/>
                <a:cs typeface="Carlito"/>
              </a:rPr>
              <a:t>formation </a:t>
            </a:r>
            <a:r>
              <a:rPr sz="2000" spc="-5" dirty="0">
                <a:latin typeface="Carlito"/>
                <a:cs typeface="Carlito"/>
              </a:rPr>
              <a:t>of hybrid  </a:t>
            </a:r>
            <a:r>
              <a:rPr sz="2000" dirty="0">
                <a:latin typeface="Carlito"/>
                <a:cs typeface="Carlito"/>
              </a:rPr>
              <a:t>mRNA during</a:t>
            </a:r>
            <a:r>
              <a:rPr sz="2000" spc="-7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transcription.</a:t>
            </a:r>
            <a:endParaRPr sz="2000">
              <a:latin typeface="Carlito"/>
              <a:cs typeface="Carlito"/>
            </a:endParaRPr>
          </a:p>
          <a:p>
            <a:pPr marL="355600" indent="-342900">
              <a:lnSpc>
                <a:spcPts val="2160"/>
              </a:lnSpc>
              <a:spcBef>
                <a:spcPts val="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20" dirty="0">
                <a:latin typeface="Carlito"/>
                <a:cs typeface="Carlito"/>
              </a:rPr>
              <a:t>Transcription </a:t>
            </a:r>
            <a:r>
              <a:rPr sz="2000" dirty="0">
                <a:latin typeface="Carlito"/>
                <a:cs typeface="Carlito"/>
              </a:rPr>
              <a:t>is </a:t>
            </a:r>
            <a:r>
              <a:rPr sz="2000" spc="-10" dirty="0">
                <a:latin typeface="Carlito"/>
                <a:cs typeface="Carlito"/>
              </a:rPr>
              <a:t>initiated </a:t>
            </a:r>
            <a:r>
              <a:rPr sz="2000" spc="-5" dirty="0">
                <a:latin typeface="Carlito"/>
                <a:cs typeface="Carlito"/>
              </a:rPr>
              <a:t>by</a:t>
            </a:r>
            <a:r>
              <a:rPr sz="2000" spc="5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the</a:t>
            </a:r>
            <a:endParaRPr sz="2000">
              <a:latin typeface="Carlito"/>
              <a:cs typeface="Carlito"/>
            </a:endParaRPr>
          </a:p>
          <a:p>
            <a:pPr marL="355600">
              <a:lnSpc>
                <a:spcPts val="2160"/>
              </a:lnSpc>
            </a:pPr>
            <a:r>
              <a:rPr sz="2000" spc="-10" dirty="0">
                <a:latin typeface="Carlito"/>
                <a:cs typeface="Carlito"/>
              </a:rPr>
              <a:t>promoter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spc="-10" dirty="0">
                <a:latin typeface="Carlito"/>
                <a:cs typeface="Carlito"/>
              </a:rPr>
              <a:t>vector </a:t>
            </a:r>
            <a:r>
              <a:rPr sz="2000" dirty="0">
                <a:latin typeface="Carlito"/>
                <a:cs typeface="Carlito"/>
              </a:rPr>
              <a:t>gene.</a:t>
            </a:r>
            <a:endParaRPr sz="2000">
              <a:latin typeface="Carlito"/>
              <a:cs typeface="Carlito"/>
            </a:endParaRPr>
          </a:p>
          <a:p>
            <a:pPr marL="355600" marR="102870" indent="-342900">
              <a:lnSpc>
                <a:spcPct val="8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Carlito"/>
                <a:cs typeface="Carlito"/>
              </a:rPr>
              <a:t>The hybrid </a:t>
            </a:r>
            <a:r>
              <a:rPr sz="2000" dirty="0">
                <a:latin typeface="Carlito"/>
                <a:cs typeface="Carlito"/>
              </a:rPr>
              <a:t>mRNA is </a:t>
            </a:r>
            <a:r>
              <a:rPr sz="2000" spc="-10" dirty="0">
                <a:latin typeface="Carlito"/>
                <a:cs typeface="Carlito"/>
              </a:rPr>
              <a:t>translated </a:t>
            </a:r>
            <a:r>
              <a:rPr sz="2000" spc="-15" dirty="0">
                <a:latin typeface="Carlito"/>
                <a:cs typeface="Carlito"/>
              </a:rPr>
              <a:t>to  </a:t>
            </a:r>
            <a:r>
              <a:rPr sz="2000" spc="-5" dirty="0">
                <a:latin typeface="Carlito"/>
                <a:cs typeface="Carlito"/>
              </a:rPr>
              <a:t>yield </a:t>
            </a:r>
            <a:r>
              <a:rPr sz="2000" dirty="0">
                <a:latin typeface="Carlito"/>
                <a:cs typeface="Carlito"/>
              </a:rPr>
              <a:t>a </a:t>
            </a:r>
            <a:r>
              <a:rPr sz="2000" spc="-5" dirty="0">
                <a:latin typeface="Carlito"/>
                <a:cs typeface="Carlito"/>
              </a:rPr>
              <a:t>hybrid </a:t>
            </a:r>
            <a:r>
              <a:rPr sz="2000" spc="-10" dirty="0">
                <a:latin typeface="Carlito"/>
                <a:cs typeface="Carlito"/>
              </a:rPr>
              <a:t>protein </a:t>
            </a:r>
            <a:r>
              <a:rPr sz="2000" spc="-5" dirty="0">
                <a:latin typeface="Carlito"/>
                <a:cs typeface="Carlito"/>
              </a:rPr>
              <a:t>consisting  of </a:t>
            </a:r>
            <a:r>
              <a:rPr sz="2000" spc="-10" dirty="0">
                <a:latin typeface="Carlito"/>
                <a:cs typeface="Carlito"/>
              </a:rPr>
              <a:t>vector </a:t>
            </a:r>
            <a:r>
              <a:rPr sz="2000" dirty="0">
                <a:latin typeface="Carlito"/>
                <a:cs typeface="Carlito"/>
              </a:rPr>
              <a:t>and </a:t>
            </a:r>
            <a:r>
              <a:rPr sz="2000" spc="-15" dirty="0">
                <a:latin typeface="Carlito"/>
                <a:cs typeface="Carlito"/>
              </a:rPr>
              <a:t>foreign</a:t>
            </a:r>
            <a:r>
              <a:rPr sz="2000" spc="-30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protein.</a:t>
            </a:r>
            <a:endParaRPr sz="2000">
              <a:latin typeface="Carlito"/>
              <a:cs typeface="Carlito"/>
            </a:endParaRPr>
          </a:p>
          <a:p>
            <a:pPr marL="355600" marR="89535" indent="-342900">
              <a:lnSpc>
                <a:spcPct val="8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20" dirty="0">
                <a:latin typeface="Carlito"/>
                <a:cs typeface="Carlito"/>
              </a:rPr>
              <a:t>Translation </a:t>
            </a:r>
            <a:r>
              <a:rPr sz="2000" dirty="0">
                <a:latin typeface="Carlito"/>
                <a:cs typeface="Carlito"/>
              </a:rPr>
              <a:t>begins </a:t>
            </a:r>
            <a:r>
              <a:rPr sz="2000" spc="-5" dirty="0">
                <a:latin typeface="Carlito"/>
                <a:cs typeface="Carlito"/>
              </a:rPr>
              <a:t>with </a:t>
            </a:r>
            <a:r>
              <a:rPr sz="2000" spc="-10" dirty="0">
                <a:latin typeface="Carlito"/>
                <a:cs typeface="Carlito"/>
              </a:rPr>
              <a:t>start  </a:t>
            </a:r>
            <a:r>
              <a:rPr sz="2000" spc="-5" dirty="0">
                <a:latin typeface="Carlito"/>
                <a:cs typeface="Carlito"/>
              </a:rPr>
              <a:t>codon of </a:t>
            </a:r>
            <a:r>
              <a:rPr sz="2000" dirty="0">
                <a:latin typeface="Carlito"/>
                <a:cs typeface="Carlito"/>
              </a:rPr>
              <a:t>the </a:t>
            </a:r>
            <a:r>
              <a:rPr sz="2000" spc="-10" dirty="0">
                <a:latin typeface="Carlito"/>
                <a:cs typeface="Carlito"/>
              </a:rPr>
              <a:t>vector </a:t>
            </a:r>
            <a:r>
              <a:rPr sz="2000" spc="-5" dirty="0">
                <a:latin typeface="Carlito"/>
                <a:cs typeface="Carlito"/>
              </a:rPr>
              <a:t>gene </a:t>
            </a:r>
            <a:r>
              <a:rPr sz="2000" dirty="0">
                <a:latin typeface="Carlito"/>
                <a:cs typeface="Carlito"/>
              </a:rPr>
              <a:t>and  ends </a:t>
            </a:r>
            <a:r>
              <a:rPr sz="2000" spc="-10" dirty="0">
                <a:latin typeface="Carlito"/>
                <a:cs typeface="Carlito"/>
              </a:rPr>
              <a:t>at </a:t>
            </a:r>
            <a:r>
              <a:rPr sz="2000" dirty="0">
                <a:latin typeface="Carlito"/>
                <a:cs typeface="Carlito"/>
              </a:rPr>
              <a:t>the </a:t>
            </a:r>
            <a:r>
              <a:rPr sz="2000" spc="-15" dirty="0">
                <a:latin typeface="Carlito"/>
                <a:cs typeface="Carlito"/>
              </a:rPr>
              <a:t>stop </a:t>
            </a:r>
            <a:r>
              <a:rPr sz="2000" spc="-5" dirty="0">
                <a:latin typeface="Carlito"/>
                <a:cs typeface="Carlito"/>
              </a:rPr>
              <a:t>codon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spc="-15" dirty="0">
                <a:latin typeface="Carlito"/>
                <a:cs typeface="Carlito"/>
              </a:rPr>
              <a:t>foreign  </a:t>
            </a:r>
            <a:r>
              <a:rPr sz="2000" spc="-5" dirty="0">
                <a:latin typeface="Carlito"/>
                <a:cs typeface="Carlito"/>
              </a:rPr>
              <a:t>gene.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48200" y="1979676"/>
            <a:ext cx="4038600" cy="37658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1325" marR="5080" indent="-2967990">
              <a:lnSpc>
                <a:spcPct val="100000"/>
              </a:lnSpc>
              <a:spcBef>
                <a:spcPts val="95"/>
              </a:spcBef>
            </a:pPr>
            <a:r>
              <a:rPr spc="-45" dirty="0"/>
              <a:t>Vector </a:t>
            </a:r>
            <a:r>
              <a:rPr spc="-35" dirty="0"/>
              <a:t>for </a:t>
            </a:r>
            <a:r>
              <a:rPr spc="-15" dirty="0"/>
              <a:t>synthesis </a:t>
            </a:r>
            <a:r>
              <a:rPr spc="-5" dirty="0"/>
              <a:t>of </a:t>
            </a:r>
            <a:r>
              <a:rPr spc="-20" dirty="0"/>
              <a:t>pure </a:t>
            </a:r>
            <a:r>
              <a:rPr spc="-10" dirty="0"/>
              <a:t>unfused  </a:t>
            </a:r>
            <a:r>
              <a:rPr spc="-20" dirty="0"/>
              <a:t>protein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27575" y="1548129"/>
            <a:ext cx="3844290" cy="441579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marR="264795" indent="-343535">
              <a:lnSpc>
                <a:spcPct val="8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  <a:tab pos="356235" algn="l"/>
                <a:tab pos="1964055" algn="l"/>
              </a:tabLst>
            </a:pPr>
            <a:r>
              <a:rPr sz="2400" spc="-30" dirty="0">
                <a:latin typeface="Carlito"/>
                <a:cs typeface="Carlito"/>
              </a:rPr>
              <a:t>Vector </a:t>
            </a:r>
            <a:r>
              <a:rPr sz="2400" spc="-10" dirty="0">
                <a:latin typeface="Carlito"/>
                <a:cs typeface="Carlito"/>
              </a:rPr>
              <a:t>that can produce  </a:t>
            </a:r>
            <a:r>
              <a:rPr sz="2400" spc="-5" dirty="0">
                <a:latin typeface="Carlito"/>
                <a:cs typeface="Carlito"/>
              </a:rPr>
              <a:t>only </a:t>
            </a:r>
            <a:r>
              <a:rPr sz="2400" spc="-15" dirty="0">
                <a:latin typeface="Carlito"/>
                <a:cs typeface="Carlito"/>
              </a:rPr>
              <a:t>protein </a:t>
            </a:r>
            <a:r>
              <a:rPr sz="2400" spc="-10" dirty="0">
                <a:latin typeface="Carlito"/>
                <a:cs typeface="Carlito"/>
              </a:rPr>
              <a:t>that </a:t>
            </a:r>
            <a:r>
              <a:rPr sz="2400" spc="-5" dirty="0">
                <a:latin typeface="Carlito"/>
                <a:cs typeface="Carlito"/>
              </a:rPr>
              <a:t>encoded  </a:t>
            </a:r>
            <a:r>
              <a:rPr sz="2400" spc="-10" dirty="0">
                <a:latin typeface="Carlito"/>
                <a:cs typeface="Carlito"/>
              </a:rPr>
              <a:t>by </a:t>
            </a:r>
            <a:r>
              <a:rPr sz="2400" spc="-15" dirty="0">
                <a:latin typeface="Carlito"/>
                <a:cs typeface="Carlito"/>
              </a:rPr>
              <a:t>foreign </a:t>
            </a:r>
            <a:r>
              <a:rPr sz="2400" spc="-10" dirty="0">
                <a:latin typeface="Carlito"/>
                <a:cs typeface="Carlito"/>
              </a:rPr>
              <a:t>gene can </a:t>
            </a:r>
            <a:r>
              <a:rPr sz="2400" spc="-5" dirty="0">
                <a:latin typeface="Carlito"/>
                <a:cs typeface="Carlito"/>
              </a:rPr>
              <a:t>be  </a:t>
            </a:r>
            <a:r>
              <a:rPr sz="2400" spc="-10" dirty="0">
                <a:latin typeface="Carlito"/>
                <a:cs typeface="Carlito"/>
              </a:rPr>
              <a:t>constructed	by </a:t>
            </a:r>
            <a:r>
              <a:rPr sz="2400" dirty="0">
                <a:latin typeface="Carlito"/>
                <a:cs typeface="Carlito"/>
              </a:rPr>
              <a:t>linking a  </a:t>
            </a:r>
            <a:r>
              <a:rPr sz="2400" spc="-10" dirty="0">
                <a:latin typeface="Carlito"/>
                <a:cs typeface="Carlito"/>
              </a:rPr>
              <a:t>suitable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15" dirty="0">
                <a:latin typeface="Carlito"/>
                <a:cs typeface="Carlito"/>
              </a:rPr>
              <a:t>strong  prokaryotic</a:t>
            </a:r>
            <a:r>
              <a:rPr sz="2400" spc="-50" dirty="0">
                <a:latin typeface="Carlito"/>
                <a:cs typeface="Carlito"/>
              </a:rPr>
              <a:t> </a:t>
            </a:r>
            <a:r>
              <a:rPr sz="2400" spc="-35" dirty="0">
                <a:latin typeface="Carlito"/>
                <a:cs typeface="Carlito"/>
              </a:rPr>
              <a:t>promoter,</a:t>
            </a:r>
            <a:endParaRPr sz="2400">
              <a:latin typeface="Carlito"/>
              <a:cs typeface="Carlito"/>
            </a:endParaRPr>
          </a:p>
          <a:p>
            <a:pPr marL="527685" indent="-515620">
              <a:lnSpc>
                <a:spcPts val="2595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Carlito"/>
                <a:cs typeface="Carlito"/>
              </a:rPr>
              <a:t>A </a:t>
            </a:r>
            <a:r>
              <a:rPr sz="2400" spc="-5" dirty="0">
                <a:latin typeface="Carlito"/>
                <a:cs typeface="Carlito"/>
              </a:rPr>
              <a:t>bacterial shine</a:t>
            </a:r>
            <a:r>
              <a:rPr sz="2400" spc="-6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delgarno</a:t>
            </a:r>
            <a:endParaRPr sz="2400">
              <a:latin typeface="Carlito"/>
              <a:cs typeface="Carlito"/>
            </a:endParaRPr>
          </a:p>
          <a:p>
            <a:pPr marL="527685">
              <a:lnSpc>
                <a:spcPts val="2595"/>
              </a:lnSpc>
            </a:pPr>
            <a:r>
              <a:rPr sz="2400" spc="-5" dirty="0">
                <a:latin typeface="Carlito"/>
                <a:cs typeface="Carlito"/>
              </a:rPr>
              <a:t>sequence</a:t>
            </a:r>
            <a:r>
              <a:rPr sz="2400" dirty="0">
                <a:latin typeface="Carlito"/>
                <a:cs typeface="Carlito"/>
              </a:rPr>
              <a:t> and</a:t>
            </a:r>
            <a:endParaRPr sz="2400">
              <a:latin typeface="Carlito"/>
              <a:cs typeface="Carlito"/>
            </a:endParaRPr>
          </a:p>
          <a:p>
            <a:pPr marL="527685" marR="60960" indent="-515620">
              <a:lnSpc>
                <a:spcPts val="2300"/>
              </a:lnSpc>
              <a:spcBef>
                <a:spcPts val="560"/>
              </a:spcBef>
              <a:buAutoNum type="arabicPeriod" startAt="2"/>
              <a:tabLst>
                <a:tab pos="527685" algn="l"/>
                <a:tab pos="528320" algn="l"/>
              </a:tabLst>
            </a:pP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5" dirty="0">
                <a:latin typeface="Carlito"/>
                <a:cs typeface="Carlito"/>
              </a:rPr>
              <a:t>start </a:t>
            </a:r>
            <a:r>
              <a:rPr sz="2400" spc="-10" dirty="0">
                <a:latin typeface="Carlito"/>
                <a:cs typeface="Carlito"/>
              </a:rPr>
              <a:t>codon upstream 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spc="-10" dirty="0">
                <a:latin typeface="Carlito"/>
                <a:cs typeface="Carlito"/>
              </a:rPr>
              <a:t>desired structural</a:t>
            </a:r>
            <a:r>
              <a:rPr sz="2400" spc="-7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gene.</a:t>
            </a:r>
            <a:endParaRPr sz="2400">
              <a:latin typeface="Carlito"/>
              <a:cs typeface="Carlito"/>
            </a:endParaRPr>
          </a:p>
          <a:p>
            <a:pPr marL="527685" marR="5080" indent="-515620">
              <a:lnSpc>
                <a:spcPct val="80000"/>
              </a:lnSpc>
              <a:spcBef>
                <a:spcPts val="600"/>
              </a:spcBef>
              <a:buFont typeface="Arial"/>
              <a:buChar char="•"/>
              <a:tabLst>
                <a:tab pos="527685" algn="l"/>
                <a:tab pos="528320" algn="l"/>
              </a:tabLst>
            </a:pPr>
            <a:r>
              <a:rPr sz="2400" spc="-5" dirty="0">
                <a:latin typeface="Carlito"/>
                <a:cs typeface="Carlito"/>
              </a:rPr>
              <a:t>This </a:t>
            </a:r>
            <a:r>
              <a:rPr sz="2400" dirty="0">
                <a:latin typeface="Carlito"/>
                <a:cs typeface="Carlito"/>
              </a:rPr>
              <a:t>will </a:t>
            </a:r>
            <a:r>
              <a:rPr sz="2400" spc="-5" dirty="0">
                <a:latin typeface="Carlito"/>
                <a:cs typeface="Carlito"/>
              </a:rPr>
              <a:t>allow </a:t>
            </a:r>
            <a:r>
              <a:rPr sz="2400" dirty="0">
                <a:latin typeface="Carlito"/>
                <a:cs typeface="Carlito"/>
              </a:rPr>
              <a:t>the  </a:t>
            </a:r>
            <a:r>
              <a:rPr sz="2400" spc="-10" dirty="0">
                <a:latin typeface="Carlito"/>
                <a:cs typeface="Carlito"/>
              </a:rPr>
              <a:t>synthesis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spc="-10" dirty="0">
                <a:latin typeface="Carlito"/>
                <a:cs typeface="Carlito"/>
              </a:rPr>
              <a:t>corresponding  gene product </a:t>
            </a:r>
            <a:r>
              <a:rPr sz="2400" dirty="0">
                <a:latin typeface="Carlito"/>
                <a:cs typeface="Carlito"/>
              </a:rPr>
              <a:t>as a </a:t>
            </a:r>
            <a:r>
              <a:rPr sz="2400" spc="-15" dirty="0">
                <a:latin typeface="Carlito"/>
                <a:cs typeface="Carlito"/>
              </a:rPr>
              <a:t>pure  </a:t>
            </a:r>
            <a:r>
              <a:rPr sz="2400" spc="-10" dirty="0">
                <a:latin typeface="Carlito"/>
                <a:cs typeface="Carlito"/>
              </a:rPr>
              <a:t>unfused</a:t>
            </a:r>
            <a:r>
              <a:rPr sz="2400" spc="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protein.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2444495"/>
            <a:ext cx="4038600" cy="28376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0160" y="461899"/>
            <a:ext cx="50406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Artificial</a:t>
            </a:r>
            <a:r>
              <a:rPr sz="4400" spc="-10" dirty="0"/>
              <a:t> chromosome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857490" cy="30511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  <a:tab pos="6859270" algn="l"/>
              </a:tabLst>
            </a:pPr>
            <a:r>
              <a:rPr sz="3200" spc="-40" dirty="0">
                <a:latin typeface="Carlito"/>
                <a:cs typeface="Carlito"/>
              </a:rPr>
              <a:t>Very </a:t>
            </a:r>
            <a:r>
              <a:rPr sz="3200" spc="-15" dirty="0">
                <a:latin typeface="Carlito"/>
                <a:cs typeface="Carlito"/>
              </a:rPr>
              <a:t>large </a:t>
            </a:r>
            <a:r>
              <a:rPr sz="3200" spc="-5" dirty="0">
                <a:latin typeface="Carlito"/>
                <a:cs typeface="Carlito"/>
              </a:rPr>
              <a:t>genomic </a:t>
            </a:r>
            <a:r>
              <a:rPr sz="3200" spc="-10" dirty="0">
                <a:latin typeface="Carlito"/>
                <a:cs typeface="Carlito"/>
              </a:rPr>
              <a:t>fragments </a:t>
            </a:r>
            <a:r>
              <a:rPr sz="3200" spc="-15" dirty="0">
                <a:latin typeface="Carlito"/>
                <a:cs typeface="Carlito"/>
              </a:rPr>
              <a:t>from </a:t>
            </a:r>
            <a:r>
              <a:rPr sz="3200" spc="-5">
                <a:latin typeface="Carlito"/>
                <a:cs typeface="Carlito"/>
              </a:rPr>
              <a:t>humans  </a:t>
            </a:r>
            <a:r>
              <a:rPr sz="3200" smtClean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other species </a:t>
            </a:r>
            <a:r>
              <a:rPr sz="3200" spc="-20" dirty="0">
                <a:latin typeface="Carlito"/>
                <a:cs typeface="Carlito"/>
              </a:rPr>
              <a:t>have </a:t>
            </a:r>
            <a:r>
              <a:rPr sz="3200" spc="-5" dirty="0">
                <a:latin typeface="Carlito"/>
                <a:cs typeface="Carlito"/>
              </a:rPr>
              <a:t>been</a:t>
            </a:r>
            <a:r>
              <a:rPr sz="3200" spc="8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cloned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in	</a:t>
            </a:r>
            <a:r>
              <a:rPr sz="3200" i="1" spc="-10" dirty="0">
                <a:latin typeface="Carlito"/>
                <a:cs typeface="Carlito"/>
              </a:rPr>
              <a:t>E.coli  </a:t>
            </a:r>
            <a:r>
              <a:rPr sz="3200" dirty="0">
                <a:latin typeface="Carlito"/>
                <a:cs typeface="Carlito"/>
              </a:rPr>
              <a:t>as </a:t>
            </a:r>
            <a:r>
              <a:rPr sz="3200" spc="-5" dirty="0">
                <a:latin typeface="Carlito"/>
                <a:cs typeface="Carlito"/>
              </a:rPr>
              <a:t>bacterial </a:t>
            </a:r>
            <a:r>
              <a:rPr sz="3200" dirty="0">
                <a:latin typeface="Carlito"/>
                <a:cs typeface="Carlito"/>
              </a:rPr>
              <a:t>artificial </a:t>
            </a:r>
            <a:r>
              <a:rPr sz="3200" spc="-5" dirty="0">
                <a:latin typeface="Carlito"/>
                <a:cs typeface="Carlito"/>
              </a:rPr>
              <a:t>chromosome </a:t>
            </a:r>
            <a:r>
              <a:rPr sz="3200" spc="-15" dirty="0">
                <a:latin typeface="Carlito"/>
                <a:cs typeface="Carlito"/>
              </a:rPr>
              <a:t>(BAC) </a:t>
            </a:r>
            <a:r>
              <a:rPr sz="3200" dirty="0">
                <a:latin typeface="Carlito"/>
                <a:cs typeface="Carlito"/>
              </a:rPr>
              <a:t>and  In </a:t>
            </a:r>
            <a:r>
              <a:rPr sz="3200" i="1" spc="-5" dirty="0">
                <a:latin typeface="Carlito"/>
                <a:cs typeface="Carlito"/>
              </a:rPr>
              <a:t>S.cerevisae </a:t>
            </a:r>
            <a:r>
              <a:rPr sz="3200" dirty="0">
                <a:latin typeface="Carlito"/>
                <a:cs typeface="Carlito"/>
              </a:rPr>
              <a:t>as </a:t>
            </a:r>
            <a:r>
              <a:rPr sz="3200" spc="-15" dirty="0">
                <a:latin typeface="Carlito"/>
                <a:cs typeface="Carlito"/>
              </a:rPr>
              <a:t>yeast </a:t>
            </a:r>
            <a:r>
              <a:rPr sz="3200" spc="-5" dirty="0">
                <a:latin typeface="Carlito"/>
                <a:cs typeface="Carlito"/>
              </a:rPr>
              <a:t>artificial </a:t>
            </a:r>
            <a:r>
              <a:rPr sz="3200" spc="-10" dirty="0">
                <a:latin typeface="Carlito"/>
                <a:cs typeface="Carlito"/>
              </a:rPr>
              <a:t>chromosomes  </a:t>
            </a:r>
            <a:r>
              <a:rPr sz="3200" spc="-50" dirty="0">
                <a:latin typeface="Carlito"/>
                <a:cs typeface="Carlito"/>
              </a:rPr>
              <a:t>(YAC).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They are </a:t>
            </a:r>
            <a:r>
              <a:rPr sz="3200" dirty="0">
                <a:latin typeface="Carlito"/>
                <a:cs typeface="Carlito"/>
              </a:rPr>
              <a:t>also </a:t>
            </a:r>
            <a:r>
              <a:rPr sz="3200" spc="-5" dirty="0">
                <a:latin typeface="Carlito"/>
                <a:cs typeface="Carlito"/>
              </a:rPr>
              <a:t>called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minichromosome.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3561" y="461899"/>
            <a:ext cx="24345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25" dirty="0"/>
              <a:t>YAC</a:t>
            </a:r>
            <a:r>
              <a:rPr sz="4400" spc="-55" dirty="0"/>
              <a:t> </a:t>
            </a:r>
            <a:r>
              <a:rPr sz="4400" spc="-20" dirty="0"/>
              <a:t>vector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58493"/>
            <a:ext cx="8037830" cy="441642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5600" marR="424815" indent="-342900" algn="just">
              <a:lnSpc>
                <a:spcPct val="90000"/>
              </a:lnSpc>
              <a:spcBef>
                <a:spcPts val="490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spc="-85" dirty="0">
                <a:latin typeface="Carlito"/>
                <a:cs typeface="Carlito"/>
              </a:rPr>
              <a:t>YAC </a:t>
            </a:r>
            <a:r>
              <a:rPr sz="3200" spc="-10" dirty="0">
                <a:latin typeface="Carlito"/>
                <a:cs typeface="Carlito"/>
              </a:rPr>
              <a:t>vector </a:t>
            </a:r>
            <a:r>
              <a:rPr sz="3200" spc="-15" dirty="0">
                <a:latin typeface="Carlito"/>
                <a:cs typeface="Carlito"/>
              </a:rPr>
              <a:t>are </a:t>
            </a:r>
            <a:r>
              <a:rPr sz="3200" spc="-5" dirty="0">
                <a:latin typeface="Carlito"/>
                <a:cs typeface="Carlito"/>
              </a:rPr>
              <a:t>linear </a:t>
            </a:r>
            <a:r>
              <a:rPr sz="3200" dirty="0">
                <a:latin typeface="Carlito"/>
                <a:cs typeface="Carlito"/>
              </a:rPr>
              <a:t>DNA </a:t>
            </a:r>
            <a:r>
              <a:rPr sz="3200" spc="-5" dirty="0">
                <a:latin typeface="Carlito"/>
                <a:cs typeface="Carlito"/>
              </a:rPr>
              <a:t>segment that  </a:t>
            </a:r>
            <a:r>
              <a:rPr sz="3200" spc="-15" dirty="0">
                <a:latin typeface="Carlito"/>
                <a:cs typeface="Carlito"/>
              </a:rPr>
              <a:t>contain </a:t>
            </a:r>
            <a:r>
              <a:rPr sz="3200" dirty="0">
                <a:latin typeface="Carlito"/>
                <a:cs typeface="Carlito"/>
              </a:rPr>
              <a:t>all molecular </a:t>
            </a:r>
            <a:r>
              <a:rPr sz="3200" spc="-10" dirty="0">
                <a:latin typeface="Carlito"/>
                <a:cs typeface="Carlito"/>
              </a:rPr>
              <a:t>component </a:t>
            </a:r>
            <a:r>
              <a:rPr sz="3200" dirty="0">
                <a:latin typeface="Carlito"/>
                <a:cs typeface="Carlito"/>
              </a:rPr>
              <a:t>which </a:t>
            </a:r>
            <a:r>
              <a:rPr sz="3200" spc="-10" dirty="0">
                <a:latin typeface="Carlito"/>
                <a:cs typeface="Carlito"/>
              </a:rPr>
              <a:t>are  required </a:t>
            </a:r>
            <a:r>
              <a:rPr sz="3200" spc="-30" dirty="0">
                <a:latin typeface="Carlito"/>
                <a:cs typeface="Carlito"/>
              </a:rPr>
              <a:t>for </a:t>
            </a:r>
            <a:r>
              <a:rPr sz="3200" spc="-10" dirty="0">
                <a:latin typeface="Carlito"/>
                <a:cs typeface="Carlito"/>
              </a:rPr>
              <a:t>replication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15" dirty="0">
                <a:latin typeface="Carlito"/>
                <a:cs typeface="Carlito"/>
              </a:rPr>
              <a:t>yeast</a:t>
            </a:r>
            <a:r>
              <a:rPr sz="3200" spc="4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.</a:t>
            </a:r>
            <a:endParaRPr sz="3200">
              <a:latin typeface="Carlito"/>
              <a:cs typeface="Carlito"/>
            </a:endParaRPr>
          </a:p>
          <a:p>
            <a:pPr marL="527685" marR="259715" indent="-515620" algn="just">
              <a:lnSpc>
                <a:spcPts val="3460"/>
              </a:lnSpc>
              <a:spcBef>
                <a:spcPts val="815"/>
              </a:spcBef>
              <a:buAutoNum type="arabicPeriod"/>
              <a:tabLst>
                <a:tab pos="528320" algn="l"/>
              </a:tabLst>
            </a:pPr>
            <a:r>
              <a:rPr sz="3200" dirty="0">
                <a:latin typeface="Carlito"/>
                <a:cs typeface="Carlito"/>
              </a:rPr>
              <a:t>A </a:t>
            </a:r>
            <a:r>
              <a:rPr sz="3200" spc="-10" dirty="0">
                <a:latin typeface="Carlito"/>
                <a:cs typeface="Carlito"/>
              </a:rPr>
              <a:t>replication </a:t>
            </a:r>
            <a:r>
              <a:rPr sz="3200" spc="-5" dirty="0">
                <a:latin typeface="Carlito"/>
                <a:cs typeface="Carlito"/>
              </a:rPr>
              <a:t>origin known </a:t>
            </a:r>
            <a:r>
              <a:rPr sz="3200" dirty="0">
                <a:latin typeface="Carlito"/>
                <a:cs typeface="Carlito"/>
              </a:rPr>
              <a:t>as </a:t>
            </a:r>
            <a:r>
              <a:rPr sz="3200" spc="-10" dirty="0">
                <a:latin typeface="Carlito"/>
                <a:cs typeface="Carlito"/>
              </a:rPr>
              <a:t>autonomously  replicating </a:t>
            </a:r>
            <a:r>
              <a:rPr sz="3200" spc="-5" dirty="0">
                <a:latin typeface="Carlito"/>
                <a:cs typeface="Carlito"/>
              </a:rPr>
              <a:t>sequence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(ARE).</a:t>
            </a:r>
            <a:endParaRPr sz="3200">
              <a:latin typeface="Carlito"/>
              <a:cs typeface="Carlito"/>
            </a:endParaRPr>
          </a:p>
          <a:p>
            <a:pPr marL="527685" indent="-515620" algn="just">
              <a:lnSpc>
                <a:spcPct val="100000"/>
              </a:lnSpc>
              <a:spcBef>
                <a:spcPts val="330"/>
              </a:spcBef>
              <a:buAutoNum type="arabicPeriod"/>
              <a:tabLst>
                <a:tab pos="528320" algn="l"/>
              </a:tabLst>
            </a:pPr>
            <a:r>
              <a:rPr sz="3200" dirty="0">
                <a:latin typeface="Carlito"/>
                <a:cs typeface="Carlito"/>
              </a:rPr>
              <a:t>A</a:t>
            </a:r>
            <a:r>
              <a:rPr sz="3200" spc="-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centromere</a:t>
            </a:r>
            <a:endParaRPr sz="3200">
              <a:latin typeface="Carlito"/>
              <a:cs typeface="Carlito"/>
            </a:endParaRPr>
          </a:p>
          <a:p>
            <a:pPr marL="527685" indent="-515620" algn="just">
              <a:lnSpc>
                <a:spcPct val="100000"/>
              </a:lnSpc>
              <a:spcBef>
                <a:spcPts val="385"/>
              </a:spcBef>
              <a:buAutoNum type="arabicPeriod"/>
              <a:tabLst>
                <a:tab pos="528320" algn="l"/>
              </a:tabLst>
            </a:pPr>
            <a:r>
              <a:rPr sz="3200" dirty="0">
                <a:latin typeface="Carlito"/>
                <a:cs typeface="Carlito"/>
              </a:rPr>
              <a:t>the</a:t>
            </a:r>
            <a:r>
              <a:rPr sz="3200" spc="-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telomeres</a:t>
            </a:r>
            <a:endParaRPr sz="3200">
              <a:latin typeface="Carlito"/>
              <a:cs typeface="Carlito"/>
            </a:endParaRPr>
          </a:p>
          <a:p>
            <a:pPr marL="527685" marR="5080" indent="-515620" algn="just">
              <a:lnSpc>
                <a:spcPts val="3460"/>
              </a:lnSpc>
              <a:spcBef>
                <a:spcPts val="820"/>
              </a:spcBef>
              <a:buFont typeface="Arial"/>
              <a:buChar char="•"/>
              <a:tabLst>
                <a:tab pos="528320" algn="l"/>
              </a:tabLst>
            </a:pPr>
            <a:r>
              <a:rPr sz="3200" spc="-5" dirty="0">
                <a:latin typeface="Carlito"/>
                <a:cs typeface="Carlito"/>
              </a:rPr>
              <a:t>DNA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20" dirty="0">
                <a:latin typeface="Carlito"/>
                <a:cs typeface="Carlito"/>
              </a:rPr>
              <a:t>several </a:t>
            </a:r>
            <a:r>
              <a:rPr sz="3200" spc="-10" dirty="0">
                <a:latin typeface="Carlito"/>
                <a:cs typeface="Carlito"/>
              </a:rPr>
              <a:t>hundred </a:t>
            </a:r>
            <a:r>
              <a:rPr sz="3200" dirty="0">
                <a:latin typeface="Carlito"/>
                <a:cs typeface="Carlito"/>
              </a:rPr>
              <a:t>kb </a:t>
            </a:r>
            <a:r>
              <a:rPr sz="3200" spc="-10" dirty="0">
                <a:latin typeface="Carlito"/>
                <a:cs typeface="Carlito"/>
              </a:rPr>
              <a:t>can </a:t>
            </a:r>
            <a:r>
              <a:rPr sz="3200" spc="-5" dirty="0">
                <a:latin typeface="Carlito"/>
                <a:cs typeface="Carlito"/>
              </a:rPr>
              <a:t>be </a:t>
            </a:r>
            <a:r>
              <a:rPr sz="3200" spc="-10" dirty="0">
                <a:latin typeface="Carlito"/>
                <a:cs typeface="Carlito"/>
              </a:rPr>
              <a:t>introduced  </a:t>
            </a:r>
            <a:r>
              <a:rPr sz="3200" spc="-20" dirty="0">
                <a:latin typeface="Carlito"/>
                <a:cs typeface="Carlito"/>
              </a:rPr>
              <a:t>into </a:t>
            </a:r>
            <a:r>
              <a:rPr sz="3200" spc="-95" dirty="0">
                <a:latin typeface="Carlito"/>
                <a:cs typeface="Carlito"/>
              </a:rPr>
              <a:t>YAC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successfully</a:t>
            </a:r>
            <a:r>
              <a:rPr sz="3200" spc="13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cloned.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21558" y="461899"/>
            <a:ext cx="25012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30" dirty="0"/>
              <a:t>BAC</a:t>
            </a:r>
            <a:r>
              <a:rPr sz="4400" spc="-90" dirty="0"/>
              <a:t> </a:t>
            </a:r>
            <a:r>
              <a:rPr sz="4400" spc="-15" dirty="0"/>
              <a:t>vector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828915" cy="42214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905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latin typeface="Carlito"/>
                <a:cs typeface="Carlito"/>
              </a:rPr>
              <a:t>BAC </a:t>
            </a:r>
            <a:r>
              <a:rPr sz="3200" spc="-10" dirty="0">
                <a:latin typeface="Carlito"/>
                <a:cs typeface="Carlito"/>
              </a:rPr>
              <a:t>vector </a:t>
            </a:r>
            <a:r>
              <a:rPr sz="3200" spc="-15" dirty="0">
                <a:latin typeface="Carlito"/>
                <a:cs typeface="Carlito"/>
              </a:rPr>
              <a:t>were </a:t>
            </a:r>
            <a:r>
              <a:rPr sz="3200" spc="-5" dirty="0">
                <a:latin typeface="Carlito"/>
                <a:cs typeface="Carlito"/>
              </a:rPr>
              <a:t>developed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15" dirty="0">
                <a:latin typeface="Carlito"/>
                <a:cs typeface="Carlito"/>
              </a:rPr>
              <a:t>overcome </a:t>
            </a:r>
            <a:r>
              <a:rPr sz="3200" spc="-5" dirty="0">
                <a:latin typeface="Carlito"/>
                <a:cs typeface="Carlito"/>
              </a:rPr>
              <a:t>one 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two problem </a:t>
            </a:r>
            <a:r>
              <a:rPr sz="3200" dirty="0">
                <a:latin typeface="Carlito"/>
                <a:cs typeface="Carlito"/>
              </a:rPr>
              <a:t>with </a:t>
            </a:r>
            <a:r>
              <a:rPr sz="3200" spc="-5" dirty="0">
                <a:latin typeface="Carlito"/>
                <a:cs typeface="Carlito"/>
              </a:rPr>
              <a:t>use of </a:t>
            </a:r>
            <a:r>
              <a:rPr sz="3200" spc="-90" dirty="0">
                <a:latin typeface="Carlito"/>
                <a:cs typeface="Carlito"/>
              </a:rPr>
              <a:t>YAC</a:t>
            </a:r>
            <a:r>
              <a:rPr sz="3200" spc="4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.</a:t>
            </a:r>
            <a:endParaRPr sz="3200">
              <a:latin typeface="Carlito"/>
              <a:cs typeface="Carlito"/>
            </a:endParaRPr>
          </a:p>
          <a:p>
            <a:pPr marL="355600" marR="41783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90" dirty="0">
                <a:latin typeface="Carlito"/>
                <a:cs typeface="Carlito"/>
              </a:rPr>
              <a:t>YAC </a:t>
            </a:r>
            <a:r>
              <a:rPr sz="3200" spc="-10" dirty="0">
                <a:latin typeface="Carlito"/>
                <a:cs typeface="Carlito"/>
              </a:rPr>
              <a:t>accommodate </a:t>
            </a:r>
            <a:r>
              <a:rPr sz="3200" spc="-5" dirty="0">
                <a:latin typeface="Carlito"/>
                <a:cs typeface="Carlito"/>
              </a:rPr>
              <a:t>very </a:t>
            </a:r>
            <a:r>
              <a:rPr sz="3200" spc="-15" dirty="0">
                <a:latin typeface="Carlito"/>
                <a:cs typeface="Carlito"/>
              </a:rPr>
              <a:t>large </a:t>
            </a:r>
            <a:r>
              <a:rPr sz="3200" spc="-10" dirty="0">
                <a:latin typeface="Carlito"/>
                <a:cs typeface="Carlito"/>
              </a:rPr>
              <a:t>fregment </a:t>
            </a:r>
            <a:r>
              <a:rPr sz="3200" spc="-5" dirty="0">
                <a:latin typeface="Carlito"/>
                <a:cs typeface="Carlito"/>
              </a:rPr>
              <a:t>but  they </a:t>
            </a:r>
            <a:r>
              <a:rPr sz="3200" spc="-10" dirty="0">
                <a:latin typeface="Carlito"/>
                <a:cs typeface="Carlito"/>
              </a:rPr>
              <a:t>are unstable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.</a:t>
            </a:r>
            <a:endParaRPr sz="32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5" dirty="0">
                <a:latin typeface="Carlito"/>
                <a:cs typeface="Carlito"/>
              </a:rPr>
              <a:t>BAC </a:t>
            </a:r>
            <a:r>
              <a:rPr sz="3200" spc="-10" dirty="0">
                <a:latin typeface="Carlito"/>
                <a:cs typeface="Carlito"/>
              </a:rPr>
              <a:t>are </a:t>
            </a:r>
            <a:r>
              <a:rPr sz="3200" dirty="0">
                <a:latin typeface="Carlito"/>
                <a:cs typeface="Carlito"/>
              </a:rPr>
              <a:t>able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10" dirty="0">
                <a:latin typeface="Carlito"/>
                <a:cs typeface="Carlito"/>
              </a:rPr>
              <a:t>accommodate </a:t>
            </a:r>
            <a:r>
              <a:rPr sz="3200" spc="-20" dirty="0">
                <a:latin typeface="Carlito"/>
                <a:cs typeface="Carlito"/>
              </a:rPr>
              <a:t>upto </a:t>
            </a:r>
            <a:r>
              <a:rPr sz="3200" spc="-10" dirty="0">
                <a:latin typeface="Carlito"/>
                <a:cs typeface="Carlito"/>
              </a:rPr>
              <a:t>around  </a:t>
            </a:r>
            <a:r>
              <a:rPr sz="3200" spc="-5" dirty="0">
                <a:latin typeface="Carlito"/>
                <a:cs typeface="Carlito"/>
              </a:rPr>
              <a:t>300-350 </a:t>
            </a:r>
            <a:r>
              <a:rPr sz="3200" dirty="0">
                <a:latin typeface="Carlito"/>
                <a:cs typeface="Carlito"/>
              </a:rPr>
              <a:t>kb </a:t>
            </a:r>
            <a:r>
              <a:rPr sz="3200" spc="-5" dirty="0">
                <a:latin typeface="Carlito"/>
                <a:cs typeface="Carlito"/>
              </a:rPr>
              <a:t>of insert sequence, </a:t>
            </a:r>
            <a:r>
              <a:rPr sz="3200" dirty="0">
                <a:latin typeface="Carlito"/>
                <a:cs typeface="Carlito"/>
              </a:rPr>
              <a:t>less than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75" dirty="0">
                <a:latin typeface="Carlito"/>
                <a:cs typeface="Carlito"/>
              </a:rPr>
              <a:t>YAC.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They are </a:t>
            </a:r>
            <a:r>
              <a:rPr sz="3200" dirty="0">
                <a:latin typeface="Carlito"/>
                <a:cs typeface="Carlito"/>
              </a:rPr>
              <a:t>also </a:t>
            </a:r>
            <a:r>
              <a:rPr sz="3200" spc="-5" dirty="0">
                <a:latin typeface="Carlito"/>
                <a:cs typeface="Carlito"/>
              </a:rPr>
              <a:t>used </a:t>
            </a:r>
            <a:r>
              <a:rPr sz="3200" spc="-25" dirty="0">
                <a:latin typeface="Carlito"/>
                <a:cs typeface="Carlito"/>
              </a:rPr>
              <a:t>for </a:t>
            </a:r>
            <a:r>
              <a:rPr sz="3200" spc="-5" dirty="0">
                <a:latin typeface="Carlito"/>
                <a:cs typeface="Carlito"/>
              </a:rPr>
              <a:t>speed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10" dirty="0">
                <a:latin typeface="Carlito"/>
                <a:cs typeface="Carlito"/>
              </a:rPr>
              <a:t>growth</a:t>
            </a:r>
            <a:r>
              <a:rPr sz="3200" spc="2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of</a:t>
            </a:r>
            <a:endParaRPr sz="320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  <a:tabLst>
                <a:tab pos="1402715" algn="l"/>
              </a:tabLst>
            </a:pPr>
            <a:r>
              <a:rPr sz="3200" i="1" spc="-10" dirty="0">
                <a:latin typeface="Carlito"/>
                <a:cs typeface="Carlito"/>
              </a:rPr>
              <a:t>E.coli	</a:t>
            </a:r>
            <a:r>
              <a:rPr sz="3200" spc="-15" dirty="0">
                <a:latin typeface="Carlito"/>
                <a:cs typeface="Carlito"/>
              </a:rPr>
              <a:t>host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they are </a:t>
            </a:r>
            <a:r>
              <a:rPr sz="3200" spc="-5" dirty="0">
                <a:latin typeface="Carlito"/>
                <a:cs typeface="Carlito"/>
              </a:rPr>
              <a:t>simpler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purify</a:t>
            </a:r>
            <a:r>
              <a:rPr sz="3200" spc="8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3200" y="461899"/>
            <a:ext cx="2729103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Plasmid</a:t>
            </a:r>
            <a:endParaRPr sz="4400"/>
          </a:p>
        </p:txBody>
      </p:sp>
      <p:grpSp>
        <p:nvGrpSpPr>
          <p:cNvPr id="3" name="object 3"/>
          <p:cNvGrpSpPr/>
          <p:nvPr/>
        </p:nvGrpSpPr>
        <p:grpSpPr>
          <a:xfrm>
            <a:off x="891539" y="1573022"/>
            <a:ext cx="320675" cy="2292985"/>
            <a:chOff x="891539" y="1573022"/>
            <a:chExt cx="320675" cy="2292985"/>
          </a:xfrm>
        </p:grpSpPr>
        <p:sp>
          <p:nvSpPr>
            <p:cNvPr id="4" name="object 4"/>
            <p:cNvSpPr/>
            <p:nvPr/>
          </p:nvSpPr>
          <p:spPr>
            <a:xfrm>
              <a:off x="891539" y="1573022"/>
              <a:ext cx="320649" cy="3870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91539" y="1953717"/>
              <a:ext cx="320649" cy="3874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91539" y="2335402"/>
              <a:ext cx="320649" cy="3870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91539" y="2716402"/>
              <a:ext cx="320649" cy="3870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91539" y="3097402"/>
              <a:ext cx="320649" cy="3870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91539" y="3478098"/>
              <a:ext cx="320649" cy="3874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35940" y="1545081"/>
            <a:ext cx="5945505" cy="4217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87375" indent="-57531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587375" algn="l"/>
                <a:tab pos="588010" algn="l"/>
              </a:tabLst>
            </a:pPr>
            <a:r>
              <a:rPr sz="2500" b="1" spc="-15" dirty="0">
                <a:latin typeface="Carlito"/>
                <a:cs typeface="Carlito"/>
              </a:rPr>
              <a:t>Extra </a:t>
            </a:r>
            <a:r>
              <a:rPr sz="2500" b="1" spc="-10" dirty="0">
                <a:latin typeface="Carlito"/>
                <a:cs typeface="Carlito"/>
              </a:rPr>
              <a:t>chromosomal DNA</a:t>
            </a:r>
            <a:r>
              <a:rPr sz="2500" b="1" spc="70" dirty="0">
                <a:latin typeface="Carlito"/>
                <a:cs typeface="Carlito"/>
              </a:rPr>
              <a:t> </a:t>
            </a:r>
            <a:r>
              <a:rPr sz="2500" b="1" spc="-5" dirty="0">
                <a:latin typeface="Carlito"/>
                <a:cs typeface="Carlito"/>
              </a:rPr>
              <a:t>molecules.</a:t>
            </a:r>
            <a:endParaRPr sz="2500">
              <a:latin typeface="Carlito"/>
              <a:cs typeface="Carlito"/>
            </a:endParaRPr>
          </a:p>
          <a:p>
            <a:pPr marL="587375" indent="-575310">
              <a:lnSpc>
                <a:spcPct val="100000"/>
              </a:lnSpc>
              <a:buFont typeface="Arial"/>
              <a:buChar char="•"/>
              <a:tabLst>
                <a:tab pos="587375" algn="l"/>
                <a:tab pos="588010" algn="l"/>
              </a:tabLst>
            </a:pPr>
            <a:r>
              <a:rPr sz="2500" b="1" spc="-5" dirty="0">
                <a:latin typeface="Carlito"/>
                <a:cs typeface="Carlito"/>
              </a:rPr>
              <a:t>Self</a:t>
            </a:r>
            <a:r>
              <a:rPr sz="2500" b="1" dirty="0">
                <a:latin typeface="Carlito"/>
                <a:cs typeface="Carlito"/>
              </a:rPr>
              <a:t> </a:t>
            </a:r>
            <a:r>
              <a:rPr sz="2500" b="1" spc="-10" dirty="0">
                <a:latin typeface="Carlito"/>
                <a:cs typeface="Carlito"/>
              </a:rPr>
              <a:t>replicating.</a:t>
            </a:r>
            <a:endParaRPr sz="2500">
              <a:latin typeface="Carlito"/>
              <a:cs typeface="Carlito"/>
            </a:endParaRPr>
          </a:p>
          <a:p>
            <a:pPr marL="587375" indent="-575310">
              <a:lnSpc>
                <a:spcPct val="100000"/>
              </a:lnSpc>
              <a:buFont typeface="Arial"/>
              <a:buChar char="•"/>
              <a:tabLst>
                <a:tab pos="587375" algn="l"/>
                <a:tab pos="588010" algn="l"/>
              </a:tabLst>
            </a:pPr>
            <a:r>
              <a:rPr sz="2500" b="1" spc="-5" dirty="0">
                <a:latin typeface="Carlito"/>
                <a:cs typeface="Carlito"/>
              </a:rPr>
              <a:t>Double </a:t>
            </a:r>
            <a:r>
              <a:rPr sz="2500" b="1" spc="-15" dirty="0">
                <a:latin typeface="Carlito"/>
                <a:cs typeface="Carlito"/>
              </a:rPr>
              <a:t>stranded.</a:t>
            </a:r>
            <a:endParaRPr sz="2500">
              <a:latin typeface="Carlito"/>
              <a:cs typeface="Carlito"/>
            </a:endParaRPr>
          </a:p>
          <a:p>
            <a:pPr marL="587375" indent="-575310">
              <a:lnSpc>
                <a:spcPct val="100000"/>
              </a:lnSpc>
              <a:buFont typeface="Arial"/>
              <a:buChar char="•"/>
              <a:tabLst>
                <a:tab pos="587375" algn="l"/>
                <a:tab pos="588010" algn="l"/>
              </a:tabLst>
            </a:pPr>
            <a:r>
              <a:rPr sz="2500" b="1" spc="-5" dirty="0">
                <a:latin typeface="Carlito"/>
                <a:cs typeface="Carlito"/>
              </a:rPr>
              <a:t>Short sequence of</a:t>
            </a:r>
            <a:r>
              <a:rPr sz="2500" b="1" spc="-35" dirty="0">
                <a:latin typeface="Carlito"/>
                <a:cs typeface="Carlito"/>
              </a:rPr>
              <a:t> </a:t>
            </a:r>
            <a:r>
              <a:rPr sz="2500" b="1" dirty="0">
                <a:latin typeface="Carlito"/>
                <a:cs typeface="Carlito"/>
              </a:rPr>
              <a:t>DNA.</a:t>
            </a:r>
            <a:endParaRPr sz="2500">
              <a:latin typeface="Carlito"/>
              <a:cs typeface="Carlito"/>
            </a:endParaRPr>
          </a:p>
          <a:p>
            <a:pPr marL="587375" indent="-575310">
              <a:lnSpc>
                <a:spcPct val="100000"/>
              </a:lnSpc>
              <a:buFont typeface="Arial"/>
              <a:buChar char="•"/>
              <a:tabLst>
                <a:tab pos="587375" algn="l"/>
                <a:tab pos="588010" algn="l"/>
              </a:tabLst>
            </a:pPr>
            <a:r>
              <a:rPr sz="2500" b="1" spc="-15" dirty="0">
                <a:latin typeface="Carlito"/>
                <a:cs typeface="Carlito"/>
              </a:rPr>
              <a:t>Circular </a:t>
            </a:r>
            <a:r>
              <a:rPr sz="2500" b="1" spc="-10" dirty="0">
                <a:latin typeface="Carlito"/>
                <a:cs typeface="Carlito"/>
              </a:rPr>
              <a:t>DNA</a:t>
            </a:r>
            <a:r>
              <a:rPr sz="2500" b="1" spc="-30" dirty="0">
                <a:latin typeface="Carlito"/>
                <a:cs typeface="Carlito"/>
              </a:rPr>
              <a:t> </a:t>
            </a:r>
            <a:r>
              <a:rPr sz="2500" b="1" spc="-5" dirty="0">
                <a:latin typeface="Carlito"/>
                <a:cs typeface="Carlito"/>
              </a:rPr>
              <a:t>molecules.</a:t>
            </a:r>
            <a:endParaRPr sz="2500">
              <a:latin typeface="Carlito"/>
              <a:cs typeface="Carlito"/>
            </a:endParaRPr>
          </a:p>
          <a:p>
            <a:pPr marL="587375" indent="-575310">
              <a:lnSpc>
                <a:spcPct val="100000"/>
              </a:lnSpc>
              <a:buFont typeface="Arial"/>
              <a:buChar char="•"/>
              <a:tabLst>
                <a:tab pos="587375" algn="l"/>
                <a:tab pos="588010" algn="l"/>
              </a:tabLst>
            </a:pPr>
            <a:r>
              <a:rPr sz="2500" b="1" spc="-10" dirty="0">
                <a:latin typeface="Carlito"/>
                <a:cs typeface="Carlito"/>
              </a:rPr>
              <a:t>Found </a:t>
            </a:r>
            <a:r>
              <a:rPr sz="2500" b="1" spc="-5" dirty="0">
                <a:latin typeface="Carlito"/>
                <a:cs typeface="Carlito"/>
              </a:rPr>
              <a:t>in</a:t>
            </a:r>
            <a:r>
              <a:rPr sz="2500" b="1" spc="5" dirty="0">
                <a:latin typeface="Carlito"/>
                <a:cs typeface="Carlito"/>
              </a:rPr>
              <a:t> </a:t>
            </a:r>
            <a:r>
              <a:rPr sz="2500" b="1" spc="-15" dirty="0">
                <a:latin typeface="Carlito"/>
                <a:cs typeface="Carlito"/>
              </a:rPr>
              <a:t>prokaryotes.</a:t>
            </a:r>
            <a:endParaRPr sz="25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b="1" spc="-10" dirty="0">
                <a:solidFill>
                  <a:srgbClr val="FF0000"/>
                </a:solidFill>
                <a:latin typeface="Carlito"/>
                <a:cs typeface="Carlito"/>
              </a:rPr>
              <a:t>CHARACTERISTICS</a:t>
            </a:r>
            <a:endParaRPr sz="25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b="1" spc="-5" dirty="0">
                <a:latin typeface="Carlito"/>
                <a:cs typeface="Carlito"/>
              </a:rPr>
              <a:t>a. Minimum amount of</a:t>
            </a:r>
            <a:r>
              <a:rPr sz="2500" b="1" spc="10" dirty="0">
                <a:latin typeface="Carlito"/>
                <a:cs typeface="Carlito"/>
              </a:rPr>
              <a:t> </a:t>
            </a:r>
            <a:r>
              <a:rPr sz="2500" b="1" dirty="0">
                <a:latin typeface="Carlito"/>
                <a:cs typeface="Carlito"/>
              </a:rPr>
              <a:t>DNA.</a:t>
            </a:r>
            <a:endParaRPr sz="25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b="1" spc="-5" dirty="0">
                <a:latin typeface="Carlito"/>
                <a:cs typeface="Carlito"/>
              </a:rPr>
              <a:t>b. </a:t>
            </a:r>
            <a:r>
              <a:rPr sz="2500" b="1" spc="-40" dirty="0">
                <a:latin typeface="Carlito"/>
                <a:cs typeface="Carlito"/>
              </a:rPr>
              <a:t>Two </a:t>
            </a:r>
            <a:r>
              <a:rPr sz="2500" b="1" spc="-5" dirty="0">
                <a:latin typeface="Carlito"/>
                <a:cs typeface="Carlito"/>
              </a:rPr>
              <a:t>suitable </a:t>
            </a:r>
            <a:r>
              <a:rPr sz="2500" b="1" spc="-20" dirty="0">
                <a:latin typeface="Carlito"/>
                <a:cs typeface="Carlito"/>
              </a:rPr>
              <a:t>markers </a:t>
            </a:r>
            <a:r>
              <a:rPr sz="2500" b="1" spc="-15" dirty="0">
                <a:latin typeface="Carlito"/>
                <a:cs typeface="Carlito"/>
              </a:rPr>
              <a:t>for </a:t>
            </a:r>
            <a:r>
              <a:rPr sz="2500" b="1" spc="-10" dirty="0">
                <a:latin typeface="Carlito"/>
                <a:cs typeface="Carlito"/>
              </a:rPr>
              <a:t>identification</a:t>
            </a:r>
            <a:r>
              <a:rPr sz="2500" b="1" spc="120" dirty="0">
                <a:latin typeface="Carlito"/>
                <a:cs typeface="Carlito"/>
              </a:rPr>
              <a:t> </a:t>
            </a:r>
            <a:r>
              <a:rPr sz="2500" b="1" spc="-5" dirty="0">
                <a:latin typeface="Carlito"/>
                <a:cs typeface="Carlito"/>
              </a:rPr>
              <a:t>.</a:t>
            </a:r>
            <a:endParaRPr sz="25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b="1" spc="-5" dirty="0">
                <a:latin typeface="Carlito"/>
                <a:cs typeface="Carlito"/>
              </a:rPr>
              <a:t>C. </a:t>
            </a:r>
            <a:r>
              <a:rPr sz="2500" b="1" spc="-20" dirty="0">
                <a:latin typeface="Carlito"/>
                <a:cs typeface="Carlito"/>
              </a:rPr>
              <a:t>Relaxed </a:t>
            </a:r>
            <a:r>
              <a:rPr sz="2500" b="1" spc="-10" dirty="0">
                <a:latin typeface="Carlito"/>
                <a:cs typeface="Carlito"/>
              </a:rPr>
              <a:t>replication</a:t>
            </a:r>
            <a:r>
              <a:rPr sz="2500" b="1" spc="25" dirty="0">
                <a:latin typeface="Carlito"/>
                <a:cs typeface="Carlito"/>
              </a:rPr>
              <a:t> </a:t>
            </a:r>
            <a:r>
              <a:rPr sz="2500" b="1" spc="-10" dirty="0">
                <a:latin typeface="Carlito"/>
                <a:cs typeface="Carlito"/>
              </a:rPr>
              <a:t>control.</a:t>
            </a:r>
            <a:endParaRPr sz="25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b="1" spc="-35" dirty="0">
                <a:latin typeface="Carlito"/>
                <a:cs typeface="Carlito"/>
              </a:rPr>
              <a:t>D. </a:t>
            </a:r>
            <a:r>
              <a:rPr sz="2500" b="1" spc="-10" dirty="0">
                <a:latin typeface="Carlito"/>
                <a:cs typeface="Carlito"/>
              </a:rPr>
              <a:t>Restriction </a:t>
            </a:r>
            <a:r>
              <a:rPr sz="2500" b="1" spc="-5" dirty="0">
                <a:latin typeface="Carlito"/>
                <a:cs typeface="Carlito"/>
              </a:rPr>
              <a:t>endonuclease</a:t>
            </a:r>
            <a:r>
              <a:rPr sz="2500" b="1" spc="45" dirty="0">
                <a:latin typeface="Carlito"/>
                <a:cs typeface="Carlito"/>
              </a:rPr>
              <a:t> </a:t>
            </a:r>
            <a:r>
              <a:rPr sz="2500" b="1" spc="-10" dirty="0">
                <a:latin typeface="Carlito"/>
                <a:cs typeface="Carlito"/>
              </a:rPr>
              <a:t>enzyme.</a:t>
            </a:r>
            <a:endParaRPr sz="25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5716" y="461899"/>
            <a:ext cx="60496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latin typeface="Carlito"/>
                <a:cs typeface="Carlito"/>
              </a:rPr>
              <a:t>THREE </a:t>
            </a:r>
            <a:r>
              <a:rPr sz="4400" b="1" spc="-10" dirty="0">
                <a:latin typeface="Carlito"/>
                <a:cs typeface="Carlito"/>
              </a:rPr>
              <a:t>TYPES </a:t>
            </a:r>
            <a:r>
              <a:rPr sz="4400" b="1" spc="-5" dirty="0">
                <a:latin typeface="Carlito"/>
                <a:cs typeface="Carlito"/>
              </a:rPr>
              <a:t>OF</a:t>
            </a:r>
            <a:r>
              <a:rPr sz="4400" b="1" spc="-100" dirty="0">
                <a:latin typeface="Carlito"/>
                <a:cs typeface="Carlito"/>
              </a:rPr>
              <a:t> </a:t>
            </a:r>
            <a:r>
              <a:rPr sz="4400" b="1" spc="-5" dirty="0">
                <a:latin typeface="Carlito"/>
                <a:cs typeface="Carlito"/>
              </a:rPr>
              <a:t>PLASMID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811134" cy="3636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761489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rlito"/>
                <a:cs typeface="Carlito"/>
              </a:rPr>
              <a:t>1. </a:t>
            </a:r>
            <a:r>
              <a:rPr sz="3200" b="1" spc="-5" dirty="0">
                <a:latin typeface="Carlito"/>
                <a:cs typeface="Carlito"/>
              </a:rPr>
              <a:t>Fertility </a:t>
            </a:r>
            <a:r>
              <a:rPr sz="3200" b="1" dirty="0">
                <a:latin typeface="Carlito"/>
                <a:cs typeface="Carlito"/>
              </a:rPr>
              <a:t>plasmids:- </a:t>
            </a:r>
            <a:r>
              <a:rPr sz="3200" b="1" spc="-10" dirty="0">
                <a:latin typeface="Carlito"/>
                <a:cs typeface="Carlito"/>
              </a:rPr>
              <a:t>can</a:t>
            </a:r>
            <a:r>
              <a:rPr sz="3200" b="1" spc="-105" dirty="0">
                <a:latin typeface="Carlito"/>
                <a:cs typeface="Carlito"/>
              </a:rPr>
              <a:t> </a:t>
            </a:r>
            <a:r>
              <a:rPr sz="3200" b="1" spc="-10" dirty="0">
                <a:latin typeface="Carlito"/>
                <a:cs typeface="Carlito"/>
              </a:rPr>
              <a:t>perform  conjugation.</a:t>
            </a:r>
            <a:endParaRPr sz="3200">
              <a:latin typeface="Carlito"/>
              <a:cs typeface="Carlito"/>
            </a:endParaRPr>
          </a:p>
          <a:p>
            <a:pPr marL="355600" marR="23622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rlito"/>
                <a:cs typeface="Carlito"/>
              </a:rPr>
              <a:t>2. </a:t>
            </a:r>
            <a:r>
              <a:rPr sz="3200" b="1" spc="-10" dirty="0">
                <a:latin typeface="Carlito"/>
                <a:cs typeface="Carlito"/>
              </a:rPr>
              <a:t>Resistance </a:t>
            </a:r>
            <a:r>
              <a:rPr sz="3200" b="1" spc="-5" dirty="0">
                <a:latin typeface="Carlito"/>
                <a:cs typeface="Carlito"/>
              </a:rPr>
              <a:t>plasmids:- </a:t>
            </a:r>
            <a:r>
              <a:rPr sz="3200" b="1" spc="-10" dirty="0">
                <a:latin typeface="Carlito"/>
                <a:cs typeface="Carlito"/>
              </a:rPr>
              <a:t>contain genes</a:t>
            </a:r>
            <a:r>
              <a:rPr sz="3200" b="1" spc="-105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that  </a:t>
            </a:r>
            <a:r>
              <a:rPr sz="3200" b="1" dirty="0">
                <a:latin typeface="Carlito"/>
                <a:cs typeface="Carlito"/>
              </a:rPr>
              <a:t>build a </a:t>
            </a:r>
            <a:r>
              <a:rPr sz="3200" b="1" spc="-10" dirty="0">
                <a:latin typeface="Carlito"/>
                <a:cs typeface="Carlito"/>
              </a:rPr>
              <a:t>resistance against </a:t>
            </a:r>
            <a:r>
              <a:rPr sz="3200" b="1" spc="-5" dirty="0">
                <a:latin typeface="Carlito"/>
                <a:cs typeface="Carlito"/>
              </a:rPr>
              <a:t>antibiotics </a:t>
            </a:r>
            <a:r>
              <a:rPr sz="3200" b="1" dirty="0">
                <a:latin typeface="Carlito"/>
                <a:cs typeface="Carlito"/>
              </a:rPr>
              <a:t>or  poisons.</a:t>
            </a:r>
            <a:endParaRPr sz="32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rlito"/>
                <a:cs typeface="Carlito"/>
              </a:rPr>
              <a:t>3. </a:t>
            </a:r>
            <a:r>
              <a:rPr sz="3200" b="1" spc="-5" dirty="0">
                <a:latin typeface="Carlito"/>
                <a:cs typeface="Carlito"/>
              </a:rPr>
              <a:t>Col </a:t>
            </a:r>
            <a:r>
              <a:rPr sz="3200" b="1" dirty="0">
                <a:latin typeface="Carlito"/>
                <a:cs typeface="Carlito"/>
              </a:rPr>
              <a:t>plasmids:- </a:t>
            </a:r>
            <a:r>
              <a:rPr sz="3200" b="1" spc="-15" dirty="0">
                <a:latin typeface="Carlito"/>
                <a:cs typeface="Carlito"/>
              </a:rPr>
              <a:t>contain genes </a:t>
            </a:r>
            <a:r>
              <a:rPr sz="3200" b="1" spc="-5" dirty="0">
                <a:latin typeface="Carlito"/>
                <a:cs typeface="Carlito"/>
              </a:rPr>
              <a:t>that code </a:t>
            </a:r>
            <a:r>
              <a:rPr sz="3200" b="1" spc="-20" dirty="0">
                <a:latin typeface="Carlito"/>
                <a:cs typeface="Carlito"/>
              </a:rPr>
              <a:t>for  </a:t>
            </a:r>
            <a:r>
              <a:rPr sz="3200" b="1" spc="-10" dirty="0">
                <a:latin typeface="Carlito"/>
                <a:cs typeface="Carlito"/>
              </a:rPr>
              <a:t>proteins </a:t>
            </a:r>
            <a:r>
              <a:rPr sz="3200" b="1" spc="-5" dirty="0">
                <a:latin typeface="Carlito"/>
                <a:cs typeface="Carlito"/>
              </a:rPr>
              <a:t>that </a:t>
            </a:r>
            <a:r>
              <a:rPr sz="3200" b="1" spc="-10" dirty="0">
                <a:latin typeface="Carlito"/>
                <a:cs typeface="Carlito"/>
              </a:rPr>
              <a:t>can </a:t>
            </a:r>
            <a:r>
              <a:rPr sz="3200" b="1" dirty="0">
                <a:latin typeface="Carlito"/>
                <a:cs typeface="Carlito"/>
              </a:rPr>
              <a:t>kill</a:t>
            </a:r>
            <a:r>
              <a:rPr sz="3200" b="1" spc="-50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bacteria.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4813" y="461899"/>
            <a:ext cx="375475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5" dirty="0">
                <a:latin typeface="Carlito"/>
                <a:cs typeface="Carlito"/>
              </a:rPr>
              <a:t>Plasmid</a:t>
            </a:r>
            <a:r>
              <a:rPr sz="4400" b="1" spc="-85" dirty="0">
                <a:latin typeface="Carlito"/>
                <a:cs typeface="Carlito"/>
              </a:rPr>
              <a:t> </a:t>
            </a:r>
            <a:r>
              <a:rPr sz="4400" b="1" dirty="0">
                <a:latin typeface="Carlito"/>
                <a:cs typeface="Carlito"/>
              </a:rPr>
              <a:t>pBR322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6235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/>
              <a:t>The </a:t>
            </a:r>
            <a:r>
              <a:rPr dirty="0"/>
              <a:t>pBR322 is an artificial plasmid</a:t>
            </a:r>
            <a:r>
              <a:rPr spc="-55" dirty="0"/>
              <a:t> </a:t>
            </a:r>
            <a:r>
              <a:rPr dirty="0"/>
              <a:t>.</a:t>
            </a:r>
          </a:p>
          <a:p>
            <a:pPr marL="356235" marR="56070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/>
              <a:t>Its </a:t>
            </a:r>
            <a:r>
              <a:rPr spc="-5" dirty="0"/>
              <a:t>DNA </a:t>
            </a:r>
            <a:r>
              <a:rPr dirty="0"/>
              <a:t>is </a:t>
            </a:r>
            <a:r>
              <a:rPr spc="-5" dirty="0"/>
              <a:t>derived </a:t>
            </a:r>
            <a:r>
              <a:rPr spc="-15" dirty="0"/>
              <a:t>from </a:t>
            </a:r>
            <a:r>
              <a:rPr spc="-10" dirty="0"/>
              <a:t>three </a:t>
            </a:r>
            <a:r>
              <a:rPr spc="-15" dirty="0"/>
              <a:t>different </a:t>
            </a:r>
            <a:r>
              <a:rPr dirty="0"/>
              <a:t>but  </a:t>
            </a:r>
            <a:r>
              <a:rPr spc="-10" dirty="0"/>
              <a:t>naturally </a:t>
            </a:r>
            <a:r>
              <a:rPr dirty="0"/>
              <a:t>occurring</a:t>
            </a:r>
            <a:r>
              <a:rPr spc="-30" dirty="0"/>
              <a:t> </a:t>
            </a:r>
            <a:r>
              <a:rPr spc="-5" dirty="0"/>
              <a:t>plasmids.</a:t>
            </a:r>
          </a:p>
          <a:p>
            <a:pPr marL="35623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/>
              <a:t>The </a:t>
            </a:r>
            <a:r>
              <a:rPr spc="-15" dirty="0"/>
              <a:t>size </a:t>
            </a:r>
            <a:r>
              <a:rPr dirty="0"/>
              <a:t>of pBR322 is 2.9 </a:t>
            </a:r>
            <a:r>
              <a:rPr spc="5" dirty="0"/>
              <a:t>M </a:t>
            </a:r>
            <a:r>
              <a:rPr spc="-5" dirty="0"/>
              <a:t>Da </a:t>
            </a:r>
            <a:r>
              <a:rPr dirty="0"/>
              <a:t>or </a:t>
            </a:r>
            <a:r>
              <a:rPr spc="-5" dirty="0"/>
              <a:t>4363</a:t>
            </a:r>
            <a:r>
              <a:rPr spc="-35" dirty="0"/>
              <a:t> </a:t>
            </a:r>
            <a:r>
              <a:rPr spc="-5" dirty="0"/>
              <a:t>bp.</a:t>
            </a:r>
          </a:p>
          <a:p>
            <a:pPr marL="35623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  <a:tab pos="4500245" algn="l"/>
              </a:tabLst>
            </a:pPr>
            <a:r>
              <a:rPr dirty="0"/>
              <a:t>It is </a:t>
            </a:r>
            <a:r>
              <a:rPr spc="-5" dirty="0"/>
              <a:t>isolated</a:t>
            </a:r>
            <a:r>
              <a:rPr spc="-40" dirty="0"/>
              <a:t> </a:t>
            </a:r>
            <a:r>
              <a:rPr spc="-10" dirty="0"/>
              <a:t>from</a:t>
            </a:r>
            <a:r>
              <a:rPr spc="-5" dirty="0"/>
              <a:t> </a:t>
            </a:r>
            <a:r>
              <a:rPr i="1" spc="-10" dirty="0">
                <a:latin typeface="Carlito"/>
                <a:cs typeface="Carlito"/>
              </a:rPr>
              <a:t>E.cori	</a:t>
            </a:r>
            <a:r>
              <a:rPr spc="-15" dirty="0"/>
              <a:t>strain</a:t>
            </a:r>
            <a:r>
              <a:rPr spc="-20" dirty="0"/>
              <a:t> </a:t>
            </a:r>
            <a:r>
              <a:rPr dirty="0"/>
              <a:t>RPI.</a:t>
            </a:r>
          </a:p>
          <a:p>
            <a:pPr marL="356235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  <a:tab pos="7423784" algn="l"/>
              </a:tabLst>
            </a:pPr>
            <a:r>
              <a:rPr dirty="0"/>
              <a:t>It </a:t>
            </a:r>
            <a:r>
              <a:rPr spc="-10" dirty="0"/>
              <a:t>contain genes </a:t>
            </a:r>
            <a:r>
              <a:rPr spc="-5" dirty="0"/>
              <a:t>that </a:t>
            </a:r>
            <a:r>
              <a:rPr spc="-10" dirty="0"/>
              <a:t>give resistance against  </a:t>
            </a:r>
            <a:r>
              <a:rPr dirty="0"/>
              <a:t>t</a:t>
            </a:r>
            <a:r>
              <a:rPr spc="-15" dirty="0"/>
              <a:t>w</a:t>
            </a:r>
            <a:r>
              <a:rPr dirty="0"/>
              <a:t>o a</a:t>
            </a:r>
            <a:r>
              <a:rPr spc="-25" dirty="0"/>
              <a:t>n</a:t>
            </a:r>
            <a:r>
              <a:rPr dirty="0"/>
              <a:t>tibi</a:t>
            </a:r>
            <a:r>
              <a:rPr spc="10" dirty="0"/>
              <a:t>o</a:t>
            </a:r>
            <a:r>
              <a:rPr dirty="0"/>
              <a:t>tics,</a:t>
            </a:r>
            <a:r>
              <a:rPr spc="-15" dirty="0"/>
              <a:t> </a:t>
            </a:r>
            <a:r>
              <a:rPr dirty="0"/>
              <a:t>na</a:t>
            </a:r>
            <a:r>
              <a:rPr spc="-15" dirty="0"/>
              <a:t>m</a:t>
            </a:r>
            <a:r>
              <a:rPr spc="-5" dirty="0"/>
              <a:t>el</a:t>
            </a:r>
            <a:r>
              <a:rPr dirty="0"/>
              <a:t>y</a:t>
            </a:r>
            <a:r>
              <a:rPr spc="-65" dirty="0"/>
              <a:t> </a:t>
            </a:r>
            <a:r>
              <a:rPr dirty="0"/>
              <a:t>ampicilli</a:t>
            </a:r>
            <a:r>
              <a:rPr spc="-10" dirty="0"/>
              <a:t>n</a:t>
            </a:r>
            <a:r>
              <a:rPr spc="-5" dirty="0"/>
              <a:t>(</a:t>
            </a:r>
            <a:r>
              <a:rPr i="1" dirty="0">
                <a:latin typeface="Carlito"/>
                <a:cs typeface="Carlito"/>
              </a:rPr>
              <a:t>Am</a:t>
            </a:r>
            <a:r>
              <a:rPr i="1" spc="-10" dirty="0">
                <a:latin typeface="Carlito"/>
                <a:cs typeface="Carlito"/>
              </a:rPr>
              <a:t>p</a:t>
            </a:r>
            <a:r>
              <a:rPr i="1" spc="-5" dirty="0">
                <a:latin typeface="Carlito"/>
                <a:cs typeface="Carlito"/>
              </a:rPr>
              <a:t>ᴿ</a:t>
            </a:r>
            <a:r>
              <a:rPr i="1" dirty="0">
                <a:latin typeface="Carlito"/>
                <a:cs typeface="Carlito"/>
              </a:rPr>
              <a:t>)	</a:t>
            </a:r>
            <a:r>
              <a:rPr dirty="0"/>
              <a:t>a</a:t>
            </a:r>
            <a:r>
              <a:rPr spc="-20" dirty="0"/>
              <a:t>n</a:t>
            </a:r>
            <a:r>
              <a:rPr dirty="0"/>
              <a:t>d  </a:t>
            </a:r>
            <a:r>
              <a:rPr spc="-25" dirty="0"/>
              <a:t>tetracyclin(</a:t>
            </a:r>
            <a:r>
              <a:rPr i="1" spc="-25" dirty="0">
                <a:latin typeface="Carlito"/>
                <a:cs typeface="Carlito"/>
              </a:rPr>
              <a:t>Tetᴿ).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07261"/>
            <a:ext cx="8023225" cy="4319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8450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rlito"/>
                <a:cs typeface="Carlito"/>
              </a:rPr>
              <a:t>The </a:t>
            </a:r>
            <a:r>
              <a:rPr sz="3200" b="1" dirty="0">
                <a:latin typeface="Carlito"/>
                <a:cs typeface="Carlito"/>
              </a:rPr>
              <a:t>plasmid has </a:t>
            </a:r>
            <a:r>
              <a:rPr sz="3200" b="1" spc="-5" dirty="0">
                <a:latin typeface="Carlito"/>
                <a:cs typeface="Carlito"/>
              </a:rPr>
              <a:t>restriction </a:t>
            </a:r>
            <a:r>
              <a:rPr sz="3200" b="1" spc="-10" dirty="0">
                <a:latin typeface="Carlito"/>
                <a:cs typeface="Carlito"/>
              </a:rPr>
              <a:t>site </a:t>
            </a:r>
            <a:r>
              <a:rPr sz="3200" b="1" spc="-20" dirty="0">
                <a:latin typeface="Carlito"/>
                <a:cs typeface="Carlito"/>
              </a:rPr>
              <a:t>for </a:t>
            </a:r>
            <a:r>
              <a:rPr sz="3200" b="1" spc="-10" dirty="0">
                <a:latin typeface="Carlito"/>
                <a:cs typeface="Carlito"/>
              </a:rPr>
              <a:t>over </a:t>
            </a:r>
            <a:r>
              <a:rPr sz="3200" b="1" dirty="0">
                <a:latin typeface="Carlito"/>
                <a:cs typeface="Carlito"/>
              </a:rPr>
              <a:t>20  </a:t>
            </a:r>
            <a:r>
              <a:rPr sz="3200" b="1" spc="-5" dirty="0">
                <a:latin typeface="Carlito"/>
                <a:cs typeface="Carlito"/>
              </a:rPr>
              <a:t>restriction</a:t>
            </a:r>
            <a:r>
              <a:rPr sz="3200" b="1" spc="-40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enzymes.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FF0000"/>
                </a:solidFill>
                <a:latin typeface="Carlito"/>
                <a:cs typeface="Carlito"/>
              </a:rPr>
              <a:t>Nomenclature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rlito"/>
                <a:cs typeface="Carlito"/>
              </a:rPr>
              <a:t>p</a:t>
            </a:r>
            <a:r>
              <a:rPr sz="3200" b="1" spc="-5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=plasmid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rlito"/>
                <a:cs typeface="Carlito"/>
              </a:rPr>
              <a:t>BR = </a:t>
            </a:r>
            <a:r>
              <a:rPr sz="3200" b="1" spc="-5" dirty="0">
                <a:latin typeface="Carlito"/>
                <a:cs typeface="Carlito"/>
              </a:rPr>
              <a:t>Boliver </a:t>
            </a:r>
            <a:r>
              <a:rPr sz="3200" b="1" spc="-10" dirty="0">
                <a:latin typeface="Carlito"/>
                <a:cs typeface="Carlito"/>
              </a:rPr>
              <a:t>Rodriguez </a:t>
            </a:r>
            <a:r>
              <a:rPr sz="3200" b="1" dirty="0">
                <a:latin typeface="Carlito"/>
                <a:cs typeface="Carlito"/>
              </a:rPr>
              <a:t>( </a:t>
            </a:r>
            <a:r>
              <a:rPr sz="3200" b="1" spc="-10" dirty="0">
                <a:latin typeface="Carlito"/>
                <a:cs typeface="Carlito"/>
              </a:rPr>
              <a:t>they </a:t>
            </a:r>
            <a:r>
              <a:rPr sz="3200" b="1" spc="-5" dirty="0">
                <a:latin typeface="Carlito"/>
                <a:cs typeface="Carlito"/>
              </a:rPr>
              <a:t>construct</a:t>
            </a:r>
            <a:r>
              <a:rPr sz="3200" b="1" spc="-10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them)</a:t>
            </a:r>
            <a:endParaRPr sz="3200">
              <a:latin typeface="Carlito"/>
              <a:cs typeface="Carlito"/>
            </a:endParaRPr>
          </a:p>
          <a:p>
            <a:pPr marL="355600" marR="553085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rlito"/>
                <a:cs typeface="Carlito"/>
              </a:rPr>
              <a:t>322 = it is number </a:t>
            </a:r>
            <a:r>
              <a:rPr sz="3200" b="1" spc="-10" dirty="0">
                <a:latin typeface="Carlito"/>
                <a:cs typeface="Carlito"/>
              </a:rPr>
              <a:t>given </a:t>
            </a:r>
            <a:r>
              <a:rPr sz="3200" b="1" spc="-15" dirty="0">
                <a:latin typeface="Carlito"/>
                <a:cs typeface="Carlito"/>
              </a:rPr>
              <a:t>to </a:t>
            </a:r>
            <a:r>
              <a:rPr sz="3200" b="1" spc="-5" dirty="0">
                <a:latin typeface="Carlito"/>
                <a:cs typeface="Carlito"/>
              </a:rPr>
              <a:t>distinguish </a:t>
            </a:r>
            <a:r>
              <a:rPr sz="3200" b="1" dirty="0">
                <a:latin typeface="Carlito"/>
                <a:cs typeface="Carlito"/>
              </a:rPr>
              <a:t>this  plasmid </a:t>
            </a:r>
            <a:r>
              <a:rPr sz="3200" b="1" spc="-10" dirty="0">
                <a:latin typeface="Carlito"/>
                <a:cs typeface="Carlito"/>
              </a:rPr>
              <a:t>from </a:t>
            </a:r>
            <a:r>
              <a:rPr sz="3200" b="1" dirty="0">
                <a:latin typeface="Carlito"/>
                <a:cs typeface="Carlito"/>
              </a:rPr>
              <a:t>other </a:t>
            </a:r>
            <a:r>
              <a:rPr sz="3200" b="1" spc="-10" dirty="0">
                <a:latin typeface="Carlito"/>
                <a:cs typeface="Carlito"/>
              </a:rPr>
              <a:t>developed </a:t>
            </a:r>
            <a:r>
              <a:rPr sz="3200" b="1" dirty="0">
                <a:latin typeface="Carlito"/>
                <a:cs typeface="Carlito"/>
              </a:rPr>
              <a:t>in same  </a:t>
            </a:r>
            <a:r>
              <a:rPr sz="3200" b="1" spc="-25" dirty="0">
                <a:latin typeface="Carlito"/>
                <a:cs typeface="Carlito"/>
              </a:rPr>
              <a:t>laboratory.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72892" y="461899"/>
            <a:ext cx="40030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5" dirty="0">
                <a:latin typeface="Carlito"/>
                <a:cs typeface="Carlito"/>
              </a:rPr>
              <a:t>Origin </a:t>
            </a:r>
            <a:r>
              <a:rPr sz="4400" b="1" dirty="0">
                <a:latin typeface="Carlito"/>
                <a:cs typeface="Carlito"/>
              </a:rPr>
              <a:t>of</a:t>
            </a:r>
            <a:r>
              <a:rPr sz="4400" b="1" spc="-65" dirty="0">
                <a:latin typeface="Carlito"/>
                <a:cs typeface="Carlito"/>
              </a:rPr>
              <a:t> </a:t>
            </a:r>
            <a:r>
              <a:rPr sz="4400" b="1" dirty="0">
                <a:latin typeface="Carlito"/>
                <a:cs typeface="Carlito"/>
              </a:rPr>
              <a:t>plasmid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24279"/>
            <a:ext cx="3833495" cy="335534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15" dirty="0">
                <a:latin typeface="Carlito"/>
                <a:cs typeface="Carlito"/>
              </a:rPr>
              <a:t>Three different</a:t>
            </a:r>
            <a:r>
              <a:rPr sz="2800" b="1" spc="20" dirty="0">
                <a:latin typeface="Carlito"/>
                <a:cs typeface="Carlito"/>
              </a:rPr>
              <a:t> </a:t>
            </a:r>
            <a:r>
              <a:rPr sz="2800" b="1" spc="-5" dirty="0">
                <a:latin typeface="Carlito"/>
                <a:cs typeface="Carlito"/>
              </a:rPr>
              <a:t>plasmid</a:t>
            </a:r>
            <a:endParaRPr sz="2800">
              <a:latin typeface="Carlito"/>
              <a:cs typeface="Carlito"/>
            </a:endParaRPr>
          </a:p>
          <a:p>
            <a:pPr marL="527685" marR="307340" indent="-51562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b="1" spc="-10" dirty="0">
                <a:latin typeface="Carlito"/>
                <a:cs typeface="Carlito"/>
              </a:rPr>
              <a:t>Gene </a:t>
            </a:r>
            <a:r>
              <a:rPr sz="2800" b="1" spc="-5" dirty="0">
                <a:latin typeface="Carlito"/>
                <a:cs typeface="Carlito"/>
              </a:rPr>
              <a:t>ampicilin  </a:t>
            </a:r>
            <a:r>
              <a:rPr sz="2800" b="1" spc="-15" dirty="0">
                <a:latin typeface="Carlito"/>
                <a:cs typeface="Carlito"/>
              </a:rPr>
              <a:t>resistance </a:t>
            </a:r>
            <a:r>
              <a:rPr sz="2800" b="1" spc="-10" dirty="0">
                <a:latin typeface="Carlito"/>
                <a:cs typeface="Carlito"/>
              </a:rPr>
              <a:t>=RSF2124</a:t>
            </a:r>
            <a:endParaRPr sz="2800">
              <a:latin typeface="Carlito"/>
              <a:cs typeface="Carlito"/>
            </a:endParaRPr>
          </a:p>
          <a:p>
            <a:pPr marL="527685" marR="387350" indent="-515620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b="1" spc="-10" dirty="0">
                <a:latin typeface="Carlito"/>
                <a:cs typeface="Carlito"/>
              </a:rPr>
              <a:t>Gene </a:t>
            </a:r>
            <a:r>
              <a:rPr sz="2800" b="1" spc="-20" dirty="0">
                <a:latin typeface="Carlito"/>
                <a:cs typeface="Carlito"/>
              </a:rPr>
              <a:t>for tetracyclin  </a:t>
            </a:r>
            <a:r>
              <a:rPr sz="2800" b="1" spc="-15" dirty="0">
                <a:latin typeface="Carlito"/>
                <a:cs typeface="Carlito"/>
              </a:rPr>
              <a:t>resistance </a:t>
            </a:r>
            <a:r>
              <a:rPr sz="2800" b="1" spc="-5" dirty="0">
                <a:latin typeface="Carlito"/>
                <a:cs typeface="Carlito"/>
              </a:rPr>
              <a:t>=</a:t>
            </a:r>
            <a:r>
              <a:rPr sz="2800" b="1" spc="-10" dirty="0">
                <a:latin typeface="Carlito"/>
                <a:cs typeface="Carlito"/>
              </a:rPr>
              <a:t> </a:t>
            </a:r>
            <a:r>
              <a:rPr sz="2800" b="1" spc="-5" dirty="0">
                <a:latin typeface="Carlito"/>
                <a:cs typeface="Carlito"/>
              </a:rPr>
              <a:t>pSC101</a:t>
            </a:r>
            <a:endParaRPr sz="2800">
              <a:latin typeface="Carlito"/>
              <a:cs typeface="Carlito"/>
            </a:endParaRPr>
          </a:p>
          <a:p>
            <a:pPr marL="527685" marR="94615" indent="-51562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b="1" spc="-5" dirty="0">
                <a:latin typeface="Carlito"/>
                <a:cs typeface="Carlito"/>
              </a:rPr>
              <a:t>Origin of </a:t>
            </a:r>
            <a:r>
              <a:rPr sz="2800" b="1" spc="-15" dirty="0">
                <a:latin typeface="Carlito"/>
                <a:cs typeface="Carlito"/>
              </a:rPr>
              <a:t>replication </a:t>
            </a:r>
            <a:r>
              <a:rPr sz="2800" b="1" spc="-5" dirty="0">
                <a:latin typeface="Carlito"/>
                <a:cs typeface="Carlito"/>
              </a:rPr>
              <a:t>=  pMB1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48200" y="1751075"/>
            <a:ext cx="4038600" cy="42245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8448" y="461899"/>
            <a:ext cx="50095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25" dirty="0">
                <a:latin typeface="Carlito"/>
                <a:cs typeface="Carlito"/>
              </a:rPr>
              <a:t>Advantage </a:t>
            </a:r>
            <a:r>
              <a:rPr sz="4400" b="1" dirty="0">
                <a:latin typeface="Carlito"/>
                <a:cs typeface="Carlito"/>
              </a:rPr>
              <a:t>of</a:t>
            </a:r>
            <a:r>
              <a:rPr sz="4400" b="1" spc="-35" dirty="0">
                <a:latin typeface="Carlito"/>
                <a:cs typeface="Carlito"/>
              </a:rPr>
              <a:t> </a:t>
            </a:r>
            <a:r>
              <a:rPr sz="4400" b="1" dirty="0">
                <a:latin typeface="Carlito"/>
                <a:cs typeface="Carlito"/>
              </a:rPr>
              <a:t>pBR322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8056880" cy="37338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10" dirty="0">
                <a:latin typeface="Carlito"/>
                <a:cs typeface="Carlito"/>
              </a:rPr>
              <a:t>Most </a:t>
            </a:r>
            <a:r>
              <a:rPr sz="3200" b="1" spc="-5" dirty="0">
                <a:latin typeface="Carlito"/>
                <a:cs typeface="Carlito"/>
              </a:rPr>
              <a:t>commonly </a:t>
            </a:r>
            <a:r>
              <a:rPr sz="3200" b="1" dirty="0">
                <a:latin typeface="Carlito"/>
                <a:cs typeface="Carlito"/>
              </a:rPr>
              <a:t>used plasmid in </a:t>
            </a:r>
            <a:r>
              <a:rPr sz="3200" b="1" spc="-10" dirty="0">
                <a:latin typeface="Carlito"/>
                <a:cs typeface="Carlito"/>
              </a:rPr>
              <a:t>gene </a:t>
            </a:r>
            <a:r>
              <a:rPr sz="3200" b="1" dirty="0">
                <a:latin typeface="Carlito"/>
                <a:cs typeface="Carlito"/>
              </a:rPr>
              <a:t>cloning  </a:t>
            </a:r>
            <a:r>
              <a:rPr sz="3200" b="1" spc="-10" dirty="0">
                <a:latin typeface="Carlito"/>
                <a:cs typeface="Carlito"/>
              </a:rPr>
              <a:t>experiment.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rlito"/>
                <a:cs typeface="Carlito"/>
              </a:rPr>
              <a:t>It is </a:t>
            </a:r>
            <a:r>
              <a:rPr sz="3200" b="1" spc="-5" dirty="0">
                <a:latin typeface="Carlito"/>
                <a:cs typeface="Carlito"/>
              </a:rPr>
              <a:t>very </a:t>
            </a:r>
            <a:r>
              <a:rPr sz="3200" b="1" dirty="0">
                <a:latin typeface="Carlito"/>
                <a:cs typeface="Carlito"/>
              </a:rPr>
              <a:t>smaller than other </a:t>
            </a:r>
            <a:r>
              <a:rPr sz="3200" b="1" spc="-15" dirty="0">
                <a:latin typeface="Carlito"/>
                <a:cs typeface="Carlito"/>
              </a:rPr>
              <a:t>natural</a:t>
            </a:r>
            <a:r>
              <a:rPr sz="3200" b="1" spc="-110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plasmid.</a:t>
            </a:r>
            <a:endParaRPr sz="3200">
              <a:latin typeface="Carlito"/>
              <a:cs typeface="Carlito"/>
            </a:endParaRPr>
          </a:p>
          <a:p>
            <a:pPr marL="355600" marR="121475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rlito"/>
                <a:cs typeface="Carlito"/>
              </a:rPr>
              <a:t>Small </a:t>
            </a:r>
            <a:r>
              <a:rPr sz="3200" b="1" spc="-15" dirty="0">
                <a:latin typeface="Carlito"/>
                <a:cs typeface="Carlito"/>
              </a:rPr>
              <a:t>size </a:t>
            </a:r>
            <a:r>
              <a:rPr sz="3200" b="1" dirty="0">
                <a:latin typeface="Carlito"/>
                <a:cs typeface="Carlito"/>
              </a:rPr>
              <a:t>of it </a:t>
            </a:r>
            <a:r>
              <a:rPr sz="3200" b="1" spc="-5" dirty="0">
                <a:latin typeface="Carlito"/>
                <a:cs typeface="Carlito"/>
              </a:rPr>
              <a:t>increases </a:t>
            </a:r>
            <a:r>
              <a:rPr sz="3200" b="1" dirty="0">
                <a:latin typeface="Carlito"/>
                <a:cs typeface="Carlito"/>
              </a:rPr>
              <a:t>the </a:t>
            </a:r>
            <a:r>
              <a:rPr sz="3200" b="1" spc="-20" dirty="0">
                <a:latin typeface="Carlito"/>
                <a:cs typeface="Carlito"/>
              </a:rPr>
              <a:t>uptake </a:t>
            </a:r>
            <a:r>
              <a:rPr sz="3200" b="1" spc="-5" dirty="0">
                <a:latin typeface="Carlito"/>
                <a:cs typeface="Carlito"/>
              </a:rPr>
              <a:t>by  bacteria </a:t>
            </a:r>
            <a:r>
              <a:rPr sz="3200" b="1" dirty="0">
                <a:latin typeface="Carlito"/>
                <a:cs typeface="Carlito"/>
              </a:rPr>
              <a:t>during</a:t>
            </a:r>
            <a:r>
              <a:rPr sz="3200" b="1" spc="-70" dirty="0">
                <a:latin typeface="Carlito"/>
                <a:cs typeface="Carlito"/>
              </a:rPr>
              <a:t> </a:t>
            </a:r>
            <a:r>
              <a:rPr sz="3200" b="1" spc="-10" dirty="0">
                <a:latin typeface="Carlito"/>
                <a:cs typeface="Carlito"/>
              </a:rPr>
              <a:t>transformation.</a:t>
            </a:r>
            <a:endParaRPr sz="3200">
              <a:latin typeface="Carlito"/>
              <a:cs typeface="Carlito"/>
            </a:endParaRPr>
          </a:p>
          <a:p>
            <a:pPr marL="355600" marR="42100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rlito"/>
                <a:cs typeface="Carlito"/>
              </a:rPr>
              <a:t>In this plasmid 6 kb </a:t>
            </a:r>
            <a:r>
              <a:rPr sz="3200" b="1" spc="-5" dirty="0">
                <a:latin typeface="Carlito"/>
                <a:cs typeface="Carlito"/>
              </a:rPr>
              <a:t>(length </a:t>
            </a:r>
            <a:r>
              <a:rPr sz="3200" b="1" dirty="0">
                <a:latin typeface="Carlito"/>
                <a:cs typeface="Carlito"/>
              </a:rPr>
              <a:t>of </a:t>
            </a:r>
            <a:r>
              <a:rPr sz="3200" b="1" spc="-15" dirty="0">
                <a:latin typeface="Carlito"/>
                <a:cs typeface="Carlito"/>
              </a:rPr>
              <a:t>foreign </a:t>
            </a:r>
            <a:r>
              <a:rPr sz="3200" b="1" spc="-5" dirty="0">
                <a:latin typeface="Carlito"/>
                <a:cs typeface="Carlito"/>
              </a:rPr>
              <a:t>DNA)  </a:t>
            </a:r>
            <a:r>
              <a:rPr sz="3200" b="1" dirty="0">
                <a:latin typeface="Carlito"/>
                <a:cs typeface="Carlito"/>
              </a:rPr>
              <a:t>DNA </a:t>
            </a:r>
            <a:r>
              <a:rPr sz="3200" b="1" spc="-10" dirty="0">
                <a:latin typeface="Carlito"/>
                <a:cs typeface="Carlito"/>
              </a:rPr>
              <a:t>can </a:t>
            </a:r>
            <a:r>
              <a:rPr sz="3200" b="1" dirty="0">
                <a:latin typeface="Carlito"/>
                <a:cs typeface="Carlito"/>
              </a:rPr>
              <a:t>be</a:t>
            </a:r>
            <a:r>
              <a:rPr sz="3200" b="1" spc="-30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inserted.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</TotalTime>
  <Words>1501</Words>
  <Application>Microsoft Office PowerPoint</Application>
  <PresentationFormat>On-screen Show (4:3)</PresentationFormat>
  <Paragraphs>190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Metro</vt:lpstr>
      <vt:lpstr>      CLONING   VECTORS</vt:lpstr>
      <vt:lpstr>INTRODUCTION</vt:lpstr>
      <vt:lpstr>Characteristics</vt:lpstr>
      <vt:lpstr>Plasmid</vt:lpstr>
      <vt:lpstr>THREE TYPES OF PLASMID</vt:lpstr>
      <vt:lpstr>Plasmid pBR322</vt:lpstr>
      <vt:lpstr>Slide 7</vt:lpstr>
      <vt:lpstr>Origin of plasmid</vt:lpstr>
      <vt:lpstr>Advantage of pBR322</vt:lpstr>
      <vt:lpstr>pUC18</vt:lpstr>
      <vt:lpstr>pUC18</vt:lpstr>
      <vt:lpstr>pET21</vt:lpstr>
      <vt:lpstr>Slide 13</vt:lpstr>
      <vt:lpstr>Regulation of expression of genes  cloned into pET vector</vt:lpstr>
      <vt:lpstr>Slide 15</vt:lpstr>
      <vt:lpstr>Bacteriophage vector</vt:lpstr>
      <vt:lpstr>M13 Bacteriophage</vt:lpstr>
      <vt:lpstr>Life cycle of M13 bacteriophage</vt:lpstr>
      <vt:lpstr>Phage lambda as a vector</vt:lpstr>
      <vt:lpstr>Slide 20</vt:lpstr>
      <vt:lpstr>Cosmids</vt:lpstr>
      <vt:lpstr>Slide 22</vt:lpstr>
      <vt:lpstr>Simians virus 40 (SV40)</vt:lpstr>
      <vt:lpstr>Characteristic of SV40</vt:lpstr>
      <vt:lpstr>Slide 25</vt:lpstr>
      <vt:lpstr>Slide 26</vt:lpstr>
      <vt:lpstr>Permissive and Non permissive</vt:lpstr>
      <vt:lpstr>Shuttle vector</vt:lpstr>
      <vt:lpstr>Yeast episomal plasmids</vt:lpstr>
      <vt:lpstr>Expression vectors</vt:lpstr>
      <vt:lpstr>Slide 31</vt:lpstr>
      <vt:lpstr>Vector for synthesis of fusion protein</vt:lpstr>
      <vt:lpstr>Vector for synthesis of pure unfused  protein</vt:lpstr>
      <vt:lpstr>Artificial chromosome</vt:lpstr>
      <vt:lpstr>YAC vector</vt:lpstr>
      <vt:lpstr>BAC vector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CLONING   VECTORS</dc:title>
  <cp:lastModifiedBy>microtech</cp:lastModifiedBy>
  <cp:revision>2</cp:revision>
  <dcterms:created xsi:type="dcterms:W3CDTF">2021-01-12T06:44:37Z</dcterms:created>
  <dcterms:modified xsi:type="dcterms:W3CDTF">2024-06-24T09:32:58Z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2018-08-27T00:00:00Z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2021-01-12T00:00:00Z</vt:filetime>
  </property>
</Properties>
</file>