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MYCOBACTERIUM TUBERCULOSIS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                         M</a:t>
            </a:r>
            <a:r>
              <a:rPr lang="en-US" sz="2000" dirty="0" smtClean="0">
                <a:solidFill>
                  <a:schemeClr val="tx1"/>
                </a:solidFill>
              </a:rPr>
              <a:t>. SATYA SUMANJALI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              </a:t>
            </a:r>
            <a:r>
              <a:rPr lang="en-US" sz="2000" dirty="0" smtClean="0">
                <a:solidFill>
                  <a:schemeClr val="tx1"/>
                </a:solidFill>
              </a:rPr>
              <a:t>                            </a:t>
            </a:r>
            <a:r>
              <a:rPr lang="en-US" sz="2000" dirty="0" smtClean="0">
                <a:solidFill>
                  <a:schemeClr val="tx1"/>
                </a:solidFill>
              </a:rPr>
              <a:t>DEPARTMENT OF MICROBIOLOGY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             DNR </a:t>
            </a:r>
            <a:r>
              <a:rPr lang="en-US" sz="2000" dirty="0" smtClean="0">
                <a:solidFill>
                  <a:schemeClr val="tx1"/>
                </a:solidFill>
              </a:rPr>
              <a:t>COLLEGE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8229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DIAGNOSIS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Specimens </a:t>
            </a:r>
            <a:r>
              <a:rPr lang="en-US" dirty="0" smtClean="0"/>
              <a:t>fresh sputum, gastric washings, urine, pleural fluid, cerebrospinal fluid, joint fluid, biopsy material, blood, or other suspected material. 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Smears </a:t>
            </a:r>
            <a:r>
              <a:rPr lang="en-US" dirty="0" smtClean="0"/>
              <a:t>Sputum, exudates, or other material is examined for acid-fast bacilli by </a:t>
            </a:r>
            <a:r>
              <a:rPr lang="en-US" dirty="0" err="1" smtClean="0"/>
              <a:t>Ziehl-Neelsen</a:t>
            </a:r>
            <a:r>
              <a:rPr lang="en-US" dirty="0" smtClean="0"/>
              <a:t> staining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Stains of gastric washings and urine generally are not recommended, because saprophytic </a:t>
            </a:r>
            <a:r>
              <a:rPr lang="en-US" dirty="0" err="1" smtClean="0"/>
              <a:t>mycobacteria</a:t>
            </a:r>
            <a:r>
              <a:rPr lang="en-US" dirty="0" smtClean="0"/>
              <a:t> may be present and yield a positive stain. 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Fluorescence </a:t>
            </a:r>
            <a:r>
              <a:rPr lang="en-US" dirty="0" smtClean="0"/>
              <a:t>microscopy with </a:t>
            </a:r>
            <a:r>
              <a:rPr lang="en-US" dirty="0" err="1" smtClean="0"/>
              <a:t>auramine-rhodamine</a:t>
            </a:r>
            <a:r>
              <a:rPr lang="en-US" dirty="0" smtClean="0"/>
              <a:t> stain is more sensitive than acid-fast stain. 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If </a:t>
            </a:r>
            <a:r>
              <a:rPr lang="en-US" dirty="0" smtClean="0"/>
              <a:t>acid-fast organisms are found in an appropriate specimen, this is presumptive evidence of </a:t>
            </a:r>
            <a:r>
              <a:rPr lang="en-US" dirty="0" err="1" smtClean="0"/>
              <a:t>mycobacterial</a:t>
            </a:r>
            <a:r>
              <a:rPr lang="en-US" dirty="0" smtClean="0"/>
              <a:t> infection.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82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TUBERCULIN TESTS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In an individual who has not had contact with </a:t>
            </a:r>
            <a:r>
              <a:rPr lang="en-US" sz="2000" dirty="0" err="1" smtClean="0"/>
              <a:t>mycobacteria</a:t>
            </a:r>
            <a:r>
              <a:rPr lang="en-US" sz="2000" dirty="0" smtClean="0"/>
              <a:t>, there is no reaction.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An individual who has had a primary infection with tubercle bacilli develops </a:t>
            </a:r>
            <a:r>
              <a:rPr lang="en-US" sz="2000" dirty="0" err="1" smtClean="0"/>
              <a:t>induration</a:t>
            </a:r>
            <a:r>
              <a:rPr lang="en-US" sz="2000" dirty="0" smtClean="0"/>
              <a:t>, edema, </a:t>
            </a:r>
            <a:r>
              <a:rPr lang="en-US" sz="2000" dirty="0" err="1" smtClean="0"/>
              <a:t>erythema</a:t>
            </a:r>
            <a:r>
              <a:rPr lang="en-US" sz="2000" dirty="0" smtClean="0"/>
              <a:t> in 24-48 hours, and, with very intense reactions, even central necrosis.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The skin test should be read in 48 or 72 hours.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It is considered positive if the injection of 5 TU[Tuberculin units] is followed by </a:t>
            </a:r>
            <a:r>
              <a:rPr lang="en-US" sz="2000" dirty="0" err="1" smtClean="0"/>
              <a:t>induration</a:t>
            </a:r>
            <a:r>
              <a:rPr lang="en-US" sz="2000" dirty="0" smtClean="0"/>
              <a:t> 10 mm or more in diameter.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Positive tests tend to persist for several days. Weak reactions may disappear more rapidly.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1"/>
            <a:ext cx="85344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Interpretation of Tuberculin </a:t>
            </a:r>
            <a:r>
              <a:rPr lang="en-US" sz="2800" b="1" dirty="0" smtClean="0"/>
              <a:t>Test</a:t>
            </a:r>
          </a:p>
          <a:p>
            <a:pPr algn="ctr"/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A positive tuberculin test indicates that an individual has been infected in the past.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It does not imply that active disease or immunity to disease is present.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Tuberculin-positive persons are at risk of developing disease from reactivation of the primary infection, whereas tuberculin-negative persons who have never been infected are not subject to that risk, though they may become infected from an external source.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77724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TREATMENT</a:t>
            </a:r>
          </a:p>
          <a:p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Anti-</a:t>
            </a:r>
            <a:r>
              <a:rPr lang="en-US" sz="2000" dirty="0" err="1" smtClean="0"/>
              <a:t>tuberculous</a:t>
            </a:r>
            <a:r>
              <a:rPr lang="en-US" sz="2000" dirty="0" smtClean="0"/>
              <a:t> drugs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INAH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Rifampicin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Ethambutol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Pyrazinamide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Multi-drug resistant tuberculosis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8077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MYCOBACTERIUM-INTRODUCTION </a:t>
            </a:r>
            <a:endParaRPr lang="en-US" sz="2800" b="1" dirty="0" smtClean="0"/>
          </a:p>
          <a:p>
            <a:pPr algn="ctr"/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Mycobacterium </a:t>
            </a:r>
            <a:r>
              <a:rPr lang="en-US" sz="2000" dirty="0" smtClean="0"/>
              <a:t>is a genus within the order </a:t>
            </a:r>
            <a:r>
              <a:rPr lang="en-US" sz="2000" dirty="0" err="1" smtClean="0"/>
              <a:t>Actinomycetales</a:t>
            </a:r>
            <a:r>
              <a:rPr lang="en-US" sz="2000" dirty="0" smtClean="0"/>
              <a:t> that comprises a large number of well </a:t>
            </a:r>
            <a:r>
              <a:rPr lang="en-US" sz="2000" dirty="0" err="1" smtClean="0"/>
              <a:t>characterised</a:t>
            </a:r>
            <a:r>
              <a:rPr lang="en-US" sz="2000" dirty="0" smtClean="0"/>
              <a:t> species, several of which are associated with human and animal disease such as tuberculosis and leprosy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Aerobic bacilli -non spore forming 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Non </a:t>
            </a:r>
            <a:r>
              <a:rPr lang="en-US" sz="2000" dirty="0" smtClean="0"/>
              <a:t>motile, rod shaped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Cell wall-rich in lipids 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Acid-fast </a:t>
            </a:r>
            <a:r>
              <a:rPr lang="en-US" sz="2000" dirty="0" smtClean="0"/>
              <a:t>bacilli 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Very </a:t>
            </a:r>
            <a:r>
              <a:rPr lang="en-US" sz="2000" dirty="0" smtClean="0"/>
              <a:t>slow growing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685800"/>
            <a:ext cx="70104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CULTURE-</a:t>
            </a:r>
            <a:r>
              <a:rPr lang="en-US" sz="2800" b="1" dirty="0" err="1" smtClean="0"/>
              <a:t>m.tuberculosis</a:t>
            </a:r>
            <a:r>
              <a:rPr lang="en-US" sz="2800" b="1" dirty="0" smtClean="0"/>
              <a:t> </a:t>
            </a:r>
            <a:endParaRPr lang="en-US" sz="2800" b="1" dirty="0" smtClean="0"/>
          </a:p>
          <a:p>
            <a:pPr algn="ctr"/>
            <a:endParaRPr lang="en-US" sz="24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It </a:t>
            </a:r>
            <a:r>
              <a:rPr lang="en-US" sz="2000" dirty="0" smtClean="0"/>
              <a:t>includes non-selective and a selective media.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There </a:t>
            </a:r>
            <a:r>
              <a:rPr lang="en-US" sz="2000" dirty="0" smtClean="0"/>
              <a:t>are three general formulation that can be used for both the media they are: </a:t>
            </a:r>
            <a:endParaRPr lang="en-US" sz="2000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/>
              <a:t>Semisynthetic</a:t>
            </a:r>
            <a:r>
              <a:rPr lang="en-US" sz="2000" dirty="0" smtClean="0"/>
              <a:t> </a:t>
            </a:r>
            <a:r>
              <a:rPr lang="en-US" sz="2000" dirty="0" smtClean="0"/>
              <a:t>agar media </a:t>
            </a:r>
            <a:endParaRPr lang="en-US" sz="2000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err="1" smtClean="0"/>
              <a:t>Inspissated</a:t>
            </a:r>
            <a:r>
              <a:rPr lang="en-US" sz="2000" dirty="0" smtClean="0"/>
              <a:t> </a:t>
            </a:r>
            <a:r>
              <a:rPr lang="en-US" sz="2000" dirty="0" smtClean="0"/>
              <a:t>egg media </a:t>
            </a:r>
            <a:endParaRPr lang="en-US" sz="2000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Broth </a:t>
            </a:r>
            <a:r>
              <a:rPr lang="en-US" sz="2000" dirty="0" smtClean="0"/>
              <a:t>media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85800"/>
            <a:ext cx="80772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Mycobacterium tuberculosis </a:t>
            </a:r>
            <a:endParaRPr lang="en-US" sz="2800" b="1" dirty="0" smtClean="0"/>
          </a:p>
          <a:p>
            <a:pPr algn="ctr"/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 smtClean="0"/>
              <a:t>bacterium that causes tuberculosis. 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M</a:t>
            </a:r>
            <a:r>
              <a:rPr lang="en-US" sz="2000" dirty="0" smtClean="0"/>
              <a:t>. tuberculosis has unusually waxy walls, is slow-growing and among the most recalcitrant bacteria to treatment. 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Thin </a:t>
            </a:r>
            <a:r>
              <a:rPr lang="en-US" sz="2000" dirty="0" smtClean="0"/>
              <a:t>straight rods-0.4x 3m. 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On </a:t>
            </a:r>
            <a:r>
              <a:rPr lang="en-US" sz="2000" dirty="0" smtClean="0"/>
              <a:t>artificial media, </a:t>
            </a:r>
            <a:r>
              <a:rPr lang="en-US" sz="2000" dirty="0" err="1" smtClean="0"/>
              <a:t>coccoid</a:t>
            </a:r>
            <a:r>
              <a:rPr lang="en-US" sz="2000" dirty="0" smtClean="0"/>
              <a:t> and filamentous forms are seen with variable morphology from one species to another. 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Cannot </a:t>
            </a:r>
            <a:r>
              <a:rPr lang="en-US" sz="2000" dirty="0" smtClean="0"/>
              <a:t>be classified as either gram-positive or </a:t>
            </a:r>
            <a:r>
              <a:rPr lang="en-US" sz="2000" dirty="0" smtClean="0"/>
              <a:t>gram-negative.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b="1" dirty="0" err="1" smtClean="0"/>
              <a:t>Ziehl-Neelsen</a:t>
            </a:r>
            <a:r>
              <a:rPr lang="en-US" sz="2000" b="1" dirty="0" smtClean="0"/>
              <a:t> technique of staining </a:t>
            </a:r>
            <a:r>
              <a:rPr lang="en-US" sz="2000" dirty="0" smtClean="0"/>
              <a:t>is employed for identification of acid-fast bacteria.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1"/>
            <a:ext cx="83058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CONSTITUENTS OF TUBERCLE </a:t>
            </a:r>
            <a:r>
              <a:rPr lang="en-US" sz="2800" b="1" dirty="0" smtClean="0"/>
              <a:t>BACILLI</a:t>
            </a:r>
          </a:p>
          <a:p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The constituents listed below are found mainly in cell walls. </a:t>
            </a:r>
            <a:endParaRPr lang="en-US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Mycobacterial</a:t>
            </a:r>
            <a:r>
              <a:rPr lang="en-US" sz="2000" dirty="0" smtClean="0"/>
              <a:t> </a:t>
            </a:r>
            <a:r>
              <a:rPr lang="en-US" sz="2000" dirty="0" smtClean="0"/>
              <a:t>cell walls can induce delayed hypersensitivity and some resistance to infection. </a:t>
            </a:r>
            <a:endParaRPr lang="en-US" sz="2000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 Lipids-</a:t>
            </a:r>
            <a:r>
              <a:rPr lang="en-US" sz="2000" dirty="0" err="1" smtClean="0"/>
              <a:t>mycolicacid</a:t>
            </a:r>
            <a:r>
              <a:rPr lang="en-US" sz="2000" dirty="0" smtClean="0"/>
              <a:t>, waxes, </a:t>
            </a:r>
            <a:r>
              <a:rPr lang="en-US" sz="2000" dirty="0" err="1" smtClean="0"/>
              <a:t>phosphatides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 Proteins-induce </a:t>
            </a:r>
            <a:r>
              <a:rPr lang="en-US" sz="2000" dirty="0" smtClean="0"/>
              <a:t>tuberculin sensitivity </a:t>
            </a:r>
            <a:endParaRPr lang="en-US" sz="2000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/>
              <a:t> Polysaccharides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uberculosis 2: Pathophysiology and microbiology of pulmonary tuberculos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66800"/>
            <a:ext cx="6705601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"/>
            <a:ext cx="8153400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PRIMARY INFECTION TYPE OF </a:t>
            </a:r>
            <a:r>
              <a:rPr lang="en-US" sz="2800" b="1" dirty="0" smtClean="0"/>
              <a:t>TB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When a host has first contact with tubercle bacilli, the following features are usually observed: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US" dirty="0" smtClean="0"/>
              <a:t>An </a:t>
            </a:r>
            <a:r>
              <a:rPr lang="en-US" dirty="0" smtClean="0"/>
              <a:t>acute </a:t>
            </a:r>
            <a:r>
              <a:rPr lang="en-US" dirty="0" err="1" smtClean="0"/>
              <a:t>exudative</a:t>
            </a:r>
            <a:r>
              <a:rPr lang="en-US" dirty="0" smtClean="0"/>
              <a:t> lesion develops and rapidly spreads to the </a:t>
            </a:r>
            <a:r>
              <a:rPr lang="en-US" dirty="0" err="1" smtClean="0"/>
              <a:t>lymphatics</a:t>
            </a:r>
            <a:r>
              <a:rPr lang="en-US" dirty="0" smtClean="0"/>
              <a:t> and regional lymph nodes. The </a:t>
            </a:r>
            <a:r>
              <a:rPr lang="en-US" dirty="0" err="1" smtClean="0"/>
              <a:t>exudative</a:t>
            </a:r>
            <a:r>
              <a:rPr lang="en-US" dirty="0" smtClean="0"/>
              <a:t> lesion in tissue often heals rapidly.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US" dirty="0" smtClean="0"/>
              <a:t>The </a:t>
            </a:r>
            <a:r>
              <a:rPr lang="en-US" dirty="0" smtClean="0"/>
              <a:t>lymph node undergoes massive </a:t>
            </a:r>
            <a:r>
              <a:rPr lang="en-US" dirty="0" err="1" smtClean="0"/>
              <a:t>caseation</a:t>
            </a:r>
            <a:r>
              <a:rPr lang="en-US" dirty="0" smtClean="0"/>
              <a:t>, which usually calcifies.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US" dirty="0" smtClean="0"/>
              <a:t>The </a:t>
            </a:r>
            <a:r>
              <a:rPr lang="en-US" dirty="0" smtClean="0"/>
              <a:t>tuberculin test becomes positive. 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This </a:t>
            </a:r>
            <a:r>
              <a:rPr lang="en-US" dirty="0" smtClean="0"/>
              <a:t>primary infection type occurred in the past, usually in childhood but now frequently in adults who have remained free from infection and therefore tuberculin-negative in early </a:t>
            </a:r>
            <a:r>
              <a:rPr lang="en-US" dirty="0" smtClean="0"/>
              <a:t>life.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In </a:t>
            </a:r>
            <a:r>
              <a:rPr lang="en-US" dirty="0" smtClean="0"/>
              <a:t>primary infections, the involvement may be in any part of the lung but is most often at the base.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7696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REACTIVATION TYPE OF TB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The reactivation type is usually caused by tubercle bacilli that have survived in the primary lesion.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Reactivation tuberculosis is characterized by chronic tissue lesions, the formation of tubercles, </a:t>
            </a:r>
            <a:r>
              <a:rPr lang="en-US" dirty="0" err="1" smtClean="0"/>
              <a:t>caseation</a:t>
            </a:r>
            <a:r>
              <a:rPr lang="en-US" dirty="0" smtClean="0"/>
              <a:t>, and fibrosis.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Regional lymph nodes are only slightly involved, and they do not </a:t>
            </a:r>
            <a:r>
              <a:rPr lang="en-US" dirty="0" err="1" smtClean="0"/>
              <a:t>caseate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The reactivation type almost always begins at the apex of the lung, where the oxygen tension (PO₂) is highest.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These differences between primary infection and </a:t>
            </a:r>
            <a:r>
              <a:rPr lang="en-US" dirty="0" err="1" smtClean="0"/>
              <a:t>reinfection</a:t>
            </a:r>
            <a:r>
              <a:rPr lang="en-US" dirty="0" smtClean="0"/>
              <a:t> or reactivation are attributed to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(1) resistance and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(2) hypersensitivity induced by the first infection.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uberculosis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762000"/>
            <a:ext cx="7162799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730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MYCOBACTERIUM TUBERCULOSIS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MYCOBACTERIUM TUBERCULOSIS</dc:title>
  <dc:creator>microtech</dc:creator>
  <cp:lastModifiedBy>microtech</cp:lastModifiedBy>
  <cp:revision>5</cp:revision>
  <dcterms:created xsi:type="dcterms:W3CDTF">2006-08-16T00:00:00Z</dcterms:created>
  <dcterms:modified xsi:type="dcterms:W3CDTF">2024-06-25T05:21:16Z</dcterms:modified>
</cp:coreProperties>
</file>