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67601" y="866801"/>
            <a:ext cx="5292037" cy="59799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633" y="530478"/>
            <a:ext cx="7742732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0" y="1229613"/>
            <a:ext cx="7639050" cy="1950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9BC2F6-D5D3-44C5-8B28-DA4C4FF3E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2475" y="1143000"/>
            <a:ext cx="7639050" cy="3939540"/>
          </a:xfrm>
        </p:spPr>
        <p:txBody>
          <a:bodyPr/>
          <a:lstStyle/>
          <a:p>
            <a:pPr algn="ctr"/>
            <a:r>
              <a:rPr lang="en-US" sz="3200" dirty="0"/>
              <a:t>RESTRICTION ENDONUCLEASES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R.SAKUNTALA</a:t>
            </a:r>
          </a:p>
          <a:p>
            <a:r>
              <a:rPr lang="en-US" dirty="0"/>
              <a:t>D.N.R COLLEGE</a:t>
            </a:r>
          </a:p>
        </p:txBody>
      </p:sp>
    </p:spTree>
    <p:extLst>
      <p:ext uri="{BB962C8B-B14F-4D97-AF65-F5344CB8AC3E}">
        <p14:creationId xmlns="" xmlns:p14="http://schemas.microsoft.com/office/powerpoint/2010/main" val="4140015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9398" y="434416"/>
            <a:ext cx="6986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Ends </a:t>
            </a:r>
            <a:r>
              <a:rPr sz="4400" spc="-10" dirty="0"/>
              <a:t>Of </a:t>
            </a:r>
            <a:r>
              <a:rPr sz="4400" spc="-15" dirty="0"/>
              <a:t>Restriction</a:t>
            </a:r>
            <a:r>
              <a:rPr sz="4400" spc="-65" dirty="0"/>
              <a:t> </a:t>
            </a:r>
            <a:r>
              <a:rPr sz="4400" spc="-15" dirty="0"/>
              <a:t>Fragments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40739" y="1709674"/>
            <a:ext cx="18243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rlito"/>
                <a:cs typeface="Carlito"/>
              </a:rPr>
              <a:t>Blunt</a:t>
            </a:r>
            <a:r>
              <a:rPr sz="3200" b="1" spc="-7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ends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" y="1845436"/>
            <a:ext cx="278891" cy="284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0739" y="4391990"/>
            <a:ext cx="191388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Sticky</a:t>
            </a:r>
            <a:r>
              <a:rPr sz="3200" b="1" spc="-7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ends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8640" y="4527677"/>
            <a:ext cx="278891" cy="2849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4791455" y="3953255"/>
            <a:ext cx="2066925" cy="1590040"/>
            <a:chOff x="4791455" y="3953255"/>
            <a:chExt cx="2066925" cy="1590040"/>
          </a:xfrm>
        </p:grpSpPr>
        <p:sp>
          <p:nvSpPr>
            <p:cNvPr id="8" name="object 8"/>
            <p:cNvSpPr/>
            <p:nvPr/>
          </p:nvSpPr>
          <p:spPr>
            <a:xfrm>
              <a:off x="4876814" y="4190944"/>
              <a:ext cx="1972041" cy="129508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96027" y="3957827"/>
              <a:ext cx="2057400" cy="1580515"/>
            </a:xfrm>
            <a:custGeom>
              <a:avLst/>
              <a:gdLst/>
              <a:ahLst/>
              <a:cxnLst/>
              <a:rect l="l" t="t" r="r" b="b"/>
              <a:pathLst>
                <a:path w="2057400" h="1580514">
                  <a:moveTo>
                    <a:pt x="0" y="1580388"/>
                  </a:moveTo>
                  <a:lnTo>
                    <a:pt x="2057400" y="1580388"/>
                  </a:lnTo>
                  <a:lnTo>
                    <a:pt x="2057400" y="0"/>
                  </a:lnTo>
                  <a:lnTo>
                    <a:pt x="0" y="0"/>
                  </a:lnTo>
                  <a:lnTo>
                    <a:pt x="0" y="15803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4791455" y="1362455"/>
            <a:ext cx="2075814" cy="2133600"/>
            <a:chOff x="4791455" y="1362455"/>
            <a:chExt cx="2075814" cy="2133600"/>
          </a:xfrm>
        </p:grpSpPr>
        <p:sp>
          <p:nvSpPr>
            <p:cNvPr id="11" name="object 11"/>
            <p:cNvSpPr/>
            <p:nvPr/>
          </p:nvSpPr>
          <p:spPr>
            <a:xfrm>
              <a:off x="5029199" y="1371599"/>
              <a:ext cx="1752600" cy="198191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96027" y="1367027"/>
              <a:ext cx="2066925" cy="2124710"/>
            </a:xfrm>
            <a:custGeom>
              <a:avLst/>
              <a:gdLst/>
              <a:ahLst/>
              <a:cxnLst/>
              <a:rect l="l" t="t" r="r" b="b"/>
              <a:pathLst>
                <a:path w="2066925" h="2124710">
                  <a:moveTo>
                    <a:pt x="0" y="2124456"/>
                  </a:moveTo>
                  <a:lnTo>
                    <a:pt x="2066544" y="2124456"/>
                  </a:lnTo>
                  <a:lnTo>
                    <a:pt x="2066544" y="0"/>
                  </a:lnTo>
                  <a:lnTo>
                    <a:pt x="0" y="0"/>
                  </a:lnTo>
                  <a:lnTo>
                    <a:pt x="0" y="212445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8634" y="446278"/>
            <a:ext cx="2045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Blunt</a:t>
            </a:r>
            <a:r>
              <a:rPr spc="-70" dirty="0"/>
              <a:t> </a:t>
            </a:r>
            <a:r>
              <a:rPr spc="-5" dirty="0"/>
              <a:t>ends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98027"/>
            <a:ext cx="8064500" cy="229362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rlito"/>
                <a:cs typeface="Carlito"/>
              </a:rPr>
              <a:t>Some </a:t>
            </a:r>
            <a:r>
              <a:rPr sz="2400" b="1" spc="-5" dirty="0">
                <a:latin typeface="Carlito"/>
                <a:cs typeface="Carlito"/>
              </a:rPr>
              <a:t>restriction enzymes cut DNA </a:t>
            </a:r>
            <a:r>
              <a:rPr sz="2400" b="1" spc="-10" dirty="0">
                <a:latin typeface="Carlito"/>
                <a:cs typeface="Carlito"/>
              </a:rPr>
              <a:t>at </a:t>
            </a:r>
            <a:r>
              <a:rPr sz="2400" b="1" spc="-5" dirty="0">
                <a:latin typeface="Carlito"/>
                <a:cs typeface="Carlito"/>
              </a:rPr>
              <a:t>opposite</a:t>
            </a:r>
            <a:r>
              <a:rPr sz="2400" b="1" spc="-3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base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Carlito"/>
                <a:cs typeface="Carlito"/>
              </a:rPr>
              <a:t>They leave blunt </a:t>
            </a:r>
            <a:r>
              <a:rPr sz="2400" b="1" spc="-5" dirty="0">
                <a:latin typeface="Carlito"/>
                <a:cs typeface="Carlito"/>
              </a:rPr>
              <a:t>ended DNA</a:t>
            </a:r>
            <a:r>
              <a:rPr sz="2400" b="1" spc="2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fragments</a:t>
            </a:r>
            <a:endParaRPr sz="2400">
              <a:latin typeface="Carlito"/>
              <a:cs typeface="Carlito"/>
            </a:endParaRPr>
          </a:p>
          <a:p>
            <a:pPr marL="355600" marR="608330" indent="-342900">
              <a:lnSpc>
                <a:spcPts val="259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rlito"/>
                <a:cs typeface="Carlito"/>
              </a:rPr>
              <a:t>These blunt ended </a:t>
            </a:r>
            <a:r>
              <a:rPr sz="2400" b="1" spc="-10" dirty="0">
                <a:latin typeface="Carlito"/>
                <a:cs typeface="Carlito"/>
              </a:rPr>
              <a:t>fragments </a:t>
            </a:r>
            <a:r>
              <a:rPr sz="2400" b="1" spc="-5" dirty="0">
                <a:latin typeface="Carlito"/>
                <a:cs typeface="Carlito"/>
              </a:rPr>
              <a:t>can </a:t>
            </a:r>
            <a:r>
              <a:rPr sz="2400" b="1" dirty="0">
                <a:latin typeface="Carlito"/>
                <a:cs typeface="Carlito"/>
              </a:rPr>
              <a:t>be joined </a:t>
            </a:r>
            <a:r>
              <a:rPr sz="2400" b="1" spc="-15" dirty="0">
                <a:latin typeface="Carlito"/>
                <a:cs typeface="Carlito"/>
              </a:rPr>
              <a:t>to any </a:t>
            </a:r>
            <a:r>
              <a:rPr sz="2400" b="1" dirty="0">
                <a:latin typeface="Carlito"/>
                <a:cs typeface="Carlito"/>
              </a:rPr>
              <a:t>other  </a:t>
            </a:r>
            <a:r>
              <a:rPr sz="2400" b="1" spc="-5" dirty="0">
                <a:latin typeface="Carlito"/>
                <a:cs typeface="Carlito"/>
              </a:rPr>
              <a:t>DNA </a:t>
            </a:r>
            <a:r>
              <a:rPr sz="2400" b="1" spc="-10" dirty="0">
                <a:latin typeface="Carlito"/>
                <a:cs typeface="Carlito"/>
              </a:rPr>
              <a:t>fragment </a:t>
            </a:r>
            <a:r>
              <a:rPr sz="2400" b="1" spc="-5" dirty="0">
                <a:latin typeface="Carlito"/>
                <a:cs typeface="Carlito"/>
              </a:rPr>
              <a:t>with blunt</a:t>
            </a:r>
            <a:r>
              <a:rPr sz="2400" b="1" spc="10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ends.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ts val="2735"/>
              </a:lnSpc>
              <a:spcBef>
                <a:spcPts val="2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dirty="0">
                <a:latin typeface="Carlito"/>
                <a:cs typeface="Carlito"/>
              </a:rPr>
              <a:t>Enzymes useful </a:t>
            </a:r>
            <a:r>
              <a:rPr sz="2400" b="1" spc="-10" dirty="0">
                <a:latin typeface="Carlito"/>
                <a:cs typeface="Carlito"/>
              </a:rPr>
              <a:t>for </a:t>
            </a:r>
            <a:r>
              <a:rPr sz="2400" b="1" spc="-5" dirty="0">
                <a:latin typeface="Carlito"/>
                <a:cs typeface="Carlito"/>
              </a:rPr>
              <a:t>certain </a:t>
            </a:r>
            <a:r>
              <a:rPr sz="2400" b="1" dirty="0">
                <a:latin typeface="Carlito"/>
                <a:cs typeface="Carlito"/>
              </a:rPr>
              <a:t>types of </a:t>
            </a:r>
            <a:r>
              <a:rPr sz="2400" b="1" spc="-5" dirty="0">
                <a:latin typeface="Carlito"/>
                <a:cs typeface="Carlito"/>
              </a:rPr>
              <a:t>DNA </a:t>
            </a:r>
            <a:r>
              <a:rPr sz="2400" b="1" dirty="0">
                <a:latin typeface="Carlito"/>
                <a:cs typeface="Carlito"/>
              </a:rPr>
              <a:t>cloning</a:t>
            </a:r>
            <a:r>
              <a:rPr sz="2400" b="1" spc="-65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experiments</a:t>
            </a:r>
            <a:endParaRPr sz="2400">
              <a:latin typeface="Carlito"/>
              <a:cs typeface="Carlito"/>
            </a:endParaRPr>
          </a:p>
          <a:p>
            <a:pPr marL="355600">
              <a:lnSpc>
                <a:spcPts val="2735"/>
              </a:lnSpc>
            </a:pPr>
            <a:r>
              <a:rPr sz="2400" b="1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72055" y="3877055"/>
            <a:ext cx="5504815" cy="2837815"/>
            <a:chOff x="1972055" y="3877055"/>
            <a:chExt cx="5504815" cy="2837815"/>
          </a:xfrm>
        </p:grpSpPr>
        <p:sp>
          <p:nvSpPr>
            <p:cNvPr id="5" name="object 5"/>
            <p:cNvSpPr/>
            <p:nvPr/>
          </p:nvSpPr>
          <p:spPr>
            <a:xfrm>
              <a:off x="1981199" y="3886199"/>
              <a:ext cx="4405256" cy="227174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76627" y="3881627"/>
              <a:ext cx="5495925" cy="2828925"/>
            </a:xfrm>
            <a:custGeom>
              <a:avLst/>
              <a:gdLst/>
              <a:ahLst/>
              <a:cxnLst/>
              <a:rect l="l" t="t" r="r" b="b"/>
              <a:pathLst>
                <a:path w="5495925" h="2828925">
                  <a:moveTo>
                    <a:pt x="0" y="2828544"/>
                  </a:moveTo>
                  <a:lnTo>
                    <a:pt x="5495544" y="2828544"/>
                  </a:lnTo>
                  <a:lnTo>
                    <a:pt x="5495544" y="0"/>
                  </a:lnTo>
                  <a:lnTo>
                    <a:pt x="0" y="0"/>
                  </a:lnTo>
                  <a:lnTo>
                    <a:pt x="0" y="28285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9470" y="412749"/>
            <a:ext cx="23831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Sticky</a:t>
            </a:r>
            <a:r>
              <a:rPr sz="4000" spc="-45" dirty="0"/>
              <a:t> </a:t>
            </a:r>
            <a:r>
              <a:rPr sz="4000" spc="-10" dirty="0"/>
              <a:t>ends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221435"/>
            <a:ext cx="7394575" cy="2075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rlito"/>
                <a:cs typeface="Carlito"/>
              </a:rPr>
              <a:t>Most </a:t>
            </a:r>
            <a:r>
              <a:rPr sz="3200" b="1" spc="-5" dirty="0">
                <a:latin typeface="Carlito"/>
                <a:cs typeface="Carlito"/>
              </a:rPr>
              <a:t>restriction enzymes </a:t>
            </a:r>
            <a:r>
              <a:rPr sz="3200" b="1" spc="-25" dirty="0">
                <a:latin typeface="Carlito"/>
                <a:cs typeface="Carlito"/>
              </a:rPr>
              <a:t>make </a:t>
            </a:r>
            <a:r>
              <a:rPr sz="3200" b="1" spc="-10" dirty="0">
                <a:latin typeface="Carlito"/>
                <a:cs typeface="Carlito"/>
              </a:rPr>
              <a:t>staggered  </a:t>
            </a:r>
            <a:r>
              <a:rPr sz="3200" b="1" dirty="0">
                <a:latin typeface="Carlito"/>
                <a:cs typeface="Carlito"/>
              </a:rPr>
              <a:t>cuts</a:t>
            </a:r>
            <a:endParaRPr sz="3200">
              <a:latin typeface="Carlito"/>
              <a:cs typeface="Carlito"/>
            </a:endParaRPr>
          </a:p>
          <a:p>
            <a:pPr marL="355600" marR="42164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10" dirty="0">
                <a:latin typeface="Carlito"/>
                <a:cs typeface="Carlito"/>
              </a:rPr>
              <a:t>Staggered </a:t>
            </a:r>
            <a:r>
              <a:rPr sz="3200" b="1" dirty="0">
                <a:latin typeface="Carlito"/>
                <a:cs typeface="Carlito"/>
              </a:rPr>
              <a:t>cuts </a:t>
            </a:r>
            <a:r>
              <a:rPr sz="3200" b="1" spc="-5" dirty="0">
                <a:latin typeface="Carlito"/>
                <a:cs typeface="Carlito"/>
              </a:rPr>
              <a:t>produce </a:t>
            </a:r>
            <a:r>
              <a:rPr sz="3200" b="1" dirty="0">
                <a:latin typeface="Carlito"/>
                <a:cs typeface="Carlito"/>
              </a:rPr>
              <a:t>single</a:t>
            </a:r>
            <a:r>
              <a:rPr sz="3200" b="1" spc="-8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stranded  “sticky-ends”</a:t>
            </a:r>
            <a:endParaRPr sz="32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505455" y="3496055"/>
            <a:ext cx="4819015" cy="2914015"/>
            <a:chOff x="2505455" y="3496055"/>
            <a:chExt cx="4819015" cy="2914015"/>
          </a:xfrm>
        </p:grpSpPr>
        <p:sp>
          <p:nvSpPr>
            <p:cNvPr id="5" name="object 5"/>
            <p:cNvSpPr/>
            <p:nvPr/>
          </p:nvSpPr>
          <p:spPr>
            <a:xfrm>
              <a:off x="2514599" y="3746499"/>
              <a:ext cx="4758241" cy="2654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510027" y="3500627"/>
              <a:ext cx="4810125" cy="2905125"/>
            </a:xfrm>
            <a:custGeom>
              <a:avLst/>
              <a:gdLst/>
              <a:ahLst/>
              <a:cxnLst/>
              <a:rect l="l" t="t" r="r" b="b"/>
              <a:pathLst>
                <a:path w="4810125" h="2905125">
                  <a:moveTo>
                    <a:pt x="0" y="2904744"/>
                  </a:moveTo>
                  <a:lnTo>
                    <a:pt x="4809744" y="2904744"/>
                  </a:lnTo>
                  <a:lnTo>
                    <a:pt x="4809744" y="0"/>
                  </a:lnTo>
                  <a:lnTo>
                    <a:pt x="0" y="0"/>
                  </a:lnTo>
                  <a:lnTo>
                    <a:pt x="0" y="290474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7657" y="339597"/>
            <a:ext cx="56400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5" dirty="0"/>
              <a:t>“Sticky </a:t>
            </a:r>
            <a:r>
              <a:rPr sz="4400" dirty="0"/>
              <a:t>Ends” </a:t>
            </a:r>
            <a:r>
              <a:rPr sz="4400" spc="-20" dirty="0"/>
              <a:t>Are</a:t>
            </a:r>
            <a:r>
              <a:rPr sz="4400" spc="-75" dirty="0"/>
              <a:t> </a:t>
            </a:r>
            <a:r>
              <a:rPr sz="4400" spc="-10" dirty="0"/>
              <a:t>Useful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2342514"/>
            <a:ext cx="7052309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15" dirty="0">
                <a:latin typeface="Carlito"/>
                <a:cs typeface="Carlito"/>
              </a:rPr>
              <a:t>fragments </a:t>
            </a:r>
            <a:r>
              <a:rPr sz="2800" spc="-5" dirty="0">
                <a:latin typeface="Carlito"/>
                <a:cs typeface="Carlito"/>
              </a:rPr>
              <a:t>with </a:t>
            </a:r>
            <a:r>
              <a:rPr sz="2800" spc="-15" dirty="0">
                <a:latin typeface="Carlito"/>
                <a:cs typeface="Carlito"/>
              </a:rPr>
              <a:t>complimentary </a:t>
            </a:r>
            <a:r>
              <a:rPr sz="2800" spc="-10" dirty="0">
                <a:latin typeface="Carlito"/>
                <a:cs typeface="Carlito"/>
              </a:rPr>
              <a:t>sticky </a:t>
            </a:r>
            <a:r>
              <a:rPr sz="2800" spc="-5" dirty="0">
                <a:latin typeface="Carlito"/>
                <a:cs typeface="Carlito"/>
              </a:rPr>
              <a:t>ends  </a:t>
            </a:r>
            <a:r>
              <a:rPr sz="2800" spc="-10" dirty="0">
                <a:latin typeface="Carlito"/>
                <a:cs typeface="Carlito"/>
              </a:rPr>
              <a:t>can </a:t>
            </a:r>
            <a:r>
              <a:rPr sz="2800" spc="-5" dirty="0">
                <a:latin typeface="Carlito"/>
                <a:cs typeface="Carlito"/>
              </a:rPr>
              <a:t>be </a:t>
            </a:r>
            <a:r>
              <a:rPr sz="2800" spc="-10" dirty="0">
                <a:latin typeface="Carlito"/>
                <a:cs typeface="Carlito"/>
              </a:rPr>
              <a:t>combined </a:t>
            </a:r>
            <a:r>
              <a:rPr sz="2800" spc="-15" dirty="0">
                <a:latin typeface="Carlito"/>
                <a:cs typeface="Carlito"/>
              </a:rPr>
              <a:t>to create new </a:t>
            </a:r>
            <a:r>
              <a:rPr sz="2800" spc="-5" dirty="0">
                <a:latin typeface="Carlito"/>
                <a:cs typeface="Carlito"/>
              </a:rPr>
              <a:t>molecules which  </a:t>
            </a:r>
            <a:r>
              <a:rPr sz="2800" spc="-10" dirty="0">
                <a:latin typeface="Carlito"/>
                <a:cs typeface="Carlito"/>
              </a:rPr>
              <a:t>allows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creation </a:t>
            </a:r>
            <a:r>
              <a:rPr sz="2800" spc="-5" dirty="0">
                <a:latin typeface="Carlito"/>
                <a:cs typeface="Carlito"/>
              </a:rPr>
              <a:t>and manipulation of </a:t>
            </a:r>
            <a:r>
              <a:rPr sz="2800" spc="-10" dirty="0">
                <a:latin typeface="Carlito"/>
                <a:cs typeface="Carlito"/>
              </a:rPr>
              <a:t>DNA  sequences </a:t>
            </a:r>
            <a:r>
              <a:rPr sz="2800" spc="-20" dirty="0">
                <a:latin typeface="Carlito"/>
                <a:cs typeface="Carlito"/>
              </a:rPr>
              <a:t>from </a:t>
            </a:r>
            <a:r>
              <a:rPr sz="2800" spc="-25" dirty="0">
                <a:latin typeface="Carlito"/>
                <a:cs typeface="Carlito"/>
              </a:rPr>
              <a:t>different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sources.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9872" y="524002"/>
            <a:ext cx="660082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5" dirty="0"/>
              <a:t>ISOSCHIZOMERS </a:t>
            </a:r>
            <a:r>
              <a:rPr sz="3400" spc="-5" dirty="0"/>
              <a:t>&amp;</a:t>
            </a:r>
            <a:r>
              <a:rPr sz="3400" spc="55" dirty="0"/>
              <a:t> </a:t>
            </a:r>
            <a:r>
              <a:rPr sz="3400" spc="-20" dirty="0"/>
              <a:t>NEOSCHIZOMERS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535940" y="1991995"/>
            <a:ext cx="8073390" cy="192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rlito"/>
                <a:cs typeface="Carlito"/>
              </a:rPr>
              <a:t>Restriction enzymes </a:t>
            </a:r>
            <a:r>
              <a:rPr sz="2400" b="1" spc="-10" dirty="0">
                <a:latin typeface="Carlito"/>
                <a:cs typeface="Carlito"/>
              </a:rPr>
              <a:t>that </a:t>
            </a:r>
            <a:r>
              <a:rPr sz="2400" b="1" spc="-15" dirty="0">
                <a:latin typeface="Carlito"/>
                <a:cs typeface="Carlito"/>
              </a:rPr>
              <a:t>have </a:t>
            </a:r>
            <a:r>
              <a:rPr sz="2400" b="1" dirty="0">
                <a:latin typeface="Carlito"/>
                <a:cs typeface="Carlito"/>
              </a:rPr>
              <a:t>the same </a:t>
            </a:r>
            <a:r>
              <a:rPr sz="2400" b="1" spc="-10" dirty="0">
                <a:latin typeface="Carlito"/>
                <a:cs typeface="Carlito"/>
              </a:rPr>
              <a:t>recognition  </a:t>
            </a:r>
            <a:r>
              <a:rPr sz="2400" b="1" dirty="0">
                <a:latin typeface="Carlito"/>
                <a:cs typeface="Carlito"/>
              </a:rPr>
              <a:t>sequence </a:t>
            </a:r>
            <a:r>
              <a:rPr sz="2400" b="1" spc="5" dirty="0">
                <a:latin typeface="Carlito"/>
                <a:cs typeface="Carlito"/>
              </a:rPr>
              <a:t>as </a:t>
            </a:r>
            <a:r>
              <a:rPr sz="2400" b="1" spc="-10" dirty="0">
                <a:latin typeface="Carlito"/>
                <a:cs typeface="Carlito"/>
              </a:rPr>
              <a:t>well </a:t>
            </a:r>
            <a:r>
              <a:rPr sz="2400" b="1" dirty="0">
                <a:latin typeface="Carlito"/>
                <a:cs typeface="Carlito"/>
              </a:rPr>
              <a:t>as the same </a:t>
            </a:r>
            <a:r>
              <a:rPr sz="2400" b="1" spc="-10" dirty="0">
                <a:latin typeface="Carlito"/>
                <a:cs typeface="Carlito"/>
              </a:rPr>
              <a:t>cleavage site </a:t>
            </a:r>
            <a:r>
              <a:rPr sz="2400" b="1" spc="-5" dirty="0">
                <a:latin typeface="Carlito"/>
                <a:cs typeface="Carlito"/>
              </a:rPr>
              <a:t>are</a:t>
            </a:r>
            <a:r>
              <a:rPr sz="2400" b="1" spc="-60" dirty="0">
                <a:latin typeface="Carlito"/>
                <a:cs typeface="Carlito"/>
              </a:rPr>
              <a:t> </a:t>
            </a:r>
            <a:r>
              <a:rPr sz="2400" b="1" spc="-10" dirty="0">
                <a:latin typeface="Carlito"/>
                <a:cs typeface="Carlito"/>
              </a:rPr>
              <a:t>Isoschizomers</a:t>
            </a:r>
            <a:endParaRPr sz="2400">
              <a:latin typeface="Carlito"/>
              <a:cs typeface="Carlito"/>
            </a:endParaRPr>
          </a:p>
          <a:p>
            <a:pPr marL="355600" marR="282575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Carlito"/>
                <a:cs typeface="Carlito"/>
              </a:rPr>
              <a:t>Restriction enzymes </a:t>
            </a:r>
            <a:r>
              <a:rPr sz="2400" b="1" spc="-10" dirty="0">
                <a:latin typeface="Carlito"/>
                <a:cs typeface="Carlito"/>
              </a:rPr>
              <a:t>that </a:t>
            </a:r>
            <a:r>
              <a:rPr sz="2400" b="1" spc="-15" dirty="0">
                <a:latin typeface="Carlito"/>
                <a:cs typeface="Carlito"/>
              </a:rPr>
              <a:t>have </a:t>
            </a:r>
            <a:r>
              <a:rPr sz="2400" b="1" dirty="0">
                <a:latin typeface="Carlito"/>
                <a:cs typeface="Carlito"/>
              </a:rPr>
              <a:t>the same </a:t>
            </a:r>
            <a:r>
              <a:rPr sz="2400" b="1" spc="-10" dirty="0">
                <a:latin typeface="Carlito"/>
                <a:cs typeface="Carlito"/>
              </a:rPr>
              <a:t>recognition  </a:t>
            </a:r>
            <a:r>
              <a:rPr sz="2400" b="1" dirty="0">
                <a:latin typeface="Carlito"/>
                <a:cs typeface="Carlito"/>
              </a:rPr>
              <a:t>sequence but </a:t>
            </a:r>
            <a:r>
              <a:rPr sz="2400" b="1" spc="-10" dirty="0">
                <a:latin typeface="Carlito"/>
                <a:cs typeface="Carlito"/>
              </a:rPr>
              <a:t>cleave </a:t>
            </a:r>
            <a:r>
              <a:rPr sz="2400" b="1" spc="-5" dirty="0">
                <a:latin typeface="Carlito"/>
                <a:cs typeface="Carlito"/>
              </a:rPr>
              <a:t>the DNA </a:t>
            </a:r>
            <a:r>
              <a:rPr sz="2400" b="1" spc="-10" dirty="0">
                <a:latin typeface="Carlito"/>
                <a:cs typeface="Carlito"/>
              </a:rPr>
              <a:t>at </a:t>
            </a:r>
            <a:r>
              <a:rPr sz="2400" b="1" dirty="0">
                <a:latin typeface="Carlito"/>
                <a:cs typeface="Carlito"/>
              </a:rPr>
              <a:t>a </a:t>
            </a:r>
            <a:r>
              <a:rPr sz="2400" b="1" spc="-15" dirty="0">
                <a:latin typeface="Carlito"/>
                <a:cs typeface="Carlito"/>
              </a:rPr>
              <a:t>different </a:t>
            </a:r>
            <a:r>
              <a:rPr sz="2400" b="1" spc="-10" dirty="0">
                <a:latin typeface="Carlito"/>
                <a:cs typeface="Carlito"/>
              </a:rPr>
              <a:t>site </a:t>
            </a:r>
            <a:r>
              <a:rPr sz="2400" b="1" spc="-5" dirty="0">
                <a:latin typeface="Carlito"/>
                <a:cs typeface="Carlito"/>
              </a:rPr>
              <a:t>within </a:t>
            </a:r>
            <a:r>
              <a:rPr sz="2400" b="1" spc="-10" dirty="0">
                <a:latin typeface="Carlito"/>
                <a:cs typeface="Carlito"/>
              </a:rPr>
              <a:t>that  </a:t>
            </a:r>
            <a:r>
              <a:rPr sz="2400" b="1" dirty="0">
                <a:latin typeface="Carlito"/>
                <a:cs typeface="Carlito"/>
              </a:rPr>
              <a:t>sequence </a:t>
            </a:r>
            <a:r>
              <a:rPr sz="2400" b="1" spc="-5" dirty="0">
                <a:latin typeface="Carlito"/>
                <a:cs typeface="Carlito"/>
              </a:rPr>
              <a:t>are</a:t>
            </a:r>
            <a:r>
              <a:rPr sz="2400" b="1" spc="-3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Neoshizomers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87525" y="4333490"/>
            <a:ext cx="2494915" cy="9029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9375" marR="5080" indent="-67310">
              <a:lnSpc>
                <a:spcPct val="120000"/>
              </a:lnSpc>
              <a:spcBef>
                <a:spcPts val="95"/>
              </a:spcBef>
              <a:tabLst>
                <a:tab pos="594360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Eg</a:t>
            </a:r>
            <a:r>
              <a:rPr sz="2400" b="1" dirty="0">
                <a:latin typeface="Carlito"/>
                <a:cs typeface="Carlito"/>
              </a:rPr>
              <a:t>:	SmaI and</a:t>
            </a:r>
            <a:r>
              <a:rPr sz="2400" b="1" spc="-11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XmaI  C C C G G</a:t>
            </a:r>
            <a:r>
              <a:rPr sz="2400" b="1" spc="-6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94175" y="4771377"/>
            <a:ext cx="1437005" cy="90424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b="1" dirty="0">
                <a:latin typeface="Carlito"/>
                <a:cs typeface="Carlito"/>
              </a:rPr>
              <a:t>C C C G G</a:t>
            </a:r>
            <a:r>
              <a:rPr sz="2400" b="1" spc="-13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G</a:t>
            </a:r>
            <a:endParaRPr sz="2400">
              <a:latin typeface="Carlito"/>
              <a:cs typeface="Carlito"/>
            </a:endParaRPr>
          </a:p>
          <a:p>
            <a:pPr marL="15240">
              <a:lnSpc>
                <a:spcPct val="100000"/>
              </a:lnSpc>
              <a:spcBef>
                <a:spcPts val="580"/>
              </a:spcBef>
            </a:pPr>
            <a:r>
              <a:rPr sz="2400" b="1" dirty="0">
                <a:latin typeface="Carlito"/>
                <a:cs typeface="Carlito"/>
              </a:rPr>
              <a:t>G G G C C</a:t>
            </a:r>
            <a:r>
              <a:rPr sz="2400" b="1" spc="-13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C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4582" y="5211267"/>
            <a:ext cx="1433830" cy="9036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latin typeface="Carlito"/>
                <a:cs typeface="Carlito"/>
              </a:rPr>
              <a:t>G G G C C</a:t>
            </a:r>
            <a:r>
              <a:rPr sz="2400" b="1" spc="-14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C</a:t>
            </a:r>
            <a:endParaRPr sz="2400">
              <a:latin typeface="Carlito"/>
              <a:cs typeface="Carlito"/>
            </a:endParaRPr>
          </a:p>
          <a:p>
            <a:pPr marL="422275">
              <a:lnSpc>
                <a:spcPct val="100000"/>
              </a:lnSpc>
              <a:spcBef>
                <a:spcPts val="575"/>
              </a:spcBef>
            </a:pPr>
            <a:r>
              <a:rPr sz="2400" b="1" dirty="0">
                <a:latin typeface="Carlito"/>
                <a:cs typeface="Carlito"/>
              </a:rPr>
              <a:t>Xma</a:t>
            </a:r>
            <a:r>
              <a:rPr sz="2400" b="1" spc="-2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I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33671" y="5723331"/>
            <a:ext cx="718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rlito"/>
                <a:cs typeface="Carlito"/>
              </a:rPr>
              <a:t>Sma</a:t>
            </a:r>
            <a:r>
              <a:rPr sz="2400" b="1" spc="-9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I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953000" y="50292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28800" y="48006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28800" y="5257800"/>
            <a:ext cx="1219200" cy="381000"/>
          </a:xfrm>
          <a:custGeom>
            <a:avLst/>
            <a:gdLst/>
            <a:ahLst/>
            <a:cxnLst/>
            <a:rect l="l" t="t" r="r" b="b"/>
            <a:pathLst>
              <a:path w="1219200" h="381000">
                <a:moveTo>
                  <a:pt x="0" y="152400"/>
                </a:moveTo>
                <a:lnTo>
                  <a:pt x="1219200" y="152400"/>
                </a:lnTo>
              </a:path>
              <a:path w="1219200" h="381000">
                <a:moveTo>
                  <a:pt x="1219200" y="0"/>
                </a:moveTo>
                <a:lnTo>
                  <a:pt x="1219200" y="381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3200" spc="-25" dirty="0"/>
              <a:t>NOMENCLATURE </a:t>
            </a:r>
            <a:r>
              <a:rPr sz="3200" dirty="0"/>
              <a:t>OF </a:t>
            </a:r>
            <a:r>
              <a:rPr spc="-10" dirty="0"/>
              <a:t>RESTRICTION</a:t>
            </a:r>
            <a:r>
              <a:rPr spc="105" dirty="0"/>
              <a:t> </a:t>
            </a:r>
            <a:r>
              <a:rPr spc="-10" dirty="0"/>
              <a:t>ENZYME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998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  <a:tab pos="1053465" algn="l"/>
              </a:tabLst>
            </a:pPr>
            <a:r>
              <a:rPr spc="-15" dirty="0"/>
              <a:t>Each </a:t>
            </a:r>
            <a:r>
              <a:rPr spc="-10" dirty="0"/>
              <a:t>enzyme </a:t>
            </a:r>
            <a:r>
              <a:rPr spc="-5" dirty="0"/>
              <a:t>is named </a:t>
            </a:r>
            <a:r>
              <a:rPr spc="-10" dirty="0"/>
              <a:t>after </a:t>
            </a:r>
            <a:r>
              <a:rPr spc="-5" dirty="0"/>
              <a:t>the </a:t>
            </a:r>
            <a:r>
              <a:rPr spc="-10" dirty="0"/>
              <a:t>bacterium </a:t>
            </a:r>
            <a:r>
              <a:rPr spc="-20" dirty="0"/>
              <a:t>from  </a:t>
            </a:r>
            <a:r>
              <a:rPr spc="-5" dirty="0"/>
              <a:t>which it </a:t>
            </a:r>
            <a:r>
              <a:rPr spc="-15" dirty="0"/>
              <a:t>was </a:t>
            </a:r>
            <a:r>
              <a:rPr spc="-10" dirty="0"/>
              <a:t>isolated using </a:t>
            </a:r>
            <a:r>
              <a:rPr spc="-5" dirty="0"/>
              <a:t>a </a:t>
            </a:r>
            <a:r>
              <a:rPr spc="-10" dirty="0"/>
              <a:t>naming </a:t>
            </a:r>
            <a:r>
              <a:rPr spc="-30" dirty="0"/>
              <a:t>system </a:t>
            </a:r>
            <a:r>
              <a:rPr spc="-10" dirty="0"/>
              <a:t>based  </a:t>
            </a:r>
            <a:r>
              <a:rPr spc="-5" dirty="0"/>
              <a:t>on	</a:t>
            </a:r>
            <a:r>
              <a:rPr sz="3200" spc="-10" dirty="0"/>
              <a:t>bacterial </a:t>
            </a:r>
            <a:r>
              <a:rPr sz="3200" spc="-5" dirty="0"/>
              <a:t>genus, species </a:t>
            </a:r>
            <a:r>
              <a:rPr sz="3200" dirty="0"/>
              <a:t>and</a:t>
            </a:r>
            <a:r>
              <a:rPr sz="3200" spc="20" dirty="0"/>
              <a:t> </a:t>
            </a:r>
            <a:r>
              <a:rPr sz="3200" spc="-15" dirty="0"/>
              <a:t>strain.</a:t>
            </a:r>
            <a:endParaRPr sz="3200"/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15" dirty="0"/>
              <a:t>For </a:t>
            </a:r>
            <a:r>
              <a:rPr sz="3200" spc="10" dirty="0"/>
              <a:t>e.g </a:t>
            </a:r>
            <a:r>
              <a:rPr sz="3200" spc="-20" dirty="0"/>
              <a:t>EcoRI</a:t>
            </a:r>
            <a:endParaRPr sz="3200"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31850" y="3117850"/>
          <a:ext cx="7772400" cy="33512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365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674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390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3500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Derivation </a:t>
                      </a:r>
                      <a:r>
                        <a:rPr sz="10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the EcoRI</a:t>
                      </a:r>
                      <a:r>
                        <a:rPr sz="10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b="1" spc="-10" dirty="0">
                          <a:latin typeface="Times New Roman"/>
                          <a:cs typeface="Times New Roman"/>
                        </a:rPr>
                        <a:t>name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41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Abbreviation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Meaning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Description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10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E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Escherichia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genus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41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Times New Roman"/>
                          <a:cs typeface="Times New Roman"/>
                        </a:rPr>
                        <a:t>co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i="1" spc="-5" dirty="0">
                          <a:latin typeface="Times New Roman"/>
                          <a:cs typeface="Times New Roman"/>
                        </a:rPr>
                        <a:t>coli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species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26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R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RY13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strain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Times New Roman"/>
                          <a:cs typeface="Times New Roman"/>
                        </a:rPr>
                        <a:t>I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Times New Roman"/>
                          <a:cs typeface="Times New Roman"/>
                        </a:rPr>
                        <a:t>First</a:t>
                      </a:r>
                      <a:r>
                        <a:rPr sz="10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identified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909319" marR="754380" indent="-146685">
                        <a:lnSpc>
                          <a:spcPct val="10100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Times New Roman"/>
                          <a:cs typeface="Times New Roman"/>
                        </a:rPr>
                        <a:t>order of</a:t>
                      </a:r>
                      <a:r>
                        <a:rPr sz="10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identification  in the</a:t>
                      </a:r>
                      <a:r>
                        <a:rPr sz="10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bacterium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AAAAAA"/>
                      </a:solidFill>
                      <a:prstDash val="solid"/>
                    </a:lnL>
                    <a:lnR w="12700">
                      <a:solidFill>
                        <a:srgbClr val="AAAAAA"/>
                      </a:solidFill>
                      <a:prstDash val="solid"/>
                    </a:lnR>
                    <a:lnT w="12700">
                      <a:solidFill>
                        <a:srgbClr val="AAAAAA"/>
                      </a:solidFill>
                      <a:prstDash val="solid"/>
                    </a:lnT>
                    <a:lnB w="12700">
                      <a:solidFill>
                        <a:srgbClr val="AAAAAA"/>
                      </a:solidFill>
                      <a:prstDash val="solid"/>
                    </a:lnB>
                    <a:solidFill>
                      <a:srgbClr val="F5F5D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20749" y="530478"/>
            <a:ext cx="63011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TYPES </a:t>
            </a:r>
            <a:r>
              <a:rPr spc="-5" dirty="0"/>
              <a:t>OF </a:t>
            </a:r>
            <a:r>
              <a:rPr spc="-10" dirty="0"/>
              <a:t>RESTRICTION</a:t>
            </a:r>
            <a:r>
              <a:rPr spc="-45" dirty="0"/>
              <a:t> </a:t>
            </a:r>
            <a:r>
              <a:rPr spc="-15" dirty="0"/>
              <a:t>ENZYMES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61325" cy="3343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Restriction </a:t>
            </a:r>
            <a:r>
              <a:rPr sz="3200" dirty="0">
                <a:latin typeface="Carlito"/>
                <a:cs typeface="Carlito"/>
              </a:rPr>
              <a:t>endonucleases </a:t>
            </a:r>
            <a:r>
              <a:rPr sz="3200" spc="-15" dirty="0">
                <a:latin typeface="Carlito"/>
                <a:cs typeface="Carlito"/>
              </a:rPr>
              <a:t>are </a:t>
            </a:r>
            <a:r>
              <a:rPr sz="3200" spc="-20" dirty="0">
                <a:latin typeface="Carlito"/>
                <a:cs typeface="Carlito"/>
              </a:rPr>
              <a:t>categorized </a:t>
            </a:r>
            <a:r>
              <a:rPr sz="3200" spc="-15" dirty="0">
                <a:latin typeface="Carlito"/>
                <a:cs typeface="Carlito"/>
              </a:rPr>
              <a:t>into  </a:t>
            </a:r>
            <a:r>
              <a:rPr sz="3200" spc="-10" dirty="0">
                <a:latin typeface="Carlito"/>
                <a:cs typeface="Carlito"/>
              </a:rPr>
              <a:t>three general</a:t>
            </a:r>
            <a:r>
              <a:rPr sz="3200" spc="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groups.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5" dirty="0">
                <a:latin typeface="Carlito"/>
                <a:cs typeface="Carlito"/>
              </a:rPr>
              <a:t>Type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I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5" dirty="0">
                <a:latin typeface="Carlito"/>
                <a:cs typeface="Carlito"/>
              </a:rPr>
              <a:t>Type</a:t>
            </a:r>
            <a:r>
              <a:rPr sz="3200" b="1" spc="-5" dirty="0">
                <a:latin typeface="Carlito"/>
                <a:cs typeface="Carlito"/>
              </a:rPr>
              <a:t> II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25" dirty="0">
                <a:latin typeface="Carlito"/>
                <a:cs typeface="Carlito"/>
              </a:rPr>
              <a:t>Type</a:t>
            </a:r>
            <a:r>
              <a:rPr sz="3200" b="1" spc="-5" dirty="0">
                <a:latin typeface="Carlito"/>
                <a:cs typeface="Carlito"/>
              </a:rPr>
              <a:t> III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64565"/>
            <a:ext cx="7821930" cy="392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These </a:t>
            </a:r>
            <a:r>
              <a:rPr sz="3200" dirty="0">
                <a:latin typeface="Carlito"/>
                <a:cs typeface="Carlito"/>
              </a:rPr>
              <a:t>types </a:t>
            </a:r>
            <a:r>
              <a:rPr sz="3200" spc="-10" dirty="0">
                <a:latin typeface="Carlito"/>
                <a:cs typeface="Carlito"/>
              </a:rPr>
              <a:t>are </a:t>
            </a:r>
            <a:r>
              <a:rPr sz="3200" spc="-15" dirty="0">
                <a:latin typeface="Carlito"/>
                <a:cs typeface="Carlito"/>
              </a:rPr>
              <a:t>categorization </a:t>
            </a:r>
            <a:r>
              <a:rPr sz="3200" spc="-5" dirty="0">
                <a:latin typeface="Carlito"/>
                <a:cs typeface="Carlito"/>
              </a:rPr>
              <a:t>based</a:t>
            </a:r>
            <a:r>
              <a:rPr sz="3200" spc="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on: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4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Their</a:t>
            </a:r>
            <a:r>
              <a:rPr sz="3200" spc="-1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composition.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Enzyme </a:t>
            </a:r>
            <a:r>
              <a:rPr sz="3200" spc="-15" dirty="0">
                <a:latin typeface="Carlito"/>
                <a:cs typeface="Carlito"/>
              </a:rPr>
              <a:t>co-factor </a:t>
            </a:r>
            <a:r>
              <a:rPr sz="3200" spc="-10" dirty="0">
                <a:latin typeface="Carlito"/>
                <a:cs typeface="Carlito"/>
              </a:rPr>
              <a:t>requirement.</a:t>
            </a:r>
            <a:endParaRPr sz="32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the </a:t>
            </a:r>
            <a:r>
              <a:rPr sz="3200" spc="-10" dirty="0">
                <a:latin typeface="Carlito"/>
                <a:cs typeface="Carlito"/>
              </a:rPr>
              <a:t>nature </a:t>
            </a:r>
            <a:r>
              <a:rPr sz="3200" spc="-5" dirty="0">
                <a:latin typeface="Carlito"/>
                <a:cs typeface="Carlito"/>
              </a:rPr>
              <a:t>of </a:t>
            </a:r>
            <a:r>
              <a:rPr sz="3200" dirty="0">
                <a:latin typeface="Carlito"/>
                <a:cs typeface="Carlito"/>
              </a:rPr>
              <a:t>their </a:t>
            </a:r>
            <a:r>
              <a:rPr sz="3200" spc="-15" dirty="0">
                <a:latin typeface="Carlito"/>
                <a:cs typeface="Carlito"/>
              </a:rPr>
              <a:t>target</a:t>
            </a:r>
            <a:r>
              <a:rPr sz="3200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sequence.</a:t>
            </a:r>
            <a:endParaRPr sz="32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Carlito"/>
                <a:cs typeface="Carlito"/>
              </a:rPr>
              <a:t>position </a:t>
            </a:r>
            <a:r>
              <a:rPr sz="3200" dirty="0">
                <a:latin typeface="Carlito"/>
                <a:cs typeface="Carlito"/>
              </a:rPr>
              <a:t>of their DNA </a:t>
            </a:r>
            <a:r>
              <a:rPr sz="3200" spc="-15" dirty="0">
                <a:latin typeface="Carlito"/>
                <a:cs typeface="Carlito"/>
              </a:rPr>
              <a:t>cleavage site </a:t>
            </a:r>
            <a:r>
              <a:rPr sz="3200" spc="-10" dirty="0">
                <a:latin typeface="Carlito"/>
                <a:cs typeface="Carlito"/>
              </a:rPr>
              <a:t>relative </a:t>
            </a:r>
            <a:r>
              <a:rPr sz="3200" spc="-20" dirty="0">
                <a:latin typeface="Carlito"/>
                <a:cs typeface="Carlito"/>
              </a:rPr>
              <a:t>to  </a:t>
            </a:r>
            <a:r>
              <a:rPr sz="3200" dirty="0">
                <a:latin typeface="Carlito"/>
                <a:cs typeface="Carlito"/>
              </a:rPr>
              <a:t>the </a:t>
            </a:r>
            <a:r>
              <a:rPr sz="3200" spc="-20" dirty="0">
                <a:latin typeface="Carlito"/>
                <a:cs typeface="Carlito"/>
              </a:rPr>
              <a:t>target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sequence.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0865" y="339597"/>
            <a:ext cx="153416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1600" algn="l"/>
              </a:tabLst>
            </a:pPr>
            <a:r>
              <a:rPr sz="4400" spc="-130" dirty="0"/>
              <a:t>T</a:t>
            </a:r>
            <a:r>
              <a:rPr sz="4400" dirty="0"/>
              <a:t>ype	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8023225" cy="437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266825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Capable of both </a:t>
            </a:r>
            <a:r>
              <a:rPr sz="2800" spc="-10" dirty="0">
                <a:latin typeface="Carlito"/>
                <a:cs typeface="Carlito"/>
              </a:rPr>
              <a:t>restriction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modification  </a:t>
            </a:r>
            <a:r>
              <a:rPr sz="2800" spc="-5" dirty="0">
                <a:latin typeface="Carlito"/>
                <a:cs typeface="Carlito"/>
              </a:rPr>
              <a:t>activities</a:t>
            </a:r>
            <a:endParaRPr sz="2800">
              <a:latin typeface="Carlito"/>
              <a:cs typeface="Carlito"/>
            </a:endParaRPr>
          </a:p>
          <a:p>
            <a:pPr marL="355600" marR="58419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co </a:t>
            </a:r>
            <a:r>
              <a:rPr sz="2800" spc="-25" dirty="0">
                <a:latin typeface="Carlito"/>
                <a:cs typeface="Carlito"/>
              </a:rPr>
              <a:t>factors </a:t>
            </a:r>
            <a:r>
              <a:rPr sz="2800" spc="-10" dirty="0">
                <a:latin typeface="Carlito"/>
                <a:cs typeface="Carlito"/>
              </a:rPr>
              <a:t>S-Adenosyl Methionine(AdoMet), </a:t>
            </a:r>
            <a:r>
              <a:rPr sz="2800" spc="-145" dirty="0">
                <a:latin typeface="Carlito"/>
                <a:cs typeface="Carlito"/>
              </a:rPr>
              <a:t>ATP,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mg+are </a:t>
            </a:r>
            <a:r>
              <a:rPr sz="2800" spc="-15" dirty="0">
                <a:latin typeface="Carlito"/>
                <a:cs typeface="Carlito"/>
              </a:rPr>
              <a:t>required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their </a:t>
            </a:r>
            <a:r>
              <a:rPr sz="2800" spc="-10" dirty="0">
                <a:latin typeface="Carlito"/>
                <a:cs typeface="Carlito"/>
              </a:rPr>
              <a:t>full</a:t>
            </a:r>
            <a:r>
              <a:rPr sz="2800" spc="9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activity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2800" spc="-15" dirty="0">
                <a:latin typeface="Carlito"/>
                <a:cs typeface="Carlito"/>
              </a:rPr>
              <a:t>Contain:</a:t>
            </a:r>
            <a:endParaRPr sz="2800">
              <a:latin typeface="Carlito"/>
              <a:cs typeface="Carlito"/>
            </a:endParaRPr>
          </a:p>
          <a:p>
            <a:pPr marL="821690" marR="2990850">
              <a:lnSpc>
                <a:spcPct val="120000"/>
              </a:lnSpc>
            </a:pPr>
            <a:r>
              <a:rPr sz="2800" spc="-10" dirty="0">
                <a:latin typeface="Carlito"/>
                <a:cs typeface="Carlito"/>
              </a:rPr>
              <a:t>two R(restriction) subunits  two M(methylation) subunits  </a:t>
            </a:r>
            <a:r>
              <a:rPr sz="2800" spc="-5" dirty="0">
                <a:latin typeface="Carlito"/>
                <a:cs typeface="Carlito"/>
              </a:rPr>
              <a:t>one S(specifity)</a:t>
            </a:r>
            <a:r>
              <a:rPr sz="2800" spc="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subunits</a:t>
            </a:r>
            <a:endParaRPr sz="2800">
              <a:latin typeface="Carlito"/>
              <a:cs typeface="Carlito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2800" spc="-20" dirty="0">
                <a:latin typeface="Carlito"/>
                <a:cs typeface="Carlito"/>
              </a:rPr>
              <a:t>Cleave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15" dirty="0">
                <a:latin typeface="Carlito"/>
                <a:cs typeface="Carlito"/>
              </a:rPr>
              <a:t>at random length </a:t>
            </a:r>
            <a:r>
              <a:rPr sz="2800" spc="-20" dirty="0">
                <a:latin typeface="Carlito"/>
                <a:cs typeface="Carlito"/>
              </a:rPr>
              <a:t>from </a:t>
            </a:r>
            <a:r>
              <a:rPr sz="2800" spc="-15" dirty="0">
                <a:latin typeface="Carlito"/>
                <a:cs typeface="Carlito"/>
              </a:rPr>
              <a:t>recognition</a:t>
            </a:r>
            <a:r>
              <a:rPr sz="2800" spc="19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sites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381000"/>
            <a:ext cx="26670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5" dirty="0"/>
              <a:t>Type</a:t>
            </a:r>
            <a:r>
              <a:rPr sz="4400" spc="-95" dirty="0"/>
              <a:t> </a:t>
            </a:r>
            <a:r>
              <a:rPr sz="4400" dirty="0"/>
              <a:t>II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7487920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These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most commonly </a:t>
            </a:r>
            <a:r>
              <a:rPr sz="2800" spc="-15" dirty="0">
                <a:latin typeface="Carlito"/>
                <a:cs typeface="Carlito"/>
              </a:rPr>
              <a:t>available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0" dirty="0">
                <a:latin typeface="Carlito"/>
                <a:cs typeface="Carlito"/>
              </a:rPr>
              <a:t>used  restriction</a:t>
            </a:r>
            <a:r>
              <a:rPr sz="2800" spc="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enzymes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They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composed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only one</a:t>
            </a:r>
            <a:r>
              <a:rPr sz="2800" spc="114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subunit.</a:t>
            </a:r>
            <a:endParaRPr sz="2800">
              <a:latin typeface="Carlito"/>
              <a:cs typeface="Carlito"/>
            </a:endParaRPr>
          </a:p>
          <a:p>
            <a:pPr marL="355600" marR="1447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Their </a:t>
            </a:r>
            <a:r>
              <a:rPr sz="2800" spc="-10" dirty="0">
                <a:latin typeface="Carlito"/>
                <a:cs typeface="Carlito"/>
              </a:rPr>
              <a:t>recognition sites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usually </a:t>
            </a:r>
            <a:r>
              <a:rPr sz="2800" spc="-5" dirty="0">
                <a:latin typeface="Carlito"/>
                <a:cs typeface="Carlito"/>
              </a:rPr>
              <a:t>undivided and  </a:t>
            </a:r>
            <a:r>
              <a:rPr sz="2800" spc="-15" dirty="0">
                <a:latin typeface="Carlito"/>
                <a:cs typeface="Carlito"/>
              </a:rPr>
              <a:t>palindromic </a:t>
            </a:r>
            <a:r>
              <a:rPr sz="2800" spc="-5" dirty="0">
                <a:latin typeface="Carlito"/>
                <a:cs typeface="Carlito"/>
              </a:rPr>
              <a:t>and 4-8 nucleotides in</a:t>
            </a:r>
            <a:r>
              <a:rPr sz="2800" spc="1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length,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they </a:t>
            </a:r>
            <a:r>
              <a:rPr sz="2800" spc="-20" dirty="0">
                <a:latin typeface="Carlito"/>
                <a:cs typeface="Carlito"/>
              </a:rPr>
              <a:t>recognize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cleave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15" dirty="0">
                <a:latin typeface="Carlito"/>
                <a:cs typeface="Carlito"/>
              </a:rPr>
              <a:t>at </a:t>
            </a:r>
            <a:r>
              <a:rPr sz="2800" spc="-5" dirty="0">
                <a:latin typeface="Carlito"/>
                <a:cs typeface="Carlito"/>
              </a:rPr>
              <a:t>the same</a:t>
            </a:r>
            <a:r>
              <a:rPr sz="2800" spc="13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site.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They </a:t>
            </a:r>
            <a:r>
              <a:rPr sz="2800" spc="-5" dirty="0">
                <a:latin typeface="Carlito"/>
                <a:cs typeface="Carlito"/>
              </a:rPr>
              <a:t>do </a:t>
            </a:r>
            <a:r>
              <a:rPr sz="2800" spc="-10" dirty="0">
                <a:latin typeface="Carlito"/>
                <a:cs typeface="Carlito"/>
              </a:rPr>
              <a:t>not use </a:t>
            </a:r>
            <a:r>
              <a:rPr sz="2800" spc="-75" dirty="0">
                <a:latin typeface="Carlito"/>
                <a:cs typeface="Carlito"/>
              </a:rPr>
              <a:t>ATP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5" dirty="0">
                <a:latin typeface="Carlito"/>
                <a:cs typeface="Carlito"/>
              </a:rPr>
              <a:t>their</a:t>
            </a:r>
            <a:r>
              <a:rPr sz="2800" spc="19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activity</a:t>
            </a:r>
            <a:endParaRPr sz="2800">
              <a:latin typeface="Carlito"/>
              <a:cs typeface="Carlito"/>
            </a:endParaRPr>
          </a:p>
          <a:p>
            <a:pPr marL="436245" indent="-42418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sz="2800" spc="-10" dirty="0">
                <a:latin typeface="Carlito"/>
                <a:cs typeface="Carlito"/>
              </a:rPr>
              <a:t>they </a:t>
            </a:r>
            <a:r>
              <a:rPr sz="2800" spc="-5" dirty="0">
                <a:latin typeface="Carlito"/>
                <a:cs typeface="Carlito"/>
              </a:rPr>
              <a:t>usually </a:t>
            </a:r>
            <a:r>
              <a:rPr sz="2800" spc="-20" dirty="0">
                <a:latin typeface="Carlito"/>
                <a:cs typeface="Carlito"/>
              </a:rPr>
              <a:t>require </a:t>
            </a:r>
            <a:r>
              <a:rPr sz="2800" spc="-10" dirty="0">
                <a:latin typeface="Carlito"/>
                <a:cs typeface="Carlito"/>
              </a:rPr>
              <a:t>only </a:t>
            </a:r>
            <a:r>
              <a:rPr sz="2800" spc="-5" dirty="0">
                <a:latin typeface="Carlito"/>
                <a:cs typeface="Carlito"/>
              </a:rPr>
              <a:t>Mg2+ as a</a:t>
            </a:r>
            <a:r>
              <a:rPr sz="2800" spc="120" dirty="0">
                <a:latin typeface="Carlito"/>
                <a:cs typeface="Carlito"/>
              </a:rPr>
              <a:t> </a:t>
            </a:r>
            <a:r>
              <a:rPr sz="2800" spc="-50" dirty="0">
                <a:latin typeface="Carlito"/>
                <a:cs typeface="Carlito"/>
              </a:rPr>
              <a:t>cofactor.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74672" y="450849"/>
            <a:ext cx="64509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What </a:t>
            </a:r>
            <a:r>
              <a:rPr sz="4000" spc="-25"/>
              <a:t>are </a:t>
            </a:r>
            <a:r>
              <a:rPr sz="4000" spc="-15" smtClean="0"/>
              <a:t>restriction</a:t>
            </a:r>
            <a:r>
              <a:rPr sz="4000" spc="75" smtClean="0"/>
              <a:t> </a:t>
            </a:r>
            <a:r>
              <a:rPr sz="4000" spc="-10" dirty="0"/>
              <a:t>enzymes?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2217547"/>
            <a:ext cx="7726045" cy="38309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Molecular </a:t>
            </a:r>
            <a:r>
              <a:rPr sz="3200" b="1" spc="-5" dirty="0">
                <a:latin typeface="Carlito"/>
                <a:cs typeface="Carlito"/>
              </a:rPr>
              <a:t>scissors that cut </a:t>
            </a:r>
            <a:r>
              <a:rPr sz="3200" b="1" dirty="0">
                <a:latin typeface="Carlito"/>
                <a:cs typeface="Carlito"/>
              </a:rPr>
              <a:t>double </a:t>
            </a:r>
            <a:r>
              <a:rPr sz="3200" b="1" spc="-10" dirty="0">
                <a:latin typeface="Carlito"/>
                <a:cs typeface="Carlito"/>
              </a:rPr>
              <a:t>stranded  </a:t>
            </a:r>
            <a:r>
              <a:rPr sz="3200" b="1" spc="-5">
                <a:latin typeface="Carlito"/>
                <a:cs typeface="Carlito"/>
              </a:rPr>
              <a:t>DNA </a:t>
            </a:r>
            <a:r>
              <a:rPr sz="3200" b="1" smtClean="0">
                <a:latin typeface="Carlito"/>
                <a:cs typeface="Carlito"/>
              </a:rPr>
              <a:t>molecules </a:t>
            </a:r>
            <a:r>
              <a:rPr sz="3200" b="1" spc="-10" dirty="0">
                <a:latin typeface="Carlito"/>
                <a:cs typeface="Carlito"/>
              </a:rPr>
              <a:t>at </a:t>
            </a:r>
            <a:r>
              <a:rPr sz="3200" b="1" dirty="0">
                <a:latin typeface="Carlito"/>
                <a:cs typeface="Carlito"/>
              </a:rPr>
              <a:t>specific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points.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355600" marR="138684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spc="-5" dirty="0">
                <a:latin typeface="Carlito"/>
                <a:cs typeface="Carlito"/>
              </a:rPr>
              <a:t>Found </a:t>
            </a:r>
            <a:r>
              <a:rPr sz="3200" b="1" spc="-10" dirty="0">
                <a:latin typeface="Carlito"/>
                <a:cs typeface="Carlito"/>
              </a:rPr>
              <a:t>naturally </a:t>
            </a:r>
            <a:r>
              <a:rPr sz="3200" b="1" dirty="0">
                <a:latin typeface="Carlito"/>
                <a:cs typeface="Carlito"/>
              </a:rPr>
              <a:t>in a </a:t>
            </a:r>
            <a:r>
              <a:rPr sz="3200" b="1" spc="-5" dirty="0">
                <a:latin typeface="Carlito"/>
                <a:cs typeface="Carlito"/>
              </a:rPr>
              <a:t>wide </a:t>
            </a:r>
            <a:r>
              <a:rPr sz="3200" b="1" spc="-10" dirty="0">
                <a:latin typeface="Carlito"/>
                <a:cs typeface="Carlito"/>
              </a:rPr>
              <a:t>variety </a:t>
            </a:r>
            <a:r>
              <a:rPr sz="3200" b="1" dirty="0">
                <a:latin typeface="Carlito"/>
                <a:cs typeface="Carlito"/>
              </a:rPr>
              <a:t>of  </a:t>
            </a:r>
            <a:r>
              <a:rPr sz="3200" b="1" spc="-10" dirty="0">
                <a:latin typeface="Carlito"/>
                <a:cs typeface="Carlito"/>
              </a:rPr>
              <a:t>prokaryotes</a:t>
            </a:r>
            <a:endParaRPr sz="3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4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b="1" dirty="0">
                <a:latin typeface="Carlito"/>
                <a:cs typeface="Carlito"/>
              </a:rPr>
              <a:t>An </a:t>
            </a:r>
            <a:r>
              <a:rPr sz="3200" b="1" spc="-5" dirty="0">
                <a:latin typeface="Carlito"/>
                <a:cs typeface="Carlito"/>
              </a:rPr>
              <a:t>important tool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5" dirty="0">
                <a:latin typeface="Carlito"/>
                <a:cs typeface="Carlito"/>
              </a:rPr>
              <a:t>manipulating</a:t>
            </a:r>
            <a:r>
              <a:rPr sz="3200" b="1" spc="-60" dirty="0">
                <a:latin typeface="Carlito"/>
                <a:cs typeface="Carlito"/>
              </a:rPr>
              <a:t> </a:t>
            </a:r>
            <a:r>
              <a:rPr sz="3200" b="1" spc="5" dirty="0">
                <a:latin typeface="Carlito"/>
                <a:cs typeface="Carlito"/>
              </a:rPr>
              <a:t>DNA.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1514" y="339597"/>
            <a:ext cx="18326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1600" algn="l"/>
              </a:tabLst>
            </a:pPr>
            <a:r>
              <a:rPr sz="4400" spc="-130" dirty="0"/>
              <a:t>T</a:t>
            </a:r>
            <a:r>
              <a:rPr sz="4400" dirty="0"/>
              <a:t>ype	III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10309"/>
            <a:ext cx="8017509" cy="3695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652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35" dirty="0">
                <a:latin typeface="Carlito"/>
                <a:cs typeface="Carlito"/>
              </a:rPr>
              <a:t>Type </a:t>
            </a:r>
            <a:r>
              <a:rPr sz="2800" dirty="0">
                <a:latin typeface="Carlito"/>
                <a:cs typeface="Carlito"/>
              </a:rPr>
              <a:t>III </a:t>
            </a:r>
            <a:r>
              <a:rPr sz="2800" spc="-10" dirty="0">
                <a:latin typeface="Carlito"/>
                <a:cs typeface="Carlito"/>
              </a:rPr>
              <a:t>restriction </a:t>
            </a:r>
            <a:r>
              <a:rPr sz="2800" spc="-5" dirty="0">
                <a:latin typeface="Carlito"/>
                <a:cs typeface="Carlito"/>
              </a:rPr>
              <a:t>enzymes ) </a:t>
            </a:r>
            <a:r>
              <a:rPr sz="2800" spc="-20" dirty="0">
                <a:latin typeface="Carlito"/>
                <a:cs typeface="Carlito"/>
              </a:rPr>
              <a:t>recognize </a:t>
            </a:r>
            <a:r>
              <a:rPr sz="2800" spc="-10" dirty="0">
                <a:latin typeface="Carlito"/>
                <a:cs typeface="Carlito"/>
              </a:rPr>
              <a:t>two </a:t>
            </a:r>
            <a:r>
              <a:rPr sz="2800" spc="-20" dirty="0">
                <a:latin typeface="Carlito"/>
                <a:cs typeface="Carlito"/>
              </a:rPr>
              <a:t>separate  </a:t>
            </a:r>
            <a:r>
              <a:rPr sz="2800" spc="-15" dirty="0">
                <a:latin typeface="Carlito"/>
                <a:cs typeface="Carlito"/>
              </a:rPr>
              <a:t>non-palindromic </a:t>
            </a:r>
            <a:r>
              <a:rPr sz="2800" spc="-5" dirty="0">
                <a:latin typeface="Carlito"/>
                <a:cs typeface="Carlito"/>
              </a:rPr>
              <a:t>sequences </a:t>
            </a:r>
            <a:r>
              <a:rPr sz="2800" spc="-10" dirty="0">
                <a:latin typeface="Carlito"/>
                <a:cs typeface="Carlito"/>
              </a:rPr>
              <a:t>that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25" dirty="0">
                <a:latin typeface="Carlito"/>
                <a:cs typeface="Carlito"/>
              </a:rPr>
              <a:t>inversely  </a:t>
            </a:r>
            <a:r>
              <a:rPr sz="2800" spc="-10" dirty="0">
                <a:latin typeface="Carlito"/>
                <a:cs typeface="Carlito"/>
              </a:rPr>
              <a:t>oriented.</a:t>
            </a:r>
            <a:endParaRPr sz="2800">
              <a:latin typeface="Carlito"/>
              <a:cs typeface="Carlito"/>
            </a:endParaRPr>
          </a:p>
          <a:p>
            <a:pPr marL="355600" marR="973455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They </a:t>
            </a:r>
            <a:r>
              <a:rPr sz="2800" spc="-5" dirty="0">
                <a:latin typeface="Carlito"/>
                <a:cs typeface="Carlito"/>
              </a:rPr>
              <a:t>cut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5" dirty="0">
                <a:latin typeface="Carlito"/>
                <a:cs typeface="Carlito"/>
              </a:rPr>
              <a:t>about </a:t>
            </a:r>
            <a:r>
              <a:rPr sz="2800" spc="-10" dirty="0">
                <a:latin typeface="Carlito"/>
                <a:cs typeface="Carlito"/>
              </a:rPr>
              <a:t>20-30 base </a:t>
            </a:r>
            <a:r>
              <a:rPr sz="2800" spc="-20" dirty="0">
                <a:latin typeface="Carlito"/>
                <a:cs typeface="Carlito"/>
              </a:rPr>
              <a:t>pairs </a:t>
            </a:r>
            <a:r>
              <a:rPr sz="2800" spc="-10" dirty="0">
                <a:latin typeface="Carlito"/>
                <a:cs typeface="Carlito"/>
              </a:rPr>
              <a:t>after </a:t>
            </a:r>
            <a:r>
              <a:rPr sz="2800" spc="-5" dirty="0">
                <a:latin typeface="Carlito"/>
                <a:cs typeface="Carlito"/>
              </a:rPr>
              <a:t>the  </a:t>
            </a:r>
            <a:r>
              <a:rPr sz="2800" spc="-10" dirty="0">
                <a:latin typeface="Carlito"/>
                <a:cs typeface="Carlito"/>
              </a:rPr>
              <a:t>recognition</a:t>
            </a:r>
            <a:r>
              <a:rPr sz="280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site.</a:t>
            </a:r>
            <a:endParaRPr sz="28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These </a:t>
            </a:r>
            <a:r>
              <a:rPr sz="2800" spc="-10" dirty="0">
                <a:latin typeface="Carlito"/>
                <a:cs typeface="Carlito"/>
              </a:rPr>
              <a:t>enzymes </a:t>
            </a:r>
            <a:r>
              <a:rPr sz="2800" spc="-15" dirty="0">
                <a:latin typeface="Carlito"/>
                <a:cs typeface="Carlito"/>
              </a:rPr>
              <a:t>contain more </a:t>
            </a:r>
            <a:r>
              <a:rPr sz="2800" spc="-5" dirty="0">
                <a:latin typeface="Carlito"/>
                <a:cs typeface="Carlito"/>
              </a:rPr>
              <a:t>than </a:t>
            </a:r>
            <a:r>
              <a:rPr sz="2800" spc="-10" dirty="0">
                <a:latin typeface="Carlito"/>
                <a:cs typeface="Carlito"/>
              </a:rPr>
              <a:t>one</a:t>
            </a:r>
            <a:r>
              <a:rPr sz="2800" spc="14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subunit.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require </a:t>
            </a:r>
            <a:r>
              <a:rPr sz="2800" spc="-5" dirty="0">
                <a:latin typeface="Carlito"/>
                <a:cs typeface="Carlito"/>
              </a:rPr>
              <a:t>AdoMet and </a:t>
            </a:r>
            <a:r>
              <a:rPr sz="2800" spc="-80" dirty="0">
                <a:latin typeface="Carlito"/>
                <a:cs typeface="Carlito"/>
              </a:rPr>
              <a:t>ATP </a:t>
            </a:r>
            <a:r>
              <a:rPr sz="2800" spc="-25" dirty="0">
                <a:latin typeface="Carlito"/>
                <a:cs typeface="Carlito"/>
              </a:rPr>
              <a:t>cofactors for </a:t>
            </a:r>
            <a:r>
              <a:rPr sz="2800" spc="-5" dirty="0">
                <a:latin typeface="Carlito"/>
                <a:cs typeface="Carlito"/>
              </a:rPr>
              <a:t>their </a:t>
            </a:r>
            <a:r>
              <a:rPr sz="2800" spc="-20" dirty="0">
                <a:latin typeface="Carlito"/>
                <a:cs typeface="Carlito"/>
              </a:rPr>
              <a:t>roles  </a:t>
            </a:r>
            <a:r>
              <a:rPr sz="2800" spc="-5" dirty="0">
                <a:latin typeface="Carlito"/>
                <a:cs typeface="Carlito"/>
              </a:rPr>
              <a:t>in DNA </a:t>
            </a:r>
            <a:r>
              <a:rPr sz="2800" spc="-15" dirty="0">
                <a:latin typeface="Carlito"/>
                <a:cs typeface="Carlito"/>
              </a:rPr>
              <a:t>methylation </a:t>
            </a:r>
            <a:r>
              <a:rPr sz="2800" spc="-5" dirty="0">
                <a:latin typeface="Carlito"/>
                <a:cs typeface="Carlito"/>
              </a:rPr>
              <a:t>and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restriction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339597"/>
            <a:ext cx="3156712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35" dirty="0"/>
              <a:t>Type</a:t>
            </a:r>
            <a:r>
              <a:rPr sz="4400" spc="-90" dirty="0"/>
              <a:t> </a:t>
            </a:r>
            <a:r>
              <a:rPr sz="4400" dirty="0"/>
              <a:t>IV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8002905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Cleave </a:t>
            </a:r>
            <a:r>
              <a:rPr sz="3200" spc="-5" dirty="0">
                <a:latin typeface="Carlito"/>
                <a:cs typeface="Carlito"/>
              </a:rPr>
              <a:t>only normal </a:t>
            </a:r>
            <a:r>
              <a:rPr sz="3200" dirty="0">
                <a:latin typeface="Carlito"/>
                <a:cs typeface="Carlito"/>
              </a:rPr>
              <a:t>and modified </a:t>
            </a:r>
            <a:r>
              <a:rPr sz="3200" spc="-5" dirty="0">
                <a:latin typeface="Carlito"/>
                <a:cs typeface="Carlito"/>
              </a:rPr>
              <a:t>DNA  </a:t>
            </a:r>
            <a:r>
              <a:rPr sz="3200" spc="-15" dirty="0">
                <a:latin typeface="Carlito"/>
                <a:cs typeface="Carlito"/>
              </a:rPr>
              <a:t>(methylated, </a:t>
            </a:r>
            <a:r>
              <a:rPr sz="3200" spc="-25" dirty="0">
                <a:latin typeface="Carlito"/>
                <a:cs typeface="Carlito"/>
              </a:rPr>
              <a:t>hydroxymethylated </a:t>
            </a:r>
            <a:r>
              <a:rPr sz="3200" dirty="0">
                <a:latin typeface="Carlito"/>
                <a:cs typeface="Carlito"/>
              </a:rPr>
              <a:t>and </a:t>
            </a:r>
            <a:r>
              <a:rPr sz="3200" spc="-10" dirty="0">
                <a:latin typeface="Carlito"/>
                <a:cs typeface="Carlito"/>
              </a:rPr>
              <a:t>glucosyl-  </a:t>
            </a:r>
            <a:r>
              <a:rPr sz="3200" spc="-20" dirty="0">
                <a:latin typeface="Carlito"/>
                <a:cs typeface="Carlito"/>
              </a:rPr>
              <a:t>hydroxymethylated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spc="-5" dirty="0">
                <a:latin typeface="Carlito"/>
                <a:cs typeface="Carlito"/>
              </a:rPr>
              <a:t>bases).</a:t>
            </a:r>
            <a:endParaRPr sz="3200">
              <a:latin typeface="Carlito"/>
              <a:cs typeface="Carlito"/>
            </a:endParaRPr>
          </a:p>
          <a:p>
            <a:pPr marL="355600" marR="61912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rlito"/>
                <a:cs typeface="Carlito"/>
              </a:rPr>
              <a:t>Recognition </a:t>
            </a:r>
            <a:r>
              <a:rPr sz="3200" spc="-5" dirty="0">
                <a:latin typeface="Carlito"/>
                <a:cs typeface="Carlito"/>
              </a:rPr>
              <a:t>sequences </a:t>
            </a:r>
            <a:r>
              <a:rPr sz="3200" spc="-25" dirty="0">
                <a:latin typeface="Carlito"/>
                <a:cs typeface="Carlito"/>
              </a:rPr>
              <a:t>have </a:t>
            </a:r>
            <a:r>
              <a:rPr sz="3200" spc="-5" dirty="0">
                <a:latin typeface="Carlito"/>
                <a:cs typeface="Carlito"/>
              </a:rPr>
              <a:t>not been well  </a:t>
            </a:r>
            <a:r>
              <a:rPr sz="3200" spc="-10" dirty="0">
                <a:latin typeface="Carlito"/>
                <a:cs typeface="Carlito"/>
              </a:rPr>
              <a:t>defined</a:t>
            </a:r>
            <a:endParaRPr sz="3200">
              <a:latin typeface="Carlito"/>
              <a:cs typeface="Carlito"/>
            </a:endParaRPr>
          </a:p>
          <a:p>
            <a:pPr marL="355600" marR="4064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5" dirty="0">
                <a:latin typeface="Carlito"/>
                <a:cs typeface="Carlito"/>
              </a:rPr>
              <a:t>Cleavage </a:t>
            </a:r>
            <a:r>
              <a:rPr sz="3200" spc="-30" dirty="0">
                <a:latin typeface="Carlito"/>
                <a:cs typeface="Carlito"/>
              </a:rPr>
              <a:t>takes </a:t>
            </a:r>
            <a:r>
              <a:rPr sz="3200" spc="-5" dirty="0">
                <a:latin typeface="Carlito"/>
                <a:cs typeface="Carlito"/>
              </a:rPr>
              <a:t>place ~30 bp </a:t>
            </a:r>
            <a:r>
              <a:rPr sz="3200" spc="-30" dirty="0">
                <a:latin typeface="Carlito"/>
                <a:cs typeface="Carlito"/>
              </a:rPr>
              <a:t>away </a:t>
            </a:r>
            <a:r>
              <a:rPr sz="3200" spc="-20" dirty="0">
                <a:latin typeface="Carlito"/>
                <a:cs typeface="Carlito"/>
              </a:rPr>
              <a:t>from </a:t>
            </a:r>
            <a:r>
              <a:rPr sz="3200" dirty="0">
                <a:latin typeface="Carlito"/>
                <a:cs typeface="Carlito"/>
              </a:rPr>
              <a:t>one </a:t>
            </a:r>
            <a:r>
              <a:rPr sz="3200" spc="-5" dirty="0">
                <a:latin typeface="Carlito"/>
                <a:cs typeface="Carlito"/>
              </a:rPr>
              <a:t>of  </a:t>
            </a:r>
            <a:r>
              <a:rPr sz="3200" dirty="0">
                <a:latin typeface="Carlito"/>
                <a:cs typeface="Carlito"/>
              </a:rPr>
              <a:t>the</a:t>
            </a:r>
            <a:r>
              <a:rPr sz="3200" spc="-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sites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0164" y="286588"/>
            <a:ext cx="619696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spc="-20" dirty="0"/>
              <a:t>APPLICATION </a:t>
            </a:r>
            <a:r>
              <a:rPr sz="2900" dirty="0"/>
              <a:t>OF </a:t>
            </a:r>
            <a:r>
              <a:rPr sz="2900" spc="-10" dirty="0"/>
              <a:t>RESTRICTION</a:t>
            </a:r>
            <a:r>
              <a:rPr sz="2900" spc="-90" dirty="0"/>
              <a:t> </a:t>
            </a:r>
            <a:r>
              <a:rPr sz="2900" spc="-5" dirty="0"/>
              <a:t>ENZYMES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535940" y="1077213"/>
            <a:ext cx="8030845" cy="5061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They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0" dirty="0">
                <a:latin typeface="Carlito"/>
                <a:cs typeface="Carlito"/>
              </a:rPr>
              <a:t>gene </a:t>
            </a:r>
            <a:r>
              <a:rPr sz="2800" spc="-5" dirty="0">
                <a:latin typeface="Carlito"/>
                <a:cs typeface="Carlito"/>
              </a:rPr>
              <a:t>cloning and </a:t>
            </a:r>
            <a:r>
              <a:rPr sz="2800" spc="-15" dirty="0">
                <a:latin typeface="Carlito"/>
                <a:cs typeface="Carlito"/>
              </a:rPr>
              <a:t>protein expression  experiments.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50">
              <a:latin typeface="Carlito"/>
              <a:cs typeface="Carlito"/>
            </a:endParaRPr>
          </a:p>
          <a:p>
            <a:pPr marL="355600" marR="4191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Restriction enzymes </a:t>
            </a:r>
            <a:r>
              <a:rPr sz="2800" spc="-15" dirty="0">
                <a:latin typeface="Carlito"/>
                <a:cs typeface="Carlito"/>
              </a:rPr>
              <a:t>are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0" dirty="0">
                <a:latin typeface="Carlito"/>
                <a:cs typeface="Carlito"/>
              </a:rPr>
              <a:t>biotechnology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cut 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20" dirty="0">
                <a:latin typeface="Carlito"/>
                <a:cs typeface="Carlito"/>
              </a:rPr>
              <a:t>into </a:t>
            </a:r>
            <a:r>
              <a:rPr sz="2800" spc="-5" dirty="0">
                <a:latin typeface="Carlito"/>
                <a:cs typeface="Carlito"/>
              </a:rPr>
              <a:t>smaller </a:t>
            </a:r>
            <a:r>
              <a:rPr sz="2800" spc="-20" dirty="0">
                <a:latin typeface="Carlito"/>
                <a:cs typeface="Carlito"/>
              </a:rPr>
              <a:t>strands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5" dirty="0">
                <a:latin typeface="Carlito"/>
                <a:cs typeface="Carlito"/>
              </a:rPr>
              <a:t>order to </a:t>
            </a:r>
            <a:r>
              <a:rPr sz="2800" spc="-10" dirty="0">
                <a:latin typeface="Carlito"/>
                <a:cs typeface="Carlito"/>
              </a:rPr>
              <a:t>study </a:t>
            </a:r>
            <a:r>
              <a:rPr sz="2800" spc="-15" dirty="0">
                <a:latin typeface="Carlito"/>
                <a:cs typeface="Carlito"/>
              </a:rPr>
              <a:t>fragment  </a:t>
            </a:r>
            <a:r>
              <a:rPr sz="2800" spc="-10" dirty="0">
                <a:latin typeface="Carlito"/>
                <a:cs typeface="Carlito"/>
              </a:rPr>
              <a:t>length </a:t>
            </a:r>
            <a:r>
              <a:rPr sz="2800" spc="-20" dirty="0">
                <a:latin typeface="Carlito"/>
                <a:cs typeface="Carlito"/>
              </a:rPr>
              <a:t>differences </a:t>
            </a:r>
            <a:r>
              <a:rPr sz="2800" spc="-5" dirty="0">
                <a:latin typeface="Carlito"/>
                <a:cs typeface="Carlito"/>
              </a:rPr>
              <a:t>among individuals </a:t>
            </a:r>
            <a:r>
              <a:rPr sz="2800" spc="-10" dirty="0">
                <a:latin typeface="Carlito"/>
                <a:cs typeface="Carlito"/>
              </a:rPr>
              <a:t>(Restriction  </a:t>
            </a:r>
            <a:r>
              <a:rPr sz="2800" spc="-15" dirty="0">
                <a:latin typeface="Carlito"/>
                <a:cs typeface="Carlito"/>
              </a:rPr>
              <a:t>Fragment Length Polymorphism </a:t>
            </a:r>
            <a:r>
              <a:rPr sz="2800" spc="-5" dirty="0">
                <a:latin typeface="Carlito"/>
                <a:cs typeface="Carlito"/>
              </a:rPr>
              <a:t>–</a:t>
            </a:r>
            <a:r>
              <a:rPr sz="2800" spc="114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RFLP).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850">
              <a:latin typeface="Carlito"/>
              <a:cs typeface="Carlito"/>
            </a:endParaRPr>
          </a:p>
          <a:p>
            <a:pPr marL="355600" marR="68135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Each </a:t>
            </a:r>
            <a:r>
              <a:rPr sz="2800" spc="-5" dirty="0">
                <a:latin typeface="Carlito"/>
                <a:cs typeface="Carlito"/>
              </a:rPr>
              <a:t>of these methods </a:t>
            </a:r>
            <a:r>
              <a:rPr sz="2800" spc="-10" dirty="0">
                <a:latin typeface="Carlito"/>
                <a:cs typeface="Carlito"/>
              </a:rPr>
              <a:t>depends </a:t>
            </a:r>
            <a:r>
              <a:rPr sz="2800" spc="-5" dirty="0">
                <a:latin typeface="Carlito"/>
                <a:cs typeface="Carlito"/>
              </a:rPr>
              <a:t>on the use </a:t>
            </a:r>
            <a:r>
              <a:rPr sz="2800" spc="-10" dirty="0">
                <a:latin typeface="Carlito"/>
                <a:cs typeface="Carlito"/>
              </a:rPr>
              <a:t>of  </a:t>
            </a:r>
            <a:r>
              <a:rPr sz="2800" spc="-20" dirty="0">
                <a:latin typeface="Carlito"/>
                <a:cs typeface="Carlito"/>
              </a:rPr>
              <a:t>agarose </a:t>
            </a:r>
            <a:r>
              <a:rPr sz="2800" spc="-10" dirty="0">
                <a:latin typeface="Carlito"/>
                <a:cs typeface="Carlito"/>
              </a:rPr>
              <a:t>gel electrophoresis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5" dirty="0">
                <a:latin typeface="Carlito"/>
                <a:cs typeface="Carlito"/>
              </a:rPr>
              <a:t>separation </a:t>
            </a:r>
            <a:r>
              <a:rPr sz="2800" spc="-5" dirty="0">
                <a:latin typeface="Carlito"/>
                <a:cs typeface="Carlito"/>
              </a:rPr>
              <a:t>of the  </a:t>
            </a:r>
            <a:r>
              <a:rPr sz="2800" spc="-10" dirty="0">
                <a:latin typeface="Carlito"/>
                <a:cs typeface="Carlito"/>
              </a:rPr>
              <a:t>DNA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fragments.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8839" y="2155062"/>
            <a:ext cx="696912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90600" algn="just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RFLP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difference </a:t>
            </a:r>
            <a:r>
              <a:rPr sz="2800" spc="-5" dirty="0">
                <a:latin typeface="Times New Roman"/>
                <a:cs typeface="Times New Roman"/>
              </a:rPr>
              <a:t>in homologous  DNA sequences that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detected </a:t>
            </a:r>
            <a:r>
              <a:rPr sz="2800" dirty="0">
                <a:latin typeface="Times New Roman"/>
                <a:cs typeface="Times New Roman"/>
              </a:rPr>
              <a:t>by the  </a:t>
            </a:r>
            <a:r>
              <a:rPr sz="2800" spc="-5" dirty="0">
                <a:latin typeface="Times New Roman"/>
                <a:cs typeface="Times New Roman"/>
              </a:rPr>
              <a:t>presence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fragments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different </a:t>
            </a:r>
            <a:r>
              <a:rPr sz="2800" spc="-5" dirty="0">
                <a:latin typeface="Times New Roman"/>
                <a:cs typeface="Times New Roman"/>
              </a:rPr>
              <a:t>lengths after  </a:t>
            </a:r>
            <a:r>
              <a:rPr sz="2800" dirty="0">
                <a:latin typeface="Times New Roman"/>
                <a:cs typeface="Times New Roman"/>
              </a:rPr>
              <a:t>digestion </a:t>
            </a:r>
            <a:r>
              <a:rPr sz="2800" spc="-5" dirty="0">
                <a:latin typeface="Times New Roman"/>
                <a:cs typeface="Times New Roman"/>
              </a:rPr>
              <a:t>of the DNA</a:t>
            </a:r>
            <a:r>
              <a:rPr sz="2800" spc="-1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samples.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9780" y="541731"/>
            <a:ext cx="27451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What </a:t>
            </a:r>
            <a:r>
              <a:rPr sz="4000" spc="-5" dirty="0"/>
              <a:t>is</a:t>
            </a:r>
            <a:r>
              <a:rPr sz="4000" spc="-25" dirty="0"/>
              <a:t> </a:t>
            </a:r>
            <a:r>
              <a:rPr sz="4000" spc="-5" dirty="0"/>
              <a:t>RFLP</a:t>
            </a:r>
            <a:endParaRPr sz="4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1610829"/>
            <a:ext cx="7311390" cy="3782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390">
              <a:lnSpc>
                <a:spcPct val="1201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The method of </a:t>
            </a:r>
            <a:r>
              <a:rPr sz="2800" dirty="0">
                <a:latin typeface="Times New Roman"/>
                <a:cs typeface="Times New Roman"/>
              </a:rPr>
              <a:t>analysis </a:t>
            </a:r>
            <a:r>
              <a:rPr sz="2800" spc="-5" dirty="0">
                <a:latin typeface="Times New Roman"/>
                <a:cs typeface="Times New Roman"/>
              </a:rPr>
              <a:t>of DNA by RFLP</a:t>
            </a:r>
            <a:r>
              <a:rPr sz="2800" spc="-2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involves  the </a:t>
            </a:r>
            <a:r>
              <a:rPr sz="2800" spc="-5" dirty="0">
                <a:latin typeface="Times New Roman"/>
                <a:cs typeface="Times New Roman"/>
              </a:rPr>
              <a:t>following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steps: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1- In the </a:t>
            </a:r>
            <a:r>
              <a:rPr sz="2800" dirty="0">
                <a:latin typeface="Times New Roman"/>
                <a:cs typeface="Times New Roman"/>
              </a:rPr>
              <a:t>first </a:t>
            </a:r>
            <a:r>
              <a:rPr sz="2800" spc="-5" dirty="0">
                <a:latin typeface="Times New Roman"/>
                <a:cs typeface="Times New Roman"/>
              </a:rPr>
              <a:t>step fragmentation of a sample of  DNA is </a:t>
            </a:r>
            <a:r>
              <a:rPr sz="2800" dirty="0">
                <a:latin typeface="Times New Roman"/>
                <a:cs typeface="Times New Roman"/>
              </a:rPr>
              <a:t>done by </a:t>
            </a:r>
            <a:r>
              <a:rPr sz="2800" spc="-5" dirty="0">
                <a:latin typeface="Times New Roman"/>
                <a:cs typeface="Times New Roman"/>
              </a:rPr>
              <a:t>a restriction </a:t>
            </a:r>
            <a:r>
              <a:rPr sz="2800" spc="-10" dirty="0">
                <a:latin typeface="Times New Roman"/>
                <a:cs typeface="Times New Roman"/>
              </a:rPr>
              <a:t>enzyme, </a:t>
            </a:r>
            <a:r>
              <a:rPr sz="2800" dirty="0">
                <a:latin typeface="Times New Roman"/>
                <a:cs typeface="Times New Roman"/>
              </a:rPr>
              <a:t>which </a:t>
            </a:r>
            <a:r>
              <a:rPr sz="2800" spc="-15" dirty="0">
                <a:latin typeface="Times New Roman"/>
                <a:cs typeface="Times New Roman"/>
              </a:rPr>
              <a:t>can  </a:t>
            </a:r>
            <a:r>
              <a:rPr sz="2800" spc="-5" dirty="0">
                <a:latin typeface="Times New Roman"/>
                <a:cs typeface="Times New Roman"/>
              </a:rPr>
              <a:t>recognize and cut DNA </a:t>
            </a:r>
            <a:r>
              <a:rPr sz="2800" dirty="0">
                <a:latin typeface="Times New Roman"/>
                <a:cs typeface="Times New Roman"/>
              </a:rPr>
              <a:t>wherever </a:t>
            </a:r>
            <a:r>
              <a:rPr sz="2800" spc="-5" dirty="0">
                <a:latin typeface="Times New Roman"/>
                <a:cs typeface="Times New Roman"/>
              </a:rPr>
              <a:t>a specific  </a:t>
            </a:r>
            <a:r>
              <a:rPr sz="2800" dirty="0">
                <a:latin typeface="Times New Roman"/>
                <a:cs typeface="Times New Roman"/>
              </a:rPr>
              <a:t>short </a:t>
            </a:r>
            <a:r>
              <a:rPr sz="2800" spc="-5" dirty="0">
                <a:latin typeface="Times New Roman"/>
                <a:cs typeface="Times New Roman"/>
              </a:rPr>
              <a:t>sequence occurs, in a </a:t>
            </a:r>
            <a:r>
              <a:rPr sz="2800" dirty="0">
                <a:latin typeface="Times New Roman"/>
                <a:cs typeface="Times New Roman"/>
              </a:rPr>
              <a:t>process </a:t>
            </a:r>
            <a:r>
              <a:rPr sz="2800" spc="-5" dirty="0">
                <a:latin typeface="Times New Roman"/>
                <a:cs typeface="Times New Roman"/>
              </a:rPr>
              <a:t>known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a  restriction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digest.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8398" y="359410"/>
            <a:ext cx="69843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32939" algn="l"/>
              </a:tabLst>
            </a:pPr>
            <a:r>
              <a:rPr sz="4000" spc="-10" dirty="0"/>
              <a:t>Method	</a:t>
            </a:r>
            <a:r>
              <a:rPr sz="4000" spc="-5" dirty="0"/>
              <a:t>of </a:t>
            </a:r>
            <a:r>
              <a:rPr sz="4000" spc="-10" dirty="0"/>
              <a:t>DNA analysis </a:t>
            </a:r>
            <a:r>
              <a:rPr sz="4000" spc="-15" dirty="0"/>
              <a:t>by</a:t>
            </a:r>
            <a:r>
              <a:rPr sz="4000" spc="30" dirty="0"/>
              <a:t> </a:t>
            </a:r>
            <a:r>
              <a:rPr sz="4000" spc="-5" dirty="0"/>
              <a:t>RFLP</a:t>
            </a:r>
            <a:endParaRPr sz="4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11681"/>
            <a:ext cx="8088630" cy="4634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0955" indent="-342900" algn="just">
              <a:lnSpc>
                <a:spcPct val="100000"/>
              </a:lnSpc>
              <a:spcBef>
                <a:spcPts val="95"/>
              </a:spcBef>
              <a:buFont typeface="Times New Roman"/>
              <a:buAutoNum type="arabicPlain" startAt="2"/>
              <a:tabLst>
                <a:tab pos="440055" algn="l"/>
              </a:tabLst>
            </a:pPr>
            <a:r>
              <a:rPr dirty="0"/>
              <a:t>	</a:t>
            </a:r>
            <a:r>
              <a:rPr sz="2800" spc="-5" dirty="0">
                <a:latin typeface="Times New Roman"/>
                <a:cs typeface="Times New Roman"/>
              </a:rPr>
              <a:t>The resulting DNA fragments are then separated </a:t>
            </a:r>
            <a:r>
              <a:rPr sz="2800" dirty="0">
                <a:latin typeface="Times New Roman"/>
                <a:cs typeface="Times New Roman"/>
              </a:rPr>
              <a:t>by  length </a:t>
            </a:r>
            <a:r>
              <a:rPr sz="2800" spc="-5" dirty="0">
                <a:latin typeface="Times New Roman"/>
                <a:cs typeface="Times New Roman"/>
              </a:rPr>
              <a:t>through a process known </a:t>
            </a:r>
            <a:r>
              <a:rPr sz="2800" spc="-10" dirty="0">
                <a:latin typeface="Times New Roman"/>
                <a:cs typeface="Times New Roman"/>
              </a:rPr>
              <a:t>as </a:t>
            </a:r>
            <a:r>
              <a:rPr sz="2800" spc="-5" dirty="0">
                <a:latin typeface="Times New Roman"/>
                <a:cs typeface="Times New Roman"/>
              </a:rPr>
              <a:t>agarose gel  electrophoresis.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lain" startAt="2"/>
            </a:pPr>
            <a:endParaRPr sz="4050">
              <a:latin typeface="Times New Roman"/>
              <a:cs typeface="Times New Roman"/>
            </a:endParaRPr>
          </a:p>
          <a:p>
            <a:pPr marL="355600" marR="19685" indent="-342900" algn="just">
              <a:lnSpc>
                <a:spcPct val="100000"/>
              </a:lnSpc>
              <a:buFont typeface="Times New Roman"/>
              <a:buAutoNum type="arabicPlain" startAt="2"/>
              <a:tabLst>
                <a:tab pos="403225" algn="l"/>
              </a:tabLst>
            </a:pPr>
            <a:r>
              <a:rPr dirty="0"/>
              <a:t>	</a:t>
            </a:r>
            <a:r>
              <a:rPr sz="2800" spc="-5" dirty="0">
                <a:latin typeface="Times New Roman"/>
                <a:cs typeface="Times New Roman"/>
              </a:rPr>
              <a:t>Then </a:t>
            </a:r>
            <a:r>
              <a:rPr sz="2800" dirty="0">
                <a:latin typeface="Times New Roman"/>
                <a:cs typeface="Times New Roman"/>
              </a:rPr>
              <a:t>transferred </a:t>
            </a:r>
            <a:r>
              <a:rPr sz="2800" spc="-5" dirty="0">
                <a:latin typeface="Times New Roman"/>
                <a:cs typeface="Times New Roman"/>
              </a:rPr>
              <a:t>to a membrane </a:t>
            </a:r>
            <a:r>
              <a:rPr sz="2800" dirty="0">
                <a:latin typeface="Times New Roman"/>
                <a:cs typeface="Times New Roman"/>
              </a:rPr>
              <a:t>via the </a:t>
            </a:r>
            <a:r>
              <a:rPr sz="2800" spc="-5" dirty="0">
                <a:latin typeface="Times New Roman"/>
                <a:cs typeface="Times New Roman"/>
              </a:rPr>
              <a:t>Southern blot  procedure.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AutoNum type="arabicPlain" startAt="2"/>
            </a:pPr>
            <a:endParaRPr sz="40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Times New Roman"/>
              <a:buAutoNum type="arabicPlain" startAt="2"/>
              <a:tabLst>
                <a:tab pos="476884" algn="l"/>
              </a:tabLst>
            </a:pPr>
            <a:r>
              <a:rPr dirty="0"/>
              <a:t>	</a:t>
            </a:r>
            <a:r>
              <a:rPr sz="2800" spc="-5" dirty="0">
                <a:latin typeface="Times New Roman"/>
                <a:cs typeface="Times New Roman"/>
              </a:rPr>
              <a:t>Hybridization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membrane to a labeled DNA  </a:t>
            </a:r>
            <a:r>
              <a:rPr sz="2800" dirty="0">
                <a:latin typeface="Times New Roman"/>
                <a:cs typeface="Times New Roman"/>
              </a:rPr>
              <a:t>probe </a:t>
            </a:r>
            <a:r>
              <a:rPr sz="2800" spc="-5" dirty="0">
                <a:latin typeface="Times New Roman"/>
                <a:cs typeface="Times New Roman"/>
              </a:rPr>
              <a:t>will done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then determines the length of </a:t>
            </a:r>
            <a:r>
              <a:rPr sz="2800" spc="-1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fragments which are complementary to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probe.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11681"/>
            <a:ext cx="8072755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tabLst>
                <a:tab pos="506095" algn="l"/>
                <a:tab pos="1434465" algn="l"/>
                <a:tab pos="2045335" algn="l"/>
                <a:tab pos="2795905" algn="l"/>
                <a:tab pos="4098925" algn="l"/>
                <a:tab pos="4728210" algn="l"/>
                <a:tab pos="6346825" algn="l"/>
                <a:tab pos="6840855" algn="l"/>
              </a:tabLst>
            </a:pPr>
            <a:r>
              <a:rPr sz="2800" dirty="0">
                <a:latin typeface="Times New Roman"/>
                <a:cs typeface="Times New Roman"/>
              </a:rPr>
              <a:t>5</a:t>
            </a:r>
            <a:r>
              <a:rPr sz="2800" spc="-5" dirty="0">
                <a:latin typeface="Times New Roman"/>
                <a:cs typeface="Times New Roman"/>
              </a:rPr>
              <a:t>-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5" dirty="0">
                <a:latin typeface="Times New Roman"/>
                <a:cs typeface="Times New Roman"/>
              </a:rPr>
              <a:t>Then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w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will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b</a:t>
            </a:r>
            <a:r>
              <a:rPr sz="2800" spc="-5" dirty="0">
                <a:latin typeface="Times New Roman"/>
                <a:cs typeface="Times New Roman"/>
              </a:rPr>
              <a:t>ser</a:t>
            </a:r>
            <a:r>
              <a:rPr sz="2800" dirty="0">
                <a:latin typeface="Times New Roman"/>
                <a:cs typeface="Times New Roman"/>
              </a:rPr>
              <a:t>v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h</a:t>
            </a:r>
            <a:r>
              <a:rPr sz="2800" spc="-5" dirty="0">
                <a:latin typeface="Times New Roman"/>
                <a:cs typeface="Times New Roman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g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ents</a:t>
            </a:r>
            <a:r>
              <a:rPr sz="2800" dirty="0">
                <a:latin typeface="Times New Roman"/>
                <a:cs typeface="Times New Roman"/>
              </a:rPr>
              <a:t>	o</a:t>
            </a:r>
            <a:r>
              <a:rPr sz="2800" spc="-5" dirty="0">
                <a:latin typeface="Times New Roman"/>
                <a:cs typeface="Times New Roman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0" dirty="0">
                <a:latin typeface="Times New Roman"/>
                <a:cs typeface="Times New Roman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ferent  </a:t>
            </a:r>
            <a:r>
              <a:rPr sz="2800" dirty="0">
                <a:latin typeface="Times New Roman"/>
                <a:cs typeface="Times New Roman"/>
              </a:rPr>
              <a:t>length.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355600" marR="5080" indent="-96520" algn="just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dirty="0">
                <a:latin typeface="Times New Roman"/>
                <a:cs typeface="Times New Roman"/>
              </a:rPr>
              <a:t>RFLP </a:t>
            </a:r>
            <a:r>
              <a:rPr sz="2800" spc="-5" dirty="0">
                <a:latin typeface="Times New Roman"/>
                <a:cs typeface="Times New Roman"/>
              </a:rPr>
              <a:t>occurs when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length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a detected  fragment varies </a:t>
            </a:r>
            <a:r>
              <a:rPr sz="2800" spc="-10" dirty="0">
                <a:latin typeface="Times New Roman"/>
                <a:cs typeface="Times New Roman"/>
              </a:rPr>
              <a:t>between </a:t>
            </a:r>
            <a:r>
              <a:rPr sz="2800" dirty="0">
                <a:latin typeface="Times New Roman"/>
                <a:cs typeface="Times New Roman"/>
              </a:rPr>
              <a:t>individuals. </a:t>
            </a:r>
            <a:r>
              <a:rPr sz="2800" spc="-5" dirty="0">
                <a:latin typeface="Times New Roman"/>
                <a:cs typeface="Times New Roman"/>
              </a:rPr>
              <a:t>Each fragment  </a:t>
            </a:r>
            <a:r>
              <a:rPr sz="2800" dirty="0">
                <a:latin typeface="Times New Roman"/>
                <a:cs typeface="Times New Roman"/>
              </a:rPr>
              <a:t>length </a:t>
            </a:r>
            <a:r>
              <a:rPr sz="2800" spc="-5" dirty="0">
                <a:latin typeface="Times New Roman"/>
                <a:cs typeface="Times New Roman"/>
              </a:rPr>
              <a:t>is considered </a:t>
            </a:r>
            <a:r>
              <a:rPr sz="2800" spc="-10" dirty="0">
                <a:latin typeface="Times New Roman"/>
                <a:cs typeface="Times New Roman"/>
              </a:rPr>
              <a:t>an </a:t>
            </a:r>
            <a:r>
              <a:rPr sz="2800" spc="-5" dirty="0">
                <a:latin typeface="Times New Roman"/>
                <a:cs typeface="Times New Roman"/>
              </a:rPr>
              <a:t>allele, and </a:t>
            </a:r>
            <a:r>
              <a:rPr sz="2800" spc="-10" dirty="0">
                <a:latin typeface="Times New Roman"/>
                <a:cs typeface="Times New Roman"/>
              </a:rPr>
              <a:t>can </a:t>
            </a:r>
            <a:r>
              <a:rPr sz="2800" spc="-5" dirty="0">
                <a:latin typeface="Times New Roman"/>
                <a:cs typeface="Times New Roman"/>
              </a:rPr>
              <a:t>be used </a:t>
            </a:r>
            <a:r>
              <a:rPr sz="2800" spc="-15" dirty="0">
                <a:latin typeface="Times New Roman"/>
                <a:cs typeface="Times New Roman"/>
              </a:rPr>
              <a:t>in  </a:t>
            </a:r>
            <a:r>
              <a:rPr sz="2800" spc="-5" dirty="0">
                <a:latin typeface="Times New Roman"/>
                <a:cs typeface="Times New Roman"/>
              </a:rPr>
              <a:t>genetic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analysis.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7405" y="324053"/>
            <a:ext cx="3411854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Biological</a:t>
            </a:r>
            <a:r>
              <a:rPr sz="4400" spc="-70" dirty="0"/>
              <a:t> </a:t>
            </a:r>
            <a:r>
              <a:rPr sz="4400" spc="-25" dirty="0"/>
              <a:t>Role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35940" y="1608785"/>
            <a:ext cx="7966075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5948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Most </a:t>
            </a:r>
            <a:r>
              <a:rPr sz="3000" spc="-10" dirty="0">
                <a:latin typeface="Carlito"/>
                <a:cs typeface="Carlito"/>
              </a:rPr>
              <a:t>bacteria </a:t>
            </a:r>
            <a:r>
              <a:rPr sz="3000" spc="-5" dirty="0">
                <a:latin typeface="Carlito"/>
                <a:cs typeface="Carlito"/>
              </a:rPr>
              <a:t>use </a:t>
            </a:r>
            <a:r>
              <a:rPr sz="3000" spc="-10" dirty="0">
                <a:latin typeface="Carlito"/>
                <a:cs typeface="Carlito"/>
              </a:rPr>
              <a:t>Restriction </a:t>
            </a:r>
            <a:r>
              <a:rPr sz="3000" spc="-5" dirty="0">
                <a:latin typeface="Carlito"/>
                <a:cs typeface="Carlito"/>
              </a:rPr>
              <a:t>Enzymes </a:t>
            </a:r>
            <a:r>
              <a:rPr sz="3000" dirty="0">
                <a:latin typeface="Carlito"/>
                <a:cs typeface="Carlito"/>
              </a:rPr>
              <a:t>as a  </a:t>
            </a:r>
            <a:r>
              <a:rPr sz="3000" spc="-20" dirty="0">
                <a:latin typeface="Carlito"/>
                <a:cs typeface="Carlito"/>
              </a:rPr>
              <a:t>defence </a:t>
            </a:r>
            <a:r>
              <a:rPr sz="3000" spc="-15" dirty="0">
                <a:latin typeface="Carlito"/>
                <a:cs typeface="Carlito"/>
              </a:rPr>
              <a:t>against</a:t>
            </a:r>
            <a:r>
              <a:rPr sz="3000" spc="-2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bacteriophages.</a:t>
            </a:r>
            <a:endParaRPr sz="3000">
              <a:latin typeface="Carlito"/>
              <a:cs typeface="Carlito"/>
            </a:endParaRPr>
          </a:p>
          <a:p>
            <a:pPr marL="355600" marR="475615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10" dirty="0">
                <a:latin typeface="Carlito"/>
                <a:cs typeface="Carlito"/>
              </a:rPr>
              <a:t>Restriction </a:t>
            </a:r>
            <a:r>
              <a:rPr sz="3000" spc="-5" dirty="0">
                <a:latin typeface="Carlito"/>
                <a:cs typeface="Carlito"/>
              </a:rPr>
              <a:t>enzymes </a:t>
            </a:r>
            <a:r>
              <a:rPr sz="3000" spc="-20" dirty="0">
                <a:latin typeface="Carlito"/>
                <a:cs typeface="Carlito"/>
              </a:rPr>
              <a:t>prevent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replication </a:t>
            </a:r>
            <a:r>
              <a:rPr sz="3000" spc="-5" dirty="0">
                <a:latin typeface="Carlito"/>
                <a:cs typeface="Carlito"/>
              </a:rPr>
              <a:t>of 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phage </a:t>
            </a:r>
            <a:r>
              <a:rPr sz="3000" spc="-15" dirty="0">
                <a:latin typeface="Carlito"/>
                <a:cs typeface="Carlito"/>
              </a:rPr>
              <a:t>by </a:t>
            </a:r>
            <a:r>
              <a:rPr sz="3000" spc="-10" dirty="0">
                <a:latin typeface="Carlito"/>
                <a:cs typeface="Carlito"/>
              </a:rPr>
              <a:t>cleaving </a:t>
            </a:r>
            <a:r>
              <a:rPr sz="3000" dirty="0">
                <a:latin typeface="Carlito"/>
                <a:cs typeface="Carlito"/>
              </a:rPr>
              <a:t>its </a:t>
            </a:r>
            <a:r>
              <a:rPr sz="3000" spc="-5" dirty="0">
                <a:latin typeface="Carlito"/>
                <a:cs typeface="Carlito"/>
              </a:rPr>
              <a:t>DNA </a:t>
            </a:r>
            <a:r>
              <a:rPr sz="3000" spc="-15" dirty="0">
                <a:latin typeface="Carlito"/>
                <a:cs typeface="Carlito"/>
              </a:rPr>
              <a:t>at </a:t>
            </a:r>
            <a:r>
              <a:rPr sz="3000" spc="-5" dirty="0">
                <a:latin typeface="Carlito"/>
                <a:cs typeface="Carlito"/>
              </a:rPr>
              <a:t>specific</a:t>
            </a:r>
            <a:r>
              <a:rPr sz="3000" spc="15" dirty="0">
                <a:latin typeface="Carlito"/>
                <a:cs typeface="Carlito"/>
              </a:rPr>
              <a:t> </a:t>
            </a:r>
            <a:r>
              <a:rPr sz="3000" spc="-10" dirty="0">
                <a:latin typeface="Carlito"/>
                <a:cs typeface="Carlito"/>
              </a:rPr>
              <a:t>sites.</a:t>
            </a:r>
            <a:endParaRPr sz="30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latin typeface="Carlito"/>
                <a:cs typeface="Carlito"/>
              </a:rPr>
              <a:t>The </a:t>
            </a:r>
            <a:r>
              <a:rPr sz="3000" spc="-10" dirty="0">
                <a:latin typeface="Carlito"/>
                <a:cs typeface="Carlito"/>
              </a:rPr>
              <a:t>host </a:t>
            </a:r>
            <a:r>
              <a:rPr sz="3000" spc="-5" dirty="0">
                <a:latin typeface="Carlito"/>
                <a:cs typeface="Carlito"/>
              </a:rPr>
              <a:t>DNA </a:t>
            </a:r>
            <a:r>
              <a:rPr sz="3000" dirty="0">
                <a:latin typeface="Carlito"/>
                <a:cs typeface="Carlito"/>
              </a:rPr>
              <a:t>is </a:t>
            </a:r>
            <a:r>
              <a:rPr sz="3000" spc="-15" dirty="0">
                <a:latin typeface="Carlito"/>
                <a:cs typeface="Carlito"/>
              </a:rPr>
              <a:t>protected by </a:t>
            </a:r>
            <a:r>
              <a:rPr sz="3000" spc="-10" dirty="0">
                <a:latin typeface="Carlito"/>
                <a:cs typeface="Carlito"/>
              </a:rPr>
              <a:t>Methylases </a:t>
            </a:r>
            <a:r>
              <a:rPr sz="3000" dirty="0">
                <a:latin typeface="Carlito"/>
                <a:cs typeface="Carlito"/>
              </a:rPr>
              <a:t>which  add </a:t>
            </a:r>
            <a:r>
              <a:rPr sz="3000" spc="-15" dirty="0">
                <a:latin typeface="Carlito"/>
                <a:cs typeface="Carlito"/>
              </a:rPr>
              <a:t>methyl groups </a:t>
            </a:r>
            <a:r>
              <a:rPr sz="3000" spc="-10" dirty="0">
                <a:latin typeface="Carlito"/>
                <a:cs typeface="Carlito"/>
              </a:rPr>
              <a:t>to </a:t>
            </a:r>
            <a:r>
              <a:rPr sz="3000" dirty="0">
                <a:latin typeface="Carlito"/>
                <a:cs typeface="Carlito"/>
              </a:rPr>
              <a:t>adenine </a:t>
            </a:r>
            <a:r>
              <a:rPr sz="3000" spc="-5" dirty="0">
                <a:latin typeface="Carlito"/>
                <a:cs typeface="Carlito"/>
              </a:rPr>
              <a:t>or cytosine bases  </a:t>
            </a:r>
            <a:r>
              <a:rPr sz="3000" dirty="0">
                <a:latin typeface="Carlito"/>
                <a:cs typeface="Carlito"/>
              </a:rPr>
              <a:t>within the </a:t>
            </a:r>
            <a:r>
              <a:rPr sz="3000" spc="-10" dirty="0">
                <a:latin typeface="Carlito"/>
                <a:cs typeface="Carlito"/>
              </a:rPr>
              <a:t>recognition </a:t>
            </a:r>
            <a:r>
              <a:rPr sz="3000" spc="-15" dirty="0">
                <a:latin typeface="Carlito"/>
                <a:cs typeface="Carlito"/>
              </a:rPr>
              <a:t>site </a:t>
            </a:r>
            <a:r>
              <a:rPr sz="3000" spc="-10" dirty="0">
                <a:latin typeface="Carlito"/>
                <a:cs typeface="Carlito"/>
              </a:rPr>
              <a:t>thereby </a:t>
            </a:r>
            <a:r>
              <a:rPr sz="3000" spc="-5" dirty="0">
                <a:latin typeface="Carlito"/>
                <a:cs typeface="Carlito"/>
              </a:rPr>
              <a:t>modifying </a:t>
            </a:r>
            <a:r>
              <a:rPr sz="3000" dirty="0">
                <a:latin typeface="Carlito"/>
                <a:cs typeface="Carlito"/>
              </a:rPr>
              <a:t>the  </a:t>
            </a:r>
            <a:r>
              <a:rPr sz="3000" spc="-15" dirty="0">
                <a:latin typeface="Carlito"/>
                <a:cs typeface="Carlito"/>
              </a:rPr>
              <a:t>site </a:t>
            </a:r>
            <a:r>
              <a:rPr sz="3000" dirty="0">
                <a:latin typeface="Carlito"/>
                <a:cs typeface="Carlito"/>
              </a:rPr>
              <a:t>and </a:t>
            </a:r>
            <a:r>
              <a:rPr sz="3000" spc="-10" dirty="0">
                <a:latin typeface="Carlito"/>
                <a:cs typeface="Carlito"/>
              </a:rPr>
              <a:t>protecting </a:t>
            </a:r>
            <a:r>
              <a:rPr sz="3000" dirty="0">
                <a:latin typeface="Carlito"/>
                <a:cs typeface="Carlito"/>
              </a:rPr>
              <a:t>the </a:t>
            </a:r>
            <a:r>
              <a:rPr sz="3000" spc="-5" dirty="0">
                <a:latin typeface="Carlito"/>
                <a:cs typeface="Carlito"/>
              </a:rPr>
              <a:t>DNA.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27575" y="693165"/>
            <a:ext cx="396049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Carlito"/>
                <a:cs typeface="Carlito"/>
              </a:rPr>
              <a:t>Restriction </a:t>
            </a:r>
            <a:r>
              <a:rPr sz="3200" b="0" spc="-5" dirty="0">
                <a:latin typeface="Carlito"/>
                <a:cs typeface="Carlito"/>
              </a:rPr>
              <a:t>enzymes</a:t>
            </a:r>
            <a:r>
              <a:rPr sz="3200" b="0" spc="-60" dirty="0">
                <a:latin typeface="Carlito"/>
                <a:cs typeface="Carlito"/>
              </a:rPr>
              <a:t> </a:t>
            </a:r>
            <a:r>
              <a:rPr sz="3200" b="0" spc="-15" dirty="0">
                <a:latin typeface="Carlito"/>
                <a:cs typeface="Carlito"/>
              </a:rPr>
              <a:t>are  </a:t>
            </a:r>
            <a:r>
              <a:rPr sz="3200" b="0" dirty="0">
                <a:latin typeface="Carlito"/>
                <a:cs typeface="Carlito"/>
              </a:rPr>
              <a:t>molecular</a:t>
            </a:r>
            <a:r>
              <a:rPr sz="3200" b="0" spc="-10" dirty="0">
                <a:latin typeface="Carlito"/>
                <a:cs typeface="Carlito"/>
              </a:rPr>
              <a:t> </a:t>
            </a:r>
            <a:r>
              <a:rPr sz="3200" b="0" spc="-15" dirty="0">
                <a:latin typeface="Carlito"/>
                <a:cs typeface="Carlito"/>
              </a:rPr>
              <a:t>scissors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6489573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History </a:t>
            </a:r>
            <a:r>
              <a:rPr spc="-5" dirty="0"/>
              <a:t>Of </a:t>
            </a:r>
            <a:r>
              <a:rPr spc="-10" dirty="0"/>
              <a:t>Restriction</a:t>
            </a:r>
            <a:r>
              <a:rPr spc="-40" dirty="0"/>
              <a:t> </a:t>
            </a:r>
            <a:r>
              <a:rPr spc="-10" dirty="0"/>
              <a:t>Enzyme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273810"/>
            <a:ext cx="7188200" cy="484822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355600" marR="5080" indent="-343535">
              <a:lnSpc>
                <a:spcPct val="70000"/>
              </a:lnSpc>
              <a:spcBef>
                <a:spcPts val="110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5" dirty="0">
                <a:latin typeface="Carlito"/>
                <a:cs typeface="Carlito"/>
              </a:rPr>
              <a:t>First </a:t>
            </a:r>
            <a:r>
              <a:rPr sz="2800" spc="-15" dirty="0">
                <a:latin typeface="Carlito"/>
                <a:cs typeface="Carlito"/>
              </a:rPr>
              <a:t>restriction </a:t>
            </a:r>
            <a:r>
              <a:rPr sz="2800" spc="-10" dirty="0">
                <a:latin typeface="Carlito"/>
                <a:cs typeface="Carlito"/>
              </a:rPr>
              <a:t>enzyme </a:t>
            </a:r>
            <a:r>
              <a:rPr sz="2800" spc="-15" dirty="0">
                <a:latin typeface="Carlito"/>
                <a:cs typeface="Carlito"/>
              </a:rPr>
              <a:t>was </a:t>
            </a:r>
            <a:r>
              <a:rPr sz="2800" spc="-10" dirty="0">
                <a:latin typeface="Carlito"/>
                <a:cs typeface="Carlito"/>
              </a:rPr>
              <a:t>isoltaed </a:t>
            </a:r>
            <a:r>
              <a:rPr sz="2800" spc="-5" dirty="0">
                <a:latin typeface="Carlito"/>
                <a:cs typeface="Carlito"/>
              </a:rPr>
              <a:t>in 1970 </a:t>
            </a:r>
            <a:r>
              <a:rPr sz="2800" spc="-15" dirty="0">
                <a:latin typeface="Carlito"/>
                <a:cs typeface="Carlito"/>
              </a:rPr>
              <a:t>by  </a:t>
            </a:r>
            <a:r>
              <a:rPr sz="2800" spc="-10" dirty="0">
                <a:latin typeface="Carlito"/>
                <a:cs typeface="Carlito"/>
              </a:rPr>
              <a:t>Hindll.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00">
              <a:latin typeface="Carlito"/>
              <a:cs typeface="Carlito"/>
            </a:endParaRPr>
          </a:p>
          <a:p>
            <a:pPr marL="355600" marR="554990" indent="-343535">
              <a:lnSpc>
                <a:spcPct val="7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Carlito"/>
                <a:cs typeface="Carlito"/>
              </a:rPr>
              <a:t>He also </a:t>
            </a:r>
            <a:r>
              <a:rPr sz="2800" spc="-10" dirty="0">
                <a:latin typeface="Carlito"/>
                <a:cs typeface="Carlito"/>
              </a:rPr>
              <a:t>done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subsequent discovery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15" dirty="0">
                <a:latin typeface="Carlito"/>
                <a:cs typeface="Carlito"/>
              </a:rPr>
              <a:t>characterization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5" dirty="0">
                <a:latin typeface="Carlito"/>
                <a:cs typeface="Carlito"/>
              </a:rPr>
              <a:t>numerous restriction  </a:t>
            </a:r>
            <a:r>
              <a:rPr sz="2800" spc="-5" dirty="0">
                <a:latin typeface="Carlito"/>
                <a:cs typeface="Carlito"/>
              </a:rPr>
              <a:t>endonucleases.</a:t>
            </a: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8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700">
              <a:latin typeface="Carlito"/>
              <a:cs typeface="Carlito"/>
            </a:endParaRPr>
          </a:p>
          <a:p>
            <a:pPr marL="355600" marR="74930" indent="-343535">
              <a:lnSpc>
                <a:spcPct val="7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rlito"/>
                <a:cs typeface="Carlito"/>
              </a:rPr>
              <a:t>From </a:t>
            </a:r>
            <a:r>
              <a:rPr sz="2800" spc="-5" dirty="0">
                <a:latin typeface="Carlito"/>
                <a:cs typeface="Carlito"/>
              </a:rPr>
              <a:t>then </a:t>
            </a:r>
            <a:r>
              <a:rPr sz="2800" spc="-15" dirty="0">
                <a:latin typeface="Carlito"/>
                <a:cs typeface="Carlito"/>
              </a:rPr>
              <a:t>Over </a:t>
            </a:r>
            <a:r>
              <a:rPr sz="2800" spc="-5" dirty="0">
                <a:latin typeface="Carlito"/>
                <a:cs typeface="Carlito"/>
              </a:rPr>
              <a:t>3000 </a:t>
            </a:r>
            <a:r>
              <a:rPr sz="2800" spc="-15" dirty="0">
                <a:latin typeface="Carlito"/>
                <a:cs typeface="Carlito"/>
              </a:rPr>
              <a:t>restriction </a:t>
            </a:r>
            <a:r>
              <a:rPr sz="2800" spc="-10" dirty="0">
                <a:latin typeface="Carlito"/>
                <a:cs typeface="Carlito"/>
              </a:rPr>
              <a:t>enzymes </a:t>
            </a:r>
            <a:r>
              <a:rPr sz="2800" spc="-25" dirty="0">
                <a:latin typeface="Carlito"/>
                <a:cs typeface="Carlito"/>
              </a:rPr>
              <a:t>have  </a:t>
            </a:r>
            <a:r>
              <a:rPr sz="2800" spc="-5" dirty="0">
                <a:latin typeface="Carlito"/>
                <a:cs typeface="Carlito"/>
              </a:rPr>
              <a:t>been </a:t>
            </a:r>
            <a:r>
              <a:rPr sz="2800" spc="-10" dirty="0">
                <a:latin typeface="Carlito"/>
                <a:cs typeface="Carlito"/>
              </a:rPr>
              <a:t>studied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5" dirty="0">
                <a:latin typeface="Carlito"/>
                <a:cs typeface="Carlito"/>
              </a:rPr>
              <a:t>detail,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more </a:t>
            </a:r>
            <a:r>
              <a:rPr sz="2800" spc="-5" dirty="0">
                <a:latin typeface="Carlito"/>
                <a:cs typeface="Carlito"/>
              </a:rPr>
              <a:t>than 600 </a:t>
            </a:r>
            <a:r>
              <a:rPr sz="2800" spc="-10" dirty="0">
                <a:latin typeface="Carlito"/>
                <a:cs typeface="Carlito"/>
              </a:rPr>
              <a:t>of  </a:t>
            </a:r>
            <a:r>
              <a:rPr sz="2800" spc="-5" dirty="0">
                <a:latin typeface="Carlito"/>
                <a:cs typeface="Carlito"/>
              </a:rPr>
              <a:t>these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15" dirty="0">
                <a:latin typeface="Carlito"/>
                <a:cs typeface="Carlito"/>
              </a:rPr>
              <a:t>available commercially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are  </a:t>
            </a:r>
            <a:r>
              <a:rPr sz="2800" spc="-15" dirty="0">
                <a:latin typeface="Carlito"/>
                <a:cs typeface="Carlito"/>
              </a:rPr>
              <a:t>routinely </a:t>
            </a:r>
            <a:r>
              <a:rPr sz="2800" spc="-10" dirty="0">
                <a:latin typeface="Carlito"/>
                <a:cs typeface="Carlito"/>
              </a:rPr>
              <a:t>used </a:t>
            </a:r>
            <a:r>
              <a:rPr sz="2800" spc="-25" dirty="0">
                <a:latin typeface="Carlito"/>
                <a:cs typeface="Carlito"/>
              </a:rPr>
              <a:t>for </a:t>
            </a:r>
            <a:r>
              <a:rPr sz="2800" spc="-10" dirty="0">
                <a:latin typeface="Carlito"/>
                <a:cs typeface="Carlito"/>
              </a:rPr>
              <a:t>DNA modification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10" dirty="0">
                <a:latin typeface="Carlito"/>
                <a:cs typeface="Carlito"/>
              </a:rPr>
              <a:t>manipulation </a:t>
            </a:r>
            <a:r>
              <a:rPr sz="2800" spc="-5" dirty="0">
                <a:latin typeface="Carlito"/>
                <a:cs typeface="Carlito"/>
              </a:rPr>
              <a:t>in</a:t>
            </a:r>
            <a:r>
              <a:rPr sz="2800" spc="45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laboratories.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4480" y="415797"/>
            <a:ext cx="49536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Mechanism </a:t>
            </a:r>
            <a:r>
              <a:rPr sz="4400" dirty="0"/>
              <a:t>of</a:t>
            </a:r>
            <a:r>
              <a:rPr sz="4400" spc="-50" dirty="0"/>
              <a:t> </a:t>
            </a:r>
            <a:r>
              <a:rPr sz="4400" spc="-5" dirty="0"/>
              <a:t>Action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859027" y="2092579"/>
            <a:ext cx="7614284" cy="27565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190"/>
              </a:lnSpc>
              <a:spcBef>
                <a:spcPts val="95"/>
              </a:spcBef>
            </a:pPr>
            <a:r>
              <a:rPr sz="2800" spc="-10" dirty="0">
                <a:latin typeface="Carlito"/>
                <a:cs typeface="Carlito"/>
              </a:rPr>
              <a:t>Restriction </a:t>
            </a:r>
            <a:r>
              <a:rPr sz="2800" spc="-5" dirty="0">
                <a:latin typeface="Carlito"/>
                <a:cs typeface="Carlito"/>
              </a:rPr>
              <a:t>Endonuclease </a:t>
            </a:r>
            <a:r>
              <a:rPr sz="2800" spc="-10" dirty="0">
                <a:latin typeface="Carlito"/>
                <a:cs typeface="Carlito"/>
              </a:rPr>
              <a:t>scan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length </a:t>
            </a:r>
            <a:r>
              <a:rPr sz="2800" spc="-5" dirty="0">
                <a:latin typeface="Carlito"/>
                <a:cs typeface="Carlito"/>
              </a:rPr>
              <a:t>of the</a:t>
            </a:r>
            <a:r>
              <a:rPr sz="2800" spc="11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DNA</a:t>
            </a:r>
            <a:endParaRPr sz="2800">
              <a:latin typeface="Carlito"/>
              <a:cs typeface="Carlito"/>
            </a:endParaRPr>
          </a:p>
          <a:p>
            <a:pPr marL="32384" marR="74930">
              <a:lnSpc>
                <a:spcPct val="90000"/>
              </a:lnSpc>
              <a:spcBef>
                <a:spcPts val="165"/>
              </a:spcBef>
            </a:pPr>
            <a:r>
              <a:rPr sz="2800" spc="-5" dirty="0">
                <a:latin typeface="Carlito"/>
                <a:cs typeface="Carlito"/>
              </a:rPr>
              <a:t>, </a:t>
            </a:r>
            <a:r>
              <a:rPr sz="2800" spc="-10" dirty="0">
                <a:latin typeface="Carlito"/>
                <a:cs typeface="Carlito"/>
              </a:rPr>
              <a:t>binds </a:t>
            </a:r>
            <a:r>
              <a:rPr sz="2800" spc="-15" dirty="0">
                <a:latin typeface="Carlito"/>
                <a:cs typeface="Carlito"/>
              </a:rPr>
              <a:t>to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5" dirty="0">
                <a:latin typeface="Carlito"/>
                <a:cs typeface="Carlito"/>
              </a:rPr>
              <a:t>molecule when it </a:t>
            </a:r>
            <a:r>
              <a:rPr sz="2800" spc="-20" dirty="0">
                <a:latin typeface="Carlito"/>
                <a:cs typeface="Carlito"/>
              </a:rPr>
              <a:t>recognizes </a:t>
            </a:r>
            <a:r>
              <a:rPr sz="2800" spc="-5" dirty="0">
                <a:latin typeface="Carlito"/>
                <a:cs typeface="Carlito"/>
              </a:rPr>
              <a:t>a  specific </a:t>
            </a:r>
            <a:r>
              <a:rPr sz="2800" spc="-10" dirty="0">
                <a:latin typeface="Carlito"/>
                <a:cs typeface="Carlito"/>
              </a:rPr>
              <a:t>sequence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20" dirty="0">
                <a:latin typeface="Carlito"/>
                <a:cs typeface="Carlito"/>
              </a:rPr>
              <a:t>makes </a:t>
            </a:r>
            <a:r>
              <a:rPr sz="2800" spc="-10" dirty="0">
                <a:latin typeface="Carlito"/>
                <a:cs typeface="Carlito"/>
              </a:rPr>
              <a:t>one </a:t>
            </a:r>
            <a:r>
              <a:rPr sz="2800" spc="-5" dirty="0">
                <a:latin typeface="Carlito"/>
                <a:cs typeface="Carlito"/>
              </a:rPr>
              <a:t>cut in each of the  </a:t>
            </a:r>
            <a:r>
              <a:rPr sz="2800" spc="-15" dirty="0">
                <a:latin typeface="Carlito"/>
                <a:cs typeface="Carlito"/>
              </a:rPr>
              <a:t>sugar phosphate </a:t>
            </a:r>
            <a:r>
              <a:rPr sz="2800" spc="-5" dirty="0">
                <a:latin typeface="Carlito"/>
                <a:cs typeface="Carlito"/>
              </a:rPr>
              <a:t>backbones of the </a:t>
            </a:r>
            <a:r>
              <a:rPr sz="2800" spc="-10" dirty="0">
                <a:latin typeface="Carlito"/>
                <a:cs typeface="Carlito"/>
              </a:rPr>
              <a:t>double helix </a:t>
            </a:r>
            <a:r>
              <a:rPr sz="2800" spc="-5" dirty="0">
                <a:latin typeface="Carlito"/>
                <a:cs typeface="Carlito"/>
              </a:rPr>
              <a:t>– </a:t>
            </a:r>
            <a:r>
              <a:rPr sz="2800" spc="-15" dirty="0">
                <a:latin typeface="Carlito"/>
                <a:cs typeface="Carlito"/>
              </a:rPr>
              <a:t>by  </a:t>
            </a:r>
            <a:r>
              <a:rPr sz="2800" spc="-25" dirty="0">
                <a:latin typeface="Carlito"/>
                <a:cs typeface="Carlito"/>
              </a:rPr>
              <a:t>hydrolyzing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15" dirty="0">
                <a:latin typeface="Carlito"/>
                <a:cs typeface="Carlito"/>
              </a:rPr>
              <a:t>phoshphodiester</a:t>
            </a:r>
            <a:r>
              <a:rPr sz="2800" spc="120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bond.</a:t>
            </a:r>
            <a:endParaRPr sz="2800">
              <a:latin typeface="Carlito"/>
              <a:cs typeface="Carlito"/>
            </a:endParaRPr>
          </a:p>
          <a:p>
            <a:pPr marL="32384" marR="11430">
              <a:lnSpc>
                <a:spcPts val="3020"/>
              </a:lnSpc>
              <a:spcBef>
                <a:spcPts val="50"/>
              </a:spcBef>
            </a:pPr>
            <a:r>
              <a:rPr sz="2800" spc="-25" dirty="0">
                <a:latin typeface="Carlito"/>
                <a:cs typeface="Carlito"/>
              </a:rPr>
              <a:t>Specifically,the </a:t>
            </a:r>
            <a:r>
              <a:rPr sz="2800" spc="-10" dirty="0">
                <a:latin typeface="Carlito"/>
                <a:cs typeface="Carlito"/>
              </a:rPr>
              <a:t>bond between </a:t>
            </a:r>
            <a:r>
              <a:rPr sz="2800" spc="-5" dirty="0">
                <a:latin typeface="Carlito"/>
                <a:cs typeface="Carlito"/>
              </a:rPr>
              <a:t>the 3’ O </a:t>
            </a:r>
            <a:r>
              <a:rPr sz="2800" spc="-20" dirty="0">
                <a:latin typeface="Carlito"/>
                <a:cs typeface="Carlito"/>
              </a:rPr>
              <a:t>atom </a:t>
            </a:r>
            <a:r>
              <a:rPr sz="2800" spc="-5" dirty="0">
                <a:latin typeface="Carlito"/>
                <a:cs typeface="Carlito"/>
              </a:rPr>
              <a:t>and the  P </a:t>
            </a:r>
            <a:r>
              <a:rPr sz="2800" spc="-15" dirty="0">
                <a:latin typeface="Carlito"/>
                <a:cs typeface="Carlito"/>
              </a:rPr>
              <a:t>atom </a:t>
            </a:r>
            <a:r>
              <a:rPr sz="2800" spc="-5" dirty="0">
                <a:latin typeface="Carlito"/>
                <a:cs typeface="Carlito"/>
              </a:rPr>
              <a:t>is</a:t>
            </a:r>
            <a:r>
              <a:rPr sz="2800" spc="30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broken.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4118" y="44907"/>
            <a:ext cx="765873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34565" marR="5080" indent="-2222500">
              <a:lnSpc>
                <a:spcPct val="100000"/>
              </a:lnSpc>
              <a:spcBef>
                <a:spcPts val="105"/>
              </a:spcBef>
            </a:pPr>
            <a:r>
              <a:rPr sz="3200" spc="-10" dirty="0"/>
              <a:t>Direct </a:t>
            </a:r>
            <a:r>
              <a:rPr sz="3200" spc="-20" dirty="0"/>
              <a:t>hydrolysis </a:t>
            </a:r>
            <a:r>
              <a:rPr sz="3200" spc="-10" dirty="0"/>
              <a:t>by </a:t>
            </a:r>
            <a:r>
              <a:rPr sz="3200" spc="-5" dirty="0"/>
              <a:t>nucleophilic </a:t>
            </a:r>
            <a:r>
              <a:rPr sz="3200" spc="-15" dirty="0"/>
              <a:t>attack </a:t>
            </a:r>
            <a:r>
              <a:rPr sz="3200" spc="-10" dirty="0"/>
              <a:t>at </a:t>
            </a:r>
            <a:r>
              <a:rPr sz="3200" dirty="0"/>
              <a:t>the  </a:t>
            </a:r>
            <a:r>
              <a:rPr sz="3200" spc="-5" dirty="0"/>
              <a:t>phosphorous</a:t>
            </a:r>
            <a:r>
              <a:rPr sz="3200" spc="-50" dirty="0"/>
              <a:t> </a:t>
            </a:r>
            <a:r>
              <a:rPr sz="3200" spc="-15" dirty="0"/>
              <a:t>atom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1286255" y="1743455"/>
            <a:ext cx="6134100" cy="1247140"/>
            <a:chOff x="1286255" y="1743455"/>
            <a:chExt cx="6134100" cy="1247140"/>
          </a:xfrm>
        </p:grpSpPr>
        <p:sp>
          <p:nvSpPr>
            <p:cNvPr id="4" name="object 4"/>
            <p:cNvSpPr/>
            <p:nvPr/>
          </p:nvSpPr>
          <p:spPr>
            <a:xfrm>
              <a:off x="1295399" y="1752599"/>
              <a:ext cx="6115811" cy="121882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90827" y="1748027"/>
              <a:ext cx="6125210" cy="1237615"/>
            </a:xfrm>
            <a:custGeom>
              <a:avLst/>
              <a:gdLst/>
              <a:ahLst/>
              <a:cxnLst/>
              <a:rect l="l" t="t" r="r" b="b"/>
              <a:pathLst>
                <a:path w="6125209" h="1237614">
                  <a:moveTo>
                    <a:pt x="0" y="1237488"/>
                  </a:moveTo>
                  <a:lnTo>
                    <a:pt x="6124956" y="1237488"/>
                  </a:lnTo>
                  <a:lnTo>
                    <a:pt x="6124956" y="0"/>
                  </a:lnTo>
                  <a:lnTo>
                    <a:pt x="0" y="0"/>
                  </a:lnTo>
                  <a:lnTo>
                    <a:pt x="0" y="12374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52855" y="4049648"/>
            <a:ext cx="7659370" cy="1817370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38430" marR="30480" indent="-100965">
              <a:lnSpc>
                <a:spcPct val="80000"/>
              </a:lnSpc>
              <a:spcBef>
                <a:spcPts val="765"/>
              </a:spcBef>
              <a:tabLst>
                <a:tab pos="2141220" algn="l"/>
              </a:tabLst>
            </a:pPr>
            <a:r>
              <a:rPr sz="2800" spc="-35" dirty="0">
                <a:latin typeface="Carlito"/>
                <a:cs typeface="Carlito"/>
              </a:rPr>
              <a:t>3’OH </a:t>
            </a:r>
            <a:r>
              <a:rPr sz="2800" spc="-5" dirty="0">
                <a:latin typeface="Carlito"/>
                <a:cs typeface="Carlito"/>
              </a:rPr>
              <a:t>and 5’ </a:t>
            </a:r>
            <a:r>
              <a:rPr sz="2800" dirty="0">
                <a:latin typeface="Carlito"/>
                <a:cs typeface="Carlito"/>
              </a:rPr>
              <a:t>PO</a:t>
            </a:r>
            <a:r>
              <a:rPr sz="2775" baseline="-21021" dirty="0">
                <a:latin typeface="Carlito"/>
                <a:cs typeface="Carlito"/>
              </a:rPr>
              <a:t>4</a:t>
            </a:r>
            <a:r>
              <a:rPr sz="2775" baseline="25525" dirty="0">
                <a:latin typeface="Carlito"/>
                <a:cs typeface="Carlito"/>
              </a:rPr>
              <a:t>3-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5" dirty="0">
                <a:latin typeface="Carlito"/>
                <a:cs typeface="Carlito"/>
              </a:rPr>
              <a:t>produced. </a:t>
            </a:r>
            <a:r>
              <a:rPr sz="2800" spc="5" dirty="0">
                <a:latin typeface="Carlito"/>
                <a:cs typeface="Carlito"/>
              </a:rPr>
              <a:t>Mg</a:t>
            </a:r>
            <a:r>
              <a:rPr sz="2775" spc="7" baseline="25525" dirty="0">
                <a:latin typeface="Carlito"/>
                <a:cs typeface="Carlito"/>
              </a:rPr>
              <a:t>2+ </a:t>
            </a:r>
            <a:r>
              <a:rPr sz="2800" spc="-5" dirty="0">
                <a:latin typeface="Carlito"/>
                <a:cs typeface="Carlito"/>
              </a:rPr>
              <a:t>is </a:t>
            </a:r>
            <a:r>
              <a:rPr sz="2800" spc="-15" dirty="0">
                <a:latin typeface="Carlito"/>
                <a:cs typeface="Carlito"/>
              </a:rPr>
              <a:t>required </a:t>
            </a:r>
            <a:r>
              <a:rPr sz="2800" spc="-30" dirty="0">
                <a:latin typeface="Carlito"/>
                <a:cs typeface="Carlito"/>
              </a:rPr>
              <a:t>for  </a:t>
            </a:r>
            <a:r>
              <a:rPr sz="2800" spc="-5" dirty="0">
                <a:latin typeface="Carlito"/>
                <a:cs typeface="Carlito"/>
              </a:rPr>
              <a:t>the</a:t>
            </a:r>
            <a:r>
              <a:rPr sz="2800" spc="1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catalytic	</a:t>
            </a:r>
            <a:r>
              <a:rPr sz="2800" spc="-5" dirty="0">
                <a:latin typeface="Carlito"/>
                <a:cs typeface="Carlito"/>
              </a:rPr>
              <a:t>activity of the </a:t>
            </a:r>
            <a:r>
              <a:rPr sz="2800" spc="-10" dirty="0">
                <a:latin typeface="Carlito"/>
                <a:cs typeface="Carlito"/>
              </a:rPr>
              <a:t>enzyme. </a:t>
            </a:r>
            <a:r>
              <a:rPr sz="2800" spc="-5" dirty="0">
                <a:latin typeface="Carlito"/>
                <a:cs typeface="Carlito"/>
              </a:rPr>
              <a:t>It </a:t>
            </a:r>
            <a:r>
              <a:rPr sz="2800" spc="-10" dirty="0">
                <a:latin typeface="Carlito"/>
                <a:cs typeface="Carlito"/>
              </a:rPr>
              <a:t>holds </a:t>
            </a:r>
            <a:r>
              <a:rPr sz="2800" spc="-5" dirty="0">
                <a:latin typeface="Carlito"/>
                <a:cs typeface="Carlito"/>
              </a:rPr>
              <a:t>the  </a:t>
            </a:r>
            <a:r>
              <a:rPr sz="2800" spc="-20" dirty="0">
                <a:latin typeface="Carlito"/>
                <a:cs typeface="Carlito"/>
              </a:rPr>
              <a:t>water </a:t>
            </a:r>
            <a:r>
              <a:rPr sz="2800" spc="-10" dirty="0">
                <a:latin typeface="Carlito"/>
                <a:cs typeface="Carlito"/>
              </a:rPr>
              <a:t>molecule </a:t>
            </a:r>
            <a:r>
              <a:rPr sz="2800" spc="-5" dirty="0">
                <a:latin typeface="Carlito"/>
                <a:cs typeface="Carlito"/>
              </a:rPr>
              <a:t>in a </a:t>
            </a:r>
            <a:r>
              <a:rPr sz="2800" spc="-10" dirty="0">
                <a:latin typeface="Carlito"/>
                <a:cs typeface="Carlito"/>
              </a:rPr>
              <a:t>position where </a:t>
            </a:r>
            <a:r>
              <a:rPr sz="2800" spc="-5" dirty="0">
                <a:latin typeface="Carlito"/>
                <a:cs typeface="Carlito"/>
              </a:rPr>
              <a:t>it </a:t>
            </a:r>
            <a:r>
              <a:rPr sz="2800" spc="-10" dirty="0">
                <a:latin typeface="Carlito"/>
                <a:cs typeface="Carlito"/>
              </a:rPr>
              <a:t>can </a:t>
            </a:r>
            <a:r>
              <a:rPr sz="2800" spc="-20" dirty="0">
                <a:latin typeface="Carlito"/>
                <a:cs typeface="Carlito"/>
              </a:rPr>
              <a:t>attack </a:t>
            </a:r>
            <a:r>
              <a:rPr sz="2800" spc="-5" dirty="0">
                <a:latin typeface="Carlito"/>
                <a:cs typeface="Carlito"/>
              </a:rPr>
              <a:t>the  phosphoryl </a:t>
            </a:r>
            <a:r>
              <a:rPr sz="2800" spc="-15" dirty="0">
                <a:latin typeface="Carlito"/>
                <a:cs typeface="Carlito"/>
              </a:rPr>
              <a:t>group </a:t>
            </a:r>
            <a:r>
              <a:rPr sz="2800" spc="-5" dirty="0">
                <a:latin typeface="Carlito"/>
                <a:cs typeface="Carlito"/>
              </a:rPr>
              <a:t>and also </a:t>
            </a:r>
            <a:r>
              <a:rPr sz="2800" spc="-15" dirty="0">
                <a:latin typeface="Carlito"/>
                <a:cs typeface="Carlito"/>
              </a:rPr>
              <a:t>helps polarize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0" dirty="0">
                <a:latin typeface="Carlito"/>
                <a:cs typeface="Carlito"/>
              </a:rPr>
              <a:t>water  </a:t>
            </a:r>
            <a:r>
              <a:rPr sz="2800" spc="-5" dirty="0">
                <a:latin typeface="Carlito"/>
                <a:cs typeface="Carlito"/>
              </a:rPr>
              <a:t>molecule </a:t>
            </a:r>
            <a:r>
              <a:rPr sz="2800" spc="-20" dirty="0">
                <a:latin typeface="Carlito"/>
                <a:cs typeface="Carlito"/>
              </a:rPr>
              <a:t>towards </a:t>
            </a:r>
            <a:r>
              <a:rPr sz="2800" spc="-15" dirty="0">
                <a:latin typeface="Carlito"/>
                <a:cs typeface="Carlito"/>
              </a:rPr>
              <a:t>deprotonation</a:t>
            </a:r>
            <a:r>
              <a:rPr sz="2800" spc="55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.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889" y="415797"/>
            <a:ext cx="52851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/>
              <a:t>Palindrome</a:t>
            </a:r>
            <a:r>
              <a:rPr sz="4400" spc="-85" dirty="0"/>
              <a:t> </a:t>
            </a:r>
            <a:r>
              <a:rPr sz="4400" dirty="0"/>
              <a:t>Sequences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564640"/>
            <a:ext cx="8524875" cy="45231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540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Carlito"/>
                <a:cs typeface="Carlito"/>
              </a:rPr>
              <a:t>The</a:t>
            </a: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mirror </a:t>
            </a:r>
            <a:r>
              <a:rPr sz="2800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like </a:t>
            </a:r>
            <a:r>
              <a:rPr sz="28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palindrome</a:t>
            </a:r>
            <a:r>
              <a:rPr sz="2800" spc="-1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in which the </a:t>
            </a:r>
            <a:r>
              <a:rPr sz="2800" spc="-10" dirty="0">
                <a:latin typeface="Carlito"/>
                <a:cs typeface="Carlito"/>
              </a:rPr>
              <a:t>same </a:t>
            </a:r>
            <a:r>
              <a:rPr sz="2800" spc="-25" dirty="0">
                <a:latin typeface="Carlito"/>
                <a:cs typeface="Carlito"/>
              </a:rPr>
              <a:t>forward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backwards </a:t>
            </a:r>
            <a:r>
              <a:rPr sz="2800" spc="-20" dirty="0">
                <a:latin typeface="Carlito"/>
                <a:cs typeface="Carlito"/>
              </a:rPr>
              <a:t>are </a:t>
            </a:r>
            <a:r>
              <a:rPr sz="2800" spc="-5" dirty="0">
                <a:latin typeface="Carlito"/>
                <a:cs typeface="Carlito"/>
              </a:rPr>
              <a:t>on a </a:t>
            </a:r>
            <a:r>
              <a:rPr sz="2800" spc="-10" dirty="0">
                <a:latin typeface="Carlito"/>
                <a:cs typeface="Carlito"/>
              </a:rPr>
              <a:t>single </a:t>
            </a:r>
            <a:r>
              <a:rPr sz="2800" spc="-20" dirty="0">
                <a:latin typeface="Carlito"/>
                <a:cs typeface="Carlito"/>
              </a:rPr>
              <a:t>strand </a:t>
            </a:r>
            <a:r>
              <a:rPr sz="2800" spc="-5" dirty="0">
                <a:latin typeface="Carlito"/>
                <a:cs typeface="Carlito"/>
              </a:rPr>
              <a:t>of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20" dirty="0">
                <a:latin typeface="Carlito"/>
                <a:cs typeface="Carlito"/>
              </a:rPr>
              <a:t>strand, </a:t>
            </a:r>
            <a:r>
              <a:rPr sz="2800" spc="-5" dirty="0">
                <a:latin typeface="Carlito"/>
                <a:cs typeface="Carlito"/>
              </a:rPr>
              <a:t>as  in </a:t>
            </a:r>
            <a:r>
              <a:rPr sz="2800" spc="-90" dirty="0">
                <a:latin typeface="Carlito"/>
                <a:cs typeface="Carlito"/>
              </a:rPr>
              <a:t>GTAATG</a:t>
            </a:r>
            <a:endParaRPr sz="2800">
              <a:latin typeface="Carlito"/>
              <a:cs typeface="Carlito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10" dirty="0">
                <a:latin typeface="Carlito"/>
                <a:cs typeface="Carlito"/>
              </a:rPr>
              <a:t>The</a:t>
            </a:r>
            <a:r>
              <a:rPr sz="28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 </a:t>
            </a:r>
            <a:r>
              <a:rPr sz="2800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Inverted </a:t>
            </a:r>
            <a:r>
              <a:rPr sz="28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rlito"/>
                <a:cs typeface="Carlito"/>
              </a:rPr>
              <a:t>repeat palindromes</a:t>
            </a:r>
            <a:r>
              <a:rPr sz="2800" spc="-15" dirty="0">
                <a:solidFill>
                  <a:srgbClr val="FF0000"/>
                </a:solidFill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is also a </a:t>
            </a:r>
            <a:r>
              <a:rPr sz="2800" spc="-10" dirty="0">
                <a:latin typeface="Carlito"/>
                <a:cs typeface="Carlito"/>
              </a:rPr>
              <a:t>sequence that  reads </a:t>
            </a:r>
            <a:r>
              <a:rPr sz="2800" spc="-5" dirty="0">
                <a:latin typeface="Carlito"/>
                <a:cs typeface="Carlito"/>
              </a:rPr>
              <a:t>the same </a:t>
            </a:r>
            <a:r>
              <a:rPr sz="2800" spc="-25" dirty="0">
                <a:latin typeface="Carlito"/>
                <a:cs typeface="Carlito"/>
              </a:rPr>
              <a:t>forward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backwards, </a:t>
            </a:r>
            <a:r>
              <a:rPr sz="2800" spc="-10" dirty="0">
                <a:latin typeface="Carlito"/>
                <a:cs typeface="Carlito"/>
              </a:rPr>
              <a:t>but </a:t>
            </a:r>
            <a:r>
              <a:rPr sz="2800" spc="-5" dirty="0">
                <a:latin typeface="Carlito"/>
                <a:cs typeface="Carlito"/>
              </a:rPr>
              <a:t>the </a:t>
            </a:r>
            <a:r>
              <a:rPr sz="2800" spc="-25" dirty="0">
                <a:latin typeface="Carlito"/>
                <a:cs typeface="Carlito"/>
              </a:rPr>
              <a:t>forward  </a:t>
            </a:r>
            <a:r>
              <a:rPr sz="2800" spc="-5" dirty="0">
                <a:latin typeface="Carlito"/>
                <a:cs typeface="Carlito"/>
              </a:rPr>
              <a:t>and </a:t>
            </a:r>
            <a:r>
              <a:rPr sz="2800" spc="-15" dirty="0">
                <a:latin typeface="Carlito"/>
                <a:cs typeface="Carlito"/>
              </a:rPr>
              <a:t>backward </a:t>
            </a:r>
            <a:r>
              <a:rPr sz="2800" spc="-5" dirty="0">
                <a:latin typeface="Carlito"/>
                <a:cs typeface="Carlito"/>
              </a:rPr>
              <a:t>sequences </a:t>
            </a:r>
            <a:r>
              <a:rPr sz="2800" spc="-20" dirty="0">
                <a:latin typeface="Carlito"/>
                <a:cs typeface="Carlito"/>
              </a:rPr>
              <a:t>are found </a:t>
            </a:r>
            <a:r>
              <a:rPr sz="2800" spc="-5" dirty="0">
                <a:latin typeface="Carlito"/>
                <a:cs typeface="Carlito"/>
              </a:rPr>
              <a:t>in </a:t>
            </a:r>
            <a:r>
              <a:rPr sz="2800" spc="-15" dirty="0">
                <a:latin typeface="Carlito"/>
                <a:cs typeface="Carlito"/>
              </a:rPr>
              <a:t>complementary  </a:t>
            </a:r>
            <a:r>
              <a:rPr sz="2800" spc="-10" dirty="0">
                <a:latin typeface="Carlito"/>
                <a:cs typeface="Carlito"/>
              </a:rPr>
              <a:t>DNA </a:t>
            </a:r>
            <a:r>
              <a:rPr sz="2800" spc="-20" dirty="0">
                <a:latin typeface="Carlito"/>
                <a:cs typeface="Carlito"/>
              </a:rPr>
              <a:t>strands </a:t>
            </a:r>
            <a:r>
              <a:rPr sz="2800" spc="-100" dirty="0">
                <a:latin typeface="Carlito"/>
                <a:cs typeface="Carlito"/>
              </a:rPr>
              <a:t>(GTATAC </a:t>
            </a:r>
            <a:r>
              <a:rPr sz="2800" spc="-10" dirty="0">
                <a:latin typeface="Carlito"/>
                <a:cs typeface="Carlito"/>
              </a:rPr>
              <a:t>being </a:t>
            </a:r>
            <a:r>
              <a:rPr sz="2800" spc="-15" dirty="0">
                <a:latin typeface="Carlito"/>
                <a:cs typeface="Carlito"/>
              </a:rPr>
              <a:t>complementary </a:t>
            </a:r>
            <a:r>
              <a:rPr sz="2800" spc="-20" dirty="0">
                <a:latin typeface="Carlito"/>
                <a:cs typeface="Carlito"/>
              </a:rPr>
              <a:t>to</a:t>
            </a:r>
            <a:r>
              <a:rPr sz="2800" spc="260" dirty="0">
                <a:latin typeface="Carlito"/>
                <a:cs typeface="Carlito"/>
              </a:rPr>
              <a:t> </a:t>
            </a:r>
            <a:r>
              <a:rPr sz="2800" spc="-110" dirty="0">
                <a:latin typeface="Carlito"/>
                <a:cs typeface="Carlito"/>
              </a:rPr>
              <a:t>CATATG)</a:t>
            </a:r>
            <a:endParaRPr sz="2800">
              <a:latin typeface="Carlito"/>
              <a:cs typeface="Carlito"/>
            </a:endParaRPr>
          </a:p>
          <a:p>
            <a:pPr marL="355600" marR="590550" indent="-342900">
              <a:lnSpc>
                <a:spcPct val="99800"/>
              </a:lnSpc>
              <a:spcBef>
                <a:spcPts val="680"/>
              </a:spcBef>
              <a:buFont typeface="Arial"/>
              <a:buChar char="•"/>
              <a:tabLst>
                <a:tab pos="436245" algn="l"/>
                <a:tab pos="436880" algn="l"/>
              </a:tabLst>
            </a:pPr>
            <a:r>
              <a:rPr dirty="0"/>
              <a:t>	</a:t>
            </a:r>
            <a:r>
              <a:rPr sz="2800" spc="-20" dirty="0">
                <a:latin typeface="Carlito"/>
                <a:cs typeface="Carlito"/>
              </a:rPr>
              <a:t>Inverted </a:t>
            </a:r>
            <a:r>
              <a:rPr sz="2800" spc="-15" dirty="0">
                <a:latin typeface="Carlito"/>
                <a:cs typeface="Carlito"/>
              </a:rPr>
              <a:t>repeat palindromes are more </a:t>
            </a:r>
            <a:r>
              <a:rPr sz="2800" spc="-10" dirty="0">
                <a:latin typeface="Carlito"/>
                <a:cs typeface="Carlito"/>
              </a:rPr>
              <a:t>common </a:t>
            </a:r>
            <a:r>
              <a:rPr sz="2800" spc="-5" dirty="0">
                <a:latin typeface="Carlito"/>
                <a:cs typeface="Carlito"/>
              </a:rPr>
              <a:t>and  </a:t>
            </a:r>
            <a:r>
              <a:rPr sz="2800" spc="-25" dirty="0">
                <a:latin typeface="Carlito"/>
                <a:cs typeface="Carlito"/>
              </a:rPr>
              <a:t>have </a:t>
            </a:r>
            <a:r>
              <a:rPr sz="2800" spc="-15" dirty="0">
                <a:latin typeface="Carlito"/>
                <a:cs typeface="Carlito"/>
              </a:rPr>
              <a:t>greater </a:t>
            </a:r>
            <a:r>
              <a:rPr sz="2800" spc="-10" dirty="0">
                <a:latin typeface="Carlito"/>
                <a:cs typeface="Carlito"/>
              </a:rPr>
              <a:t>biological importance </a:t>
            </a:r>
            <a:r>
              <a:rPr sz="2800" spc="-5" dirty="0">
                <a:latin typeface="Carlito"/>
                <a:cs typeface="Carlito"/>
              </a:rPr>
              <a:t>than </a:t>
            </a:r>
            <a:r>
              <a:rPr sz="2800" spc="-10" dirty="0">
                <a:latin typeface="Carlito"/>
                <a:cs typeface="Carlito"/>
              </a:rPr>
              <a:t>mirror- </a:t>
            </a:r>
            <a:r>
              <a:rPr sz="2800" spc="-30" dirty="0">
                <a:latin typeface="Carlito"/>
                <a:cs typeface="Carlito"/>
              </a:rPr>
              <a:t>like  </a:t>
            </a:r>
            <a:r>
              <a:rPr sz="2800" spc="-15" dirty="0">
                <a:latin typeface="Carlito"/>
                <a:cs typeface="Carlito"/>
              </a:rPr>
              <a:t>palindromes</a:t>
            </a:r>
            <a:r>
              <a:rPr sz="3200" spc="-15" dirty="0">
                <a:latin typeface="Carlito"/>
                <a:cs typeface="Carlito"/>
              </a:rPr>
              <a:t>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6182" y="685800"/>
            <a:ext cx="7242772" cy="52991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873</Words>
  <Application>Microsoft Office PowerPoint</Application>
  <PresentationFormat>On-screen Show (4:3)</PresentationFormat>
  <Paragraphs>152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What are restriction enzymes?</vt:lpstr>
      <vt:lpstr>Biological Role</vt:lpstr>
      <vt:lpstr>Restriction enzymes are  molecular scissors</vt:lpstr>
      <vt:lpstr>History Of Restriction Enzyme</vt:lpstr>
      <vt:lpstr>Mechanism of Action</vt:lpstr>
      <vt:lpstr>Direct hydrolysis by nucleophilic attack at the  phosphorous atom</vt:lpstr>
      <vt:lpstr>Palindrome Sequences</vt:lpstr>
      <vt:lpstr>Slide 9</vt:lpstr>
      <vt:lpstr>Ends Of Restriction Fragments</vt:lpstr>
      <vt:lpstr>Blunt ends</vt:lpstr>
      <vt:lpstr>Sticky ends</vt:lpstr>
      <vt:lpstr>“Sticky Ends” Are Useful</vt:lpstr>
      <vt:lpstr>ISOSCHIZOMERS &amp; NEOSCHIZOMERS</vt:lpstr>
      <vt:lpstr>NOMENCLATURE OF RESTRICTION ENZYME</vt:lpstr>
      <vt:lpstr>TYPES OF RESTRICTION ENZYMES</vt:lpstr>
      <vt:lpstr>Slide 17</vt:lpstr>
      <vt:lpstr>Type I</vt:lpstr>
      <vt:lpstr>Type II</vt:lpstr>
      <vt:lpstr>Type III</vt:lpstr>
      <vt:lpstr>Type IV</vt:lpstr>
      <vt:lpstr>APPLICATION OF RESTRICTION ENZYMES</vt:lpstr>
      <vt:lpstr>What is RFLP</vt:lpstr>
      <vt:lpstr>Method of DNA analysis by RFLP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microtech</cp:lastModifiedBy>
  <cp:revision>4</cp:revision>
  <dcterms:created xsi:type="dcterms:W3CDTF">2021-01-12T06:43:36Z</dcterms:created>
  <dcterms:modified xsi:type="dcterms:W3CDTF">2024-06-25T08:04:28Z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2016-02-03T00:00:00Z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2021-01-12T00:00:00Z</vt:filetime>
  </property>
</Properties>
</file>