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7D15FDD-ADCB-46DD-8B30-FE0950C3AA40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A9F2165-5666-4A1C-A1C7-0FB7A821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752600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</a:rPr>
              <a:t>DNR COLLEGE</a:t>
            </a:r>
          </a:p>
          <a:p>
            <a:pPr algn="ctr">
              <a:lnSpc>
                <a:spcPct val="20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</a:rPr>
              <a:t>DEPARTMENT OF MICROBIOLOGY 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DNR Student - Apps on Google Pl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200400"/>
            <a:ext cx="2209800" cy="16002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410200" y="4876800"/>
            <a:ext cx="3124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pPr>
              <a:lnSpc>
                <a:spcPct val="20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R.SAKUNTALA</a:t>
            </a:r>
          </a:p>
          <a:p>
            <a:pPr>
              <a:lnSpc>
                <a:spcPct val="20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</a:rPr>
              <a:t>Lecturer In Microbiology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0"/>
            <a:ext cx="7239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/>
              <a:t>Sludge digestion</a:t>
            </a:r>
          </a:p>
          <a:p>
            <a:pPr marL="342900" indent="-342900" algn="just"/>
            <a:r>
              <a:rPr lang="en-US" dirty="0" smtClean="0"/>
              <a:t> </a:t>
            </a:r>
            <a:r>
              <a:rPr lang="en-US" dirty="0"/>
              <a:t>If incubated under </a:t>
            </a:r>
            <a:r>
              <a:rPr lang="en-US" dirty="0" err="1"/>
              <a:t>favourable</a:t>
            </a:r>
            <a:r>
              <a:rPr lang="en-US" dirty="0"/>
              <a:t> conditions of temperature &amp; pH, it undergoes anaerobic auto-digestion in which complex solids are broken down into water, CO₂, methane &amp; ammonia. Volume is reduced. Takes 3-4 weeks or longer Residue is inoffensive, sticky &amp; tarry mud which will dry readily &amp; form excellent manure. Methane gas released can be used for heating &amp; lighting purpose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676400"/>
            <a:ext cx="6553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sewage</a:t>
            </a:r>
            <a:r>
              <a:rPr lang="en-US" dirty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Sewage </a:t>
            </a:r>
            <a:r>
              <a:rPr lang="en-US" dirty="0"/>
              <a:t>is waste water from community, containing solid &amp; liquid excreta, derived from houses, street &amp; yard washings, factories &amp; industries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dirty="0" err="1"/>
              <a:t>Sullage</a:t>
            </a:r>
            <a:r>
              <a:rPr lang="en-US" b="1" dirty="0"/>
              <a:t>: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Waste </a:t>
            </a:r>
            <a:r>
              <a:rPr lang="en-US" dirty="0"/>
              <a:t>water which does not contain human excreta.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524000"/>
            <a:ext cx="60960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Amount of </a:t>
            </a:r>
            <a:r>
              <a:rPr lang="en-US" dirty="0"/>
              <a:t>sewage that flows in sewers depends upon</a:t>
            </a:r>
            <a:r>
              <a:rPr lang="en-US" dirty="0" smtClean="0"/>
              <a:t>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Habits of the people </a:t>
            </a:r>
            <a:endParaRPr lang="en-US" dirty="0" smtClean="0"/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Time </a:t>
            </a:r>
            <a:r>
              <a:rPr lang="en-US" dirty="0"/>
              <a:t>of the </a:t>
            </a:r>
            <a:r>
              <a:rPr lang="en-US" dirty="0" smtClean="0"/>
              <a:t>day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The </a:t>
            </a:r>
            <a:r>
              <a:rPr lang="en-US" dirty="0"/>
              <a:t>average amount of sewage which flows through the sewerage system in 24 hours is called the "dry weather flow"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4000"/>
            <a:ext cx="464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Health </a:t>
            </a:r>
            <a:r>
              <a:rPr lang="en-US" b="1" dirty="0" smtClean="0"/>
              <a:t>aspects</a:t>
            </a:r>
          </a:p>
          <a:p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dirty="0"/>
              <a:t>Environmental problems: </a:t>
            </a:r>
            <a:endParaRPr lang="en-US" b="1" dirty="0" smtClean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Creation </a:t>
            </a:r>
            <a:r>
              <a:rPr lang="en-US" dirty="0"/>
              <a:t>of nuisance, unsightliness &amp; unpleasant </a:t>
            </a:r>
            <a:r>
              <a:rPr lang="en-US" dirty="0" err="1"/>
              <a:t>odours</a:t>
            </a:r>
            <a:r>
              <a:rPr lang="en-US" dirty="0"/>
              <a:t> </a:t>
            </a: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Breeding </a:t>
            </a:r>
            <a:r>
              <a:rPr lang="en-US" dirty="0"/>
              <a:t>of flies &amp; </a:t>
            </a:r>
            <a:r>
              <a:rPr lang="en-US" dirty="0" smtClean="0"/>
              <a:t>mosquitoes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Pollution of soil &amp; water </a:t>
            </a:r>
            <a:r>
              <a:rPr lang="en-US" dirty="0" smtClean="0"/>
              <a:t>supplies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Contamination of </a:t>
            </a:r>
            <a:r>
              <a:rPr lang="en-US" dirty="0" smtClean="0"/>
              <a:t>food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Increase in the incidence of disease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524000"/>
            <a:ext cx="5943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Composition of sewage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99.9</a:t>
            </a:r>
            <a:r>
              <a:rPr lang="en-US" dirty="0"/>
              <a:t>% </a:t>
            </a:r>
            <a:r>
              <a:rPr lang="en-US" dirty="0" smtClean="0"/>
              <a:t>water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0.1% - Solids (Organic &amp; inorganic) (suspension &amp; solution) </a:t>
            </a: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Offensive </a:t>
            </a:r>
            <a:r>
              <a:rPr lang="en-US" dirty="0" err="1"/>
              <a:t>odour</a:t>
            </a:r>
            <a:r>
              <a:rPr lang="en-US" dirty="0"/>
              <a:t> is because of decomposition of organic </a:t>
            </a:r>
            <a:r>
              <a:rPr lang="en-US" dirty="0" smtClean="0"/>
              <a:t>matter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1 gm of </a:t>
            </a:r>
            <a:r>
              <a:rPr lang="en-US" dirty="0" err="1"/>
              <a:t>faeces</a:t>
            </a:r>
            <a:r>
              <a:rPr lang="en-US" dirty="0"/>
              <a:t> contains 1000 million of E. coli, 10 to 100 million of </a:t>
            </a:r>
            <a:r>
              <a:rPr lang="en-US" dirty="0" err="1"/>
              <a:t>faecal</a:t>
            </a:r>
            <a:r>
              <a:rPr lang="en-US" dirty="0"/>
              <a:t> streptococci &amp; 1 to 10 million spores of Cl. </a:t>
            </a:r>
            <a:r>
              <a:rPr lang="en-US" dirty="0" err="1"/>
              <a:t>Perfringens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image.slidesharecdn.com/sewagetreatment-180914042328/85/Sewage-treatment-7-3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https://image.slidesharecdn.com/sewagetreatment-180914042328/85/Sewage-treatment-7-3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https://image.slidesharecdn.com/sewagetreatment-180914042328/85/Sewage-treatment-7-3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https://image.slidesharecdn.com/sewagetreatment-180914042328/85/Sewage-treatment-7-3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https://image.slidesharecdn.com/sewagetreatment-180914042328/85/Sewage-treatment-7-3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https://image.slidesharecdn.com/sewagetreatment-180914042328/85/Sewage-treatment-7-3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14" descr="https://image.slidesharecdn.com/sewagetreatment-180914042328/85/Sewage-treatment-7-3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AutoShape 16" descr="C:\Users\Admin\Desktop\Sewage-treatment-7-638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AutoShape 18" descr="C:\Users\Admin\Desktop\Sewage-treatment-7-638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" y="304800"/>
            <a:ext cx="6477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strength" of </a:t>
            </a:r>
            <a:r>
              <a:rPr lang="en-US" b="1" dirty="0" smtClean="0"/>
              <a:t>sewage</a:t>
            </a:r>
          </a:p>
          <a:p>
            <a:pPr>
              <a:lnSpc>
                <a:spcPct val="150000"/>
              </a:lnSpc>
            </a:pPr>
            <a:endParaRPr lang="en-US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Biochemical Oxygen Demand (BOD): Amount of oxygen absorbed by a sample of sewage during a specified period, generally 5 days, at a specified temperature, generally 20° C for the aerobic destruction or use of organic matter by living organisms.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If </a:t>
            </a:r>
            <a:r>
              <a:rPr lang="en-US" dirty="0"/>
              <a:t>the BOD is 300 mg/L &amp; above - strong 100 mg/L </a:t>
            </a:r>
            <a:r>
              <a:rPr lang="en-US" dirty="0" smtClean="0"/>
              <a:t>– weak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Chemical Oxygen Demand (COD): measures the oxygen equivalent of that portion of the organic matter in a sample which is susceptible to oxidation by a strong chemical </a:t>
            </a:r>
            <a:r>
              <a:rPr lang="en-US" dirty="0" err="1"/>
              <a:t>oxidiser</a:t>
            </a:r>
            <a:r>
              <a:rPr lang="en-US" dirty="0"/>
              <a:t>. Suspended Solids: 100 mg/L - weak ►500 mg/L - strong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066800"/>
            <a:ext cx="5943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Decomposition of organic </a:t>
            </a:r>
            <a:r>
              <a:rPr lang="en-US" b="1" dirty="0" smtClean="0"/>
              <a:t>matter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/>
              <a:t>1. Aerobic process: </a:t>
            </a: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Most </a:t>
            </a:r>
            <a:r>
              <a:rPr lang="en-US" dirty="0"/>
              <a:t>efficient method of reduction of </a:t>
            </a:r>
            <a:r>
              <a:rPr lang="en-US" dirty="0" smtClean="0"/>
              <a:t>sewage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Requires continuous supply of free dissolved oxygen </a:t>
            </a: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Organic </a:t>
            </a:r>
            <a:r>
              <a:rPr lang="en-US" dirty="0"/>
              <a:t>matter is broken down into simpler compounds like CO₂, water, ammonia, nitrites, nitrates &amp; </a:t>
            </a:r>
            <a:r>
              <a:rPr lang="en-US" dirty="0" err="1"/>
              <a:t>sulphates</a:t>
            </a:r>
            <a:r>
              <a:rPr lang="en-US" dirty="0"/>
              <a:t> by the action of bacterial organisms including fungi &amp; protozoa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447800"/>
            <a:ext cx="64770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Anaerobic process: </a:t>
            </a:r>
            <a:endParaRPr lang="en-US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Effective </a:t>
            </a:r>
            <a:r>
              <a:rPr lang="en-US" dirty="0"/>
              <a:t>when sewage is highly concentrated &amp; contains plenty of solids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End products of the decomposition are methane, ammonia, CO₂ &amp; H2. </a:t>
            </a: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Reactions </a:t>
            </a:r>
            <a:r>
              <a:rPr lang="en-US" dirty="0"/>
              <a:t>are slower &amp; mechanism of decomposition extremely complex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1066800"/>
            <a:ext cx="64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b="1" dirty="0" smtClean="0"/>
              <a:t>Screening</a:t>
            </a:r>
          </a:p>
          <a:p>
            <a:pPr marL="342900" indent="-342900"/>
            <a:endParaRPr lang="en-US" b="1" dirty="0" smtClean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Metal screen - to intercept large floating objects like pieces of wood, rags, masses of garbage &amp; dead animals - to prevent clogging. 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Screen </a:t>
            </a:r>
            <a:r>
              <a:rPr lang="en-US" dirty="0"/>
              <a:t>consists of vertical or inclined steel bars set at 5 cm apart. 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Screenings </a:t>
            </a:r>
            <a:r>
              <a:rPr lang="en-US" dirty="0"/>
              <a:t>are removed from time to time, either manually or mechanically &amp; disposed off by trenching or burial.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</TotalTime>
  <Words>527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microtech</cp:lastModifiedBy>
  <cp:revision>4</cp:revision>
  <dcterms:created xsi:type="dcterms:W3CDTF">2024-06-20T10:11:22Z</dcterms:created>
  <dcterms:modified xsi:type="dcterms:W3CDTF">2024-06-25T08:05:39Z</dcterms:modified>
</cp:coreProperties>
</file>