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90" r:id="rId2"/>
    <p:sldId id="289" r:id="rId3"/>
    <p:sldId id="256" r:id="rId4"/>
    <p:sldId id="257" r:id="rId5"/>
    <p:sldId id="268" r:id="rId6"/>
    <p:sldId id="269" r:id="rId7"/>
    <p:sldId id="258" r:id="rId8"/>
    <p:sldId id="259" r:id="rId9"/>
    <p:sldId id="260" r:id="rId10"/>
    <p:sldId id="270" r:id="rId11"/>
    <p:sldId id="271" r:id="rId12"/>
    <p:sldId id="272" r:id="rId13"/>
    <p:sldId id="261" r:id="rId14"/>
    <p:sldId id="276" r:id="rId15"/>
    <p:sldId id="284" r:id="rId16"/>
    <p:sldId id="274" r:id="rId17"/>
    <p:sldId id="262" r:id="rId18"/>
    <p:sldId id="278" r:id="rId19"/>
    <p:sldId id="263" r:id="rId20"/>
    <p:sldId id="264" r:id="rId21"/>
    <p:sldId id="265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975" y="533400"/>
            <a:ext cx="8007350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970088" y="3657600"/>
            <a:ext cx="5445125" cy="1905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2400" i="1" dirty="0">
                <a:solidFill>
                  <a:schemeClr val="tx1"/>
                </a:solidFill>
              </a:rPr>
              <a:t>Presented By</a:t>
            </a:r>
            <a:r>
              <a:rPr lang="en-IN" sz="2400" i="1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defRPr/>
            </a:pPr>
            <a:r>
              <a:rPr lang="en-IN" sz="2400" i="1" dirty="0" smtClean="0">
                <a:solidFill>
                  <a:schemeClr val="tx1"/>
                </a:solidFill>
              </a:rPr>
              <a:t>V  RAMESH </a:t>
            </a:r>
            <a:r>
              <a:rPr lang="en-IN" sz="2400" i="1" dirty="0" smtClean="0">
                <a:solidFill>
                  <a:schemeClr val="tx1"/>
                </a:solidFill>
              </a:rPr>
              <a:t> </a:t>
            </a:r>
            <a:r>
              <a:rPr lang="en-IN" sz="2400" i="1" smtClean="0">
                <a:solidFill>
                  <a:schemeClr val="tx1"/>
                </a:solidFill>
              </a:rPr>
              <a:t>M.Phil</a:t>
            </a:r>
            <a:endParaRPr lang="en-IN" sz="24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IN" sz="2400" dirty="0" smtClean="0">
                <a:solidFill>
                  <a:schemeClr val="tx1"/>
                </a:solidFill>
              </a:rPr>
              <a:t>ASSISTANT </a:t>
            </a:r>
            <a:r>
              <a:rPr lang="en-IN" sz="2400" dirty="0">
                <a:solidFill>
                  <a:schemeClr val="tx1"/>
                </a:solidFill>
              </a:rPr>
              <a:t>PROFESSOR</a:t>
            </a:r>
            <a:r>
              <a:rPr lang="en-IN" sz="2400" dirty="0"/>
              <a:t> </a:t>
            </a:r>
          </a:p>
          <a:p>
            <a:pPr algn="ctr">
              <a:defRPr/>
            </a:pPr>
            <a:endParaRPr lang="en-IN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نتيجة بحث الصور عن ‪polar uncharged amino acid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نتيجة بحث الصور عن ‪polar uncharged amino acid‬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نتيجة بحث الصور عن ‪polar uncharged amino acid‬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نتيجة بحث الصور عن ‪polar uncharged amino acid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2" y="492847"/>
            <a:ext cx="8610600" cy="5591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3874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نتيجة بحث الصور عن ‪polar charged amino acid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نتيجة بحث الصور عن ‪polar charged amino acid‬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نتيجة بحث الصور عن ‪polar charged amino acid‬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نتيجة بحث الصور عن ‪polar charged amino acid‬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602674"/>
            <a:ext cx="8150225" cy="572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28364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نتيجة بحث الصور عن ‪polar charged amino acid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18" y="817418"/>
            <a:ext cx="4682837" cy="347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1001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82296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srgbClr val="FF0000"/>
                </a:solidFill>
              </a:rPr>
              <a:t>Non polar amino acids</a:t>
            </a:r>
            <a:r>
              <a:rPr lang="en-US" sz="2800" dirty="0"/>
              <a:t>: R is alkyl hydrophobic group which can’t enter in hydrogen bond formation.</a:t>
            </a:r>
          </a:p>
          <a:p>
            <a:pPr lvl="0" algn="just"/>
            <a:endParaRPr lang="en-US" sz="2800" dirty="0"/>
          </a:p>
          <a:p>
            <a:pPr lvl="0" algn="just"/>
            <a:r>
              <a:rPr lang="en-US" sz="2800" dirty="0"/>
              <a:t> 9 amino acids are non-polar ( glycine, alanine, </a:t>
            </a:r>
            <a:r>
              <a:rPr lang="en-US" sz="2800" dirty="0" err="1"/>
              <a:t>valine</a:t>
            </a:r>
            <a:r>
              <a:rPr lang="en-US" sz="2800" dirty="0"/>
              <a:t>, </a:t>
            </a:r>
            <a:r>
              <a:rPr lang="en-US" sz="2800" dirty="0" err="1"/>
              <a:t>leucine</a:t>
            </a:r>
            <a:r>
              <a:rPr lang="en-US" sz="2800" dirty="0"/>
              <a:t>, isoleucine, phenyl alanine, tryptophan, </a:t>
            </a:r>
            <a:r>
              <a:rPr lang="en-US" sz="2800" dirty="0" err="1"/>
              <a:t>proline</a:t>
            </a:r>
            <a:r>
              <a:rPr lang="en-US" sz="2800" dirty="0"/>
              <a:t> and methionine).</a:t>
            </a:r>
          </a:p>
          <a:p>
            <a:pPr lvl="0" algn="just"/>
            <a:endParaRPr lang="en-US" sz="2800" dirty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982364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نتيجة بحث الصور عن ‪non polar aliphatic amino acid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48" y="200457"/>
            <a:ext cx="6553200" cy="6553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6057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8580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6964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777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The </a:t>
            </a:r>
            <a:r>
              <a:rPr lang="en-US" sz="2800" b="1" i="1" dirty="0">
                <a:solidFill>
                  <a:srgbClr val="00B0F0"/>
                </a:solidFill>
              </a:rPr>
              <a:t>twenty common amino acids </a:t>
            </a:r>
            <a:r>
              <a:rPr lang="en-US" sz="2800" dirty="0"/>
              <a:t>are often referred to using three-letter abbreviations. The structures, names, and abbreviations for the twenty common amino acids are shown below. Note that they are all </a:t>
            </a:r>
            <a:r>
              <a:rPr lang="en-US" sz="2800" b="1" i="1" dirty="0">
                <a:solidFill>
                  <a:srgbClr val="00B0F0"/>
                </a:solidFill>
              </a:rPr>
              <a:t>α</a:t>
            </a:r>
            <a:r>
              <a:rPr lang="en-US" sz="2800" b="1" dirty="0">
                <a:solidFill>
                  <a:srgbClr val="00B0F0"/>
                </a:solidFill>
              </a:rPr>
              <a:t>-amino acids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473713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‪polar amino acid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10600" cy="6296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4852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06581"/>
            <a:ext cx="8146473" cy="592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4736" y="291082"/>
            <a:ext cx="7623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Each amino acid, aside from its name, has a three letter abbreviation and a one letter code.</a:t>
            </a:r>
          </a:p>
        </p:txBody>
      </p:sp>
    </p:spTree>
    <p:extLst>
      <p:ext uri="{BB962C8B-B14F-4D97-AF65-F5344CB8AC3E}">
        <p14:creationId xmlns="" xmlns:p14="http://schemas.microsoft.com/office/powerpoint/2010/main" val="3191898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7924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Nutritional Classification </a:t>
            </a:r>
            <a:endParaRPr lang="en-US" sz="2800" dirty="0">
              <a:solidFill>
                <a:srgbClr val="FF0000"/>
              </a:solidFill>
            </a:endParaRPr>
          </a:p>
          <a:p>
            <a:pPr algn="just"/>
            <a:r>
              <a:rPr lang="en-US" sz="2800" dirty="0"/>
              <a:t>1- Essential Amino Acids 10 in number, Can’t be synthesized in the body, essential to be taken in diet. Their deficiency affects growth, health and protein synthesis. 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2- Semi-essential formed in the body but not in sufficient amount for body requirements especially in children. Arginine and </a:t>
            </a:r>
            <a:r>
              <a:rPr lang="en-US" sz="2800" dirty="0" err="1"/>
              <a:t>histidine</a:t>
            </a:r>
            <a:r>
              <a:rPr lang="en-US" sz="2800" dirty="0"/>
              <a:t> are semi-essential 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3- Non-essential can be synthesized in the body.</a:t>
            </a:r>
          </a:p>
        </p:txBody>
      </p:sp>
    </p:spTree>
    <p:extLst>
      <p:ext uri="{BB962C8B-B14F-4D97-AF65-F5344CB8AC3E}">
        <p14:creationId xmlns="" xmlns:p14="http://schemas.microsoft.com/office/powerpoint/2010/main" val="38171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Proteins</a:t>
            </a:r>
            <a:endParaRPr lang="ar-IQ" sz="5400" b="1" dirty="0"/>
          </a:p>
        </p:txBody>
      </p:sp>
    </p:spTree>
    <p:extLst>
      <p:ext uri="{BB962C8B-B14F-4D97-AF65-F5344CB8AC3E}">
        <p14:creationId xmlns="" xmlns:p14="http://schemas.microsoft.com/office/powerpoint/2010/main" val="193972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7924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Non Standard Amino Acids</a:t>
            </a:r>
            <a:endParaRPr lang="en-US" sz="2800" dirty="0">
              <a:solidFill>
                <a:srgbClr val="FF0000"/>
              </a:solidFill>
            </a:endParaRPr>
          </a:p>
          <a:p>
            <a:pPr algn="just"/>
            <a:r>
              <a:rPr lang="en-US" sz="2800" dirty="0"/>
              <a:t> &gt; 700 non standard amino acids have been detected in living organisms. Many are metabolic intermediates </a:t>
            </a:r>
            <a:r>
              <a:rPr lang="en-US" sz="2800" i="1" dirty="0" err="1"/>
              <a:t>eg</a:t>
            </a:r>
            <a:r>
              <a:rPr lang="en-US" sz="2800" i="1" dirty="0"/>
              <a:t>. </a:t>
            </a:r>
            <a:r>
              <a:rPr lang="en-US" sz="2800" dirty="0"/>
              <a:t>ornithine and </a:t>
            </a:r>
            <a:r>
              <a:rPr lang="en-US" sz="2800" dirty="0" err="1"/>
              <a:t>citrulline</a:t>
            </a:r>
            <a:r>
              <a:rPr lang="en-US" sz="2800" dirty="0"/>
              <a:t> are intermediates in urea biosynthesis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b="1" dirty="0">
                <a:solidFill>
                  <a:srgbClr val="FF0000"/>
                </a:solidFill>
              </a:rPr>
              <a:t>Amino Acid Derivatives</a:t>
            </a:r>
            <a:endParaRPr lang="en-US" sz="2800" dirty="0">
              <a:solidFill>
                <a:srgbClr val="FF0000"/>
              </a:solidFill>
            </a:endParaRPr>
          </a:p>
          <a:p>
            <a:pPr algn="just"/>
            <a:r>
              <a:rPr lang="en-US" sz="2800" dirty="0"/>
              <a:t>Chemical derivatives of amino acids also have important biological functions, </a:t>
            </a:r>
            <a:r>
              <a:rPr lang="en-US" sz="2800" dirty="0" err="1"/>
              <a:t>eg</a:t>
            </a:r>
            <a:r>
              <a:rPr lang="en-US" sz="2800" dirty="0"/>
              <a:t>. </a:t>
            </a:r>
            <a:r>
              <a:rPr lang="en-US" sz="2800" dirty="0" err="1"/>
              <a:t>Catecholamines</a:t>
            </a:r>
            <a:r>
              <a:rPr lang="en-US" sz="2800" dirty="0"/>
              <a:t> (below) lack the a-carboxylate of amino acids</a:t>
            </a:r>
          </a:p>
        </p:txBody>
      </p:sp>
    </p:spTree>
    <p:extLst>
      <p:ext uri="{BB962C8B-B14F-4D97-AF65-F5344CB8AC3E}">
        <p14:creationId xmlns="" xmlns:p14="http://schemas.microsoft.com/office/powerpoint/2010/main" val="676779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4676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38200" y="44958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GABA &amp; Dopamine are neurotransmitters. Histamine mediates parts of the immune response.</a:t>
            </a:r>
          </a:p>
        </p:txBody>
      </p:sp>
    </p:spTree>
    <p:extLst>
      <p:ext uri="{BB962C8B-B14F-4D97-AF65-F5344CB8AC3E}">
        <p14:creationId xmlns="" xmlns:p14="http://schemas.microsoft.com/office/powerpoint/2010/main" val="684615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436" y="609600"/>
            <a:ext cx="76407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Functions of Amino Acids</a:t>
            </a:r>
            <a:endParaRPr lang="en-US" sz="2800" dirty="0">
              <a:solidFill>
                <a:srgbClr val="FF0000"/>
              </a:solidFill>
            </a:endParaRPr>
          </a:p>
          <a:p>
            <a:pPr algn="just"/>
            <a:r>
              <a:rPr lang="en-US" sz="2800" dirty="0"/>
              <a:t>Apart from being the monomeric constituents of proteins and peptides, amino acids serve variety of functions.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b="1" dirty="0"/>
              <a:t>(a) </a:t>
            </a:r>
            <a:r>
              <a:rPr lang="en-US" sz="2800" dirty="0"/>
              <a:t>Some amino acids are converted to carbohydrates and are called as </a:t>
            </a:r>
            <a:r>
              <a:rPr lang="en-US" sz="2800" b="1" dirty="0" err="1"/>
              <a:t>glucogenic</a:t>
            </a:r>
            <a:r>
              <a:rPr lang="en-US" sz="2800" b="1" dirty="0"/>
              <a:t> amino acids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203063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1611"/>
            <a:ext cx="807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(b) </a:t>
            </a:r>
            <a:r>
              <a:rPr lang="en-US" sz="2800" dirty="0"/>
              <a:t>Specific amino acids give rise to </a:t>
            </a:r>
            <a:r>
              <a:rPr lang="en-US" sz="2800" dirty="0" err="1"/>
              <a:t>specialised</a:t>
            </a:r>
            <a:r>
              <a:rPr lang="en-US" sz="2800" dirty="0"/>
              <a:t> products, e.g.</a:t>
            </a:r>
          </a:p>
          <a:p>
            <a:pPr algn="just"/>
            <a:r>
              <a:rPr lang="en-US" sz="2800" b="1" dirty="0"/>
              <a:t>• </a:t>
            </a:r>
            <a:r>
              <a:rPr lang="en-US" sz="2800" b="1" dirty="0" err="1">
                <a:solidFill>
                  <a:srgbClr val="0070C0"/>
                </a:solidFill>
              </a:rPr>
              <a:t>Tyrsione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forms hormones such as </a:t>
            </a:r>
            <a:r>
              <a:rPr lang="en-US" sz="2800" b="1" dirty="0"/>
              <a:t>thyroid hormones</a:t>
            </a:r>
            <a:r>
              <a:rPr lang="en-US" sz="2800" dirty="0"/>
              <a:t>, (T3, T4), </a:t>
            </a:r>
            <a:r>
              <a:rPr lang="en-US" sz="2800" b="1" dirty="0"/>
              <a:t>epinephrine </a:t>
            </a:r>
            <a:r>
              <a:rPr lang="en-US" sz="2800" dirty="0"/>
              <a:t>and </a:t>
            </a:r>
            <a:r>
              <a:rPr lang="en-US" sz="2800" b="1" dirty="0"/>
              <a:t>norepinephrine </a:t>
            </a:r>
            <a:r>
              <a:rPr lang="en-US" sz="2800" dirty="0"/>
              <a:t>and a pigment called </a:t>
            </a:r>
            <a:r>
              <a:rPr lang="en-US" sz="2800" b="1" dirty="0"/>
              <a:t>melanin</a:t>
            </a:r>
            <a:r>
              <a:rPr lang="en-US" sz="2800" dirty="0"/>
              <a:t>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•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Tryptophan</a:t>
            </a:r>
            <a:r>
              <a:rPr lang="en-US" sz="2800" b="1" dirty="0"/>
              <a:t> </a:t>
            </a:r>
            <a:r>
              <a:rPr lang="en-US" sz="2800" dirty="0"/>
              <a:t>can </a:t>
            </a:r>
            <a:r>
              <a:rPr lang="en-US" sz="2800" dirty="0" err="1"/>
              <a:t>synthesise</a:t>
            </a:r>
            <a:r>
              <a:rPr lang="en-US" sz="2800" dirty="0"/>
              <a:t> a vitamin called </a:t>
            </a:r>
            <a:r>
              <a:rPr lang="en-US" sz="2800" b="1" dirty="0"/>
              <a:t>niacin</a:t>
            </a:r>
            <a:r>
              <a:rPr lang="en-US" sz="2800" dirty="0"/>
              <a:t>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• </a:t>
            </a:r>
            <a:r>
              <a:rPr lang="en-US" sz="2800" b="1" dirty="0">
                <a:solidFill>
                  <a:srgbClr val="00B050"/>
                </a:solidFill>
              </a:rPr>
              <a:t>Glycine, arginine and methionine </a:t>
            </a:r>
            <a:r>
              <a:rPr lang="en-US" sz="2800" dirty="0" err="1"/>
              <a:t>synthesise</a:t>
            </a:r>
            <a:r>
              <a:rPr lang="en-US" sz="2800" dirty="0"/>
              <a:t> </a:t>
            </a:r>
            <a:r>
              <a:rPr lang="en-US" sz="2800" b="1" dirty="0" err="1"/>
              <a:t>creatine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40976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03563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• Glycine and cysteine help in </a:t>
            </a:r>
            <a:r>
              <a:rPr lang="en-US" sz="2800" b="1" dirty="0"/>
              <a:t>synthesis of Bile salts</a:t>
            </a:r>
            <a:r>
              <a:rPr lang="en-US" sz="2800" dirty="0"/>
              <a:t>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•Glutamate, cysteine and glycine synthesis </a:t>
            </a:r>
            <a:r>
              <a:rPr lang="en-US" sz="2800" b="1" dirty="0"/>
              <a:t>glutathione</a:t>
            </a:r>
            <a:r>
              <a:rPr lang="en-US" sz="2800" dirty="0"/>
              <a:t>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• </a:t>
            </a:r>
            <a:r>
              <a:rPr lang="en-US" sz="2800" b="1" dirty="0" err="1"/>
              <a:t>Histidine</a:t>
            </a:r>
            <a:r>
              <a:rPr lang="en-US" sz="2800" b="1" dirty="0"/>
              <a:t> </a:t>
            </a:r>
            <a:r>
              <a:rPr lang="en-US" sz="2800" dirty="0"/>
              <a:t>changes to </a:t>
            </a:r>
            <a:r>
              <a:rPr lang="en-US" sz="2800" b="1" dirty="0"/>
              <a:t>histamine </a:t>
            </a:r>
            <a:r>
              <a:rPr lang="en-US" sz="2800" dirty="0"/>
              <a:t>on decarboxylation.</a:t>
            </a:r>
          </a:p>
          <a:p>
            <a:pPr algn="just"/>
            <a:r>
              <a:rPr lang="en-US" sz="2800" dirty="0"/>
              <a:t>• </a:t>
            </a:r>
            <a:r>
              <a:rPr lang="en-US" sz="2800" b="1" dirty="0"/>
              <a:t>Serotonin </a:t>
            </a:r>
            <a:r>
              <a:rPr lang="en-US" sz="2800" dirty="0"/>
              <a:t>is formed from tryptophan.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• Glycine is used for the synthesis of </a:t>
            </a:r>
            <a:r>
              <a:rPr lang="en-US" sz="2800" b="1" dirty="0" err="1"/>
              <a:t>haem</a:t>
            </a:r>
            <a:r>
              <a:rPr lang="en-US" sz="2800" dirty="0"/>
              <a:t>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.	</a:t>
            </a:r>
          </a:p>
        </p:txBody>
      </p:sp>
    </p:spTree>
    <p:extLst>
      <p:ext uri="{BB962C8B-B14F-4D97-AF65-F5344CB8AC3E}">
        <p14:creationId xmlns="" xmlns:p14="http://schemas.microsoft.com/office/powerpoint/2010/main" val="2907414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36" y="457200"/>
            <a:ext cx="80425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• </a:t>
            </a:r>
            <a:r>
              <a:rPr lang="en-US" sz="2800" dirty="0" err="1"/>
              <a:t>Pyrimidines</a:t>
            </a:r>
            <a:r>
              <a:rPr lang="en-US" sz="2800" dirty="0"/>
              <a:t> and purines use several amino acids for their synthesis such as aspartate and glutamine for </a:t>
            </a:r>
            <a:r>
              <a:rPr lang="en-US" sz="2800" dirty="0" err="1"/>
              <a:t>pyrimidines</a:t>
            </a:r>
            <a:r>
              <a:rPr lang="en-US" sz="2800" dirty="0"/>
              <a:t> and glycine, aspartic acid, Glutamine and serine for purine synthesis</a:t>
            </a:r>
          </a:p>
          <a:p>
            <a:pPr algn="just"/>
            <a:r>
              <a:rPr lang="en-US" sz="2800" dirty="0"/>
              <a:t> </a:t>
            </a:r>
          </a:p>
          <a:p>
            <a:pPr algn="just"/>
            <a:r>
              <a:rPr lang="en-US" sz="2800" b="1" dirty="0"/>
              <a:t>c) </a:t>
            </a:r>
            <a:r>
              <a:rPr lang="en-US" sz="2800" dirty="0"/>
              <a:t>Some amino acids such as glycine and cysteine are used as </a:t>
            </a:r>
            <a:r>
              <a:rPr lang="en-US" sz="2800" dirty="0" err="1"/>
              <a:t>detoxicants</a:t>
            </a:r>
            <a:r>
              <a:rPr lang="en-US" sz="2800" dirty="0"/>
              <a:t> of specific substances.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b="1" dirty="0"/>
              <a:t>(d) </a:t>
            </a:r>
            <a:r>
              <a:rPr lang="en-US" sz="2800" dirty="0"/>
              <a:t>Methionine acts as “active” methionine </a:t>
            </a:r>
          </a:p>
          <a:p>
            <a:pPr algn="just"/>
            <a:r>
              <a:rPr lang="en-US" sz="2800" dirty="0"/>
              <a:t>(S-</a:t>
            </a:r>
            <a:r>
              <a:rPr lang="en-US" sz="2800" dirty="0" err="1"/>
              <a:t>adenosylmethionine</a:t>
            </a:r>
            <a:r>
              <a:rPr lang="en-US" sz="2800" dirty="0"/>
              <a:t>) and transfers methyl group to various substances by </a:t>
            </a:r>
            <a:r>
              <a:rPr lang="en-US" sz="2800" dirty="0" err="1"/>
              <a:t>transmethylation</a:t>
            </a:r>
            <a:r>
              <a:rPr lang="en-US" sz="2800" dirty="0"/>
              <a:t>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b="1" dirty="0"/>
              <a:t>(e) </a:t>
            </a:r>
            <a:r>
              <a:rPr lang="en-US" sz="2800" dirty="0" err="1"/>
              <a:t>Cystine</a:t>
            </a:r>
            <a:r>
              <a:rPr lang="en-US" sz="2800" dirty="0"/>
              <a:t> and methionine are sources of </a:t>
            </a:r>
            <a:r>
              <a:rPr lang="en-US" sz="2800" dirty="0" err="1"/>
              <a:t>sulphur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588761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8" y="445591"/>
            <a:ext cx="800792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AMINO ACID: STRUCTURE AND CLASSIFICATION. 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 Amino Acids are the building units of proteins. There are about 300 amino acids occur in nature. Only 20 of them enter in proteins synthesis.</a:t>
            </a:r>
          </a:p>
          <a:p>
            <a:pPr algn="just"/>
            <a:r>
              <a:rPr lang="en-US" dirty="0"/>
              <a:t> </a:t>
            </a:r>
            <a:endParaRPr lang="en-US" sz="2800" dirty="0"/>
          </a:p>
          <a:p>
            <a:pPr algn="just"/>
            <a:r>
              <a:rPr lang="en-US" sz="2800" b="1" dirty="0">
                <a:solidFill>
                  <a:srgbClr val="00B0F0"/>
                </a:solidFill>
              </a:rPr>
              <a:t>Structure of amino acids:</a:t>
            </a:r>
            <a:endParaRPr lang="en-US" sz="2800" dirty="0">
              <a:solidFill>
                <a:srgbClr val="00B0F0"/>
              </a:solidFill>
            </a:endParaRPr>
          </a:p>
          <a:p>
            <a:pPr algn="just"/>
            <a:r>
              <a:rPr lang="en-US" sz="2800" dirty="0"/>
              <a:t>Four different groups are attached to α- carbon: amino group</a:t>
            </a:r>
          </a:p>
          <a:p>
            <a:pPr algn="just"/>
            <a:r>
              <a:rPr lang="en-US" sz="2800" dirty="0"/>
              <a:t> COOH group</a:t>
            </a:r>
          </a:p>
          <a:p>
            <a:pPr algn="just"/>
            <a:r>
              <a:rPr lang="en-US" sz="2800" dirty="0"/>
              <a:t> Hydrogen atom </a:t>
            </a:r>
          </a:p>
          <a:p>
            <a:pPr algn="just"/>
            <a:r>
              <a:rPr lang="en-US" sz="2800" dirty="0"/>
              <a:t>and side Chain (R).  </a:t>
            </a:r>
          </a:p>
        </p:txBody>
      </p:sp>
    </p:spTree>
    <p:extLst>
      <p:ext uri="{BB962C8B-B14F-4D97-AF65-F5344CB8AC3E}">
        <p14:creationId xmlns="" xmlns:p14="http://schemas.microsoft.com/office/powerpoint/2010/main" val="207543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072" y="817419"/>
            <a:ext cx="731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9989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7924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At physiological pH (7.4), -COOH group is dissociated forming a negatively charged carboxylate ion (COO- ) and amino group is protonated forming positively charged ion (NH3 + ) forming </a:t>
            </a:r>
            <a:r>
              <a:rPr lang="en-US" sz="2800" dirty="0" err="1"/>
              <a:t>Zwitter</a:t>
            </a:r>
            <a:r>
              <a:rPr lang="en-US" sz="2800" dirty="0"/>
              <a:t> ion .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200400"/>
            <a:ext cx="6019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5653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5126" y="748145"/>
            <a:ext cx="6927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• </a:t>
            </a:r>
            <a:r>
              <a:rPr lang="en-US" sz="2800" dirty="0" err="1"/>
              <a:t>Proline</a:t>
            </a:r>
            <a:r>
              <a:rPr lang="en-US" sz="2800" dirty="0"/>
              <a:t> is an </a:t>
            </a:r>
            <a:r>
              <a:rPr lang="en-US" sz="2800" dirty="0" err="1"/>
              <a:t>imino</a:t>
            </a:r>
            <a:r>
              <a:rPr lang="en-US" sz="2800" dirty="0"/>
              <a:t> acid not amino acid .</a:t>
            </a:r>
          </a:p>
        </p:txBody>
      </p:sp>
      <p:pic>
        <p:nvPicPr>
          <p:cNvPr id="1026" name="Picture 2" descr="نتيجة بحث الصور عن ‪proline structure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23" y="2057399"/>
            <a:ext cx="3631622" cy="31380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8198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63107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B0F0"/>
                </a:solidFill>
              </a:rPr>
              <a:t>Classification of Amino Acids: </a:t>
            </a:r>
            <a:endParaRPr lang="en-US" sz="2800" dirty="0">
              <a:solidFill>
                <a:srgbClr val="00B0F0"/>
              </a:solidFill>
            </a:endParaRPr>
          </a:p>
          <a:p>
            <a:pPr algn="just"/>
            <a:r>
              <a:rPr lang="en-US" sz="2800" dirty="0"/>
              <a:t>I. Classification by R group </a:t>
            </a:r>
          </a:p>
          <a:p>
            <a:pPr algn="just"/>
            <a:r>
              <a:rPr lang="en-US" sz="2800" dirty="0"/>
              <a:t>II. Chemical Classification </a:t>
            </a:r>
          </a:p>
          <a:p>
            <a:pPr algn="just"/>
            <a:r>
              <a:rPr lang="en-US" sz="2800" dirty="0"/>
              <a:t>III. Nutritional Classification </a:t>
            </a:r>
          </a:p>
          <a:p>
            <a:pPr algn="just"/>
            <a:r>
              <a:rPr lang="en-US" sz="2800" dirty="0"/>
              <a:t>IV. Metabolic Classification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27264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59932"/>
            <a:ext cx="8763000" cy="519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590800" y="655903"/>
            <a:ext cx="4425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Classification by R group </a:t>
            </a:r>
          </a:p>
        </p:txBody>
      </p:sp>
    </p:spTree>
    <p:extLst>
      <p:ext uri="{BB962C8B-B14F-4D97-AF65-F5344CB8AC3E}">
        <p14:creationId xmlns="" xmlns:p14="http://schemas.microsoft.com/office/powerpoint/2010/main" val="1891861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30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Classification according to polarity of side chain (R):</a:t>
            </a:r>
            <a:endParaRPr lang="en-US" sz="2800" dirty="0">
              <a:solidFill>
                <a:srgbClr val="FF0000"/>
              </a:solidFill>
            </a:endParaRPr>
          </a:p>
          <a:p>
            <a:pPr lvl="0" algn="just"/>
            <a:r>
              <a:rPr lang="en-US" sz="2800" b="1" dirty="0">
                <a:solidFill>
                  <a:srgbClr val="00B050"/>
                </a:solidFill>
              </a:rPr>
              <a:t>Polar amino acids</a:t>
            </a:r>
            <a:r>
              <a:rPr lang="en-US" sz="2800" dirty="0">
                <a:solidFill>
                  <a:srgbClr val="00B050"/>
                </a:solidFill>
              </a:rPr>
              <a:t>: </a:t>
            </a:r>
            <a:r>
              <a:rPr lang="en-US" sz="2800" dirty="0"/>
              <a:t>in which R contains polar hydrophilic group so can forms hydrogen bond with H2O. In those amino acids, R may contain: </a:t>
            </a:r>
          </a:p>
          <a:p>
            <a:pPr lvl="0" algn="just"/>
            <a:endParaRPr lang="en-US" sz="2800" dirty="0"/>
          </a:p>
          <a:p>
            <a:pPr lvl="0" algn="just"/>
            <a:r>
              <a:rPr lang="en-US" sz="2800" dirty="0">
                <a:solidFill>
                  <a:srgbClr val="00B0F0"/>
                </a:solidFill>
              </a:rPr>
              <a:t>OH group </a:t>
            </a:r>
            <a:r>
              <a:rPr lang="en-US" sz="2800" dirty="0"/>
              <a:t>: as in serine, threonine and tyrosine </a:t>
            </a:r>
          </a:p>
          <a:p>
            <a:pPr lvl="0" algn="just"/>
            <a:r>
              <a:rPr lang="en-US" sz="2800" dirty="0">
                <a:solidFill>
                  <a:srgbClr val="FFC000"/>
                </a:solidFill>
              </a:rPr>
              <a:t>- SH group </a:t>
            </a:r>
            <a:r>
              <a:rPr lang="en-US" sz="2800" dirty="0"/>
              <a:t>: as in cysteine</a:t>
            </a:r>
          </a:p>
          <a:p>
            <a:pPr lvl="0" algn="just"/>
            <a:r>
              <a:rPr lang="en-US" sz="2800" dirty="0">
                <a:solidFill>
                  <a:srgbClr val="7030A0"/>
                </a:solidFill>
              </a:rPr>
              <a:t>amide group</a:t>
            </a:r>
            <a:r>
              <a:rPr lang="en-US" sz="2800" dirty="0"/>
              <a:t>: as in glutamine and </a:t>
            </a:r>
            <a:r>
              <a:rPr lang="en-US" sz="2800" dirty="0" err="1"/>
              <a:t>aspargine</a:t>
            </a:r>
            <a:endParaRPr lang="en-US" sz="2800" dirty="0"/>
          </a:p>
          <a:p>
            <a:pPr lvl="0" algn="just"/>
            <a:r>
              <a:rPr lang="en-US" sz="2800" dirty="0">
                <a:solidFill>
                  <a:schemeClr val="accent2"/>
                </a:solidFill>
              </a:rPr>
              <a:t>NH2 group or nitrogen </a:t>
            </a:r>
            <a:r>
              <a:rPr lang="en-US" sz="2800" dirty="0"/>
              <a:t>act as a base (basic amino acids ): as lysine, arginine and </a:t>
            </a:r>
            <a:r>
              <a:rPr lang="en-US" sz="2800" dirty="0" err="1"/>
              <a:t>histidine</a:t>
            </a:r>
            <a:r>
              <a:rPr lang="en-US" sz="2800" dirty="0"/>
              <a:t> 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</a:rPr>
              <a:t>COOH group </a:t>
            </a:r>
            <a:r>
              <a:rPr lang="en-US" sz="2800" dirty="0"/>
              <a:t>(acidic amino acids): as aspartic and glutamic . </a:t>
            </a:r>
          </a:p>
        </p:txBody>
      </p:sp>
    </p:spTree>
    <p:extLst>
      <p:ext uri="{BB962C8B-B14F-4D97-AF65-F5344CB8AC3E}">
        <p14:creationId xmlns="" xmlns:p14="http://schemas.microsoft.com/office/powerpoint/2010/main" val="3593287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108</TotalTime>
  <Words>648</Words>
  <Application>Microsoft Office PowerPoint</Application>
  <PresentationFormat>On-screen Show (4:3)</PresentationFormat>
  <Paragraphs>75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Angles</vt:lpstr>
      <vt:lpstr>Slide 1</vt:lpstr>
      <vt:lpstr>Proteins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venous</dc:creator>
  <cp:lastModifiedBy>dnr</cp:lastModifiedBy>
  <cp:revision>15</cp:revision>
  <dcterms:created xsi:type="dcterms:W3CDTF">2006-08-16T00:00:00Z</dcterms:created>
  <dcterms:modified xsi:type="dcterms:W3CDTF">2024-06-25T10:03:03Z</dcterms:modified>
</cp:coreProperties>
</file>