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7" r:id="rId2"/>
    <p:sldId id="536" r:id="rId3"/>
    <p:sldId id="527" r:id="rId4"/>
    <p:sldId id="324" r:id="rId5"/>
    <p:sldId id="325" r:id="rId6"/>
    <p:sldId id="530" r:id="rId7"/>
    <p:sldId id="531" r:id="rId8"/>
    <p:sldId id="326" r:id="rId9"/>
    <p:sldId id="532" r:id="rId10"/>
    <p:sldId id="528" r:id="rId11"/>
    <p:sldId id="327" r:id="rId12"/>
    <p:sldId id="52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185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13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70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151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615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39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347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22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17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40BA9-20E6-40D4-BC70-FEF526F5673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73F2-FE41-4E4E-88EA-1B49CA02A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0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8633" y="533400"/>
            <a:ext cx="10676467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626785" y="3657600"/>
            <a:ext cx="7260167" cy="1905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</a:t>
            </a:r>
            <a:r>
              <a:rPr lang="en-IN" sz="2400" i="1" dirty="0" smtClean="0">
                <a:solidFill>
                  <a:schemeClr val="tx1"/>
                </a:solidFill>
              </a:rPr>
              <a:t>:</a:t>
            </a:r>
          </a:p>
          <a:p>
            <a:pPr algn="ctr">
              <a:defRPr/>
            </a:pPr>
            <a:r>
              <a:rPr lang="en-IN" sz="2400" i="1" dirty="0" smtClean="0">
                <a:solidFill>
                  <a:schemeClr val="tx1"/>
                </a:solidFill>
              </a:rPr>
              <a:t>V  RAMESH  </a:t>
            </a:r>
            <a:r>
              <a:rPr lang="en-IN" sz="2400" i="1" smtClean="0">
                <a:solidFill>
                  <a:schemeClr val="tx1"/>
                </a:solidFill>
              </a:rPr>
              <a:t>M.Phil</a:t>
            </a:r>
            <a:endParaRPr lang="en-IN" sz="2400" i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IN" sz="2400" dirty="0" smtClean="0">
                <a:solidFill>
                  <a:schemeClr val="tx1"/>
                </a:solidFill>
              </a:rPr>
              <a:t>ASSISTANT </a:t>
            </a:r>
            <a:r>
              <a:rPr lang="en-IN" sz="2400" dirty="0">
                <a:solidFill>
                  <a:schemeClr val="tx1"/>
                </a:solidFill>
              </a:rPr>
              <a:t>PROFESSOR</a:t>
            </a:r>
            <a:r>
              <a:rPr lang="en-IN" sz="2400" dirty="0"/>
              <a:t>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EB72AD7-E4F8-46C6-9DCC-A3EAA56BAEE4}"/>
              </a:ext>
            </a:extLst>
          </p:cNvPr>
          <p:cNvSpPr/>
          <p:nvPr/>
        </p:nvSpPr>
        <p:spPr>
          <a:xfrm>
            <a:off x="576775" y="162674"/>
            <a:ext cx="11000936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2.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Heteropolysaccharides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two or more types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monomer units.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glucomannans,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arabinoxylans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 be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linear or branched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varying degrees with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different types of branch points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Typical sugar units found in polysaccharides are 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Fructose (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D-Galactose (Gal A)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D-Galacturonic acid (Gal A)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D-Glucose (Glu)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D-Glucuronic acid (Glu A)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D-mannose (Man)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D-Mannuronic acid (Man A)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D-Xylose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Xyl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L-Rhamnose (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L-Arabinose (Ara)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45720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41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24360" cy="679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426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48BDC2B-0257-4A43-BA85-F35C68102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0"/>
            <a:ext cx="11704320" cy="685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868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" y="494195"/>
            <a:ext cx="1175657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Carbohydrates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, one of nature’s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three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classes of organic compounds, the other two being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fats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proteins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carbon, hydrogen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oxygen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only.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three broad categories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monosaccharides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oligosaccharides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polysaccharides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Monosaccharides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cannot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 further hydrolyzed.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form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building blocks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more complex carbohydrates.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Oligosaccharides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comprise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low molecular weight polymers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compounds with as many as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monosaccharides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xmlns="" val="193167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D57DCD9-B1EC-41B7-96EB-AB3795700294}"/>
              </a:ext>
            </a:extLst>
          </p:cNvPr>
          <p:cNvSpPr/>
          <p:nvPr/>
        </p:nvSpPr>
        <p:spPr>
          <a:xfrm>
            <a:off x="478302" y="176744"/>
            <a:ext cx="1112754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Classification of carbohydrates 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Monosaccharides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Trioses, C3H6O3, e.g. dihydroxy acetone and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glyceraldehydes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Tetroses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C4H8O4, e.g. erythrose and threose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Pentoses, C5H10O5, e.g. arabinose, deoxyribose, ribose and xylose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Hexoses, C6H12O6, e.g. galactose, glucose, fructose and mannose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Oligosaccharides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Disaccharides, C12H22O11, e.g. lactose, maltose and sucrose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Trisaccharides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C18H32O16, e.g. raffinose 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Tetrasaccharides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C24H42O21, e.g. Stachyose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III. Polysaccharides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Pentosans, e.g.,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araban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xylan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Hexosans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e.g., cellulose,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gallactan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, glycogen, mannan and Starch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Complex polysaccharides, e.g. gums, hemicelluloses and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pectins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1023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212" y="0"/>
            <a:ext cx="1153014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Polysaccharides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carbohydrates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/>
              </a:rPr>
              <a:t> &gt;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monosaccharide units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hydrolyzed into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hundred or even thousands of monosaccharide units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suffix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sugar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changed to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corresponding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polysaccharide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Pentosans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(a) </a:t>
            </a:r>
            <a:r>
              <a:rPr lang="en-US" sz="2400" dirty="0" err="1">
                <a:solidFill>
                  <a:prstClr val="black"/>
                </a:solidFill>
              </a:rPr>
              <a:t>Xylans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(b) </a:t>
            </a:r>
            <a:r>
              <a:rPr lang="en-US" sz="2400" dirty="0" err="1">
                <a:solidFill>
                  <a:prstClr val="black"/>
                </a:solidFill>
              </a:rPr>
              <a:t>Arabans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(2)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Hexosans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(a) </a:t>
            </a:r>
            <a:r>
              <a:rPr lang="en-US" sz="2400" dirty="0" err="1">
                <a:solidFill>
                  <a:prstClr val="black"/>
                </a:solidFill>
              </a:rPr>
              <a:t>Galactans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(b)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Mannans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(c) </a:t>
            </a:r>
            <a:r>
              <a:rPr lang="en-US" sz="2400" dirty="0">
                <a:solidFill>
                  <a:prstClr val="black"/>
                </a:solidFill>
              </a:rPr>
              <a:t>Glucans à starch, dextrin, glycogen, cellulose, inulin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(3) Complex polysaccharides </a:t>
            </a: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(a) </a:t>
            </a:r>
            <a:r>
              <a:rPr lang="en-US" sz="2400" dirty="0">
                <a:solidFill>
                  <a:prstClr val="black"/>
                </a:solidFill>
              </a:rPr>
              <a:t>Gums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(b) </a:t>
            </a:r>
            <a:r>
              <a:rPr lang="en-US" sz="2400" dirty="0" err="1">
                <a:solidFill>
                  <a:prstClr val="black"/>
                </a:solidFill>
              </a:rPr>
              <a:t>Mucilages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(c) </a:t>
            </a:r>
            <a:r>
              <a:rPr lang="en-US" sz="2400" dirty="0">
                <a:solidFill>
                  <a:prstClr val="black"/>
                </a:solidFill>
              </a:rPr>
              <a:t>Algal polysaccharides à Alginic acid and carrageenan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(d) </a:t>
            </a:r>
            <a:r>
              <a:rPr lang="en-US" sz="2400" dirty="0">
                <a:solidFill>
                  <a:prstClr val="black"/>
                </a:solidFill>
              </a:rPr>
              <a:t>Bacterial polysaccharides à Xanthan gum.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(e) </a:t>
            </a:r>
            <a:r>
              <a:rPr lang="en-US" sz="2400" dirty="0" err="1">
                <a:solidFill>
                  <a:prstClr val="black"/>
                </a:solidFill>
              </a:rPr>
              <a:t>Pectins</a:t>
            </a:r>
            <a:r>
              <a:rPr lang="en-US" sz="2400" dirty="0">
                <a:solidFill>
                  <a:prstClr val="black"/>
                </a:solidFill>
              </a:rPr>
              <a:t> or pectic substances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02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64697"/>
            <a:ext cx="11930743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Classification of polysaccharides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structural types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Infinite variety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Broadly classified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polysaccharides and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hetero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polysaccharides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1.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Homopolysaccharides: 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linear structure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branched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varying complexity with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type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inter unit linkage.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  <a:defRPr/>
            </a:pP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structural units throughout.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Example-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fructans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glucans (starch and glycogen), mannans etc.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52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1A49902-6D36-4CCB-9F45-5CCF7C5658DA}"/>
              </a:ext>
            </a:extLst>
          </p:cNvPr>
          <p:cNvSpPr/>
          <p:nvPr/>
        </p:nvSpPr>
        <p:spPr>
          <a:xfrm>
            <a:off x="520505" y="899008"/>
            <a:ext cx="111134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Perfectly linear polysaccharides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Single neutral monosaccharides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structural unit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only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one type of linkage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insoluble in water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 be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solublized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only under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drastic conditions.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Also have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tendency to precipitate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from solution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retrogradation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58768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DB886C7-19C0-494C-B6FB-0AB759243025}"/>
              </a:ext>
            </a:extLst>
          </p:cNvPr>
          <p:cNvSpPr/>
          <p:nvPr/>
        </p:nvSpPr>
        <p:spPr>
          <a:xfrm>
            <a:off x="576775" y="223133"/>
            <a:ext cx="110572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Branched polysaccharides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chain-chain interaction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are less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pronounced than linear polysaccharides 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soluble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water</a:t>
            </a:r>
          </a:p>
          <a:p>
            <a:pPr lvl="0" algn="just"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have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lowest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tendency to precipitate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form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sticky paste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 higher concentration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due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side chain – side chain interaction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suitable as binder or adhesives.</a:t>
            </a:r>
          </a:p>
        </p:txBody>
      </p:sp>
    </p:spTree>
    <p:extLst>
      <p:ext uri="{BB962C8B-B14F-4D97-AF65-F5344CB8AC3E}">
        <p14:creationId xmlns:p14="http://schemas.microsoft.com/office/powerpoint/2010/main" xmlns="" val="19481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090" y="237033"/>
            <a:ext cx="1174786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Linearly branched polysaccharides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properties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combination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of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perfect linear and branched polymers.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backbone chains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short-side chain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alkyl cellulose.</a:t>
            </a:r>
          </a:p>
          <a:p>
            <a:pPr algn="just"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long backbone chain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high viscosity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 solution.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numerous short-side chains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weakens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interaction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b/w molecules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good solubility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rehydration rates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stability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highly concentrated solutions.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6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528A9B5-59F5-4DE6-B821-9A90D1E6F4B6}"/>
              </a:ext>
            </a:extLst>
          </p:cNvPr>
          <p:cNvSpPr/>
          <p:nvPr/>
        </p:nvSpPr>
        <p:spPr>
          <a:xfrm>
            <a:off x="492369" y="237200"/>
            <a:ext cx="1128228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Modified Polysaccharides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methods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properties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polysaccharides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products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suitable for specific purposes.</a:t>
            </a:r>
          </a:p>
          <a:p>
            <a:pPr lvl="0" algn="just"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 of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neutral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subsituents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linear polysaccharide chain e.g. hydroxypropyl cellulose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solubility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viscosity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stability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of solutions.</a:t>
            </a:r>
          </a:p>
          <a:p>
            <a:pPr lvl="0" algn="just"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Binding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acid groups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(carboxymethyl, sulphate groups)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increased solubility and viscosity.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4741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683</Words>
  <Application>Microsoft Office PowerPoint</Application>
  <PresentationFormat>Custom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Rana Anshuman</dc:creator>
  <cp:lastModifiedBy>dnr</cp:lastModifiedBy>
  <cp:revision>17</cp:revision>
  <dcterms:created xsi:type="dcterms:W3CDTF">2020-04-12T04:03:35Z</dcterms:created>
  <dcterms:modified xsi:type="dcterms:W3CDTF">2024-06-25T10:05:20Z</dcterms:modified>
</cp:coreProperties>
</file>