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5" r:id="rId2"/>
    <p:sldId id="32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6369" y="816101"/>
            <a:ext cx="572706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512" y="1098613"/>
            <a:ext cx="382905" cy="474980"/>
          </a:xfrm>
          <a:custGeom>
            <a:avLst/>
            <a:gdLst/>
            <a:ahLst/>
            <a:cxnLst/>
            <a:rect l="l" t="t" r="r" b="b"/>
            <a:pathLst>
              <a:path w="382905" h="474980">
                <a:moveTo>
                  <a:pt x="0" y="474662"/>
                </a:moveTo>
                <a:lnTo>
                  <a:pt x="382587" y="474662"/>
                </a:lnTo>
                <a:lnTo>
                  <a:pt x="3825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1098613"/>
            <a:ext cx="328612" cy="4746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1337" y="1520888"/>
            <a:ext cx="370205" cy="474980"/>
          </a:xfrm>
          <a:custGeom>
            <a:avLst/>
            <a:gdLst/>
            <a:ahLst/>
            <a:cxnLst/>
            <a:rect l="l" t="t" r="r" b="b"/>
            <a:pathLst>
              <a:path w="370205" h="474980">
                <a:moveTo>
                  <a:pt x="0" y="474662"/>
                </a:moveTo>
                <a:lnTo>
                  <a:pt x="369887" y="474662"/>
                </a:lnTo>
                <a:lnTo>
                  <a:pt x="3698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225" y="1520888"/>
            <a:ext cx="368300" cy="4746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00" y="1447799"/>
            <a:ext cx="560387" cy="42227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62000" y="990663"/>
            <a:ext cx="31750" cy="1052830"/>
          </a:xfrm>
          <a:custGeom>
            <a:avLst/>
            <a:gdLst/>
            <a:ahLst/>
            <a:cxnLst/>
            <a:rect l="l" t="t" r="r" b="b"/>
            <a:pathLst>
              <a:path w="31750" h="1052830">
                <a:moveTo>
                  <a:pt x="31750" y="822261"/>
                </a:moveTo>
                <a:lnTo>
                  <a:pt x="0" y="822261"/>
                </a:lnTo>
                <a:lnTo>
                  <a:pt x="0" y="1052512"/>
                </a:lnTo>
                <a:lnTo>
                  <a:pt x="31750" y="1052512"/>
                </a:lnTo>
                <a:lnTo>
                  <a:pt x="31750" y="822261"/>
                </a:lnTo>
                <a:close/>
              </a:path>
              <a:path w="31750" h="1052830">
                <a:moveTo>
                  <a:pt x="31750" y="0"/>
                </a:moveTo>
                <a:lnTo>
                  <a:pt x="0" y="0"/>
                </a:lnTo>
                <a:lnTo>
                  <a:pt x="0" y="790511"/>
                </a:lnTo>
                <a:lnTo>
                  <a:pt x="31750" y="790511"/>
                </a:lnTo>
                <a:lnTo>
                  <a:pt x="3175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912" y="1781174"/>
            <a:ext cx="8226425" cy="3175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03250" y="1968500"/>
            <a:ext cx="8320405" cy="4524375"/>
          </a:xfrm>
          <a:custGeom>
            <a:avLst/>
            <a:gdLst/>
            <a:ahLst/>
            <a:cxnLst/>
            <a:rect l="l" t="t" r="r" b="b"/>
            <a:pathLst>
              <a:path w="8320405" h="4524375">
                <a:moveTo>
                  <a:pt x="0" y="4524375"/>
                </a:moveTo>
                <a:lnTo>
                  <a:pt x="8320151" y="4524375"/>
                </a:lnTo>
                <a:lnTo>
                  <a:pt x="8320151" y="0"/>
                </a:lnTo>
                <a:lnTo>
                  <a:pt x="0" y="0"/>
                </a:lnTo>
                <a:lnTo>
                  <a:pt x="0" y="45243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2244" y="2000503"/>
            <a:ext cx="407162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59541" y="2000503"/>
            <a:ext cx="2708275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512" y="1098613"/>
            <a:ext cx="382905" cy="474980"/>
          </a:xfrm>
          <a:custGeom>
            <a:avLst/>
            <a:gdLst/>
            <a:ahLst/>
            <a:cxnLst/>
            <a:rect l="l" t="t" r="r" b="b"/>
            <a:pathLst>
              <a:path w="382905" h="474980">
                <a:moveTo>
                  <a:pt x="0" y="474662"/>
                </a:moveTo>
                <a:lnTo>
                  <a:pt x="382587" y="474662"/>
                </a:lnTo>
                <a:lnTo>
                  <a:pt x="3825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C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100" y="1098613"/>
            <a:ext cx="328612" cy="4746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1337" y="1520888"/>
            <a:ext cx="370205" cy="474980"/>
          </a:xfrm>
          <a:custGeom>
            <a:avLst/>
            <a:gdLst/>
            <a:ahLst/>
            <a:cxnLst/>
            <a:rect l="l" t="t" r="r" b="b"/>
            <a:pathLst>
              <a:path w="370205" h="474980">
                <a:moveTo>
                  <a:pt x="0" y="474662"/>
                </a:moveTo>
                <a:lnTo>
                  <a:pt x="369887" y="474662"/>
                </a:lnTo>
                <a:lnTo>
                  <a:pt x="3698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225" y="1520888"/>
            <a:ext cx="368300" cy="4746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000" y="1447799"/>
            <a:ext cx="560387" cy="42227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62000" y="990663"/>
            <a:ext cx="31750" cy="1052830"/>
          </a:xfrm>
          <a:custGeom>
            <a:avLst/>
            <a:gdLst/>
            <a:ahLst/>
            <a:cxnLst/>
            <a:rect l="l" t="t" r="r" b="b"/>
            <a:pathLst>
              <a:path w="31750" h="1052830">
                <a:moveTo>
                  <a:pt x="31750" y="822261"/>
                </a:moveTo>
                <a:lnTo>
                  <a:pt x="0" y="822261"/>
                </a:lnTo>
                <a:lnTo>
                  <a:pt x="0" y="1052512"/>
                </a:lnTo>
                <a:lnTo>
                  <a:pt x="31750" y="1052512"/>
                </a:lnTo>
                <a:lnTo>
                  <a:pt x="31750" y="822261"/>
                </a:lnTo>
                <a:close/>
              </a:path>
              <a:path w="31750" h="1052830">
                <a:moveTo>
                  <a:pt x="31750" y="0"/>
                </a:moveTo>
                <a:lnTo>
                  <a:pt x="0" y="0"/>
                </a:lnTo>
                <a:lnTo>
                  <a:pt x="0" y="790511"/>
                </a:lnTo>
                <a:lnTo>
                  <a:pt x="31750" y="790511"/>
                </a:lnTo>
                <a:lnTo>
                  <a:pt x="3175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2912" y="1781174"/>
            <a:ext cx="8226425" cy="31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342" y="242696"/>
            <a:ext cx="8081314" cy="1343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6894" y="1916633"/>
            <a:ext cx="7888605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153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191" y="1960778"/>
            <a:ext cx="7235825" cy="19469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780"/>
              </a:spcBef>
              <a:buAutoNum type="arabicPeriod" startAt="2"/>
              <a:tabLst>
                <a:tab pos="454025" algn="l"/>
              </a:tabLst>
            </a:pP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Insertions</a:t>
            </a:r>
            <a:endParaRPr sz="2800">
              <a:latin typeface="Tahoma"/>
              <a:cs typeface="Tahoma"/>
            </a:endParaRPr>
          </a:p>
          <a:p>
            <a:pPr marL="454025" indent="-441325">
              <a:lnSpc>
                <a:spcPct val="100000"/>
              </a:lnSpc>
              <a:spcBef>
                <a:spcPts val="1685"/>
              </a:spcBef>
              <a:buAutoNum type="arabicPeriod" startAt="2"/>
              <a:tabLst>
                <a:tab pos="454025" algn="l"/>
              </a:tabLst>
            </a:pP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Deletions</a:t>
            </a:r>
            <a:endParaRPr sz="2800">
              <a:latin typeface="Tahoma"/>
              <a:cs typeface="Tahoma"/>
            </a:endParaRPr>
          </a:p>
          <a:p>
            <a:pPr marL="454025" indent="-441325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pos="454025" algn="l"/>
              </a:tabLst>
            </a:pP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Gross</a:t>
            </a:r>
            <a:r>
              <a:rPr sz="2800" b="1" spc="-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rearrangement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8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chromosome.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50" y="4500562"/>
            <a:ext cx="8572500" cy="1384300"/>
          </a:xfrm>
          <a:prstGeom prst="rect">
            <a:avLst/>
          </a:prstGeom>
          <a:ln w="12700">
            <a:solidFill>
              <a:srgbClr val="990000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91440" marR="200660" algn="just">
              <a:lnSpc>
                <a:spcPts val="3360"/>
              </a:lnSpc>
              <a:spcBef>
                <a:spcPts val="464"/>
              </a:spcBef>
            </a:pPr>
            <a:r>
              <a:rPr sz="2950" b="1" i="1" spc="-385" dirty="0">
                <a:latin typeface="Verdana"/>
                <a:cs typeface="Verdana"/>
              </a:rPr>
              <a:t>These</a:t>
            </a:r>
            <a:r>
              <a:rPr sz="2950" b="1" i="1" spc="130" dirty="0">
                <a:latin typeface="Verdana"/>
                <a:cs typeface="Verdana"/>
              </a:rPr>
              <a:t> </a:t>
            </a:r>
            <a:r>
              <a:rPr sz="2950" b="1" i="1" spc="-320" dirty="0">
                <a:latin typeface="Verdana"/>
                <a:cs typeface="Verdana"/>
              </a:rPr>
              <a:t>mutations</a:t>
            </a:r>
            <a:r>
              <a:rPr sz="2950" b="1" i="1" spc="70" dirty="0">
                <a:latin typeface="Verdana"/>
                <a:cs typeface="Verdana"/>
              </a:rPr>
              <a:t> </a:t>
            </a:r>
            <a:r>
              <a:rPr sz="2950" b="1" i="1" spc="-350" dirty="0">
                <a:latin typeface="Verdana"/>
                <a:cs typeface="Verdana"/>
              </a:rPr>
              <a:t>might</a:t>
            </a:r>
            <a:r>
              <a:rPr sz="2950" b="1" i="1" spc="160" dirty="0">
                <a:latin typeface="Verdana"/>
                <a:cs typeface="Verdana"/>
              </a:rPr>
              <a:t> </a:t>
            </a:r>
            <a:r>
              <a:rPr sz="2950" b="1" i="1" spc="-535" dirty="0">
                <a:latin typeface="Verdana"/>
                <a:cs typeface="Verdana"/>
              </a:rPr>
              <a:t>be</a:t>
            </a:r>
            <a:r>
              <a:rPr sz="2950" b="1" i="1" spc="285" dirty="0">
                <a:latin typeface="Verdana"/>
                <a:cs typeface="Verdana"/>
              </a:rPr>
              <a:t> </a:t>
            </a:r>
            <a:r>
              <a:rPr sz="2950" b="1" i="1" spc="-365" dirty="0">
                <a:latin typeface="Verdana"/>
                <a:cs typeface="Verdana"/>
              </a:rPr>
              <a:t>caused</a:t>
            </a:r>
            <a:r>
              <a:rPr sz="2950" b="1" i="1" spc="190" dirty="0">
                <a:latin typeface="Verdana"/>
                <a:cs typeface="Verdana"/>
              </a:rPr>
              <a:t> </a:t>
            </a:r>
            <a:r>
              <a:rPr sz="2950" b="1" i="1" spc="-565" dirty="0">
                <a:latin typeface="Verdana"/>
                <a:cs typeface="Verdana"/>
              </a:rPr>
              <a:t>by</a:t>
            </a:r>
            <a:r>
              <a:rPr sz="2950" b="1" i="1" spc="310" dirty="0">
                <a:latin typeface="Verdana"/>
                <a:cs typeface="Verdana"/>
              </a:rPr>
              <a:t> </a:t>
            </a:r>
            <a:r>
              <a:rPr sz="2950" b="1" i="1" spc="-285" dirty="0">
                <a:latin typeface="Verdana"/>
                <a:cs typeface="Verdana"/>
              </a:rPr>
              <a:t>insertion </a:t>
            </a:r>
            <a:r>
              <a:rPr sz="2950" b="1" i="1" spc="-580" dirty="0">
                <a:latin typeface="Verdana"/>
                <a:cs typeface="Verdana"/>
              </a:rPr>
              <a:t>by</a:t>
            </a:r>
            <a:r>
              <a:rPr sz="2950" b="1" i="1" spc="315" dirty="0">
                <a:latin typeface="Verdana"/>
                <a:cs typeface="Verdana"/>
              </a:rPr>
              <a:t> </a:t>
            </a:r>
            <a:r>
              <a:rPr sz="2950" b="1" i="1" spc="-330" dirty="0">
                <a:solidFill>
                  <a:srgbClr val="008000"/>
                </a:solidFill>
                <a:latin typeface="Verdana"/>
                <a:cs typeface="Verdana"/>
              </a:rPr>
              <a:t>transposon</a:t>
            </a:r>
            <a:r>
              <a:rPr sz="2950" b="1" i="1" spc="8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950" b="1" i="1" spc="-484" dirty="0">
                <a:latin typeface="Verdana"/>
                <a:cs typeface="Verdana"/>
              </a:rPr>
              <a:t>or</a:t>
            </a:r>
            <a:r>
              <a:rPr sz="2950" b="1" i="1" spc="229" dirty="0">
                <a:latin typeface="Verdana"/>
                <a:cs typeface="Verdana"/>
              </a:rPr>
              <a:t> </a:t>
            </a:r>
            <a:r>
              <a:rPr sz="2950" b="1" i="1" spc="-565" dirty="0">
                <a:latin typeface="Verdana"/>
                <a:cs typeface="Verdana"/>
              </a:rPr>
              <a:t>by</a:t>
            </a:r>
            <a:r>
              <a:rPr sz="2950" b="1" i="1" spc="315" dirty="0">
                <a:latin typeface="Verdana"/>
                <a:cs typeface="Verdana"/>
              </a:rPr>
              <a:t> </a:t>
            </a:r>
            <a:r>
              <a:rPr sz="2950" b="1" i="1" spc="-320" dirty="0">
                <a:latin typeface="Verdana"/>
                <a:cs typeface="Verdana"/>
              </a:rPr>
              <a:t>aberrant</a:t>
            </a:r>
            <a:r>
              <a:rPr sz="2950" b="1" i="1" spc="65" dirty="0">
                <a:latin typeface="Verdana"/>
                <a:cs typeface="Verdana"/>
              </a:rPr>
              <a:t> </a:t>
            </a:r>
            <a:r>
              <a:rPr sz="2950" b="1" i="1" spc="-320" dirty="0">
                <a:latin typeface="Verdana"/>
                <a:cs typeface="Verdana"/>
              </a:rPr>
              <a:t>action</a:t>
            </a:r>
            <a:r>
              <a:rPr sz="2950" b="1" i="1" spc="140" dirty="0">
                <a:latin typeface="Verdana"/>
                <a:cs typeface="Verdana"/>
              </a:rPr>
              <a:t> </a:t>
            </a:r>
            <a:r>
              <a:rPr sz="2950" b="1" i="1" spc="-430" dirty="0">
                <a:latin typeface="Verdana"/>
                <a:cs typeface="Verdana"/>
              </a:rPr>
              <a:t>of</a:t>
            </a:r>
            <a:r>
              <a:rPr sz="2950" b="1" i="1" spc="185" dirty="0">
                <a:latin typeface="Verdana"/>
                <a:cs typeface="Verdana"/>
              </a:rPr>
              <a:t> </a:t>
            </a:r>
            <a:r>
              <a:rPr sz="2950" b="1" i="1" spc="-265" dirty="0">
                <a:latin typeface="Verdana"/>
                <a:cs typeface="Verdana"/>
              </a:rPr>
              <a:t>cellular </a:t>
            </a:r>
            <a:r>
              <a:rPr sz="2950" b="1" i="1" spc="-290" dirty="0">
                <a:solidFill>
                  <a:srgbClr val="008000"/>
                </a:solidFill>
                <a:latin typeface="Verdana"/>
                <a:cs typeface="Verdana"/>
              </a:rPr>
              <a:t>recombination</a:t>
            </a:r>
            <a:r>
              <a:rPr sz="2950" b="1" i="1" spc="-10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950" b="1" i="1" spc="-300" dirty="0">
                <a:latin typeface="Verdana"/>
                <a:cs typeface="Verdana"/>
              </a:rPr>
              <a:t>processes.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741" rIns="0" bIns="0" rtlCol="0">
            <a:spAutoFit/>
          </a:bodyPr>
          <a:lstStyle/>
          <a:p>
            <a:pPr marL="2575560" marR="5080" indent="-158369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C00000"/>
                </a:solidFill>
              </a:rPr>
              <a:t>The</a:t>
            </a:r>
            <a:r>
              <a:rPr sz="4000" spc="-70" dirty="0">
                <a:solidFill>
                  <a:srgbClr val="C00000"/>
                </a:solidFill>
              </a:rPr>
              <a:t> </a:t>
            </a:r>
            <a:r>
              <a:rPr sz="4000" dirty="0">
                <a:solidFill>
                  <a:srgbClr val="C00000"/>
                </a:solidFill>
              </a:rPr>
              <a:t>nature</a:t>
            </a:r>
            <a:r>
              <a:rPr sz="4000" spc="-50" dirty="0">
                <a:solidFill>
                  <a:srgbClr val="C00000"/>
                </a:solidFill>
              </a:rPr>
              <a:t> </a:t>
            </a:r>
            <a:r>
              <a:rPr sz="4000" dirty="0">
                <a:solidFill>
                  <a:srgbClr val="C00000"/>
                </a:solidFill>
              </a:rPr>
              <a:t>of</a:t>
            </a:r>
            <a:r>
              <a:rPr sz="4000" spc="-80" dirty="0">
                <a:solidFill>
                  <a:srgbClr val="C00000"/>
                </a:solidFill>
              </a:rPr>
              <a:t> </a:t>
            </a:r>
            <a:r>
              <a:rPr sz="4000" spc="-10" dirty="0">
                <a:solidFill>
                  <a:srgbClr val="C00000"/>
                </a:solidFill>
              </a:rPr>
              <a:t>mutations (continued)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525" y="422275"/>
            <a:ext cx="8728075" cy="5921375"/>
            <a:chOff x="136525" y="422275"/>
            <a:chExt cx="8728075" cy="5921375"/>
          </a:xfrm>
        </p:grpSpPr>
        <p:sp>
          <p:nvSpPr>
            <p:cNvPr id="3" name="object 3"/>
            <p:cNvSpPr/>
            <p:nvPr/>
          </p:nvSpPr>
          <p:spPr>
            <a:xfrm>
              <a:off x="142875" y="428625"/>
              <a:ext cx="8715375" cy="5908675"/>
            </a:xfrm>
            <a:custGeom>
              <a:avLst/>
              <a:gdLst/>
              <a:ahLst/>
              <a:cxnLst/>
              <a:rect l="l" t="t" r="r" b="b"/>
              <a:pathLst>
                <a:path w="8715375" h="5908675">
                  <a:moveTo>
                    <a:pt x="8715375" y="0"/>
                  </a:moveTo>
                  <a:lnTo>
                    <a:pt x="0" y="0"/>
                  </a:lnTo>
                  <a:lnTo>
                    <a:pt x="0" y="5908675"/>
                  </a:lnTo>
                  <a:lnTo>
                    <a:pt x="8715375" y="5908675"/>
                  </a:lnTo>
                  <a:lnTo>
                    <a:pt x="8715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2875" y="428625"/>
              <a:ext cx="8715375" cy="5908675"/>
            </a:xfrm>
            <a:custGeom>
              <a:avLst/>
              <a:gdLst/>
              <a:ahLst/>
              <a:cxnLst/>
              <a:rect l="l" t="t" r="r" b="b"/>
              <a:pathLst>
                <a:path w="8715375" h="5908675">
                  <a:moveTo>
                    <a:pt x="0" y="5908675"/>
                  </a:moveTo>
                  <a:lnTo>
                    <a:pt x="8715375" y="5908675"/>
                  </a:lnTo>
                  <a:lnTo>
                    <a:pt x="8715375" y="0"/>
                  </a:lnTo>
                  <a:lnTo>
                    <a:pt x="0" y="0"/>
                  </a:lnTo>
                  <a:lnTo>
                    <a:pt x="0" y="59086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6291" y="460374"/>
            <a:ext cx="8590915" cy="578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0" marR="30480" indent="-4572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Rate</a:t>
            </a:r>
            <a:r>
              <a:rPr sz="2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2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spontaneous</a:t>
            </a:r>
            <a:r>
              <a:rPr sz="2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mutation</a:t>
            </a:r>
            <a:r>
              <a:rPr sz="2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at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any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given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site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on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chromosome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ranges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from</a:t>
            </a: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10</a:t>
            </a:r>
            <a:r>
              <a:rPr sz="2775" b="1" spc="-37" baseline="25525" dirty="0">
                <a:solidFill>
                  <a:srgbClr val="000066"/>
                </a:solidFill>
                <a:latin typeface="Tahoma"/>
                <a:cs typeface="Tahoma"/>
              </a:rPr>
              <a:t>-</a:t>
            </a:r>
            <a:r>
              <a:rPr sz="2775" b="1" baseline="25525" dirty="0">
                <a:solidFill>
                  <a:srgbClr val="000066"/>
                </a:solidFill>
                <a:latin typeface="Tahoma"/>
                <a:cs typeface="Tahoma"/>
              </a:rPr>
              <a:t>6</a:t>
            </a:r>
            <a:r>
              <a:rPr sz="2775" b="1" spc="382" baseline="255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10</a:t>
            </a:r>
            <a:r>
              <a:rPr sz="2775" b="1" spc="-37" baseline="25525" dirty="0">
                <a:solidFill>
                  <a:srgbClr val="000066"/>
                </a:solidFill>
                <a:latin typeface="Tahoma"/>
                <a:cs typeface="Tahoma"/>
              </a:rPr>
              <a:t>-</a:t>
            </a:r>
            <a:r>
              <a:rPr sz="2775" b="1" baseline="25525" dirty="0">
                <a:solidFill>
                  <a:srgbClr val="000066"/>
                </a:solidFill>
                <a:latin typeface="Tahoma"/>
                <a:cs typeface="Tahoma"/>
              </a:rPr>
              <a:t>11</a:t>
            </a:r>
            <a:r>
              <a:rPr sz="2775" b="1" spc="375" baseline="255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per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round</a:t>
            </a:r>
            <a:r>
              <a:rPr sz="28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DNA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replication,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with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some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sites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where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mutations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arise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at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high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or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low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frequency.</a:t>
            </a:r>
            <a:endParaRPr sz="2800">
              <a:latin typeface="Tahoma"/>
              <a:cs typeface="Tahoma"/>
            </a:endParaRPr>
          </a:p>
          <a:p>
            <a:pPr marL="495300" marR="73025" indent="-45720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Some</a:t>
            </a:r>
            <a:r>
              <a:rPr sz="28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ahoma"/>
                <a:cs typeface="Tahoma"/>
              </a:rPr>
              <a:t>mutation-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prone</a:t>
            </a:r>
            <a:r>
              <a:rPr sz="2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sequences</a:t>
            </a:r>
            <a:r>
              <a:rPr sz="2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human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genome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are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repeats</a:t>
            </a:r>
            <a:r>
              <a:rPr sz="28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simple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di-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,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tri-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or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tetranucleotide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sequences</a:t>
            </a:r>
            <a:r>
              <a:rPr sz="28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(e.g.,</a:t>
            </a:r>
            <a:r>
              <a:rPr sz="28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800" b="1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CA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repeats),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known</a:t>
            </a:r>
            <a:r>
              <a:rPr sz="28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as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990000"/>
                </a:solidFill>
                <a:latin typeface="Tahoma"/>
                <a:cs typeface="Tahoma"/>
              </a:rPr>
              <a:t>DNA</a:t>
            </a:r>
            <a:r>
              <a:rPr sz="2800" b="1" spc="-4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990000"/>
                </a:solidFill>
                <a:latin typeface="Tahoma"/>
                <a:cs typeface="Tahoma"/>
              </a:rPr>
              <a:t>microsatellites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.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These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sequences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(1)</a:t>
            </a:r>
            <a:r>
              <a:rPr sz="28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are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important</a:t>
            </a:r>
            <a:r>
              <a:rPr sz="2800" b="1" spc="-1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human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genetics</a:t>
            </a:r>
            <a:r>
              <a:rPr sz="28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sz="28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disease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,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(2)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hard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be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copied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accurately</a:t>
            </a:r>
            <a:r>
              <a:rPr sz="2800" b="1" spc="-1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during</a:t>
            </a:r>
            <a:r>
              <a:rPr sz="2800" b="1" spc="-1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replication</a:t>
            </a:r>
            <a:r>
              <a:rPr sz="2800" b="1" spc="-1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800" b="1" spc="-1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highly </a:t>
            </a:r>
            <a:r>
              <a:rPr sz="2800" b="1" dirty="0">
                <a:solidFill>
                  <a:srgbClr val="990000"/>
                </a:solidFill>
                <a:latin typeface="Tahoma"/>
                <a:cs typeface="Tahoma"/>
              </a:rPr>
              <a:t>polymorphic</a:t>
            </a:r>
            <a:r>
              <a:rPr sz="2800" b="1" spc="-4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population.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2059" rIns="0" bIns="0" rtlCol="0">
            <a:spAutoFit/>
          </a:bodyPr>
          <a:lstStyle/>
          <a:p>
            <a:pPr marL="106045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Some</a:t>
            </a:r>
            <a:r>
              <a:rPr sz="3200" spc="-4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replication</a:t>
            </a:r>
            <a:r>
              <a:rPr sz="3200" spc="-6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errors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escape proofreading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23594" y="1997151"/>
            <a:ext cx="694626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87020" indent="-457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proofreading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3’-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5’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exonuclease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activity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400" b="1" spc="-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replisome,</a:t>
            </a:r>
            <a:r>
              <a:rPr sz="24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which</a:t>
            </a:r>
            <a:r>
              <a:rPr sz="24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removes</a:t>
            </a:r>
            <a:r>
              <a:rPr sz="2400" b="1" spc="-7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wrongly incorporated</a:t>
            </a:r>
            <a:r>
              <a:rPr sz="2400" b="1" spc="-1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nucleotides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,</a:t>
            </a:r>
            <a:r>
              <a:rPr sz="2400" b="1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improves</a:t>
            </a:r>
            <a:r>
              <a:rPr sz="2400" b="1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the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fidelity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4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DNA</a:t>
            </a:r>
            <a:r>
              <a:rPr sz="24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replication</a:t>
            </a:r>
            <a:r>
              <a:rPr sz="24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by</a:t>
            </a:r>
            <a:r>
              <a:rPr sz="24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about</a:t>
            </a:r>
            <a:r>
              <a:rPr sz="24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100-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fold.</a:t>
            </a:r>
            <a:endParaRPr sz="240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445"/>
              </a:spcBef>
              <a:tabLst>
                <a:tab pos="3765550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Some</a:t>
            </a:r>
            <a:r>
              <a:rPr sz="24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mis-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incorporated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	nucleotides</a:t>
            </a:r>
            <a:r>
              <a:rPr sz="2400" b="1" spc="-1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escape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detection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become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</a:t>
            </a:r>
            <a:r>
              <a:rPr sz="24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mismatch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between</a:t>
            </a:r>
            <a:r>
              <a:rPr sz="2400" b="1" spc="-1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400" b="1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newly</a:t>
            </a:r>
            <a:r>
              <a:rPr sz="2400" b="1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synthesized</a:t>
            </a:r>
            <a:r>
              <a:rPr sz="24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strand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4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template</a:t>
            </a:r>
            <a:r>
              <a:rPr sz="24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strand.</a:t>
            </a:r>
            <a:r>
              <a:rPr sz="24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If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4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mismatch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is</a:t>
            </a:r>
            <a:r>
              <a:rPr sz="24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not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repaired,</a:t>
            </a:r>
            <a:r>
              <a:rPr sz="24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it</a:t>
            </a:r>
            <a:r>
              <a:rPr sz="24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will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result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4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mutation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837" y="360425"/>
            <a:ext cx="8453755" cy="6316345"/>
            <a:chOff x="223837" y="360425"/>
            <a:chExt cx="8453755" cy="6316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837" y="360425"/>
              <a:ext cx="8453374" cy="61356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72" y="5596128"/>
              <a:ext cx="7232904" cy="10805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048" y="5519928"/>
              <a:ext cx="7578852" cy="11003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7250" y="5572124"/>
              <a:ext cx="7229475" cy="1078230"/>
            </a:xfrm>
            <a:custGeom>
              <a:avLst/>
              <a:gdLst/>
              <a:ahLst/>
              <a:cxnLst/>
              <a:rect l="l" t="t" r="r" b="b"/>
              <a:pathLst>
                <a:path w="7229475" h="1078229">
                  <a:moveTo>
                    <a:pt x="7229475" y="0"/>
                  </a:moveTo>
                  <a:lnTo>
                    <a:pt x="0" y="0"/>
                  </a:lnTo>
                  <a:lnTo>
                    <a:pt x="0" y="1077912"/>
                  </a:lnTo>
                  <a:lnTo>
                    <a:pt x="7229475" y="1077912"/>
                  </a:lnTo>
                  <a:lnTo>
                    <a:pt x="72294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7250" y="5572125"/>
            <a:ext cx="7229475" cy="1078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13864" marR="123189" indent="-1586865">
              <a:lnSpc>
                <a:spcPct val="100000"/>
              </a:lnSpc>
              <a:spcBef>
                <a:spcPts val="345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3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2</a:t>
            </a:r>
            <a:r>
              <a:rPr sz="3200" b="1" spc="-1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Generation</a:t>
            </a:r>
            <a:r>
              <a:rPr sz="32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of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Mutation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During</a:t>
            </a:r>
            <a:r>
              <a:rPr sz="3200" b="1" spc="-6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Replication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72513" y="71881"/>
            <a:ext cx="1298575" cy="882015"/>
            <a:chOff x="1572513" y="71881"/>
            <a:chExt cx="1298575" cy="882015"/>
          </a:xfrm>
        </p:grpSpPr>
        <p:sp>
          <p:nvSpPr>
            <p:cNvPr id="9" name="object 9"/>
            <p:cNvSpPr/>
            <p:nvPr/>
          </p:nvSpPr>
          <p:spPr>
            <a:xfrm>
              <a:off x="1572513" y="71881"/>
              <a:ext cx="1298575" cy="882015"/>
            </a:xfrm>
            <a:custGeom>
              <a:avLst/>
              <a:gdLst/>
              <a:ahLst/>
              <a:cxnLst/>
              <a:rect l="l" t="t" r="r" b="b"/>
              <a:pathLst>
                <a:path w="1298575" h="882015">
                  <a:moveTo>
                    <a:pt x="1125982" y="0"/>
                  </a:moveTo>
                  <a:lnTo>
                    <a:pt x="0" y="454914"/>
                  </a:lnTo>
                  <a:lnTo>
                    <a:pt x="172466" y="881761"/>
                  </a:lnTo>
                  <a:lnTo>
                    <a:pt x="1298448" y="426847"/>
                  </a:lnTo>
                  <a:lnTo>
                    <a:pt x="1125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184" y="283082"/>
              <a:ext cx="946150" cy="524510"/>
            </a:xfrm>
            <a:custGeom>
              <a:avLst/>
              <a:gdLst/>
              <a:ahLst/>
              <a:cxnLst/>
              <a:rect l="l" t="t" r="r" b="b"/>
              <a:pathLst>
                <a:path w="946150" h="524510">
                  <a:moveTo>
                    <a:pt x="133699" y="274320"/>
                  </a:moveTo>
                  <a:lnTo>
                    <a:pt x="126936" y="274320"/>
                  </a:lnTo>
                  <a:lnTo>
                    <a:pt x="106358" y="278130"/>
                  </a:lnTo>
                  <a:lnTo>
                    <a:pt x="98901" y="280670"/>
                  </a:lnTo>
                  <a:lnTo>
                    <a:pt x="91015" y="283210"/>
                  </a:lnTo>
                  <a:lnTo>
                    <a:pt x="82677" y="285750"/>
                  </a:lnTo>
                  <a:lnTo>
                    <a:pt x="0" y="320039"/>
                  </a:lnTo>
                  <a:lnTo>
                    <a:pt x="83058" y="524510"/>
                  </a:lnTo>
                  <a:lnTo>
                    <a:pt x="134366" y="504189"/>
                  </a:lnTo>
                  <a:lnTo>
                    <a:pt x="104013" y="429260"/>
                  </a:lnTo>
                  <a:lnTo>
                    <a:pt x="122428" y="421639"/>
                  </a:lnTo>
                  <a:lnTo>
                    <a:pt x="226405" y="421639"/>
                  </a:lnTo>
                  <a:lnTo>
                    <a:pt x="175319" y="392430"/>
                  </a:lnTo>
                  <a:lnTo>
                    <a:pt x="89027" y="392430"/>
                  </a:lnTo>
                  <a:lnTo>
                    <a:pt x="66675" y="336550"/>
                  </a:lnTo>
                  <a:lnTo>
                    <a:pt x="83947" y="330200"/>
                  </a:lnTo>
                  <a:lnTo>
                    <a:pt x="89789" y="327660"/>
                  </a:lnTo>
                  <a:lnTo>
                    <a:pt x="94742" y="325120"/>
                  </a:lnTo>
                  <a:lnTo>
                    <a:pt x="102997" y="322580"/>
                  </a:lnTo>
                  <a:lnTo>
                    <a:pt x="186632" y="322580"/>
                  </a:lnTo>
                  <a:lnTo>
                    <a:pt x="182753" y="311150"/>
                  </a:lnTo>
                  <a:lnTo>
                    <a:pt x="153606" y="279400"/>
                  </a:lnTo>
                  <a:lnTo>
                    <a:pt x="147224" y="276860"/>
                  </a:lnTo>
                  <a:lnTo>
                    <a:pt x="133699" y="274320"/>
                  </a:lnTo>
                  <a:close/>
                </a:path>
                <a:path w="946150" h="524510">
                  <a:moveTo>
                    <a:pt x="226405" y="421639"/>
                  </a:moveTo>
                  <a:lnTo>
                    <a:pt x="122428" y="421639"/>
                  </a:lnTo>
                  <a:lnTo>
                    <a:pt x="210185" y="473710"/>
                  </a:lnTo>
                  <a:lnTo>
                    <a:pt x="273050" y="448310"/>
                  </a:lnTo>
                  <a:lnTo>
                    <a:pt x="226405" y="421639"/>
                  </a:lnTo>
                  <a:close/>
                </a:path>
                <a:path w="946150" h="524510">
                  <a:moveTo>
                    <a:pt x="439039" y="200660"/>
                  </a:moveTo>
                  <a:lnTo>
                    <a:pt x="390779" y="220980"/>
                  </a:lnTo>
                  <a:lnTo>
                    <a:pt x="476250" y="431800"/>
                  </a:lnTo>
                  <a:lnTo>
                    <a:pt x="524637" y="412750"/>
                  </a:lnTo>
                  <a:lnTo>
                    <a:pt x="498475" y="347980"/>
                  </a:lnTo>
                  <a:lnTo>
                    <a:pt x="526415" y="347980"/>
                  </a:lnTo>
                  <a:lnTo>
                    <a:pt x="564308" y="327660"/>
                  </a:lnTo>
                  <a:lnTo>
                    <a:pt x="569776" y="320039"/>
                  </a:lnTo>
                  <a:lnTo>
                    <a:pt x="487299" y="320039"/>
                  </a:lnTo>
                  <a:lnTo>
                    <a:pt x="455803" y="242570"/>
                  </a:lnTo>
                  <a:lnTo>
                    <a:pt x="485145" y="222250"/>
                  </a:lnTo>
                  <a:lnTo>
                    <a:pt x="491823" y="220980"/>
                  </a:lnTo>
                  <a:lnTo>
                    <a:pt x="566842" y="220980"/>
                  </a:lnTo>
                  <a:lnTo>
                    <a:pt x="565122" y="217170"/>
                  </a:lnTo>
                  <a:lnTo>
                    <a:pt x="445516" y="217170"/>
                  </a:lnTo>
                  <a:lnTo>
                    <a:pt x="439039" y="200660"/>
                  </a:lnTo>
                  <a:close/>
                </a:path>
                <a:path w="946150" h="524510">
                  <a:moveTo>
                    <a:pt x="325246" y="246380"/>
                  </a:moveTo>
                  <a:lnTo>
                    <a:pt x="274145" y="264160"/>
                  </a:lnTo>
                  <a:lnTo>
                    <a:pt x="240284" y="302260"/>
                  </a:lnTo>
                  <a:lnTo>
                    <a:pt x="234569" y="335280"/>
                  </a:lnTo>
                  <a:lnTo>
                    <a:pt x="236997" y="353060"/>
                  </a:lnTo>
                  <a:lnTo>
                    <a:pt x="251783" y="388620"/>
                  </a:lnTo>
                  <a:lnTo>
                    <a:pt x="290449" y="421639"/>
                  </a:lnTo>
                  <a:lnTo>
                    <a:pt x="307117" y="425450"/>
                  </a:lnTo>
                  <a:lnTo>
                    <a:pt x="325310" y="425450"/>
                  </a:lnTo>
                  <a:lnTo>
                    <a:pt x="345027" y="422910"/>
                  </a:lnTo>
                  <a:lnTo>
                    <a:pt x="366268" y="415289"/>
                  </a:lnTo>
                  <a:lnTo>
                    <a:pt x="374269" y="412750"/>
                  </a:lnTo>
                  <a:lnTo>
                    <a:pt x="380873" y="408939"/>
                  </a:lnTo>
                  <a:lnTo>
                    <a:pt x="391287" y="402589"/>
                  </a:lnTo>
                  <a:lnTo>
                    <a:pt x="396240" y="400050"/>
                  </a:lnTo>
                  <a:lnTo>
                    <a:pt x="400939" y="396239"/>
                  </a:lnTo>
                  <a:lnTo>
                    <a:pt x="406146" y="392430"/>
                  </a:lnTo>
                  <a:lnTo>
                    <a:pt x="410083" y="389889"/>
                  </a:lnTo>
                  <a:lnTo>
                    <a:pt x="412750" y="387350"/>
                  </a:lnTo>
                  <a:lnTo>
                    <a:pt x="415362" y="384810"/>
                  </a:lnTo>
                  <a:lnTo>
                    <a:pt x="326644" y="384810"/>
                  </a:lnTo>
                  <a:lnTo>
                    <a:pt x="321437" y="383539"/>
                  </a:lnTo>
                  <a:lnTo>
                    <a:pt x="315976" y="382270"/>
                  </a:lnTo>
                  <a:lnTo>
                    <a:pt x="311023" y="379730"/>
                  </a:lnTo>
                  <a:lnTo>
                    <a:pt x="306578" y="375920"/>
                  </a:lnTo>
                  <a:lnTo>
                    <a:pt x="302006" y="372110"/>
                  </a:lnTo>
                  <a:lnTo>
                    <a:pt x="298069" y="367030"/>
                  </a:lnTo>
                  <a:lnTo>
                    <a:pt x="294767" y="360680"/>
                  </a:lnTo>
                  <a:lnTo>
                    <a:pt x="366331" y="331470"/>
                  </a:lnTo>
                  <a:lnTo>
                    <a:pt x="282829" y="331470"/>
                  </a:lnTo>
                  <a:lnTo>
                    <a:pt x="280874" y="323850"/>
                  </a:lnTo>
                  <a:lnTo>
                    <a:pt x="280146" y="317500"/>
                  </a:lnTo>
                  <a:lnTo>
                    <a:pt x="280632" y="311150"/>
                  </a:lnTo>
                  <a:lnTo>
                    <a:pt x="310134" y="283210"/>
                  </a:lnTo>
                  <a:lnTo>
                    <a:pt x="385623" y="283210"/>
                  </a:lnTo>
                  <a:lnTo>
                    <a:pt x="376269" y="270510"/>
                  </a:lnTo>
                  <a:lnTo>
                    <a:pt x="365533" y="260350"/>
                  </a:lnTo>
                  <a:lnTo>
                    <a:pt x="353441" y="252730"/>
                  </a:lnTo>
                  <a:lnTo>
                    <a:pt x="339963" y="247650"/>
                  </a:lnTo>
                  <a:lnTo>
                    <a:pt x="325246" y="246380"/>
                  </a:lnTo>
                  <a:close/>
                </a:path>
                <a:path w="946150" h="524510">
                  <a:moveTo>
                    <a:pt x="186632" y="322580"/>
                  </a:moveTo>
                  <a:lnTo>
                    <a:pt x="116078" y="322580"/>
                  </a:lnTo>
                  <a:lnTo>
                    <a:pt x="120523" y="323850"/>
                  </a:lnTo>
                  <a:lnTo>
                    <a:pt x="124079" y="327660"/>
                  </a:lnTo>
                  <a:lnTo>
                    <a:pt x="135890" y="350520"/>
                  </a:lnTo>
                  <a:lnTo>
                    <a:pt x="135636" y="354330"/>
                  </a:lnTo>
                  <a:lnTo>
                    <a:pt x="135509" y="358139"/>
                  </a:lnTo>
                  <a:lnTo>
                    <a:pt x="134366" y="363220"/>
                  </a:lnTo>
                  <a:lnTo>
                    <a:pt x="129667" y="370839"/>
                  </a:lnTo>
                  <a:lnTo>
                    <a:pt x="126238" y="374650"/>
                  </a:lnTo>
                  <a:lnTo>
                    <a:pt x="116840" y="379730"/>
                  </a:lnTo>
                  <a:lnTo>
                    <a:pt x="110998" y="383539"/>
                  </a:lnTo>
                  <a:lnTo>
                    <a:pt x="89027" y="392430"/>
                  </a:lnTo>
                  <a:lnTo>
                    <a:pt x="175319" y="392430"/>
                  </a:lnTo>
                  <a:lnTo>
                    <a:pt x="168656" y="388620"/>
                  </a:lnTo>
                  <a:lnTo>
                    <a:pt x="175202" y="381000"/>
                  </a:lnTo>
                  <a:lnTo>
                    <a:pt x="180546" y="372110"/>
                  </a:lnTo>
                  <a:lnTo>
                    <a:pt x="184675" y="363220"/>
                  </a:lnTo>
                  <a:lnTo>
                    <a:pt x="187579" y="354330"/>
                  </a:lnTo>
                  <a:lnTo>
                    <a:pt x="189057" y="344170"/>
                  </a:lnTo>
                  <a:lnTo>
                    <a:pt x="188737" y="334010"/>
                  </a:lnTo>
                  <a:lnTo>
                    <a:pt x="186632" y="322580"/>
                  </a:lnTo>
                  <a:close/>
                </a:path>
                <a:path w="946150" h="524510">
                  <a:moveTo>
                    <a:pt x="405765" y="337820"/>
                  </a:moveTo>
                  <a:lnTo>
                    <a:pt x="400685" y="340360"/>
                  </a:lnTo>
                  <a:lnTo>
                    <a:pt x="399161" y="342900"/>
                  </a:lnTo>
                  <a:lnTo>
                    <a:pt x="397129" y="345439"/>
                  </a:lnTo>
                  <a:lnTo>
                    <a:pt x="394589" y="349250"/>
                  </a:lnTo>
                  <a:lnTo>
                    <a:pt x="392049" y="351789"/>
                  </a:lnTo>
                  <a:lnTo>
                    <a:pt x="389128" y="355600"/>
                  </a:lnTo>
                  <a:lnTo>
                    <a:pt x="357251" y="378460"/>
                  </a:lnTo>
                  <a:lnTo>
                    <a:pt x="350647" y="381000"/>
                  </a:lnTo>
                  <a:lnTo>
                    <a:pt x="344424" y="383539"/>
                  </a:lnTo>
                  <a:lnTo>
                    <a:pt x="338328" y="383539"/>
                  </a:lnTo>
                  <a:lnTo>
                    <a:pt x="332359" y="384810"/>
                  </a:lnTo>
                  <a:lnTo>
                    <a:pt x="415362" y="384810"/>
                  </a:lnTo>
                  <a:lnTo>
                    <a:pt x="421894" y="378460"/>
                  </a:lnTo>
                  <a:lnTo>
                    <a:pt x="405765" y="337820"/>
                  </a:lnTo>
                  <a:close/>
                </a:path>
                <a:path w="946150" h="524510">
                  <a:moveTo>
                    <a:pt x="526415" y="347980"/>
                  </a:moveTo>
                  <a:lnTo>
                    <a:pt x="498475" y="347980"/>
                  </a:lnTo>
                  <a:lnTo>
                    <a:pt x="506476" y="349250"/>
                  </a:lnTo>
                  <a:lnTo>
                    <a:pt x="520065" y="349250"/>
                  </a:lnTo>
                  <a:lnTo>
                    <a:pt x="526415" y="347980"/>
                  </a:lnTo>
                  <a:close/>
                </a:path>
                <a:path w="946150" h="524510">
                  <a:moveTo>
                    <a:pt x="385623" y="283210"/>
                  </a:moveTo>
                  <a:lnTo>
                    <a:pt x="318008" y="283210"/>
                  </a:lnTo>
                  <a:lnTo>
                    <a:pt x="324612" y="287020"/>
                  </a:lnTo>
                  <a:lnTo>
                    <a:pt x="329370" y="290830"/>
                  </a:lnTo>
                  <a:lnTo>
                    <a:pt x="333724" y="294639"/>
                  </a:lnTo>
                  <a:lnTo>
                    <a:pt x="337649" y="300989"/>
                  </a:lnTo>
                  <a:lnTo>
                    <a:pt x="341122" y="307339"/>
                  </a:lnTo>
                  <a:lnTo>
                    <a:pt x="282829" y="331470"/>
                  </a:lnTo>
                  <a:lnTo>
                    <a:pt x="366331" y="331470"/>
                  </a:lnTo>
                  <a:lnTo>
                    <a:pt x="400558" y="317500"/>
                  </a:lnTo>
                  <a:lnTo>
                    <a:pt x="393573" y="299720"/>
                  </a:lnTo>
                  <a:lnTo>
                    <a:pt x="385623" y="283210"/>
                  </a:lnTo>
                  <a:close/>
                </a:path>
                <a:path w="946150" h="524510">
                  <a:moveTo>
                    <a:pt x="566842" y="220980"/>
                  </a:moveTo>
                  <a:lnTo>
                    <a:pt x="491823" y="220980"/>
                  </a:lnTo>
                  <a:lnTo>
                    <a:pt x="498048" y="222250"/>
                  </a:lnTo>
                  <a:lnTo>
                    <a:pt x="503809" y="226060"/>
                  </a:lnTo>
                  <a:lnTo>
                    <a:pt x="527964" y="266700"/>
                  </a:lnTo>
                  <a:lnTo>
                    <a:pt x="530683" y="285750"/>
                  </a:lnTo>
                  <a:lnTo>
                    <a:pt x="529590" y="293370"/>
                  </a:lnTo>
                  <a:lnTo>
                    <a:pt x="503809" y="317500"/>
                  </a:lnTo>
                  <a:lnTo>
                    <a:pt x="499999" y="318770"/>
                  </a:lnTo>
                  <a:lnTo>
                    <a:pt x="496697" y="320039"/>
                  </a:lnTo>
                  <a:lnTo>
                    <a:pt x="569776" y="320039"/>
                  </a:lnTo>
                  <a:lnTo>
                    <a:pt x="572510" y="316230"/>
                  </a:lnTo>
                  <a:lnTo>
                    <a:pt x="578485" y="302260"/>
                  </a:lnTo>
                  <a:lnTo>
                    <a:pt x="581723" y="285750"/>
                  </a:lnTo>
                  <a:lnTo>
                    <a:pt x="581914" y="270510"/>
                  </a:lnTo>
                  <a:lnTo>
                    <a:pt x="579056" y="252730"/>
                  </a:lnTo>
                  <a:lnTo>
                    <a:pt x="573151" y="234950"/>
                  </a:lnTo>
                  <a:lnTo>
                    <a:pt x="566842" y="220980"/>
                  </a:lnTo>
                  <a:close/>
                </a:path>
                <a:path w="946150" h="524510">
                  <a:moveTo>
                    <a:pt x="725324" y="152400"/>
                  </a:moveTo>
                  <a:lnTo>
                    <a:pt x="659003" y="152400"/>
                  </a:lnTo>
                  <a:lnTo>
                    <a:pt x="666623" y="153670"/>
                  </a:lnTo>
                  <a:lnTo>
                    <a:pt x="672084" y="157480"/>
                  </a:lnTo>
                  <a:lnTo>
                    <a:pt x="675640" y="166370"/>
                  </a:lnTo>
                  <a:lnTo>
                    <a:pt x="675894" y="167639"/>
                  </a:lnTo>
                  <a:lnTo>
                    <a:pt x="665894" y="171450"/>
                  </a:lnTo>
                  <a:lnTo>
                    <a:pt x="656288" y="176530"/>
                  </a:lnTo>
                  <a:lnTo>
                    <a:pt x="622776" y="196850"/>
                  </a:lnTo>
                  <a:lnTo>
                    <a:pt x="616227" y="203200"/>
                  </a:lnTo>
                  <a:lnTo>
                    <a:pt x="610489" y="208280"/>
                  </a:lnTo>
                  <a:lnTo>
                    <a:pt x="596798" y="240030"/>
                  </a:lnTo>
                  <a:lnTo>
                    <a:pt x="597265" y="247650"/>
                  </a:lnTo>
                  <a:lnTo>
                    <a:pt x="620587" y="288289"/>
                  </a:lnTo>
                  <a:lnTo>
                    <a:pt x="648970" y="297180"/>
                  </a:lnTo>
                  <a:lnTo>
                    <a:pt x="658971" y="295910"/>
                  </a:lnTo>
                  <a:lnTo>
                    <a:pt x="669163" y="293370"/>
                  </a:lnTo>
                  <a:lnTo>
                    <a:pt x="676529" y="289560"/>
                  </a:lnTo>
                  <a:lnTo>
                    <a:pt x="682117" y="287020"/>
                  </a:lnTo>
                  <a:lnTo>
                    <a:pt x="685673" y="284480"/>
                  </a:lnTo>
                  <a:lnTo>
                    <a:pt x="689356" y="281939"/>
                  </a:lnTo>
                  <a:lnTo>
                    <a:pt x="692912" y="278130"/>
                  </a:lnTo>
                  <a:lnTo>
                    <a:pt x="699897" y="270510"/>
                  </a:lnTo>
                  <a:lnTo>
                    <a:pt x="702564" y="266700"/>
                  </a:lnTo>
                  <a:lnTo>
                    <a:pt x="704215" y="264160"/>
                  </a:lnTo>
                  <a:lnTo>
                    <a:pt x="705993" y="260350"/>
                  </a:lnTo>
                  <a:lnTo>
                    <a:pt x="708025" y="256539"/>
                  </a:lnTo>
                  <a:lnTo>
                    <a:pt x="709464" y="254000"/>
                  </a:lnTo>
                  <a:lnTo>
                    <a:pt x="665988" y="254000"/>
                  </a:lnTo>
                  <a:lnTo>
                    <a:pt x="655955" y="251460"/>
                  </a:lnTo>
                  <a:lnTo>
                    <a:pt x="652018" y="247650"/>
                  </a:lnTo>
                  <a:lnTo>
                    <a:pt x="649097" y="240030"/>
                  </a:lnTo>
                  <a:lnTo>
                    <a:pt x="647065" y="234950"/>
                  </a:lnTo>
                  <a:lnTo>
                    <a:pt x="673227" y="204470"/>
                  </a:lnTo>
                  <a:lnTo>
                    <a:pt x="679577" y="200660"/>
                  </a:lnTo>
                  <a:lnTo>
                    <a:pt x="687451" y="196850"/>
                  </a:lnTo>
                  <a:lnTo>
                    <a:pt x="743265" y="196850"/>
                  </a:lnTo>
                  <a:lnTo>
                    <a:pt x="725324" y="152400"/>
                  </a:lnTo>
                  <a:close/>
                </a:path>
                <a:path w="946150" h="524510">
                  <a:moveTo>
                    <a:pt x="758393" y="252730"/>
                  </a:moveTo>
                  <a:lnTo>
                    <a:pt x="710184" y="252730"/>
                  </a:lnTo>
                  <a:lnTo>
                    <a:pt x="716788" y="269239"/>
                  </a:lnTo>
                  <a:lnTo>
                    <a:pt x="758393" y="252730"/>
                  </a:lnTo>
                  <a:close/>
                </a:path>
                <a:path w="946150" h="524510">
                  <a:moveTo>
                    <a:pt x="743265" y="196850"/>
                  </a:moveTo>
                  <a:lnTo>
                    <a:pt x="687451" y="196850"/>
                  </a:lnTo>
                  <a:lnTo>
                    <a:pt x="700405" y="228600"/>
                  </a:lnTo>
                  <a:lnTo>
                    <a:pt x="698246" y="233680"/>
                  </a:lnTo>
                  <a:lnTo>
                    <a:pt x="665988" y="254000"/>
                  </a:lnTo>
                  <a:lnTo>
                    <a:pt x="709464" y="254000"/>
                  </a:lnTo>
                  <a:lnTo>
                    <a:pt x="710184" y="252730"/>
                  </a:lnTo>
                  <a:lnTo>
                    <a:pt x="758393" y="252730"/>
                  </a:lnTo>
                  <a:lnTo>
                    <a:pt x="764794" y="250189"/>
                  </a:lnTo>
                  <a:lnTo>
                    <a:pt x="743265" y="196850"/>
                  </a:lnTo>
                  <a:close/>
                </a:path>
                <a:path w="946150" h="524510">
                  <a:moveTo>
                    <a:pt x="786638" y="60959"/>
                  </a:moveTo>
                  <a:lnTo>
                    <a:pt x="738378" y="80010"/>
                  </a:lnTo>
                  <a:lnTo>
                    <a:pt x="800989" y="234950"/>
                  </a:lnTo>
                  <a:lnTo>
                    <a:pt x="849249" y="215900"/>
                  </a:lnTo>
                  <a:lnTo>
                    <a:pt x="786638" y="60959"/>
                  </a:lnTo>
                  <a:close/>
                </a:path>
                <a:path w="946150" h="524510">
                  <a:moveTo>
                    <a:pt x="510508" y="173989"/>
                  </a:moveTo>
                  <a:lnTo>
                    <a:pt x="497720" y="173989"/>
                  </a:lnTo>
                  <a:lnTo>
                    <a:pt x="484505" y="177800"/>
                  </a:lnTo>
                  <a:lnTo>
                    <a:pt x="452961" y="204470"/>
                  </a:lnTo>
                  <a:lnTo>
                    <a:pt x="445516" y="217170"/>
                  </a:lnTo>
                  <a:lnTo>
                    <a:pt x="565122" y="217170"/>
                  </a:lnTo>
                  <a:lnTo>
                    <a:pt x="534797" y="181610"/>
                  </a:lnTo>
                  <a:lnTo>
                    <a:pt x="510508" y="173989"/>
                  </a:lnTo>
                  <a:close/>
                </a:path>
                <a:path w="946150" h="524510">
                  <a:moveTo>
                    <a:pt x="871474" y="26670"/>
                  </a:moveTo>
                  <a:lnTo>
                    <a:pt x="823087" y="45720"/>
                  </a:lnTo>
                  <a:lnTo>
                    <a:pt x="885698" y="200660"/>
                  </a:lnTo>
                  <a:lnTo>
                    <a:pt x="933958" y="181610"/>
                  </a:lnTo>
                  <a:lnTo>
                    <a:pt x="892048" y="77470"/>
                  </a:lnTo>
                  <a:lnTo>
                    <a:pt x="896493" y="73660"/>
                  </a:lnTo>
                  <a:lnTo>
                    <a:pt x="925449" y="55879"/>
                  </a:lnTo>
                  <a:lnTo>
                    <a:pt x="929386" y="54609"/>
                  </a:lnTo>
                  <a:lnTo>
                    <a:pt x="933069" y="53340"/>
                  </a:lnTo>
                  <a:lnTo>
                    <a:pt x="936625" y="52070"/>
                  </a:lnTo>
                  <a:lnTo>
                    <a:pt x="939546" y="50800"/>
                  </a:lnTo>
                  <a:lnTo>
                    <a:pt x="941578" y="50800"/>
                  </a:lnTo>
                  <a:lnTo>
                    <a:pt x="945642" y="49529"/>
                  </a:lnTo>
                  <a:lnTo>
                    <a:pt x="945126" y="48259"/>
                  </a:lnTo>
                  <a:lnTo>
                    <a:pt x="880364" y="48259"/>
                  </a:lnTo>
                  <a:lnTo>
                    <a:pt x="871474" y="26670"/>
                  </a:lnTo>
                  <a:close/>
                </a:path>
                <a:path w="946150" h="524510">
                  <a:moveTo>
                    <a:pt x="674669" y="109220"/>
                  </a:moveTo>
                  <a:lnTo>
                    <a:pt x="623824" y="120650"/>
                  </a:lnTo>
                  <a:lnTo>
                    <a:pt x="592709" y="137160"/>
                  </a:lnTo>
                  <a:lnTo>
                    <a:pt x="585805" y="140970"/>
                  </a:lnTo>
                  <a:lnTo>
                    <a:pt x="579961" y="144780"/>
                  </a:lnTo>
                  <a:lnTo>
                    <a:pt x="575188" y="148589"/>
                  </a:lnTo>
                  <a:lnTo>
                    <a:pt x="571500" y="151130"/>
                  </a:lnTo>
                  <a:lnTo>
                    <a:pt x="586613" y="189230"/>
                  </a:lnTo>
                  <a:lnTo>
                    <a:pt x="590677" y="186689"/>
                  </a:lnTo>
                  <a:lnTo>
                    <a:pt x="595245" y="182880"/>
                  </a:lnTo>
                  <a:lnTo>
                    <a:pt x="599979" y="177800"/>
                  </a:lnTo>
                  <a:lnTo>
                    <a:pt x="604857" y="173989"/>
                  </a:lnTo>
                  <a:lnTo>
                    <a:pt x="637625" y="156210"/>
                  </a:lnTo>
                  <a:lnTo>
                    <a:pt x="645683" y="153670"/>
                  </a:lnTo>
                  <a:lnTo>
                    <a:pt x="652813" y="152400"/>
                  </a:lnTo>
                  <a:lnTo>
                    <a:pt x="725324" y="152400"/>
                  </a:lnTo>
                  <a:lnTo>
                    <a:pt x="722249" y="144780"/>
                  </a:lnTo>
                  <a:lnTo>
                    <a:pt x="715938" y="132080"/>
                  </a:lnTo>
                  <a:lnTo>
                    <a:pt x="708056" y="121920"/>
                  </a:lnTo>
                  <a:lnTo>
                    <a:pt x="698603" y="115570"/>
                  </a:lnTo>
                  <a:lnTo>
                    <a:pt x="687578" y="110489"/>
                  </a:lnTo>
                  <a:lnTo>
                    <a:pt x="674669" y="109220"/>
                  </a:lnTo>
                  <a:close/>
                </a:path>
                <a:path w="946150" h="524510">
                  <a:moveTo>
                    <a:pt x="763905" y="0"/>
                  </a:moveTo>
                  <a:lnTo>
                    <a:pt x="712851" y="21590"/>
                  </a:lnTo>
                  <a:lnTo>
                    <a:pt x="728091" y="58420"/>
                  </a:lnTo>
                  <a:lnTo>
                    <a:pt x="779145" y="38100"/>
                  </a:lnTo>
                  <a:lnTo>
                    <a:pt x="763905" y="0"/>
                  </a:lnTo>
                  <a:close/>
                </a:path>
                <a:path w="946150" h="524510">
                  <a:moveTo>
                    <a:pt x="927100" y="3809"/>
                  </a:moveTo>
                  <a:lnTo>
                    <a:pt x="925576" y="3809"/>
                  </a:lnTo>
                  <a:lnTo>
                    <a:pt x="921766" y="5079"/>
                  </a:lnTo>
                  <a:lnTo>
                    <a:pt x="919734" y="6350"/>
                  </a:lnTo>
                  <a:lnTo>
                    <a:pt x="917956" y="6350"/>
                  </a:lnTo>
                  <a:lnTo>
                    <a:pt x="912368" y="8890"/>
                  </a:lnTo>
                  <a:lnTo>
                    <a:pt x="908177" y="11429"/>
                  </a:lnTo>
                  <a:lnTo>
                    <a:pt x="904240" y="15240"/>
                  </a:lnTo>
                  <a:lnTo>
                    <a:pt x="900176" y="19050"/>
                  </a:lnTo>
                  <a:lnTo>
                    <a:pt x="896874" y="21590"/>
                  </a:lnTo>
                  <a:lnTo>
                    <a:pt x="894207" y="25400"/>
                  </a:lnTo>
                  <a:lnTo>
                    <a:pt x="889127" y="33020"/>
                  </a:lnTo>
                  <a:lnTo>
                    <a:pt x="886460" y="36829"/>
                  </a:lnTo>
                  <a:lnTo>
                    <a:pt x="883793" y="41909"/>
                  </a:lnTo>
                  <a:lnTo>
                    <a:pt x="881761" y="45720"/>
                  </a:lnTo>
                  <a:lnTo>
                    <a:pt x="880364" y="48259"/>
                  </a:lnTo>
                  <a:lnTo>
                    <a:pt x="945126" y="48259"/>
                  </a:lnTo>
                  <a:lnTo>
                    <a:pt x="927100" y="38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00250" y="2786062"/>
            <a:ext cx="3209925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latin typeface="Tahoma"/>
                <a:cs typeface="Tahoma"/>
              </a:rPr>
              <a:t>First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Round</a:t>
            </a:r>
            <a:endParaRPr sz="24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(Mis-incorporation)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00751" y="1428813"/>
            <a:ext cx="1643380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 marR="433705">
              <a:lnSpc>
                <a:spcPct val="100000"/>
              </a:lnSpc>
              <a:spcBef>
                <a:spcPts val="350"/>
              </a:spcBef>
            </a:pPr>
            <a:r>
              <a:rPr sz="2400" spc="-10" dirty="0"/>
              <a:t>Second Round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66"/>
                </a:solidFill>
              </a:rPr>
              <a:t>Mismatch</a:t>
            </a:r>
            <a:r>
              <a:rPr sz="3200" spc="-4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repair</a:t>
            </a:r>
            <a:r>
              <a:rPr sz="3200" spc="-3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removes</a:t>
            </a:r>
            <a:r>
              <a:rPr sz="3200" spc="-30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errors</a:t>
            </a:r>
            <a:r>
              <a:rPr sz="3200" spc="-30" dirty="0">
                <a:solidFill>
                  <a:srgbClr val="000066"/>
                </a:solidFill>
              </a:rPr>
              <a:t> </a:t>
            </a:r>
            <a:r>
              <a:rPr sz="3200" spc="-20" dirty="0">
                <a:solidFill>
                  <a:srgbClr val="000066"/>
                </a:solidFill>
              </a:rPr>
              <a:t>that </a:t>
            </a:r>
            <a:r>
              <a:rPr sz="3200" dirty="0">
                <a:solidFill>
                  <a:srgbClr val="000066"/>
                </a:solidFill>
              </a:rPr>
              <a:t>escape</a:t>
            </a:r>
            <a:r>
              <a:rPr sz="3200" spc="-30" dirty="0">
                <a:solidFill>
                  <a:srgbClr val="000066"/>
                </a:solidFill>
              </a:rPr>
              <a:t> </a:t>
            </a:r>
            <a:r>
              <a:rPr sz="3200" spc="-10" dirty="0">
                <a:solidFill>
                  <a:srgbClr val="000066"/>
                </a:solidFill>
              </a:rPr>
              <a:t>proofreading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07465" y="2389377"/>
            <a:ext cx="716534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3820" indent="-457834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Increase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8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accuracy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DNA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synthesis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by</a:t>
            </a: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990000"/>
                </a:solidFill>
                <a:latin typeface="Tahoma"/>
                <a:cs typeface="Tahoma"/>
              </a:rPr>
              <a:t>2-</a:t>
            </a:r>
            <a:r>
              <a:rPr sz="2800" b="1" dirty="0">
                <a:solidFill>
                  <a:srgbClr val="990000"/>
                </a:solidFill>
                <a:latin typeface="Tahoma"/>
                <a:cs typeface="Tahoma"/>
              </a:rPr>
              <a:t>3</a:t>
            </a:r>
            <a:r>
              <a:rPr sz="2800" b="1" spc="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990000"/>
                </a:solidFill>
                <a:latin typeface="Tahoma"/>
                <a:cs typeface="Tahoma"/>
              </a:rPr>
              <a:t>orders</a:t>
            </a:r>
            <a:r>
              <a:rPr sz="28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990000"/>
                </a:solidFill>
                <a:latin typeface="Tahoma"/>
                <a:cs typeface="Tahoma"/>
              </a:rPr>
              <a:t>of</a:t>
            </a:r>
            <a:r>
              <a:rPr sz="2800" b="1" spc="-1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990000"/>
                </a:solidFill>
                <a:latin typeface="Tahoma"/>
                <a:cs typeface="Tahoma"/>
              </a:rPr>
              <a:t>magnitude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469900" marR="5080" indent="-457834">
              <a:lnSpc>
                <a:spcPct val="100000"/>
              </a:lnSpc>
              <a:spcBef>
                <a:spcPts val="1680"/>
              </a:spcBef>
              <a:tabLst>
                <a:tab pos="4643755" algn="l"/>
              </a:tabLst>
            </a:pP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Two</a:t>
            </a:r>
            <a:r>
              <a:rPr sz="2800" b="1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challenges:</a:t>
            </a:r>
            <a:r>
              <a:rPr sz="28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(1)rapidly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ahoma"/>
                <a:cs typeface="Tahoma"/>
              </a:rPr>
              <a:t>find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the </a:t>
            </a: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mismatches/mispairs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,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	(2)</a:t>
            </a:r>
            <a:r>
              <a:rPr sz="28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accurately </a:t>
            </a:r>
            <a:r>
              <a:rPr sz="28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Tahoma"/>
                <a:cs typeface="Tahoma"/>
              </a:rPr>
              <a:t>correct</a:t>
            </a: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the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mismatch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174497"/>
            <a:ext cx="8593455" cy="2916555"/>
          </a:xfrm>
          <a:custGeom>
            <a:avLst/>
            <a:gdLst/>
            <a:ahLst/>
            <a:cxnLst/>
            <a:rect l="l" t="t" r="r" b="b"/>
            <a:pathLst>
              <a:path w="8593455" h="2916555">
                <a:moveTo>
                  <a:pt x="8593201" y="0"/>
                </a:moveTo>
                <a:lnTo>
                  <a:pt x="0" y="0"/>
                </a:lnTo>
                <a:lnTo>
                  <a:pt x="0" y="2916301"/>
                </a:lnTo>
                <a:lnTo>
                  <a:pt x="8593201" y="2916301"/>
                </a:lnTo>
                <a:lnTo>
                  <a:pt x="8593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440" y="163448"/>
            <a:ext cx="8354059" cy="28422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198120" indent="-342900">
              <a:lnSpc>
                <a:spcPct val="90000"/>
              </a:lnSpc>
              <a:spcBef>
                <a:spcPts val="430"/>
              </a:spcBef>
              <a:tabLst>
                <a:tab pos="5792470" algn="l"/>
              </a:tabLst>
            </a:pPr>
            <a:r>
              <a:rPr sz="2800" dirty="0">
                <a:solidFill>
                  <a:srgbClr val="003366"/>
                </a:solidFill>
              </a:rPr>
              <a:t>In</a:t>
            </a:r>
            <a:r>
              <a:rPr sz="2800" spc="-7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E.</a:t>
            </a:r>
            <a:r>
              <a:rPr sz="2800" spc="-5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coli,</a:t>
            </a:r>
            <a:r>
              <a:rPr sz="2800" spc="-5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</a:t>
            </a:r>
            <a:r>
              <a:rPr sz="2800" spc="-6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dimer</a:t>
            </a:r>
            <a:r>
              <a:rPr sz="2800" spc="-4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of</a:t>
            </a:r>
            <a:r>
              <a:rPr sz="2800" spc="-5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mismatch</a:t>
            </a:r>
            <a:r>
              <a:rPr sz="2800" spc="-4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repair</a:t>
            </a:r>
            <a:r>
              <a:rPr sz="2800" spc="-45" dirty="0">
                <a:solidFill>
                  <a:srgbClr val="003366"/>
                </a:solidFill>
              </a:rPr>
              <a:t> </a:t>
            </a:r>
            <a:r>
              <a:rPr sz="2800" spc="-10" dirty="0">
                <a:solidFill>
                  <a:srgbClr val="003366"/>
                </a:solidFill>
              </a:rPr>
              <a:t>protein </a:t>
            </a:r>
            <a:r>
              <a:rPr sz="2800" dirty="0">
                <a:solidFill>
                  <a:srgbClr val="C00000"/>
                </a:solidFill>
              </a:rPr>
              <a:t>MutS</a:t>
            </a:r>
            <a:r>
              <a:rPr sz="2800" spc="-65" dirty="0">
                <a:solidFill>
                  <a:srgbClr val="C00000"/>
                </a:solidFill>
              </a:rPr>
              <a:t> </a:t>
            </a:r>
            <a:r>
              <a:rPr sz="2800" dirty="0">
                <a:solidFill>
                  <a:srgbClr val="3333CC"/>
                </a:solidFill>
              </a:rPr>
              <a:t>scans</a:t>
            </a:r>
            <a:r>
              <a:rPr sz="2800" spc="-50" dirty="0">
                <a:solidFill>
                  <a:srgbClr val="3333CC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the</a:t>
            </a:r>
            <a:r>
              <a:rPr sz="2800" spc="-7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DNA,</a:t>
            </a:r>
            <a:r>
              <a:rPr sz="2800" spc="-5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3333CC"/>
                </a:solidFill>
              </a:rPr>
              <a:t>recognizing</a:t>
            </a:r>
            <a:r>
              <a:rPr sz="2800" spc="-40" dirty="0">
                <a:solidFill>
                  <a:srgbClr val="3333CC"/>
                </a:solidFill>
              </a:rPr>
              <a:t> </a:t>
            </a:r>
            <a:r>
              <a:rPr sz="2800" spc="-25" dirty="0">
                <a:solidFill>
                  <a:srgbClr val="003366"/>
                </a:solidFill>
              </a:rPr>
              <a:t>the </a:t>
            </a:r>
            <a:r>
              <a:rPr sz="2800" dirty="0">
                <a:solidFill>
                  <a:srgbClr val="003366"/>
                </a:solidFill>
              </a:rPr>
              <a:t>mismatch</a:t>
            </a:r>
            <a:r>
              <a:rPr sz="2800" spc="-8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from</a:t>
            </a:r>
            <a:r>
              <a:rPr sz="2800" spc="-8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the</a:t>
            </a:r>
            <a:r>
              <a:rPr sz="2800" spc="-95" dirty="0">
                <a:solidFill>
                  <a:srgbClr val="003366"/>
                </a:solidFill>
              </a:rPr>
              <a:t> </a:t>
            </a:r>
            <a:r>
              <a:rPr sz="2800" spc="-10" dirty="0">
                <a:solidFill>
                  <a:srgbClr val="003366"/>
                </a:solidFill>
              </a:rPr>
              <a:t>distortion</a:t>
            </a:r>
            <a:r>
              <a:rPr sz="2800" dirty="0">
                <a:solidFill>
                  <a:srgbClr val="003366"/>
                </a:solidFill>
              </a:rPr>
              <a:t>	they</a:t>
            </a:r>
            <a:r>
              <a:rPr sz="2800" spc="-4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cause</a:t>
            </a:r>
            <a:r>
              <a:rPr sz="2800" spc="-25" dirty="0">
                <a:solidFill>
                  <a:srgbClr val="003366"/>
                </a:solidFill>
              </a:rPr>
              <a:t> in </a:t>
            </a:r>
            <a:r>
              <a:rPr sz="2800" dirty="0">
                <a:solidFill>
                  <a:srgbClr val="003366"/>
                </a:solidFill>
              </a:rPr>
              <a:t>the</a:t>
            </a:r>
            <a:r>
              <a:rPr sz="2800" spc="-6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DNA</a:t>
            </a:r>
            <a:r>
              <a:rPr sz="2800" spc="-35" dirty="0">
                <a:solidFill>
                  <a:srgbClr val="003366"/>
                </a:solidFill>
              </a:rPr>
              <a:t> </a:t>
            </a:r>
            <a:r>
              <a:rPr sz="2800" spc="-10" dirty="0">
                <a:solidFill>
                  <a:srgbClr val="003366"/>
                </a:solidFill>
              </a:rPr>
              <a:t>backbone</a:t>
            </a:r>
            <a:endParaRPr sz="2800"/>
          </a:p>
          <a:p>
            <a:pPr marL="355600" marR="5080" indent="-342900">
              <a:lnSpc>
                <a:spcPts val="3030"/>
              </a:lnSpc>
              <a:spcBef>
                <a:spcPts val="715"/>
              </a:spcBef>
            </a:pPr>
            <a:r>
              <a:rPr sz="2800" dirty="0">
                <a:solidFill>
                  <a:srgbClr val="C00000"/>
                </a:solidFill>
              </a:rPr>
              <a:t>MutS</a:t>
            </a:r>
            <a:r>
              <a:rPr sz="2800" spc="-70" dirty="0">
                <a:solidFill>
                  <a:srgbClr val="C00000"/>
                </a:solidFill>
              </a:rPr>
              <a:t> </a:t>
            </a:r>
            <a:r>
              <a:rPr sz="2800" dirty="0">
                <a:solidFill>
                  <a:srgbClr val="3333CC"/>
                </a:solidFill>
              </a:rPr>
              <a:t>embraces</a:t>
            </a:r>
            <a:r>
              <a:rPr sz="2800" spc="-30" dirty="0">
                <a:solidFill>
                  <a:srgbClr val="3333CC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the</a:t>
            </a:r>
            <a:r>
              <a:rPr sz="2800" spc="-75" dirty="0">
                <a:solidFill>
                  <a:srgbClr val="003366"/>
                </a:solidFill>
              </a:rPr>
              <a:t> </a:t>
            </a:r>
            <a:r>
              <a:rPr sz="2800" spc="-25" dirty="0">
                <a:solidFill>
                  <a:srgbClr val="003366"/>
                </a:solidFill>
              </a:rPr>
              <a:t>mismatch-</a:t>
            </a:r>
            <a:r>
              <a:rPr sz="2800" dirty="0">
                <a:solidFill>
                  <a:srgbClr val="003366"/>
                </a:solidFill>
              </a:rPr>
              <a:t>containing</a:t>
            </a:r>
            <a:r>
              <a:rPr sz="2800" spc="-30" dirty="0">
                <a:solidFill>
                  <a:srgbClr val="003366"/>
                </a:solidFill>
              </a:rPr>
              <a:t> </a:t>
            </a:r>
            <a:r>
              <a:rPr sz="2800" spc="-20" dirty="0">
                <a:solidFill>
                  <a:srgbClr val="003366"/>
                </a:solidFill>
              </a:rPr>
              <a:t>DNA, </a:t>
            </a:r>
            <a:r>
              <a:rPr sz="2800" dirty="0">
                <a:solidFill>
                  <a:srgbClr val="3333CC"/>
                </a:solidFill>
              </a:rPr>
              <a:t>inducing</a:t>
            </a:r>
            <a:r>
              <a:rPr sz="2800" spc="-60" dirty="0">
                <a:solidFill>
                  <a:srgbClr val="3333CC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</a:t>
            </a:r>
            <a:r>
              <a:rPr sz="2800" spc="-6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pronounced</a:t>
            </a:r>
            <a:r>
              <a:rPr sz="2800" spc="-6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twist</a:t>
            </a:r>
            <a:r>
              <a:rPr sz="2800" spc="-7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in</a:t>
            </a:r>
            <a:r>
              <a:rPr sz="2800" spc="-5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the</a:t>
            </a:r>
            <a:r>
              <a:rPr sz="2800" spc="-7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DNA</a:t>
            </a:r>
            <a:r>
              <a:rPr sz="2800" spc="-55" dirty="0">
                <a:solidFill>
                  <a:srgbClr val="003366"/>
                </a:solidFill>
              </a:rPr>
              <a:t> </a:t>
            </a:r>
            <a:r>
              <a:rPr sz="2800" spc="-25" dirty="0">
                <a:solidFill>
                  <a:srgbClr val="003366"/>
                </a:solidFill>
              </a:rPr>
              <a:t>and </a:t>
            </a:r>
            <a:r>
              <a:rPr sz="2800" dirty="0">
                <a:solidFill>
                  <a:srgbClr val="003366"/>
                </a:solidFill>
              </a:rPr>
              <a:t>a</a:t>
            </a:r>
            <a:r>
              <a:rPr sz="2800" spc="-10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conformational</a:t>
            </a:r>
            <a:r>
              <a:rPr sz="2800" spc="-6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change</a:t>
            </a:r>
            <a:r>
              <a:rPr sz="2800" spc="-8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in</a:t>
            </a:r>
            <a:r>
              <a:rPr sz="2800" spc="-8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C00000"/>
                </a:solidFill>
              </a:rPr>
              <a:t>MutS</a:t>
            </a:r>
            <a:r>
              <a:rPr sz="2800" spc="-90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003366"/>
                </a:solidFill>
              </a:rPr>
              <a:t>itself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0" y="3257486"/>
            <a:ext cx="9144000" cy="3601085"/>
            <a:chOff x="0" y="3257486"/>
            <a:chExt cx="9144000" cy="3601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12" y="3300412"/>
              <a:ext cx="4421124" cy="29368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257486"/>
              <a:ext cx="4571999" cy="3087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3" y="6297166"/>
              <a:ext cx="8883396" cy="5608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20967"/>
              <a:ext cx="8974836" cy="6126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273799"/>
              <a:ext cx="8880475" cy="584200"/>
            </a:xfrm>
            <a:custGeom>
              <a:avLst/>
              <a:gdLst/>
              <a:ahLst/>
              <a:cxnLst/>
              <a:rect l="l" t="t" r="r" b="b"/>
              <a:pathLst>
                <a:path w="8880475" h="584200">
                  <a:moveTo>
                    <a:pt x="8880475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8880475" y="584200"/>
                  </a:lnTo>
                  <a:lnTo>
                    <a:pt x="88804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6305194"/>
            <a:ext cx="86391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3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Detection</a:t>
            </a:r>
            <a:r>
              <a:rPr sz="3200" b="1" spc="-5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of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mismatch</a:t>
            </a:r>
            <a:r>
              <a:rPr sz="3200" b="1" spc="-4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by</a:t>
            </a:r>
            <a:r>
              <a:rPr sz="3200" b="1" spc="1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6600CC"/>
                </a:solidFill>
                <a:latin typeface="Tahoma"/>
                <a:cs typeface="Tahoma"/>
              </a:rPr>
              <a:t>MutS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500562"/>
            <a:ext cx="836930" cy="462280"/>
          </a:xfrm>
          <a:custGeom>
            <a:avLst/>
            <a:gdLst/>
            <a:ahLst/>
            <a:cxnLst/>
            <a:rect l="l" t="t" r="r" b="b"/>
            <a:pathLst>
              <a:path w="836930" h="462279">
                <a:moveTo>
                  <a:pt x="836612" y="0"/>
                </a:moveTo>
                <a:lnTo>
                  <a:pt x="0" y="0"/>
                </a:lnTo>
                <a:lnTo>
                  <a:pt x="0" y="461962"/>
                </a:lnTo>
                <a:lnTo>
                  <a:pt x="836612" y="461962"/>
                </a:lnTo>
                <a:lnTo>
                  <a:pt x="836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64211" y="4533138"/>
            <a:ext cx="812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ahoma"/>
                <a:cs typeface="Tahoma"/>
              </a:rPr>
              <a:t>MutS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3483" y="0"/>
            <a:ext cx="7865745" cy="6858000"/>
            <a:chOff x="443483" y="0"/>
            <a:chExt cx="78657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0250" y="0"/>
              <a:ext cx="6213475" cy="6540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883" y="6297166"/>
              <a:ext cx="7712964" cy="560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83" y="6220967"/>
              <a:ext cx="7824216" cy="6126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1499" y="6273800"/>
              <a:ext cx="7710805" cy="584200"/>
            </a:xfrm>
            <a:custGeom>
              <a:avLst/>
              <a:gdLst/>
              <a:ahLst/>
              <a:cxnLst/>
              <a:rect l="l" t="t" r="r" b="b"/>
              <a:pathLst>
                <a:path w="7710805" h="584200">
                  <a:moveTo>
                    <a:pt x="7710551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7710551" y="584200"/>
                  </a:lnTo>
                  <a:lnTo>
                    <a:pt x="77105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1500" y="6273800"/>
            <a:ext cx="7710805" cy="5842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3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4</a:t>
            </a:r>
            <a:r>
              <a:rPr sz="3200" b="1" spc="-1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Crystal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structure</a:t>
            </a:r>
            <a:r>
              <a:rPr sz="3200" b="1" spc="-3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of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6600CC"/>
                </a:solidFill>
                <a:latin typeface="Tahoma"/>
                <a:cs typeface="Tahoma"/>
              </a:rPr>
              <a:t>MutS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3176270" cy="550545"/>
            <a:chOff x="0" y="0"/>
            <a:chExt cx="3176270" cy="5505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" y="24383"/>
              <a:ext cx="3151632" cy="5257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99816" cy="499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0"/>
              <a:ext cx="3149600" cy="523875"/>
            </a:xfrm>
            <a:custGeom>
              <a:avLst/>
              <a:gdLst/>
              <a:ahLst/>
              <a:cxnLst/>
              <a:rect l="l" t="t" r="r" b="b"/>
              <a:pathLst>
                <a:path w="3149600" h="523875">
                  <a:moveTo>
                    <a:pt x="314960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3149600" y="523875"/>
                  </a:lnTo>
                  <a:lnTo>
                    <a:pt x="314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39" y="31496"/>
            <a:ext cx="2795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MutS</a:t>
            </a:r>
            <a:r>
              <a:rPr sz="2800" spc="-40" dirty="0"/>
              <a:t> </a:t>
            </a:r>
            <a:r>
              <a:rPr sz="2800" dirty="0"/>
              <a:t>is</a:t>
            </a:r>
            <a:r>
              <a:rPr sz="2800" spc="-45" dirty="0"/>
              <a:t> </a:t>
            </a:r>
            <a:r>
              <a:rPr sz="2800" dirty="0"/>
              <a:t>a</a:t>
            </a:r>
            <a:r>
              <a:rPr sz="2800" spc="-30" dirty="0"/>
              <a:t> </a:t>
            </a:r>
            <a:r>
              <a:rPr sz="2800" spc="-10" dirty="0"/>
              <a:t>dimer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312" y="0"/>
            <a:ext cx="8602980" cy="6858000"/>
            <a:chOff x="214312" y="0"/>
            <a:chExt cx="86029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2" y="0"/>
              <a:ext cx="86025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71625" y="4643437"/>
              <a:ext cx="2707005" cy="462280"/>
            </a:xfrm>
            <a:custGeom>
              <a:avLst/>
              <a:gdLst/>
              <a:ahLst/>
              <a:cxnLst/>
              <a:rect l="l" t="t" r="r" b="b"/>
              <a:pathLst>
                <a:path w="2707004" h="462279">
                  <a:moveTo>
                    <a:pt x="2706751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2706751" y="461962"/>
                  </a:lnTo>
                  <a:lnTo>
                    <a:pt x="2706751" y="0"/>
                  </a:lnTo>
                  <a:close/>
                </a:path>
              </a:pathLst>
            </a:custGeom>
            <a:solidFill>
              <a:srgbClr val="00E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29125" y="4429061"/>
            <a:ext cx="2108200" cy="46228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Exonuclease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6304" y="0"/>
            <a:ext cx="2595880" cy="1226820"/>
            <a:chOff x="146304" y="0"/>
            <a:chExt cx="2595880" cy="12268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4" y="24383"/>
              <a:ext cx="2503932" cy="12024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4" y="0"/>
              <a:ext cx="2034539" cy="11704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4312" y="0"/>
              <a:ext cx="2500630" cy="1200150"/>
            </a:xfrm>
            <a:custGeom>
              <a:avLst/>
              <a:gdLst/>
              <a:ahLst/>
              <a:cxnLst/>
              <a:rect l="l" t="t" r="r" b="b"/>
              <a:pathLst>
                <a:path w="2500630" h="1200150">
                  <a:moveTo>
                    <a:pt x="2500249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2500249" y="1200150"/>
                  </a:lnTo>
                  <a:lnTo>
                    <a:pt x="25002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4312" y="0"/>
            <a:ext cx="2500630" cy="12001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0805" marR="82423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6600CC"/>
                </a:solidFill>
              </a:rPr>
              <a:t>Figure</a:t>
            </a:r>
            <a:r>
              <a:rPr sz="2400" spc="-60" dirty="0">
                <a:solidFill>
                  <a:srgbClr val="6600CC"/>
                </a:solidFill>
              </a:rPr>
              <a:t> </a:t>
            </a:r>
            <a:r>
              <a:rPr sz="2400" spc="-25" dirty="0">
                <a:solidFill>
                  <a:srgbClr val="6600CC"/>
                </a:solidFill>
              </a:rPr>
              <a:t>6-</a:t>
            </a:r>
            <a:r>
              <a:rPr sz="2400" spc="-50" dirty="0">
                <a:solidFill>
                  <a:srgbClr val="6600CC"/>
                </a:solidFill>
              </a:rPr>
              <a:t>5 </a:t>
            </a:r>
            <a:r>
              <a:rPr sz="2400" spc="-10" dirty="0">
                <a:solidFill>
                  <a:srgbClr val="6600CC"/>
                </a:solidFill>
              </a:rPr>
              <a:t>Mismatch repair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571500" y="5500687"/>
            <a:ext cx="3630929" cy="457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DNA</a:t>
            </a:r>
            <a:r>
              <a:rPr sz="2400" b="1" spc="-10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polymerase</a:t>
            </a:r>
            <a:r>
              <a:rPr sz="24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6600CC"/>
                </a:solidFill>
                <a:latin typeface="Tahoma"/>
                <a:cs typeface="Tahoma"/>
              </a:rPr>
              <a:t>III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33315" y="5478779"/>
            <a:ext cx="3952240" cy="510540"/>
            <a:chOff x="4433315" y="5478779"/>
            <a:chExt cx="3952240" cy="51054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4755" y="5524499"/>
              <a:ext cx="3860292" cy="4648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3315" y="5478779"/>
              <a:ext cx="3912108" cy="4602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00625" y="5500687"/>
              <a:ext cx="3857625" cy="462280"/>
            </a:xfrm>
            <a:custGeom>
              <a:avLst/>
              <a:gdLst/>
              <a:ahLst/>
              <a:cxnLst/>
              <a:rect l="l" t="t" r="r" b="b"/>
              <a:pathLst>
                <a:path w="3857625" h="462279">
                  <a:moveTo>
                    <a:pt x="3857625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3857625" y="461962"/>
                  </a:lnTo>
                  <a:lnTo>
                    <a:pt x="38576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00626" y="5500687"/>
            <a:ext cx="3857625" cy="4622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Sealed</a:t>
            </a:r>
            <a:r>
              <a:rPr sz="2400" b="1" spc="-8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with</a:t>
            </a:r>
            <a:r>
              <a:rPr sz="24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DNA</a:t>
            </a:r>
            <a:r>
              <a:rPr sz="24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Tahoma"/>
                <a:cs typeface="Tahoma"/>
              </a:rPr>
              <a:t>ligase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57375" y="1857438"/>
            <a:ext cx="960755" cy="462280"/>
          </a:xfrm>
          <a:custGeom>
            <a:avLst/>
            <a:gdLst/>
            <a:ahLst/>
            <a:cxnLst/>
            <a:rect l="l" t="t" r="r" b="b"/>
            <a:pathLst>
              <a:path w="960755" h="462280">
                <a:moveTo>
                  <a:pt x="960437" y="0"/>
                </a:moveTo>
                <a:lnTo>
                  <a:pt x="0" y="0"/>
                </a:lnTo>
                <a:lnTo>
                  <a:pt x="0" y="461962"/>
                </a:lnTo>
                <a:lnTo>
                  <a:pt x="960437" y="461962"/>
                </a:lnTo>
                <a:lnTo>
                  <a:pt x="960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36369" y="1889252"/>
            <a:ext cx="79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ahoma"/>
                <a:cs typeface="Tahoma"/>
              </a:rPr>
              <a:t>MutL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0125" y="3214687"/>
            <a:ext cx="96075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20" dirty="0">
                <a:latin typeface="Tahoma"/>
                <a:cs typeface="Tahoma"/>
              </a:rPr>
              <a:t>MutL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0250" y="2357437"/>
            <a:ext cx="101917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20" dirty="0">
                <a:latin typeface="Tahoma"/>
                <a:cs typeface="Tahoma"/>
              </a:rPr>
              <a:t>MutH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0998" y="4247133"/>
            <a:ext cx="65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ahoma"/>
                <a:cs typeface="Tahoma"/>
              </a:rPr>
              <a:t>nick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5875" y="4214812"/>
            <a:ext cx="1019175" cy="428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spc="-20" dirty="0">
                <a:latin typeface="Tahoma"/>
                <a:cs typeface="Tahoma"/>
              </a:rPr>
              <a:t>MutH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14751" y="6467475"/>
            <a:ext cx="3062605" cy="390525"/>
          </a:xfrm>
          <a:custGeom>
            <a:avLst/>
            <a:gdLst/>
            <a:ahLst/>
            <a:cxnLst/>
            <a:rect l="l" t="t" r="r" b="b"/>
            <a:pathLst>
              <a:path w="3062604" h="390525">
                <a:moveTo>
                  <a:pt x="3062224" y="0"/>
                </a:moveTo>
                <a:lnTo>
                  <a:pt x="0" y="0"/>
                </a:lnTo>
                <a:lnTo>
                  <a:pt x="0" y="390523"/>
                </a:lnTo>
                <a:lnTo>
                  <a:pt x="3062224" y="390523"/>
                </a:lnTo>
                <a:lnTo>
                  <a:pt x="3062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22750" y="1031875"/>
            <a:ext cx="21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ahoma"/>
                <a:cs typeface="Tahoma"/>
              </a:rPr>
              <a:t>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5853" y="1532001"/>
            <a:ext cx="252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Tahoma"/>
                <a:cs typeface="Tahoma"/>
              </a:rPr>
              <a:t>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22750" y="3470007"/>
            <a:ext cx="253365" cy="88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2400" b="1" spc="-50" dirty="0">
                <a:latin typeface="Tahoma"/>
                <a:cs typeface="Tahoma"/>
              </a:rPr>
              <a:t>T 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25219" y="4676013"/>
            <a:ext cx="2835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09850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Helicase</a:t>
            </a:r>
            <a:r>
              <a:rPr sz="2400" b="1" spc="-1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ahoma"/>
                <a:cs typeface="Tahoma"/>
              </a:rPr>
              <a:t>(UrvD)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	</a:t>
            </a:r>
            <a:r>
              <a:rPr sz="3600" b="1" spc="-75" baseline="-39351" dirty="0">
                <a:latin typeface="Tahoma"/>
                <a:cs typeface="Tahoma"/>
              </a:rPr>
              <a:t>T</a:t>
            </a:r>
            <a:endParaRPr sz="3600" baseline="-39351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94126" y="5890666"/>
            <a:ext cx="2872740" cy="100139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974090" marR="1681480" indent="22225" algn="ctr">
              <a:lnSpc>
                <a:spcPct val="78200"/>
              </a:lnSpc>
              <a:spcBef>
                <a:spcPts val="725"/>
              </a:spcBef>
            </a:pPr>
            <a:r>
              <a:rPr sz="2400" b="1" spc="-50" dirty="0">
                <a:latin typeface="Tahoma"/>
                <a:cs typeface="Tahoma"/>
              </a:rPr>
              <a:t>T 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50"/>
              </a:lnSpc>
            </a:pPr>
            <a:r>
              <a:rPr sz="2400" b="1" dirty="0">
                <a:latin typeface="Tahoma"/>
                <a:cs typeface="Tahoma"/>
              </a:rPr>
              <a:t>Mismatch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repaired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14375"/>
            <a:ext cx="7736205" cy="1468755"/>
          </a:xfrm>
          <a:custGeom>
            <a:avLst/>
            <a:gdLst/>
            <a:ahLst/>
            <a:cxnLst/>
            <a:rect l="l" t="t" r="r" b="b"/>
            <a:pathLst>
              <a:path w="7736205" h="1468755">
                <a:moveTo>
                  <a:pt x="7735951" y="0"/>
                </a:moveTo>
                <a:lnTo>
                  <a:pt x="0" y="0"/>
                </a:lnTo>
                <a:lnTo>
                  <a:pt x="0" y="1468374"/>
                </a:lnTo>
                <a:lnTo>
                  <a:pt x="7735951" y="1468374"/>
                </a:lnTo>
                <a:lnTo>
                  <a:pt x="7735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5844" marR="5080" indent="-304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8000"/>
                </a:solidFill>
              </a:rPr>
              <a:t>How</a:t>
            </a:r>
            <a:r>
              <a:rPr sz="2800" spc="-3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does</a:t>
            </a:r>
            <a:r>
              <a:rPr sz="2800" spc="-3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the</a:t>
            </a:r>
            <a:r>
              <a:rPr sz="2800" spc="-3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mismatch</a:t>
            </a:r>
            <a:r>
              <a:rPr sz="2800" spc="-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repair</a:t>
            </a:r>
            <a:r>
              <a:rPr sz="2800" spc="-20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system </a:t>
            </a:r>
            <a:r>
              <a:rPr sz="2800" dirty="0">
                <a:solidFill>
                  <a:srgbClr val="008000"/>
                </a:solidFill>
              </a:rPr>
              <a:t>know</a:t>
            </a:r>
            <a:r>
              <a:rPr sz="2800" spc="-4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which</a:t>
            </a:r>
            <a:r>
              <a:rPr sz="2800" spc="-20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of</a:t>
            </a:r>
            <a:r>
              <a:rPr sz="2800" spc="-2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the</a:t>
            </a:r>
            <a:r>
              <a:rPr sz="2800" spc="-3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two</a:t>
            </a:r>
            <a:r>
              <a:rPr sz="2800" spc="-30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mismatched </a:t>
            </a:r>
            <a:r>
              <a:rPr sz="2800" dirty="0">
                <a:solidFill>
                  <a:srgbClr val="008000"/>
                </a:solidFill>
              </a:rPr>
              <a:t>nucleotides</a:t>
            </a:r>
            <a:r>
              <a:rPr sz="2800" spc="-75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to</a:t>
            </a:r>
            <a:r>
              <a:rPr sz="2800" spc="-95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replace?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53364" y="2816732"/>
            <a:ext cx="82073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Unlike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template,</a:t>
            </a:r>
            <a:r>
              <a:rPr sz="32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newly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synthesized</a:t>
            </a:r>
            <a:r>
              <a:rPr sz="32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strand</a:t>
            </a:r>
            <a:r>
              <a:rPr sz="32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is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not</a:t>
            </a:r>
            <a:r>
              <a:rPr sz="3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methylated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by</a:t>
            </a:r>
            <a:r>
              <a:rPr sz="3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ahoma"/>
                <a:cs typeface="Tahoma"/>
              </a:rPr>
              <a:t>Dam</a:t>
            </a:r>
            <a:r>
              <a:rPr sz="3200" b="1" spc="-2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ahoma"/>
                <a:cs typeface="Tahoma"/>
              </a:rPr>
              <a:t>methylase</a:t>
            </a:r>
            <a:r>
              <a:rPr sz="3200" b="1" spc="-5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until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few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 minutes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after</a:t>
            </a:r>
            <a:r>
              <a:rPr sz="3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synthesis.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452" y="249237"/>
            <a:ext cx="8760460" cy="6374130"/>
            <a:chOff x="187452" y="249237"/>
            <a:chExt cx="8760460" cy="6374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512" y="249237"/>
              <a:ext cx="8094599" cy="6067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372" y="6096000"/>
              <a:ext cx="8602980" cy="527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52" y="6035040"/>
              <a:ext cx="8759952" cy="5364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5750" y="6072187"/>
              <a:ext cx="8599805" cy="523875"/>
            </a:xfrm>
            <a:custGeom>
              <a:avLst/>
              <a:gdLst/>
              <a:ahLst/>
              <a:cxnLst/>
              <a:rect l="l" t="t" r="r" b="b"/>
              <a:pathLst>
                <a:path w="8599805" h="523875">
                  <a:moveTo>
                    <a:pt x="8599551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8599551" y="523875"/>
                  </a:lnTo>
                  <a:lnTo>
                    <a:pt x="85995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5750" y="6176962"/>
            <a:ext cx="8599805" cy="419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890"/>
              </a:lnSpc>
            </a:pP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800" b="1" spc="-1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6</a:t>
            </a:r>
            <a:r>
              <a:rPr sz="2800" b="1" spc="-7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Dam</a:t>
            </a:r>
            <a:r>
              <a:rPr sz="2800" b="1" spc="-7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methylation</a:t>
            </a:r>
            <a:r>
              <a:rPr sz="28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at</a:t>
            </a:r>
            <a:r>
              <a:rPr sz="2800" b="1" spc="-10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replication</a:t>
            </a:r>
            <a:r>
              <a:rPr sz="2800" b="1" spc="-7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6600CC"/>
                </a:solidFill>
                <a:latin typeface="Tahoma"/>
                <a:cs typeface="Tahoma"/>
              </a:rPr>
              <a:t>fork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22650" y="279400"/>
            <a:ext cx="941705" cy="441959"/>
            <a:chOff x="3422650" y="279400"/>
            <a:chExt cx="941705" cy="441959"/>
          </a:xfrm>
        </p:grpSpPr>
        <p:sp>
          <p:nvSpPr>
            <p:cNvPr id="9" name="object 9"/>
            <p:cNvSpPr/>
            <p:nvPr/>
          </p:nvSpPr>
          <p:spPr>
            <a:xfrm>
              <a:off x="3429000" y="285750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59">
                  <a:moveTo>
                    <a:pt x="742950" y="0"/>
                  </a:moveTo>
                  <a:lnTo>
                    <a:pt x="185674" y="0"/>
                  </a:lnTo>
                  <a:lnTo>
                    <a:pt x="0" y="214502"/>
                  </a:lnTo>
                  <a:lnTo>
                    <a:pt x="185674" y="428878"/>
                  </a:lnTo>
                  <a:lnTo>
                    <a:pt x="742950" y="428878"/>
                  </a:lnTo>
                  <a:lnTo>
                    <a:pt x="928751" y="214502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0" y="285750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59">
                  <a:moveTo>
                    <a:pt x="0" y="214502"/>
                  </a:moveTo>
                  <a:lnTo>
                    <a:pt x="185674" y="0"/>
                  </a:lnTo>
                  <a:lnTo>
                    <a:pt x="742950" y="0"/>
                  </a:lnTo>
                  <a:lnTo>
                    <a:pt x="928751" y="214502"/>
                  </a:lnTo>
                  <a:lnTo>
                    <a:pt x="742950" y="428878"/>
                  </a:lnTo>
                  <a:lnTo>
                    <a:pt x="185674" y="428878"/>
                  </a:lnTo>
                  <a:lnTo>
                    <a:pt x="0" y="2145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79621" y="317372"/>
            <a:ext cx="581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CH3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23026" y="1031875"/>
            <a:ext cx="941705" cy="441959"/>
            <a:chOff x="5923026" y="1031875"/>
            <a:chExt cx="941705" cy="441959"/>
          </a:xfrm>
        </p:grpSpPr>
        <p:sp>
          <p:nvSpPr>
            <p:cNvPr id="13" name="object 13"/>
            <p:cNvSpPr/>
            <p:nvPr/>
          </p:nvSpPr>
          <p:spPr>
            <a:xfrm>
              <a:off x="5929376" y="1038225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59">
                  <a:moveTo>
                    <a:pt x="742823" y="0"/>
                  </a:moveTo>
                  <a:lnTo>
                    <a:pt x="185674" y="0"/>
                  </a:lnTo>
                  <a:lnTo>
                    <a:pt x="0" y="214502"/>
                  </a:lnTo>
                  <a:lnTo>
                    <a:pt x="185674" y="428878"/>
                  </a:lnTo>
                  <a:lnTo>
                    <a:pt x="742823" y="428878"/>
                  </a:lnTo>
                  <a:lnTo>
                    <a:pt x="928624" y="214502"/>
                  </a:lnTo>
                  <a:lnTo>
                    <a:pt x="7428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29376" y="1038225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59">
                  <a:moveTo>
                    <a:pt x="0" y="214502"/>
                  </a:moveTo>
                  <a:lnTo>
                    <a:pt x="185674" y="0"/>
                  </a:lnTo>
                  <a:lnTo>
                    <a:pt x="742823" y="0"/>
                  </a:lnTo>
                  <a:lnTo>
                    <a:pt x="928624" y="214502"/>
                  </a:lnTo>
                  <a:lnTo>
                    <a:pt x="742823" y="428878"/>
                  </a:lnTo>
                  <a:lnTo>
                    <a:pt x="185674" y="428878"/>
                  </a:lnTo>
                  <a:lnTo>
                    <a:pt x="0" y="2145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80505" y="1069975"/>
            <a:ext cx="581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CH3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37275" y="2565400"/>
            <a:ext cx="941705" cy="441325"/>
            <a:chOff x="6137275" y="2565400"/>
            <a:chExt cx="941705" cy="441325"/>
          </a:xfrm>
        </p:grpSpPr>
        <p:sp>
          <p:nvSpPr>
            <p:cNvPr id="17" name="object 17"/>
            <p:cNvSpPr/>
            <p:nvPr/>
          </p:nvSpPr>
          <p:spPr>
            <a:xfrm>
              <a:off x="6143625" y="2571750"/>
              <a:ext cx="929005" cy="428625"/>
            </a:xfrm>
            <a:custGeom>
              <a:avLst/>
              <a:gdLst/>
              <a:ahLst/>
              <a:cxnLst/>
              <a:rect l="l" t="t" r="r" b="b"/>
              <a:pathLst>
                <a:path w="929004" h="428625">
                  <a:moveTo>
                    <a:pt x="742950" y="0"/>
                  </a:moveTo>
                  <a:lnTo>
                    <a:pt x="185674" y="0"/>
                  </a:lnTo>
                  <a:lnTo>
                    <a:pt x="0" y="214249"/>
                  </a:lnTo>
                  <a:lnTo>
                    <a:pt x="185674" y="428625"/>
                  </a:lnTo>
                  <a:lnTo>
                    <a:pt x="742950" y="428625"/>
                  </a:lnTo>
                  <a:lnTo>
                    <a:pt x="928751" y="214249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3625" y="2571750"/>
              <a:ext cx="929005" cy="428625"/>
            </a:xfrm>
            <a:custGeom>
              <a:avLst/>
              <a:gdLst/>
              <a:ahLst/>
              <a:cxnLst/>
              <a:rect l="l" t="t" r="r" b="b"/>
              <a:pathLst>
                <a:path w="929004" h="428625">
                  <a:moveTo>
                    <a:pt x="0" y="214249"/>
                  </a:moveTo>
                  <a:lnTo>
                    <a:pt x="185674" y="0"/>
                  </a:lnTo>
                  <a:lnTo>
                    <a:pt x="742950" y="0"/>
                  </a:lnTo>
                  <a:lnTo>
                    <a:pt x="928751" y="214249"/>
                  </a:lnTo>
                  <a:lnTo>
                    <a:pt x="742950" y="428625"/>
                  </a:lnTo>
                  <a:lnTo>
                    <a:pt x="185674" y="428625"/>
                  </a:lnTo>
                  <a:lnTo>
                    <a:pt x="0" y="2142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94882" y="2642057"/>
            <a:ext cx="581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CH3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08275" y="3532251"/>
            <a:ext cx="1513205" cy="903605"/>
            <a:chOff x="2708275" y="3532251"/>
            <a:chExt cx="1513205" cy="903605"/>
          </a:xfrm>
        </p:grpSpPr>
        <p:sp>
          <p:nvSpPr>
            <p:cNvPr id="21" name="object 21"/>
            <p:cNvSpPr/>
            <p:nvPr/>
          </p:nvSpPr>
          <p:spPr>
            <a:xfrm>
              <a:off x="3286125" y="3538601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60">
                  <a:moveTo>
                    <a:pt x="742950" y="0"/>
                  </a:moveTo>
                  <a:lnTo>
                    <a:pt x="185674" y="0"/>
                  </a:lnTo>
                  <a:lnTo>
                    <a:pt x="0" y="214375"/>
                  </a:lnTo>
                  <a:lnTo>
                    <a:pt x="185674" y="428879"/>
                  </a:lnTo>
                  <a:lnTo>
                    <a:pt x="742950" y="428879"/>
                  </a:lnTo>
                  <a:lnTo>
                    <a:pt x="928751" y="214375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86125" y="3538601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60">
                  <a:moveTo>
                    <a:pt x="0" y="214375"/>
                  </a:moveTo>
                  <a:lnTo>
                    <a:pt x="185674" y="0"/>
                  </a:lnTo>
                  <a:lnTo>
                    <a:pt x="742950" y="0"/>
                  </a:lnTo>
                  <a:lnTo>
                    <a:pt x="928751" y="214375"/>
                  </a:lnTo>
                  <a:lnTo>
                    <a:pt x="742950" y="428879"/>
                  </a:lnTo>
                  <a:lnTo>
                    <a:pt x="185674" y="428879"/>
                  </a:lnTo>
                  <a:lnTo>
                    <a:pt x="0" y="2143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14625" y="4000500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60">
                  <a:moveTo>
                    <a:pt x="742950" y="0"/>
                  </a:moveTo>
                  <a:lnTo>
                    <a:pt x="185674" y="0"/>
                  </a:lnTo>
                  <a:lnTo>
                    <a:pt x="0" y="214502"/>
                  </a:lnTo>
                  <a:lnTo>
                    <a:pt x="185674" y="428879"/>
                  </a:lnTo>
                  <a:lnTo>
                    <a:pt x="742950" y="428879"/>
                  </a:lnTo>
                  <a:lnTo>
                    <a:pt x="928751" y="214502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4625" y="4000500"/>
              <a:ext cx="929005" cy="429259"/>
            </a:xfrm>
            <a:custGeom>
              <a:avLst/>
              <a:gdLst/>
              <a:ahLst/>
              <a:cxnLst/>
              <a:rect l="l" t="t" r="r" b="b"/>
              <a:pathLst>
                <a:path w="929004" h="429260">
                  <a:moveTo>
                    <a:pt x="0" y="214502"/>
                  </a:moveTo>
                  <a:lnTo>
                    <a:pt x="185674" y="0"/>
                  </a:lnTo>
                  <a:lnTo>
                    <a:pt x="742950" y="0"/>
                  </a:lnTo>
                  <a:lnTo>
                    <a:pt x="928751" y="214502"/>
                  </a:lnTo>
                  <a:lnTo>
                    <a:pt x="742950" y="428879"/>
                  </a:lnTo>
                  <a:lnTo>
                    <a:pt x="185674" y="428879"/>
                  </a:lnTo>
                  <a:lnTo>
                    <a:pt x="0" y="2145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65247" y="3474592"/>
            <a:ext cx="1152525" cy="94996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855"/>
              </a:spcBef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CH3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CH3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14500" y="5572125"/>
            <a:ext cx="101917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spc="-20" dirty="0">
                <a:latin typeface="Tahoma"/>
                <a:cs typeface="Tahoma"/>
              </a:rPr>
              <a:t>MutH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14751" y="5715000"/>
            <a:ext cx="822325" cy="462280"/>
          </a:xfrm>
          <a:custGeom>
            <a:avLst/>
            <a:gdLst/>
            <a:ahLst/>
            <a:cxnLst/>
            <a:rect l="l" t="t" r="r" b="b"/>
            <a:pathLst>
              <a:path w="822325" h="462279">
                <a:moveTo>
                  <a:pt x="822325" y="0"/>
                </a:moveTo>
                <a:lnTo>
                  <a:pt x="0" y="0"/>
                </a:lnTo>
                <a:lnTo>
                  <a:pt x="0" y="461962"/>
                </a:lnTo>
                <a:lnTo>
                  <a:pt x="822325" y="461962"/>
                </a:lnTo>
                <a:lnTo>
                  <a:pt x="822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14751" y="5715000"/>
            <a:ext cx="822325" cy="3575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ts val="2455"/>
              </a:lnSpc>
              <a:spcBef>
                <a:spcPts val="355"/>
              </a:spcBef>
            </a:pPr>
            <a:r>
              <a:rPr sz="2400" b="1" spc="-20" dirty="0">
                <a:latin typeface="Tahoma"/>
                <a:cs typeface="Tahoma"/>
              </a:rPr>
              <a:t>nick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5876"/>
            <a:ext cx="9132951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75128"/>
            <a:ext cx="8622665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2672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87985" algn="l"/>
              </a:tabLst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	MutS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embraces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4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3366"/>
                </a:solidFill>
                <a:latin typeface="Tahoma"/>
                <a:cs typeface="Tahoma"/>
              </a:rPr>
              <a:t>mismatch-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containing</a:t>
            </a:r>
            <a:r>
              <a:rPr sz="24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DNA,</a:t>
            </a:r>
            <a:r>
              <a:rPr sz="24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3366"/>
                </a:solidFill>
                <a:latin typeface="Tahoma"/>
                <a:cs typeface="Tahoma"/>
              </a:rPr>
              <a:t>and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then</a:t>
            </a:r>
            <a:r>
              <a:rPr sz="24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recruits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MutL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24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which</a:t>
            </a:r>
            <a:r>
              <a:rPr sz="24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in</a:t>
            </a:r>
            <a:r>
              <a:rPr sz="24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turn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activates</a:t>
            </a:r>
            <a:r>
              <a:rPr sz="24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990000"/>
                </a:solidFill>
                <a:latin typeface="Tahoma"/>
                <a:cs typeface="Tahoma"/>
              </a:rPr>
              <a:t>MutH.</a:t>
            </a:r>
            <a:endParaRPr sz="2400">
              <a:latin typeface="Tahoma"/>
              <a:cs typeface="Tahoma"/>
            </a:endParaRPr>
          </a:p>
          <a:p>
            <a:pPr marL="355600" marR="32384" indent="-3429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5600" algn="l"/>
                <a:tab pos="388620" algn="l"/>
              </a:tabLst>
            </a:pP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	MutH</a:t>
            </a:r>
            <a:r>
              <a:rPr sz="24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is</a:t>
            </a:r>
            <a:r>
              <a:rPr sz="2400" b="1" spc="-3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an</a:t>
            </a:r>
            <a:r>
              <a:rPr sz="24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enzyme</a:t>
            </a:r>
            <a:r>
              <a:rPr sz="24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causing</a:t>
            </a:r>
            <a:r>
              <a:rPr sz="24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an</a:t>
            </a:r>
            <a:r>
              <a:rPr sz="24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incision</a:t>
            </a:r>
            <a:r>
              <a:rPr sz="2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or</a:t>
            </a:r>
            <a:r>
              <a:rPr sz="24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nick</a:t>
            </a:r>
            <a:r>
              <a:rPr sz="2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on</a:t>
            </a:r>
            <a:r>
              <a:rPr sz="24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2400" b="1" spc="-10" dirty="0">
                <a:solidFill>
                  <a:srgbClr val="003366"/>
                </a:solidFill>
                <a:latin typeface="Tahoma"/>
                <a:cs typeface="Tahoma"/>
              </a:rPr>
              <a:t>unmethylated,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newly</a:t>
            </a:r>
            <a:r>
              <a:rPr sz="24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ahoma"/>
                <a:cs typeface="Tahoma"/>
              </a:rPr>
              <a:t>synthesized</a:t>
            </a:r>
            <a:r>
              <a:rPr sz="24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strand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near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4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3366"/>
                </a:solidFill>
                <a:latin typeface="Tahoma"/>
                <a:cs typeface="Tahoma"/>
              </a:rPr>
              <a:t>site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4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4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ahoma"/>
                <a:cs typeface="Tahoma"/>
              </a:rPr>
              <a:t>mismatch.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  <a:tab pos="387985" algn="l"/>
              </a:tabLst>
            </a:pP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	Nicking</a:t>
            </a:r>
            <a:r>
              <a:rPr sz="2400" b="1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is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followed</a:t>
            </a:r>
            <a:r>
              <a:rPr sz="24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by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4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action</a:t>
            </a:r>
            <a:r>
              <a:rPr sz="24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400" b="1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24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specific</a:t>
            </a:r>
            <a:r>
              <a:rPr sz="24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990000"/>
                </a:solidFill>
                <a:latin typeface="Tahoma"/>
                <a:cs typeface="Tahoma"/>
              </a:rPr>
              <a:t>helicase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(UrvD),</a:t>
            </a:r>
            <a:r>
              <a:rPr sz="24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which</a:t>
            </a:r>
            <a:r>
              <a:rPr sz="24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unwinds</a:t>
            </a:r>
            <a:r>
              <a:rPr sz="24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24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DNA,</a:t>
            </a:r>
            <a:r>
              <a:rPr sz="24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and</a:t>
            </a:r>
            <a:r>
              <a:rPr sz="24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one</a:t>
            </a:r>
            <a:r>
              <a:rPr sz="24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4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Tahoma"/>
                <a:cs typeface="Tahoma"/>
              </a:rPr>
              <a:t>three </a:t>
            </a:r>
            <a:r>
              <a:rPr sz="2400" b="1" spc="-10" dirty="0">
                <a:solidFill>
                  <a:srgbClr val="990000"/>
                </a:solidFill>
                <a:latin typeface="Tahoma"/>
                <a:cs typeface="Tahoma"/>
              </a:rPr>
              <a:t>exonucleases.</a:t>
            </a:r>
            <a:endParaRPr sz="2400">
              <a:latin typeface="Tahoma"/>
              <a:cs typeface="Tahoma"/>
            </a:endParaRPr>
          </a:p>
          <a:p>
            <a:pPr marL="355600" marR="98298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  <a:tab pos="387985" algn="l"/>
              </a:tabLst>
            </a:pP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	The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gap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is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filled</a:t>
            </a:r>
            <a:r>
              <a:rPr sz="24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by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Pol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III</a:t>
            </a:r>
            <a:r>
              <a:rPr sz="2400" b="1" spc="-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and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sealed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with</a:t>
            </a:r>
            <a:r>
              <a:rPr sz="24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ahoma"/>
                <a:cs typeface="Tahoma"/>
              </a:rPr>
              <a:t>DNA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ligase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15849"/>
            <a:ext cx="8792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Summary</a:t>
            </a:r>
            <a:r>
              <a:rPr sz="3200" spc="-6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for</a:t>
            </a:r>
            <a:r>
              <a:rPr sz="3200" spc="-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the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mismatch</a:t>
            </a:r>
            <a:r>
              <a:rPr sz="3200" spc="-4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repair</a:t>
            </a:r>
            <a:r>
              <a:rPr sz="3200" spc="-4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pathway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2459482"/>
            <a:ext cx="806132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C3300"/>
                </a:solidFill>
                <a:latin typeface="Tahoma"/>
                <a:cs typeface="Tahoma"/>
              </a:rPr>
              <a:t>Eukaryotic</a:t>
            </a:r>
            <a:r>
              <a:rPr sz="3200" b="1" spc="-7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ahoma"/>
                <a:cs typeface="Tahoma"/>
              </a:rPr>
              <a:t>cells</a:t>
            </a:r>
            <a:r>
              <a:rPr sz="3200" b="1" spc="-2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also</a:t>
            </a:r>
            <a:r>
              <a:rPr sz="3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repair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mismatches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using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homologs</a:t>
            </a:r>
            <a:r>
              <a:rPr sz="3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to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MutS</a:t>
            </a:r>
            <a:r>
              <a:rPr sz="32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(MSH)</a:t>
            </a:r>
            <a:r>
              <a:rPr sz="32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Tahoma"/>
                <a:cs typeface="Tahoma"/>
              </a:rPr>
              <a:t>and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MutL</a:t>
            </a:r>
            <a:r>
              <a:rPr sz="32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(MLH)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But,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they</a:t>
            </a:r>
            <a:r>
              <a:rPr sz="3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lack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MutH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endParaRPr sz="3200">
              <a:latin typeface="Tahoma"/>
              <a:cs typeface="Tahoma"/>
            </a:endParaRPr>
          </a:p>
          <a:p>
            <a:pPr marL="355600" marR="461645">
              <a:lnSpc>
                <a:spcPct val="100000"/>
              </a:lnSpc>
            </a:pP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which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creates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nick,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and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E.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coli’s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hemimethylation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,</a:t>
            </a:r>
            <a:r>
              <a:rPr sz="32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which</a:t>
            </a:r>
            <a:r>
              <a:rPr sz="3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mark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newly</a:t>
            </a:r>
            <a:r>
              <a:rPr sz="3200" b="1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synthesized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strand.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3275" algn="l"/>
              </a:tabLst>
            </a:pPr>
            <a:r>
              <a:rPr sz="4400" dirty="0">
                <a:solidFill>
                  <a:srgbClr val="333399"/>
                </a:solidFill>
              </a:rPr>
              <a:t>Part</a:t>
            </a:r>
            <a:r>
              <a:rPr sz="4400" spc="-30" dirty="0">
                <a:solidFill>
                  <a:srgbClr val="333399"/>
                </a:solidFill>
              </a:rPr>
              <a:t> </a:t>
            </a:r>
            <a:r>
              <a:rPr sz="4400" spc="-25" dirty="0">
                <a:solidFill>
                  <a:srgbClr val="333399"/>
                </a:solidFill>
              </a:rPr>
              <a:t>2:</a:t>
            </a:r>
            <a:r>
              <a:rPr sz="4400" dirty="0">
                <a:solidFill>
                  <a:srgbClr val="333399"/>
                </a:solidFill>
              </a:rPr>
              <a:t>	DNA</a:t>
            </a:r>
            <a:r>
              <a:rPr sz="4400" spc="-20" dirty="0">
                <a:solidFill>
                  <a:srgbClr val="333399"/>
                </a:solidFill>
              </a:rPr>
              <a:t> </a:t>
            </a:r>
            <a:r>
              <a:rPr sz="4400" spc="-10" dirty="0">
                <a:solidFill>
                  <a:srgbClr val="333399"/>
                </a:solidFill>
              </a:rPr>
              <a:t>damage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93165" y="2673857"/>
            <a:ext cx="7369809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DNA</a:t>
            </a:r>
            <a:r>
              <a:rPr sz="3200" b="1" spc="-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damage</a:t>
            </a:r>
            <a:r>
              <a:rPr sz="32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can</a:t>
            </a:r>
            <a:r>
              <a:rPr sz="3200" b="1" spc="-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be</a:t>
            </a:r>
            <a:r>
              <a:rPr sz="32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caused</a:t>
            </a:r>
            <a:r>
              <a:rPr sz="3200" b="1" spc="-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000066"/>
                </a:solidFill>
                <a:latin typeface="Tahoma"/>
                <a:cs typeface="Tahoma"/>
              </a:rPr>
              <a:t>by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environmental</a:t>
            </a:r>
            <a:r>
              <a:rPr sz="32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mutagens,</a:t>
            </a:r>
            <a:r>
              <a:rPr sz="32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but</a:t>
            </a:r>
            <a:r>
              <a:rPr sz="3200" b="1" spc="-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000066"/>
                </a:solidFill>
                <a:latin typeface="Tahoma"/>
                <a:cs typeface="Tahoma"/>
              </a:rPr>
              <a:t>can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also</a:t>
            </a:r>
            <a:r>
              <a:rPr sz="32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result</a:t>
            </a:r>
            <a:r>
              <a:rPr sz="32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from</a:t>
            </a:r>
            <a:r>
              <a:rPr sz="32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3200" b="1" spc="-1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action</a:t>
            </a:r>
            <a:r>
              <a:rPr sz="32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3200" b="1" spc="-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0066"/>
                </a:solidFill>
                <a:latin typeface="Tahoma"/>
                <a:cs typeface="Tahoma"/>
              </a:rPr>
              <a:t>water.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2818256"/>
            <a:ext cx="7024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</a:rPr>
              <a:t>DNA</a:t>
            </a:r>
            <a:r>
              <a:rPr sz="2800" spc="-114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undergoes</a:t>
            </a:r>
            <a:r>
              <a:rPr sz="2800" spc="-9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damage</a:t>
            </a:r>
            <a:r>
              <a:rPr sz="2800" spc="-8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spontaneously </a:t>
            </a:r>
            <a:r>
              <a:rPr sz="2800" dirty="0">
                <a:solidFill>
                  <a:srgbClr val="001F5F"/>
                </a:solidFill>
              </a:rPr>
              <a:t>from</a:t>
            </a:r>
            <a:r>
              <a:rPr sz="2800" spc="-55" dirty="0">
                <a:solidFill>
                  <a:srgbClr val="001F5F"/>
                </a:solidFill>
              </a:rPr>
              <a:t> </a:t>
            </a:r>
            <a:r>
              <a:rPr sz="2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hydrolysis</a:t>
            </a:r>
            <a:r>
              <a:rPr sz="2800" dirty="0">
                <a:solidFill>
                  <a:srgbClr val="001F5F"/>
                </a:solidFill>
              </a:rPr>
              <a:t>,</a:t>
            </a:r>
            <a:r>
              <a:rPr sz="2800" spc="-4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such</a:t>
            </a:r>
            <a:r>
              <a:rPr sz="2800" spc="-6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as</a:t>
            </a:r>
            <a:r>
              <a:rPr sz="2800" spc="-45" dirty="0">
                <a:solidFill>
                  <a:srgbClr val="001F5F"/>
                </a:solidFill>
              </a:rPr>
              <a:t> </a:t>
            </a:r>
            <a:r>
              <a:rPr sz="2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deamination</a:t>
            </a:r>
            <a:r>
              <a:rPr sz="2800" spc="-1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(most</a:t>
            </a:r>
            <a:r>
              <a:rPr sz="2800" spc="-9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frequently)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and</a:t>
            </a:r>
            <a:r>
              <a:rPr sz="2800" spc="-70" dirty="0">
                <a:solidFill>
                  <a:srgbClr val="001F5F"/>
                </a:solidFill>
              </a:rPr>
              <a:t> </a:t>
            </a:r>
            <a:r>
              <a:rPr sz="2800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depurination.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37350"/>
            <a:chOff x="0" y="0"/>
            <a:chExt cx="9144000" cy="673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0"/>
              <a:ext cx="7810500" cy="67373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3" y="452627"/>
              <a:ext cx="2898648" cy="1863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6427"/>
              <a:ext cx="2808732" cy="18928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28625"/>
              <a:ext cx="2895600" cy="1860550"/>
            </a:xfrm>
            <a:custGeom>
              <a:avLst/>
              <a:gdLst/>
              <a:ahLst/>
              <a:cxnLst/>
              <a:rect l="l" t="t" r="r" b="b"/>
              <a:pathLst>
                <a:path w="2895600" h="1860550">
                  <a:moveTo>
                    <a:pt x="2895600" y="0"/>
                  </a:moveTo>
                  <a:lnTo>
                    <a:pt x="0" y="0"/>
                  </a:lnTo>
                  <a:lnTo>
                    <a:pt x="0" y="1860550"/>
                  </a:lnTo>
                  <a:lnTo>
                    <a:pt x="2895600" y="186055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831" y="1772792"/>
              <a:ext cx="1781810" cy="17145"/>
            </a:xfrm>
            <a:custGeom>
              <a:avLst/>
              <a:gdLst/>
              <a:ahLst/>
              <a:cxnLst/>
              <a:rect l="l" t="t" r="r" b="b"/>
              <a:pathLst>
                <a:path w="1781810" h="17144">
                  <a:moveTo>
                    <a:pt x="1781556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781556" y="16763"/>
                  </a:lnTo>
                  <a:lnTo>
                    <a:pt x="1781556" y="0"/>
                  </a:lnTo>
                  <a:close/>
                </a:path>
              </a:pathLst>
            </a:custGeom>
            <a:solidFill>
              <a:srgbClr val="66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428625"/>
            <a:ext cx="2895600" cy="18605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1440" marR="424815">
              <a:lnSpc>
                <a:spcPct val="100000"/>
              </a:lnSpc>
              <a:spcBef>
                <a:spcPts val="34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2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7: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Mutation</a:t>
            </a:r>
            <a:r>
              <a:rPr sz="2800" b="1" spc="-1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due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to</a:t>
            </a:r>
            <a:r>
              <a:rPr sz="2800" b="1" spc="-2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Tahoma"/>
                <a:cs typeface="Tahoma"/>
              </a:rPr>
              <a:t>hydrolytic damage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37126" y="16256"/>
            <a:ext cx="3623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20" dirty="0">
                <a:solidFill>
                  <a:srgbClr val="000066"/>
                </a:solidFill>
              </a:rPr>
              <a:t>Deamination</a:t>
            </a:r>
            <a:r>
              <a:rPr sz="3200" spc="-95" dirty="0">
                <a:solidFill>
                  <a:srgbClr val="000066"/>
                </a:solidFill>
              </a:rPr>
              <a:t> </a:t>
            </a:r>
            <a:r>
              <a:rPr sz="3200" spc="90" dirty="0">
                <a:solidFill>
                  <a:srgbClr val="000066"/>
                </a:solidFill>
              </a:rPr>
              <a:t>C</a:t>
            </a:r>
            <a:r>
              <a:rPr sz="3200" b="0" spc="90" dirty="0">
                <a:solidFill>
                  <a:srgbClr val="000066"/>
                </a:solidFill>
                <a:latin typeface="Symbol"/>
                <a:cs typeface="Symbol"/>
              </a:rPr>
              <a:t></a:t>
            </a:r>
            <a:r>
              <a:rPr sz="3200" spc="90" dirty="0">
                <a:solidFill>
                  <a:srgbClr val="000066"/>
                </a:solidFill>
              </a:rPr>
              <a:t>U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942970"/>
            <a:ext cx="23717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0066"/>
                </a:solidFill>
                <a:latin typeface="Tahoma"/>
                <a:cs typeface="Tahoma"/>
              </a:rPr>
              <a:t>Apurinic </a:t>
            </a:r>
            <a:r>
              <a:rPr sz="3200" b="1" spc="-110" dirty="0">
                <a:solidFill>
                  <a:srgbClr val="000066"/>
                </a:solidFill>
                <a:latin typeface="Tahoma"/>
                <a:cs typeface="Tahoma"/>
              </a:rPr>
              <a:t>deoxyribose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875" y="4857750"/>
            <a:ext cx="3000375" cy="1078230"/>
          </a:xfrm>
          <a:prstGeom prst="rect">
            <a:avLst/>
          </a:prstGeom>
          <a:solidFill>
            <a:srgbClr val="00E3A8"/>
          </a:solidFill>
        </p:spPr>
        <p:txBody>
          <a:bodyPr vert="horz" wrap="square" lIns="0" tIns="24130" rIns="0" bIns="0" rtlCol="0">
            <a:spAutoFit/>
          </a:bodyPr>
          <a:lstStyle/>
          <a:p>
            <a:pPr marL="91440" marR="476884">
              <a:lnSpc>
                <a:spcPct val="100699"/>
              </a:lnSpc>
              <a:spcBef>
                <a:spcPts val="190"/>
              </a:spcBef>
            </a:pPr>
            <a:r>
              <a:rPr sz="3200" b="1" spc="-140" dirty="0">
                <a:solidFill>
                  <a:srgbClr val="000066"/>
                </a:solidFill>
                <a:latin typeface="Tahoma"/>
                <a:cs typeface="Tahoma"/>
              </a:rPr>
              <a:t>Deamination </a:t>
            </a:r>
            <a:r>
              <a:rPr sz="3200" b="1" spc="-80" dirty="0">
                <a:solidFill>
                  <a:srgbClr val="000066"/>
                </a:solidFill>
                <a:latin typeface="Tahoma"/>
                <a:cs typeface="Tahoma"/>
              </a:rPr>
              <a:t>5-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3200" b="1" dirty="0">
                <a:solidFill>
                  <a:srgbClr val="000066"/>
                </a:solidFill>
                <a:latin typeface="Tahoma"/>
                <a:cs typeface="Tahoma"/>
              </a:rPr>
              <a:t>C</a:t>
            </a:r>
            <a:r>
              <a:rPr sz="3200" b="1" spc="1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000066"/>
                </a:solidFill>
                <a:latin typeface="Symbol"/>
                <a:cs typeface="Symbol"/>
              </a:rPr>
              <a:t></a:t>
            </a:r>
            <a:r>
              <a:rPr sz="3200" spc="3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000066"/>
                </a:solidFill>
                <a:latin typeface="Tahoma"/>
                <a:cs typeface="Tahoma"/>
              </a:rPr>
              <a:t>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2500" y="731901"/>
            <a:ext cx="3672204" cy="5273675"/>
          </a:xfrm>
          <a:custGeom>
            <a:avLst/>
            <a:gdLst/>
            <a:ahLst/>
            <a:cxnLst/>
            <a:rect l="l" t="t" r="r" b="b"/>
            <a:pathLst>
              <a:path w="3672204" h="5273675">
                <a:moveTo>
                  <a:pt x="609600" y="0"/>
                </a:moveTo>
                <a:lnTo>
                  <a:pt x="0" y="722249"/>
                </a:lnTo>
              </a:path>
              <a:path w="3672204" h="5273675">
                <a:moveTo>
                  <a:pt x="3671951" y="19050"/>
                </a:moveTo>
                <a:lnTo>
                  <a:pt x="3062351" y="741299"/>
                </a:lnTo>
              </a:path>
              <a:path w="3672204" h="5273675">
                <a:moveTo>
                  <a:pt x="479425" y="2084324"/>
                </a:moveTo>
                <a:lnTo>
                  <a:pt x="1079500" y="2933700"/>
                </a:lnTo>
              </a:path>
              <a:path w="3672204" h="5273675">
                <a:moveTo>
                  <a:pt x="649351" y="4551299"/>
                </a:moveTo>
                <a:lnTo>
                  <a:pt x="39750" y="5273611"/>
                </a:lnTo>
              </a:path>
            </a:pathLst>
          </a:custGeom>
          <a:ln w="57150">
            <a:solidFill>
              <a:srgbClr val="3333C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500126"/>
            <a:ext cx="8593455" cy="1857375"/>
          </a:xfrm>
          <a:custGeom>
            <a:avLst/>
            <a:gdLst/>
            <a:ahLst/>
            <a:cxnLst/>
            <a:rect l="l" t="t" r="r" b="b"/>
            <a:pathLst>
              <a:path w="8593455" h="1857375">
                <a:moveTo>
                  <a:pt x="8593074" y="0"/>
                </a:moveTo>
                <a:lnTo>
                  <a:pt x="0" y="0"/>
                </a:lnTo>
                <a:lnTo>
                  <a:pt x="0" y="1857375"/>
                </a:lnTo>
                <a:lnTo>
                  <a:pt x="8593074" y="1857375"/>
                </a:lnTo>
                <a:lnTo>
                  <a:pt x="85930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531622"/>
            <a:ext cx="82569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3366"/>
                </a:solidFill>
              </a:rPr>
              <a:t>The</a:t>
            </a:r>
            <a:r>
              <a:rPr sz="2800" spc="-9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presence</a:t>
            </a:r>
            <a:r>
              <a:rPr sz="2800" spc="-7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of</a:t>
            </a:r>
            <a:r>
              <a:rPr sz="2800" spc="-8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U</a:t>
            </a:r>
            <a:r>
              <a:rPr sz="2800" spc="-9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and</a:t>
            </a:r>
            <a:r>
              <a:rPr sz="2800" spc="-8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apurinic</a:t>
            </a:r>
            <a:r>
              <a:rPr sz="2800" spc="-6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deoxyribose</a:t>
            </a:r>
            <a:r>
              <a:rPr sz="2800" spc="-75" dirty="0">
                <a:solidFill>
                  <a:srgbClr val="003366"/>
                </a:solidFill>
              </a:rPr>
              <a:t> </a:t>
            </a:r>
            <a:r>
              <a:rPr sz="2800" spc="-25" dirty="0">
                <a:solidFill>
                  <a:srgbClr val="003366"/>
                </a:solidFill>
              </a:rPr>
              <a:t>in </a:t>
            </a:r>
            <a:r>
              <a:rPr sz="2800" dirty="0">
                <a:solidFill>
                  <a:srgbClr val="003366"/>
                </a:solidFill>
              </a:rPr>
              <a:t>DNA</a:t>
            </a:r>
            <a:r>
              <a:rPr sz="2800" spc="-9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resulted</a:t>
            </a:r>
            <a:r>
              <a:rPr sz="2800" spc="-6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from</a:t>
            </a:r>
            <a:r>
              <a:rPr sz="2800" spc="-8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hydrolytic</a:t>
            </a:r>
            <a:r>
              <a:rPr sz="2800" spc="-7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reactions</a:t>
            </a:r>
            <a:r>
              <a:rPr sz="2800" spc="-75" dirty="0">
                <a:solidFill>
                  <a:srgbClr val="003366"/>
                </a:solidFill>
              </a:rPr>
              <a:t> </a:t>
            </a:r>
            <a:r>
              <a:rPr sz="2800" spc="-25" dirty="0">
                <a:solidFill>
                  <a:srgbClr val="003366"/>
                </a:solidFill>
              </a:rPr>
              <a:t>is </a:t>
            </a:r>
            <a:r>
              <a:rPr sz="2800" dirty="0">
                <a:solidFill>
                  <a:srgbClr val="003366"/>
                </a:solidFill>
              </a:rPr>
              <a:t>regarded</a:t>
            </a:r>
            <a:r>
              <a:rPr sz="2800" spc="-4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as</a:t>
            </a:r>
            <a:r>
              <a:rPr sz="2800" spc="-5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unnatural,</a:t>
            </a:r>
            <a:r>
              <a:rPr sz="2800" spc="-2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and</a:t>
            </a:r>
            <a:r>
              <a:rPr sz="2800" spc="-45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thus</a:t>
            </a:r>
            <a:r>
              <a:rPr sz="2800" spc="-5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is</a:t>
            </a:r>
            <a:r>
              <a:rPr sz="2800" spc="-35" dirty="0">
                <a:solidFill>
                  <a:srgbClr val="003366"/>
                </a:solidFill>
              </a:rPr>
              <a:t> </a:t>
            </a:r>
            <a:r>
              <a:rPr sz="2800" spc="-10" dirty="0">
                <a:solidFill>
                  <a:srgbClr val="003366"/>
                </a:solidFill>
              </a:rPr>
              <a:t>easily </a:t>
            </a:r>
            <a:r>
              <a:rPr sz="2800" dirty="0">
                <a:solidFill>
                  <a:srgbClr val="003366"/>
                </a:solidFill>
              </a:rPr>
              <a:t>recognized</a:t>
            </a:r>
            <a:r>
              <a:rPr sz="2800" spc="-130" dirty="0">
                <a:solidFill>
                  <a:srgbClr val="003366"/>
                </a:solidFill>
              </a:rPr>
              <a:t> </a:t>
            </a:r>
            <a:r>
              <a:rPr sz="2800" dirty="0">
                <a:solidFill>
                  <a:srgbClr val="003366"/>
                </a:solidFill>
              </a:rPr>
              <a:t>and</a:t>
            </a:r>
            <a:r>
              <a:rPr sz="2800" spc="-135" dirty="0">
                <a:solidFill>
                  <a:srgbClr val="003366"/>
                </a:solidFill>
              </a:rPr>
              <a:t> </a:t>
            </a:r>
            <a:r>
              <a:rPr sz="2800" spc="-10" dirty="0">
                <a:solidFill>
                  <a:srgbClr val="003366"/>
                </a:solidFill>
              </a:rPr>
              <a:t>repaired.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14312" y="5214937"/>
            <a:ext cx="8168005" cy="1384300"/>
          </a:xfrm>
          <a:prstGeom prst="rect">
            <a:avLst/>
          </a:prstGeom>
          <a:ln w="12700">
            <a:solidFill>
              <a:srgbClr val="3333C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523875">
              <a:lnSpc>
                <a:spcPct val="100400"/>
              </a:lnSpc>
              <a:spcBef>
                <a:spcPts val="315"/>
              </a:spcBef>
              <a:tabLst>
                <a:tab pos="3589020" algn="l"/>
              </a:tabLst>
            </a:pP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5-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mC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0066"/>
                </a:solidFill>
                <a:latin typeface="Symbol"/>
                <a:cs typeface="Symbol"/>
              </a:rPr>
              <a:t></a:t>
            </a:r>
            <a:r>
              <a:rPr sz="2800" spc="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T,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which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can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not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be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recognized</a:t>
            </a:r>
            <a:r>
              <a:rPr sz="28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as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an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abnormal</a:t>
            </a:r>
            <a:r>
              <a:rPr sz="2800" b="1" spc="-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base.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	So,</a:t>
            </a:r>
            <a:r>
              <a:rPr sz="28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methylated</a:t>
            </a:r>
            <a:r>
              <a:rPr sz="2800" b="1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Cs</a:t>
            </a:r>
            <a:r>
              <a:rPr sz="28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are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hotspots</a:t>
            </a:r>
            <a:r>
              <a:rPr sz="2800" b="1" spc="-1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for</a:t>
            </a:r>
            <a:r>
              <a:rPr sz="28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mutations</a:t>
            </a:r>
            <a:r>
              <a:rPr sz="28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8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vertebrate</a:t>
            </a:r>
            <a:r>
              <a:rPr sz="28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000066"/>
                </a:solidFill>
                <a:latin typeface="Tahoma"/>
                <a:cs typeface="Tahoma"/>
              </a:rPr>
              <a:t>DNA.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082" y="3032505"/>
            <a:ext cx="8332470" cy="1964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Vertebrate</a:t>
            </a:r>
            <a:r>
              <a:rPr sz="2400" b="1" spc="-12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DNA</a:t>
            </a:r>
            <a:r>
              <a:rPr sz="2400" b="1" spc="-10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frequently</a:t>
            </a:r>
            <a:r>
              <a:rPr sz="2400" b="1" spc="-9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contains</a:t>
            </a:r>
            <a:r>
              <a:rPr sz="2400" b="1" spc="-7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8000"/>
                </a:solidFill>
                <a:latin typeface="Tahoma"/>
                <a:cs typeface="Tahoma"/>
              </a:rPr>
              <a:t>5-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methyl</a:t>
            </a:r>
            <a:r>
              <a:rPr sz="2400" b="1" spc="-8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8000"/>
                </a:solidFill>
                <a:latin typeface="Tahoma"/>
                <a:cs typeface="Tahoma"/>
              </a:rPr>
              <a:t>cytosine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in</a:t>
            </a:r>
            <a:r>
              <a:rPr sz="2400" b="1" spc="-6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place</a:t>
            </a:r>
            <a:r>
              <a:rPr sz="2400" b="1" spc="-5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of</a:t>
            </a:r>
            <a:r>
              <a:rPr sz="2400" b="1" spc="-4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cytosine</a:t>
            </a:r>
            <a:r>
              <a:rPr sz="2400" b="1" spc="-2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as</a:t>
            </a:r>
            <a:r>
              <a:rPr sz="2400" b="1" spc="-4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a</a:t>
            </a:r>
            <a:r>
              <a:rPr sz="2400" b="1" spc="-5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result</a:t>
            </a:r>
            <a:r>
              <a:rPr sz="2400" b="1" spc="-4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of</a:t>
            </a:r>
            <a:r>
              <a:rPr sz="2400" b="1" spc="-5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the</a:t>
            </a:r>
            <a:r>
              <a:rPr sz="2400" b="1" spc="-5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action</a:t>
            </a:r>
            <a:r>
              <a:rPr sz="2400" b="1" spc="-2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of</a:t>
            </a:r>
            <a:r>
              <a:rPr sz="2400" b="1" spc="-6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8000"/>
                </a:solidFill>
                <a:latin typeface="Tahoma"/>
                <a:cs typeface="Tahoma"/>
              </a:rPr>
              <a:t>methyl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transferase.</a:t>
            </a:r>
            <a:r>
              <a:rPr sz="2400" b="1" spc="-6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This</a:t>
            </a:r>
            <a:r>
              <a:rPr sz="2400" b="1" spc="-3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modified</a:t>
            </a:r>
            <a:r>
              <a:rPr sz="2400" b="1" spc="-4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base</a:t>
            </a:r>
            <a:r>
              <a:rPr sz="2400" b="1" spc="-5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plays</a:t>
            </a:r>
            <a:r>
              <a:rPr sz="2400" b="1" spc="-3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a</a:t>
            </a:r>
            <a:r>
              <a:rPr sz="2400" b="1" spc="-4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role</a:t>
            </a:r>
            <a:r>
              <a:rPr sz="2400" b="1" spc="-4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8000"/>
                </a:solidFill>
                <a:latin typeface="Tahoma"/>
                <a:cs typeface="Tahoma"/>
              </a:rPr>
              <a:t>in</a:t>
            </a:r>
            <a:r>
              <a:rPr sz="2400" b="1" spc="-5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8000"/>
                </a:solidFill>
                <a:latin typeface="Tahoma"/>
                <a:cs typeface="Tahoma"/>
              </a:rPr>
              <a:t>the </a:t>
            </a:r>
            <a:r>
              <a:rPr sz="2400" b="1" spc="-10" dirty="0">
                <a:solidFill>
                  <a:srgbClr val="008000"/>
                </a:solidFill>
                <a:latin typeface="Tahoma"/>
                <a:cs typeface="Tahoma"/>
              </a:rPr>
              <a:t>transcriptional</a:t>
            </a:r>
            <a:r>
              <a:rPr sz="2400" b="1" spc="-50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8000"/>
                </a:solidFill>
                <a:latin typeface="Tahoma"/>
                <a:cs typeface="Tahoma"/>
              </a:rPr>
              <a:t>silencing.</a:t>
            </a:r>
            <a:endParaRPr sz="2400">
              <a:latin typeface="Tahoma"/>
              <a:cs typeface="Tahoma"/>
            </a:endParaRPr>
          </a:p>
          <a:p>
            <a:pPr marR="129539" algn="r">
              <a:lnSpc>
                <a:spcPct val="100000"/>
              </a:lnSpc>
              <a:spcBef>
                <a:spcPts val="865"/>
              </a:spcBef>
            </a:pPr>
            <a:r>
              <a:rPr sz="2400" spc="-20" dirty="0">
                <a:latin typeface="SimSun"/>
                <a:cs typeface="SimSun"/>
              </a:rPr>
              <a:t>第二节</a:t>
            </a:r>
            <a:endParaRPr sz="2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512445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DNA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can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be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damaged</a:t>
            </a:r>
            <a:r>
              <a:rPr sz="3200" spc="-6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by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alkylation</a:t>
            </a:r>
            <a:r>
              <a:rPr sz="3200" spc="-55" dirty="0">
                <a:solidFill>
                  <a:srgbClr val="001F5F"/>
                </a:solidFill>
              </a:rPr>
              <a:t> </a:t>
            </a:r>
            <a:r>
              <a:rPr sz="3200" spc="-50" dirty="0">
                <a:solidFill>
                  <a:srgbClr val="001F5F"/>
                </a:solidFill>
              </a:rPr>
              <a:t>, </a:t>
            </a:r>
            <a:r>
              <a:rPr sz="3200" dirty="0">
                <a:solidFill>
                  <a:srgbClr val="001F5F"/>
                </a:solidFill>
              </a:rPr>
              <a:t>oxidation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and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radiation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033272" y="2924175"/>
            <a:ext cx="6075680" cy="3749675"/>
            <a:chOff x="1033272" y="2924175"/>
            <a:chExt cx="6075680" cy="3749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5175" y="2924175"/>
              <a:ext cx="5073650" cy="3498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" y="6086855"/>
              <a:ext cx="5436108" cy="5867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272" y="6010655"/>
              <a:ext cx="5692139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2050" y="6062662"/>
              <a:ext cx="5432425" cy="584200"/>
            </a:xfrm>
            <a:custGeom>
              <a:avLst/>
              <a:gdLst/>
              <a:ahLst/>
              <a:cxnLst/>
              <a:rect l="l" t="t" r="r" b="b"/>
              <a:pathLst>
                <a:path w="5432425" h="584200">
                  <a:moveTo>
                    <a:pt x="5432425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5432425" y="584200"/>
                  </a:lnTo>
                  <a:lnTo>
                    <a:pt x="54324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2050" y="6062662"/>
            <a:ext cx="5432425" cy="5842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8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G</a:t>
            </a:r>
            <a:r>
              <a:rPr sz="3200" b="1" spc="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modification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1167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Alkylating</a:t>
            </a:r>
            <a:r>
              <a:rPr sz="2400" spc="-85" dirty="0"/>
              <a:t> </a:t>
            </a:r>
            <a:r>
              <a:rPr sz="2400" dirty="0"/>
              <a:t>chemical</a:t>
            </a:r>
            <a:r>
              <a:rPr sz="2400" spc="-35" dirty="0"/>
              <a:t>: </a:t>
            </a:r>
            <a:r>
              <a:rPr sz="2400" dirty="0"/>
              <a:t>Nitrosamines</a:t>
            </a:r>
            <a:r>
              <a:rPr sz="2400" spc="-35" dirty="0"/>
              <a:t> (</a:t>
            </a:r>
            <a:r>
              <a:rPr sz="2400" dirty="0">
                <a:latin typeface="Microsoft JhengHei"/>
                <a:cs typeface="Microsoft JhengHei"/>
              </a:rPr>
              <a:t>亚硝胺</a:t>
            </a:r>
            <a:r>
              <a:rPr sz="2400" spc="-50" dirty="0"/>
              <a:t>)</a:t>
            </a:r>
            <a:endParaRPr sz="2400">
              <a:latin typeface="Microsoft JhengHei"/>
              <a:cs typeface="Microsoft JhengHei"/>
            </a:endParaRPr>
          </a:p>
          <a:p>
            <a:pPr marL="4164329" marR="30480">
              <a:lnSpc>
                <a:spcPct val="100000"/>
              </a:lnSpc>
              <a:spcBef>
                <a:spcPts val="2170"/>
              </a:spcBef>
            </a:pPr>
            <a:r>
              <a:rPr sz="2400" spc="-20" dirty="0">
                <a:solidFill>
                  <a:srgbClr val="C00000"/>
                </a:solidFill>
              </a:rPr>
              <a:t>O</a:t>
            </a:r>
            <a:r>
              <a:rPr sz="2400" spc="-30" baseline="24305" dirty="0">
                <a:solidFill>
                  <a:srgbClr val="C00000"/>
                </a:solidFill>
              </a:rPr>
              <a:t>6</a:t>
            </a:r>
            <a:r>
              <a:rPr sz="2400" spc="-20" dirty="0">
                <a:solidFill>
                  <a:srgbClr val="C00000"/>
                </a:solidFill>
              </a:rPr>
              <a:t>-</a:t>
            </a:r>
            <a:r>
              <a:rPr sz="2400" dirty="0">
                <a:solidFill>
                  <a:srgbClr val="C00000"/>
                </a:solidFill>
              </a:rPr>
              <a:t>methylguanine</a:t>
            </a:r>
            <a:r>
              <a:rPr sz="2400" spc="-155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pairs </a:t>
            </a:r>
            <a:r>
              <a:rPr sz="2400" dirty="0">
                <a:solidFill>
                  <a:srgbClr val="C00000"/>
                </a:solidFill>
              </a:rPr>
              <a:t>with</a:t>
            </a:r>
            <a:r>
              <a:rPr sz="2400" spc="-85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thymine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8876" y="2214626"/>
            <a:ext cx="5480050" cy="2246630"/>
          </a:xfrm>
          <a:custGeom>
            <a:avLst/>
            <a:gdLst/>
            <a:ahLst/>
            <a:cxnLst/>
            <a:rect l="l" t="t" r="r" b="b"/>
            <a:pathLst>
              <a:path w="5480050" h="2246629">
                <a:moveTo>
                  <a:pt x="0" y="2246249"/>
                </a:moveTo>
                <a:lnTo>
                  <a:pt x="5480050" y="2246249"/>
                </a:lnTo>
                <a:lnTo>
                  <a:pt x="5480050" y="0"/>
                </a:lnTo>
                <a:lnTo>
                  <a:pt x="0" y="0"/>
                </a:lnTo>
                <a:lnTo>
                  <a:pt x="0" y="2246249"/>
                </a:lnTo>
                <a:close/>
              </a:path>
            </a:pathLst>
          </a:custGeom>
          <a:ln w="12700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5170" y="2246198"/>
            <a:ext cx="487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/>
                <a:cs typeface="Tahoma"/>
              </a:rPr>
              <a:t>O</a:t>
            </a:r>
            <a:r>
              <a:rPr sz="2775" b="1" spc="-37" baseline="-21021" dirty="0">
                <a:latin typeface="Tahoma"/>
                <a:cs typeface="Tahoma"/>
              </a:rPr>
              <a:t>2</a:t>
            </a:r>
            <a:endParaRPr sz="2775" baseline="-21021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4242" y="2257171"/>
            <a:ext cx="1905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850" b="1" spc="-25" dirty="0">
                <a:latin typeface="Tahoma"/>
                <a:cs typeface="Tahoma"/>
              </a:rPr>
              <a:t>.-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7055" y="2246198"/>
            <a:ext cx="20313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Superoxide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42" y="3100197"/>
            <a:ext cx="7439659" cy="2913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09345">
              <a:lnSpc>
                <a:spcPct val="100000"/>
              </a:lnSpc>
              <a:spcBef>
                <a:spcPts val="95"/>
              </a:spcBef>
              <a:tabLst>
                <a:tab pos="2938780" algn="l"/>
              </a:tabLst>
            </a:pPr>
            <a:r>
              <a:rPr sz="2800" b="1" spc="-20" dirty="0">
                <a:latin typeface="Tahoma"/>
                <a:cs typeface="Tahoma"/>
              </a:rPr>
              <a:t>H</a:t>
            </a:r>
            <a:r>
              <a:rPr sz="2775" b="1" spc="-30" baseline="-21021" dirty="0">
                <a:latin typeface="Tahoma"/>
                <a:cs typeface="Tahoma"/>
              </a:rPr>
              <a:t>2</a:t>
            </a:r>
            <a:r>
              <a:rPr sz="2800" b="1" spc="-20" dirty="0">
                <a:latin typeface="Tahoma"/>
                <a:cs typeface="Tahoma"/>
              </a:rPr>
              <a:t>O</a:t>
            </a:r>
            <a:r>
              <a:rPr sz="2775" b="1" spc="-30" baseline="-21021" dirty="0">
                <a:latin typeface="Tahoma"/>
                <a:cs typeface="Tahoma"/>
              </a:rPr>
              <a:t>2</a:t>
            </a:r>
            <a:r>
              <a:rPr sz="2775" b="1" baseline="-21021" dirty="0">
                <a:latin typeface="Tahoma"/>
                <a:cs typeface="Tahoma"/>
              </a:rPr>
              <a:t>	</a:t>
            </a:r>
            <a:r>
              <a:rPr sz="2800" b="1" dirty="0">
                <a:latin typeface="Tahoma"/>
                <a:cs typeface="Tahoma"/>
              </a:rPr>
              <a:t>Hydrogen</a:t>
            </a:r>
            <a:r>
              <a:rPr sz="2800" b="1" spc="-18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Peroxide</a:t>
            </a:r>
            <a:endParaRPr sz="2800">
              <a:latin typeface="Tahoma"/>
              <a:cs typeface="Tahoma"/>
            </a:endParaRPr>
          </a:p>
          <a:p>
            <a:pPr marL="1109345">
              <a:lnSpc>
                <a:spcPct val="100000"/>
              </a:lnSpc>
              <a:spcBef>
                <a:spcPts val="3300"/>
              </a:spcBef>
              <a:tabLst>
                <a:tab pos="2938780" algn="l"/>
              </a:tabLst>
            </a:pPr>
            <a:r>
              <a:rPr sz="2800" b="1" spc="-25" dirty="0">
                <a:latin typeface="Tahoma"/>
                <a:cs typeface="Tahoma"/>
              </a:rPr>
              <a:t>HO</a:t>
            </a:r>
            <a:r>
              <a:rPr sz="2775" b="1" spc="-37" baseline="25525" dirty="0">
                <a:latin typeface="Tahoma"/>
                <a:cs typeface="Tahoma"/>
              </a:rPr>
              <a:t>.</a:t>
            </a:r>
            <a:r>
              <a:rPr sz="2775" b="1" baseline="25525" dirty="0">
                <a:latin typeface="Tahoma"/>
                <a:cs typeface="Tahoma"/>
              </a:rPr>
              <a:t>	</a:t>
            </a:r>
            <a:r>
              <a:rPr sz="2800" b="1" dirty="0">
                <a:latin typeface="Tahoma"/>
                <a:cs typeface="Tahoma"/>
              </a:rPr>
              <a:t>Hydroxyl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Radical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800">
              <a:latin typeface="Tahoma"/>
              <a:cs typeface="Tahoma"/>
            </a:endParaRPr>
          </a:p>
          <a:p>
            <a:pPr marL="38100" marR="3048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Oxidation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of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guanine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generates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7,8-</a:t>
            </a:r>
            <a:r>
              <a:rPr sz="2400" b="1" spc="-25" dirty="0">
                <a:latin typeface="Tahoma"/>
                <a:cs typeface="Tahoma"/>
              </a:rPr>
              <a:t>dihydro-8- </a:t>
            </a:r>
            <a:r>
              <a:rPr sz="2400" b="1" dirty="0">
                <a:latin typeface="Tahoma"/>
                <a:cs typeface="Tahoma"/>
              </a:rPr>
              <a:t>oxoguanine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or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oxoG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which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can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pair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with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A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or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ahoma"/>
                <a:cs typeface="Tahoma"/>
              </a:rPr>
              <a:t>C</a:t>
            </a:r>
            <a:r>
              <a:rPr sz="2400" b="1" spc="-25" dirty="0">
                <a:latin typeface="Tahoma"/>
                <a:cs typeface="Tahoma"/>
              </a:rPr>
              <a:t>, </a:t>
            </a:r>
            <a:r>
              <a:rPr sz="2400" b="1" dirty="0">
                <a:latin typeface="Tahoma"/>
                <a:cs typeface="Tahoma"/>
              </a:rPr>
              <a:t>leading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to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G:C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to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T:A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transversion.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0076" y="530097"/>
            <a:ext cx="5006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Reactive</a:t>
            </a:r>
            <a:r>
              <a:rPr sz="3200" spc="-9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oxygen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species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3516248" y="1254074"/>
            <a:ext cx="161353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41069" algn="l"/>
                <a:tab pos="1426845" algn="l"/>
              </a:tabLst>
            </a:pPr>
            <a:r>
              <a:rPr sz="2100" b="1" spc="-50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2100" b="1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2100" b="1" spc="-50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r>
              <a:rPr sz="2100" b="1" dirty="0">
                <a:solidFill>
                  <a:srgbClr val="001F5F"/>
                </a:solidFill>
                <a:latin typeface="Tahoma"/>
                <a:cs typeface="Tahoma"/>
              </a:rPr>
              <a:t>	</a:t>
            </a:r>
            <a:r>
              <a:rPr sz="2100" b="1" spc="-50" dirty="0">
                <a:solidFill>
                  <a:srgbClr val="001F5F"/>
                </a:solidFill>
                <a:latin typeface="Tahoma"/>
                <a:cs typeface="Tahoma"/>
              </a:rPr>
              <a:t>2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2501" y="1017854"/>
            <a:ext cx="33039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Tahoma"/>
                <a:cs typeface="Tahoma"/>
              </a:rPr>
              <a:t>(O</a:t>
            </a:r>
            <a:r>
              <a:rPr sz="3200" b="1" spc="4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150" b="1" baseline="25132" dirty="0">
                <a:solidFill>
                  <a:srgbClr val="001F5F"/>
                </a:solidFill>
                <a:latin typeface="Tahoma"/>
                <a:cs typeface="Tahoma"/>
              </a:rPr>
              <a:t>.-</a:t>
            </a:r>
            <a:r>
              <a:rPr sz="3200" b="1" dirty="0">
                <a:solidFill>
                  <a:srgbClr val="001F5F"/>
                </a:solidFill>
                <a:latin typeface="Tahoma"/>
                <a:cs typeface="Tahoma"/>
              </a:rPr>
              <a:t>,</a:t>
            </a:r>
            <a:r>
              <a:rPr sz="32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ahoma"/>
                <a:cs typeface="Tahoma"/>
              </a:rPr>
              <a:t>H</a:t>
            </a:r>
            <a:r>
              <a:rPr sz="3200" b="1" spc="4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ahoma"/>
                <a:cs typeface="Tahoma"/>
              </a:rPr>
              <a:t>O</a:t>
            </a:r>
            <a:r>
              <a:rPr sz="3200" b="1" spc="4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ahoma"/>
                <a:cs typeface="Tahoma"/>
              </a:rPr>
              <a:t>, </a:t>
            </a:r>
            <a:r>
              <a:rPr sz="3200" b="1" spc="-20" dirty="0">
                <a:solidFill>
                  <a:srgbClr val="001F5F"/>
                </a:solidFill>
                <a:latin typeface="Tahoma"/>
                <a:cs typeface="Tahoma"/>
              </a:rPr>
              <a:t>HO</a:t>
            </a:r>
            <a:r>
              <a:rPr sz="3150" b="1" spc="-30" baseline="25132" dirty="0">
                <a:solidFill>
                  <a:srgbClr val="001F5F"/>
                </a:solidFill>
                <a:latin typeface="Tahoma"/>
                <a:cs typeface="Tahoma"/>
              </a:rPr>
              <a:t>.</a:t>
            </a:r>
            <a:r>
              <a:rPr sz="3200" b="1" spc="-20" dirty="0">
                <a:solidFill>
                  <a:srgbClr val="001F5F"/>
                </a:solidFill>
                <a:latin typeface="Tahoma"/>
                <a:cs typeface="Tahoma"/>
              </a:rPr>
              <a:t>)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80500" cy="2871470"/>
            <a:chOff x="0" y="0"/>
            <a:chExt cx="9080500" cy="2871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055608" cy="2846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079992" cy="287121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129283" y="3771900"/>
            <a:ext cx="6577965" cy="1537970"/>
            <a:chOff x="1129283" y="3771900"/>
            <a:chExt cx="6577965" cy="15379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283" y="3771900"/>
              <a:ext cx="6553200" cy="1513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999" y="3786250"/>
              <a:ext cx="6563868" cy="152336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928687" y="2071751"/>
            <a:ext cx="1000125" cy="285750"/>
          </a:xfrm>
          <a:custGeom>
            <a:avLst/>
            <a:gdLst/>
            <a:ahLst/>
            <a:cxnLst/>
            <a:rect l="l" t="t" r="r" b="b"/>
            <a:pathLst>
              <a:path w="1000125" h="285750">
                <a:moveTo>
                  <a:pt x="0" y="285750"/>
                </a:moveTo>
                <a:lnTo>
                  <a:pt x="1000125" y="285750"/>
                </a:lnTo>
                <a:lnTo>
                  <a:pt x="10001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42938"/>
            <a:ext cx="9105900" cy="462280"/>
          </a:xfrm>
          <a:custGeom>
            <a:avLst/>
            <a:gdLst/>
            <a:ahLst/>
            <a:cxnLst/>
            <a:rect l="l" t="t" r="r" b="b"/>
            <a:pathLst>
              <a:path w="9105900" h="462280">
                <a:moveTo>
                  <a:pt x="9105900" y="0"/>
                </a:moveTo>
                <a:lnTo>
                  <a:pt x="0" y="0"/>
                </a:lnTo>
                <a:lnTo>
                  <a:pt x="0" y="461962"/>
                </a:lnTo>
                <a:lnTo>
                  <a:pt x="9105900" y="461962"/>
                </a:lnTo>
                <a:lnTo>
                  <a:pt x="910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39" y="174497"/>
            <a:ext cx="885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</a:t>
            </a:r>
            <a:r>
              <a:rPr sz="2400" spc="-90" dirty="0"/>
              <a:t> </a:t>
            </a:r>
            <a:r>
              <a:rPr sz="2400" dirty="0"/>
              <a:t>Journal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dirty="0"/>
              <a:t>Biological</a:t>
            </a:r>
            <a:r>
              <a:rPr sz="2400" spc="-55" dirty="0"/>
              <a:t> </a:t>
            </a:r>
            <a:r>
              <a:rPr sz="2400" dirty="0"/>
              <a:t>Chemistry</a:t>
            </a:r>
            <a:r>
              <a:rPr sz="2400" b="0" dirty="0">
                <a:latin typeface="Tahoma"/>
                <a:cs typeface="Tahoma"/>
              </a:rPr>
              <a:t>,</a:t>
            </a:r>
            <a:r>
              <a:rPr sz="2400" b="0" spc="-80" dirty="0">
                <a:latin typeface="Tahoma"/>
                <a:cs typeface="Tahoma"/>
              </a:rPr>
              <a:t> </a:t>
            </a:r>
            <a:r>
              <a:rPr sz="2400" b="0" spc="-20" dirty="0">
                <a:latin typeface="Tahoma"/>
                <a:cs typeface="Tahoma"/>
              </a:rPr>
              <a:t>271:31915-</a:t>
            </a:r>
            <a:r>
              <a:rPr sz="2400" b="0" dirty="0">
                <a:latin typeface="Tahoma"/>
                <a:cs typeface="Tahoma"/>
              </a:rPr>
              <a:t>31921,</a:t>
            </a:r>
            <a:r>
              <a:rPr sz="2400" b="0" spc="-45" dirty="0">
                <a:latin typeface="Tahoma"/>
                <a:cs typeface="Tahoma"/>
              </a:rPr>
              <a:t> </a:t>
            </a:r>
            <a:r>
              <a:rPr sz="2400" b="0" spc="-20" dirty="0">
                <a:latin typeface="Tahoma"/>
                <a:cs typeface="Tahoma"/>
              </a:rPr>
              <a:t>1996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285811"/>
            <a:ext cx="8715375" cy="52785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2608" y="100584"/>
            <a:ext cx="8851900" cy="1094740"/>
            <a:chOff x="292608" y="100584"/>
            <a:chExt cx="8851900" cy="10947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008" y="176784"/>
              <a:ext cx="8698992" cy="10180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100584"/>
              <a:ext cx="8677656" cy="10393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0687" y="152400"/>
              <a:ext cx="8723630" cy="1016000"/>
            </a:xfrm>
            <a:custGeom>
              <a:avLst/>
              <a:gdLst/>
              <a:ahLst/>
              <a:cxnLst/>
              <a:rect l="l" t="t" r="r" b="b"/>
              <a:pathLst>
                <a:path w="8723630" h="1016000">
                  <a:moveTo>
                    <a:pt x="8723249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8723249" y="1016000"/>
                  </a:lnTo>
                  <a:lnTo>
                    <a:pt x="87232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9668" y="182371"/>
            <a:ext cx="8242300" cy="94424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200" dirty="0">
                <a:solidFill>
                  <a:srgbClr val="6600CC"/>
                </a:solidFill>
              </a:rPr>
              <a:t>Figure</a:t>
            </a:r>
            <a:r>
              <a:rPr sz="3200" spc="-50" dirty="0">
                <a:solidFill>
                  <a:srgbClr val="6600CC"/>
                </a:solidFill>
              </a:rPr>
              <a:t> </a:t>
            </a:r>
            <a:r>
              <a:rPr sz="3200" spc="-10" dirty="0">
                <a:solidFill>
                  <a:srgbClr val="6600CC"/>
                </a:solidFill>
              </a:rPr>
              <a:t>6-</a:t>
            </a:r>
            <a:r>
              <a:rPr sz="3200" dirty="0">
                <a:solidFill>
                  <a:srgbClr val="6600CC"/>
                </a:solidFill>
              </a:rPr>
              <a:t>9</a:t>
            </a:r>
            <a:r>
              <a:rPr sz="3200" spc="-35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6600CC"/>
                </a:solidFill>
              </a:rPr>
              <a:t>Thymine</a:t>
            </a:r>
            <a:r>
              <a:rPr sz="3200" spc="-25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6600CC"/>
                </a:solidFill>
              </a:rPr>
              <a:t>dimer</a:t>
            </a:r>
            <a:r>
              <a:rPr sz="2800" spc="-30" dirty="0">
                <a:solidFill>
                  <a:srgbClr val="6600CC"/>
                </a:solidFill>
              </a:rPr>
              <a:t>. </a:t>
            </a:r>
            <a:r>
              <a:rPr sz="2800" u="sng" dirty="0">
                <a:solidFill>
                  <a:srgbClr val="6600CC"/>
                </a:solidFill>
                <a:uFill>
                  <a:solidFill>
                    <a:srgbClr val="6600CC"/>
                  </a:solidFill>
                </a:uFill>
              </a:rPr>
              <a:t>UV</a:t>
            </a:r>
            <a:r>
              <a:rPr sz="2800" spc="-15" dirty="0">
                <a:solidFill>
                  <a:srgbClr val="6600CC"/>
                </a:solidFill>
              </a:rPr>
              <a:t> </a:t>
            </a:r>
            <a:r>
              <a:rPr sz="2800" dirty="0">
                <a:solidFill>
                  <a:srgbClr val="6600CC"/>
                </a:solidFill>
              </a:rPr>
              <a:t>induces</a:t>
            </a:r>
            <a:r>
              <a:rPr sz="2800" spc="-5" dirty="0">
                <a:solidFill>
                  <a:srgbClr val="6600CC"/>
                </a:solidFill>
              </a:rPr>
              <a:t> </a:t>
            </a:r>
            <a:r>
              <a:rPr sz="2800" spc="-50" dirty="0">
                <a:solidFill>
                  <a:srgbClr val="6600CC"/>
                </a:solidFill>
              </a:rPr>
              <a:t>a </a:t>
            </a:r>
            <a:r>
              <a:rPr sz="2800" dirty="0">
                <a:solidFill>
                  <a:srgbClr val="6600CC"/>
                </a:solidFill>
              </a:rPr>
              <a:t>cyclobutane</a:t>
            </a:r>
            <a:r>
              <a:rPr sz="2800" spc="-65" dirty="0">
                <a:solidFill>
                  <a:srgbClr val="6600CC"/>
                </a:solidFill>
              </a:rPr>
              <a:t> (</a:t>
            </a:r>
            <a:r>
              <a:rPr sz="2800" spc="-25" dirty="0">
                <a:solidFill>
                  <a:srgbClr val="6600CC"/>
                </a:solidFill>
                <a:latin typeface="Microsoft JhengHei"/>
                <a:cs typeface="Microsoft JhengHei"/>
              </a:rPr>
              <a:t>环丁烷</a:t>
            </a:r>
            <a:r>
              <a:rPr sz="2800" spc="-35" dirty="0">
                <a:solidFill>
                  <a:srgbClr val="6600CC"/>
                </a:solidFill>
              </a:rPr>
              <a:t>) </a:t>
            </a:r>
            <a:r>
              <a:rPr sz="2800" dirty="0">
                <a:solidFill>
                  <a:srgbClr val="6600CC"/>
                </a:solidFill>
              </a:rPr>
              <a:t>ring</a:t>
            </a:r>
            <a:r>
              <a:rPr sz="2800" spc="-100" dirty="0">
                <a:solidFill>
                  <a:srgbClr val="6600CC"/>
                </a:solidFill>
              </a:rPr>
              <a:t> </a:t>
            </a:r>
            <a:r>
              <a:rPr sz="2800" dirty="0">
                <a:solidFill>
                  <a:srgbClr val="6600CC"/>
                </a:solidFill>
              </a:rPr>
              <a:t>between</a:t>
            </a:r>
            <a:r>
              <a:rPr sz="2800" spc="-80" dirty="0">
                <a:solidFill>
                  <a:srgbClr val="6600CC"/>
                </a:solidFill>
              </a:rPr>
              <a:t> </a:t>
            </a:r>
            <a:r>
              <a:rPr sz="2800" dirty="0">
                <a:solidFill>
                  <a:srgbClr val="6600CC"/>
                </a:solidFill>
              </a:rPr>
              <a:t>adjacent</a:t>
            </a:r>
            <a:r>
              <a:rPr sz="2800" spc="-100" dirty="0">
                <a:solidFill>
                  <a:srgbClr val="6600CC"/>
                </a:solidFill>
              </a:rPr>
              <a:t> </a:t>
            </a:r>
            <a:r>
              <a:rPr sz="2800" spc="-25" dirty="0">
                <a:solidFill>
                  <a:srgbClr val="6600CC"/>
                </a:solidFill>
              </a:rPr>
              <a:t>T.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2890"/>
            <a:ext cx="8469308" cy="62151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0998" y="29971"/>
            <a:ext cx="39439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The</a:t>
            </a:r>
            <a:r>
              <a:rPr sz="3200" spc="-15" dirty="0"/>
              <a:t> </a:t>
            </a:r>
            <a:r>
              <a:rPr sz="3200" dirty="0"/>
              <a:t>Central</a:t>
            </a:r>
            <a:r>
              <a:rPr sz="3200" spc="-30" dirty="0"/>
              <a:t> </a:t>
            </a:r>
            <a:r>
              <a:rPr sz="3200" spc="-10" dirty="0"/>
              <a:t>Dogma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2816732"/>
            <a:ext cx="82956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Gamma</a:t>
            </a:r>
            <a:r>
              <a:rPr sz="3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radiation</a:t>
            </a:r>
            <a:r>
              <a:rPr sz="32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and</a:t>
            </a:r>
            <a:r>
              <a:rPr sz="3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X-rays</a:t>
            </a:r>
            <a:r>
              <a:rPr sz="3200" b="1" spc="-4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(ionizing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radiation)</a:t>
            </a:r>
            <a:r>
              <a:rPr sz="3200" b="1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cause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double-strand</a:t>
            </a:r>
            <a:r>
              <a:rPr sz="3200" b="1" spc="-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breaks, </a:t>
            </a:r>
            <a:r>
              <a:rPr sz="3200" b="1" dirty="0">
                <a:solidFill>
                  <a:srgbClr val="001F5F"/>
                </a:solidFill>
                <a:latin typeface="Tahoma"/>
                <a:cs typeface="Tahoma"/>
              </a:rPr>
              <a:t>which</a:t>
            </a:r>
            <a:r>
              <a:rPr sz="32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are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particularly</a:t>
            </a:r>
            <a:r>
              <a:rPr sz="3200" b="1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hazardous.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5461812"/>
            <a:ext cx="75730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Certain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anticancer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drugs,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such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as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bleomycin,</a:t>
            </a:r>
            <a:r>
              <a:rPr sz="24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ahoma"/>
                <a:cs typeface="Tahoma"/>
              </a:rPr>
              <a:t>also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cause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DNA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breaks.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7987" rIns="0" bIns="0" rtlCol="0">
            <a:spAutoFit/>
          </a:bodyPr>
          <a:lstStyle/>
          <a:p>
            <a:pPr marL="1917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8000"/>
                </a:solidFill>
              </a:rPr>
              <a:t>Ionizing</a:t>
            </a:r>
            <a:r>
              <a:rPr sz="3200" spc="-65" dirty="0">
                <a:solidFill>
                  <a:srgbClr val="008000"/>
                </a:solidFill>
              </a:rPr>
              <a:t> </a:t>
            </a:r>
            <a:r>
              <a:rPr sz="3200" spc="-10" dirty="0">
                <a:solidFill>
                  <a:srgbClr val="008000"/>
                </a:solidFill>
              </a:rPr>
              <a:t>Radiation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62" y="500062"/>
            <a:ext cx="8286750" cy="1078230"/>
          </a:xfrm>
          <a:custGeom>
            <a:avLst/>
            <a:gdLst/>
            <a:ahLst/>
            <a:cxnLst/>
            <a:rect l="l" t="t" r="r" b="b"/>
            <a:pathLst>
              <a:path w="8286750" h="1078230">
                <a:moveTo>
                  <a:pt x="8286750" y="0"/>
                </a:moveTo>
                <a:lnTo>
                  <a:pt x="0" y="0"/>
                </a:lnTo>
                <a:lnTo>
                  <a:pt x="0" y="1077912"/>
                </a:lnTo>
                <a:lnTo>
                  <a:pt x="8286750" y="1077912"/>
                </a:lnTo>
                <a:lnTo>
                  <a:pt x="8286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926" rIns="0" bIns="0" rtlCol="0">
            <a:spAutoFit/>
          </a:bodyPr>
          <a:lstStyle/>
          <a:p>
            <a:pPr marL="59690" marR="5080">
              <a:lnSpc>
                <a:spcPct val="100699"/>
              </a:lnSpc>
              <a:spcBef>
                <a:spcPts val="75"/>
              </a:spcBef>
            </a:pPr>
            <a:r>
              <a:rPr sz="3200" dirty="0">
                <a:solidFill>
                  <a:srgbClr val="001F5F"/>
                </a:solidFill>
              </a:rPr>
              <a:t>Mutations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are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also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caused</a:t>
            </a:r>
            <a:r>
              <a:rPr sz="3200" spc="-1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by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spc="-20" dirty="0">
                <a:solidFill>
                  <a:srgbClr val="001F5F"/>
                </a:solidFill>
              </a:rPr>
              <a:t>base </a:t>
            </a:r>
            <a:r>
              <a:rPr sz="3200" dirty="0">
                <a:solidFill>
                  <a:srgbClr val="001F5F"/>
                </a:solidFill>
              </a:rPr>
              <a:t>analogs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and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intercalating</a:t>
            </a:r>
            <a:r>
              <a:rPr sz="3200" spc="-40" dirty="0">
                <a:solidFill>
                  <a:srgbClr val="001F5F"/>
                </a:solidFill>
              </a:rPr>
              <a:t> (</a:t>
            </a:r>
            <a:r>
              <a:rPr sz="3200" dirty="0">
                <a:solidFill>
                  <a:srgbClr val="001F5F"/>
                </a:solidFill>
                <a:latin typeface="Microsoft JhengHei"/>
                <a:cs typeface="Microsoft JhengHei"/>
              </a:rPr>
              <a:t>插入</a:t>
            </a:r>
            <a:r>
              <a:rPr sz="3200" spc="-15" dirty="0">
                <a:solidFill>
                  <a:srgbClr val="001F5F"/>
                </a:solidFill>
              </a:rPr>
              <a:t>) </a:t>
            </a:r>
            <a:r>
              <a:rPr sz="3200" spc="-10" dirty="0">
                <a:solidFill>
                  <a:srgbClr val="001F5F"/>
                </a:solidFill>
              </a:rPr>
              <a:t>agents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687" y="2214626"/>
            <a:ext cx="7493000" cy="3970654"/>
          </a:xfrm>
          <a:custGeom>
            <a:avLst/>
            <a:gdLst/>
            <a:ahLst/>
            <a:cxnLst/>
            <a:rect l="l" t="t" r="r" b="b"/>
            <a:pathLst>
              <a:path w="7493000" h="3970654">
                <a:moveTo>
                  <a:pt x="0" y="3970274"/>
                </a:moveTo>
                <a:lnTo>
                  <a:pt x="7493000" y="3970274"/>
                </a:lnTo>
                <a:lnTo>
                  <a:pt x="7493000" y="0"/>
                </a:lnTo>
                <a:lnTo>
                  <a:pt x="0" y="0"/>
                </a:lnTo>
                <a:lnTo>
                  <a:pt x="0" y="3970274"/>
                </a:lnTo>
                <a:close/>
              </a:path>
            </a:pathLst>
          </a:custGeom>
          <a:ln w="127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7465" y="2246198"/>
            <a:ext cx="717359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1640" indent="-8890">
              <a:lnSpc>
                <a:spcPct val="100000"/>
              </a:lnSpc>
              <a:spcBef>
                <a:spcPts val="95"/>
              </a:spcBef>
              <a:buSzPct val="94642"/>
              <a:buFont typeface="Wingdings"/>
              <a:buChar char=""/>
              <a:tabLst>
                <a:tab pos="294005" algn="l"/>
              </a:tabLst>
            </a:pPr>
            <a:r>
              <a:rPr sz="2800" b="1" dirty="0">
                <a:solidFill>
                  <a:srgbClr val="CC3300"/>
                </a:solidFill>
                <a:latin typeface="Tahoma"/>
                <a:cs typeface="Tahoma"/>
              </a:rPr>
              <a:t>	Base</a:t>
            </a:r>
            <a:r>
              <a:rPr sz="2800" b="1" spc="-6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C3300"/>
                </a:solidFill>
                <a:latin typeface="Tahoma"/>
                <a:cs typeface="Tahoma"/>
              </a:rPr>
              <a:t>analogs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:</a:t>
            </a:r>
            <a:r>
              <a:rPr sz="28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similar</a:t>
            </a:r>
            <a:r>
              <a:rPr sz="28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enough</a:t>
            </a:r>
            <a:r>
              <a:rPr sz="28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to</a:t>
            </a:r>
            <a:r>
              <a:rPr sz="28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3366"/>
                </a:solidFill>
                <a:latin typeface="Tahoma"/>
                <a:cs typeface="Tahoma"/>
              </a:rPr>
              <a:t>the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normal</a:t>
            </a:r>
            <a:r>
              <a:rPr sz="28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bases</a:t>
            </a:r>
            <a:r>
              <a:rPr sz="28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to</a:t>
            </a:r>
            <a:r>
              <a:rPr sz="28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be</a:t>
            </a:r>
            <a:r>
              <a:rPr sz="28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processed</a:t>
            </a:r>
            <a:r>
              <a:rPr sz="28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by</a:t>
            </a:r>
            <a:r>
              <a:rPr sz="28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366"/>
                </a:solidFill>
                <a:latin typeface="Tahoma"/>
                <a:cs typeface="Tahoma"/>
              </a:rPr>
              <a:t>cells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and</a:t>
            </a:r>
            <a:r>
              <a:rPr sz="2800" b="1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incorporated</a:t>
            </a:r>
            <a:r>
              <a:rPr sz="2800" b="1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into</a:t>
            </a:r>
            <a:r>
              <a:rPr sz="2800" b="1" spc="-9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DNA</a:t>
            </a:r>
            <a:r>
              <a:rPr sz="2800" b="1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366"/>
                </a:solidFill>
                <a:latin typeface="Tahoma"/>
                <a:cs typeface="Tahoma"/>
              </a:rPr>
              <a:t>during replication.</a:t>
            </a:r>
            <a:endParaRPr sz="2800">
              <a:latin typeface="Tahoma"/>
              <a:cs typeface="Tahoma"/>
            </a:endParaRPr>
          </a:p>
          <a:p>
            <a:pPr marL="12700" marR="62865" indent="-8890">
              <a:lnSpc>
                <a:spcPct val="100000"/>
              </a:lnSpc>
              <a:spcBef>
                <a:spcPts val="5"/>
              </a:spcBef>
              <a:buSzPct val="94642"/>
              <a:buFont typeface="Wingdings"/>
              <a:buChar char=""/>
              <a:tabLst>
                <a:tab pos="294005" algn="l"/>
              </a:tabLst>
            </a:pP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	But</a:t>
            </a:r>
            <a:r>
              <a:rPr sz="2800" b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they</a:t>
            </a:r>
            <a:r>
              <a:rPr sz="28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30" dirty="0">
                <a:solidFill>
                  <a:srgbClr val="003366"/>
                </a:solidFill>
                <a:latin typeface="Tahoma"/>
                <a:cs typeface="Tahoma"/>
              </a:rPr>
              <a:t>base-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pair</a:t>
            </a:r>
            <a:r>
              <a:rPr sz="28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differently,</a:t>
            </a:r>
            <a:r>
              <a:rPr sz="28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366"/>
                </a:solidFill>
                <a:latin typeface="Tahoma"/>
                <a:cs typeface="Tahoma"/>
              </a:rPr>
              <a:t>leading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to</a:t>
            </a:r>
            <a:r>
              <a:rPr sz="2800" b="1" spc="-1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mispairing</a:t>
            </a:r>
            <a:r>
              <a:rPr sz="28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during</a:t>
            </a:r>
            <a:r>
              <a:rPr sz="2800" b="1" spc="-10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366"/>
                </a:solidFill>
                <a:latin typeface="Tahoma"/>
                <a:cs typeface="Tahoma"/>
              </a:rPr>
              <a:t>replication.</a:t>
            </a:r>
            <a:endParaRPr sz="2800">
              <a:latin typeface="Tahoma"/>
              <a:cs typeface="Tahoma"/>
            </a:endParaRPr>
          </a:p>
          <a:p>
            <a:pPr marL="12700" marR="5080" indent="-8890">
              <a:lnSpc>
                <a:spcPct val="100000"/>
              </a:lnSpc>
              <a:buSzPct val="94642"/>
              <a:buFont typeface="Wingdings"/>
              <a:buChar char=""/>
              <a:tabLst>
                <a:tab pos="294640" algn="l"/>
                <a:tab pos="6390005" algn="l"/>
              </a:tabLst>
            </a:pP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	The</a:t>
            </a:r>
            <a:r>
              <a:rPr sz="2800" b="1" spc="-10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most</a:t>
            </a:r>
            <a:r>
              <a:rPr sz="2800" b="1" spc="-8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mutagenic</a:t>
            </a:r>
            <a:r>
              <a:rPr sz="28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base</a:t>
            </a:r>
            <a:r>
              <a:rPr sz="2800" b="1" spc="-7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366"/>
                </a:solidFill>
                <a:latin typeface="Tahoma"/>
                <a:cs typeface="Tahoma"/>
              </a:rPr>
              <a:t>analog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	is</a:t>
            </a:r>
            <a:r>
              <a:rPr sz="28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003366"/>
                </a:solidFill>
                <a:latin typeface="Tahoma"/>
                <a:cs typeface="Tahoma"/>
              </a:rPr>
              <a:t>5-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bromoUracil</a:t>
            </a:r>
            <a:r>
              <a:rPr sz="2800" b="1" spc="-45" dirty="0">
                <a:solidFill>
                  <a:srgbClr val="003366"/>
                </a:solidFill>
                <a:latin typeface="Tahoma"/>
                <a:cs typeface="Tahoma"/>
              </a:rPr>
              <a:t> (</a:t>
            </a:r>
            <a:r>
              <a:rPr sz="2800" b="1" spc="-35" dirty="0">
                <a:solidFill>
                  <a:srgbClr val="003366"/>
                </a:solidFill>
                <a:latin typeface="Tahoma"/>
                <a:cs typeface="Tahoma"/>
              </a:rPr>
              <a:t>5-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BrU</a:t>
            </a:r>
            <a:r>
              <a:rPr sz="2800" b="1" spc="-20" dirty="0">
                <a:solidFill>
                  <a:srgbClr val="003366"/>
                </a:solidFill>
                <a:latin typeface="Tahoma"/>
                <a:cs typeface="Tahoma"/>
              </a:rPr>
              <a:t>) (</a:t>
            </a:r>
            <a:r>
              <a:rPr sz="2800" b="1" spc="-30" dirty="0">
                <a:solidFill>
                  <a:srgbClr val="003366"/>
                </a:solidFill>
                <a:latin typeface="Microsoft JhengHei"/>
                <a:cs typeface="Microsoft JhengHei"/>
              </a:rPr>
              <a:t>溴尿嘧啶</a:t>
            </a:r>
            <a:r>
              <a:rPr sz="2800" b="1" spc="-20" dirty="0">
                <a:solidFill>
                  <a:srgbClr val="003366"/>
                </a:solidFill>
                <a:latin typeface="Tahoma"/>
                <a:cs typeface="Tahoma"/>
              </a:rPr>
              <a:t>), </a:t>
            </a:r>
            <a:r>
              <a:rPr sz="2800" b="1" spc="-25" dirty="0">
                <a:solidFill>
                  <a:srgbClr val="003366"/>
                </a:solidFill>
                <a:latin typeface="Tahoma"/>
                <a:cs typeface="Tahoma"/>
              </a:rPr>
              <a:t>an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analogue</a:t>
            </a:r>
            <a:r>
              <a:rPr sz="2800" b="1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2800" b="1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366"/>
                </a:solidFill>
                <a:latin typeface="Tahoma"/>
                <a:cs typeface="Tahoma"/>
              </a:rPr>
              <a:t>thymine.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312" y="2143188"/>
            <a:ext cx="8026400" cy="4714875"/>
            <a:chOff x="214312" y="2143188"/>
            <a:chExt cx="8026400" cy="4714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2" y="2143188"/>
              <a:ext cx="8026400" cy="45290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4" y="6358126"/>
              <a:ext cx="5932932" cy="499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8824" y="6297166"/>
              <a:ext cx="5484876" cy="536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7375" y="6334125"/>
              <a:ext cx="5929630" cy="523875"/>
            </a:xfrm>
            <a:custGeom>
              <a:avLst/>
              <a:gdLst/>
              <a:ahLst/>
              <a:cxnLst/>
              <a:rect l="l" t="t" r="r" b="b"/>
              <a:pathLst>
                <a:path w="5929630" h="523875">
                  <a:moveTo>
                    <a:pt x="5929249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5929249" y="523875"/>
                  </a:lnTo>
                  <a:lnTo>
                    <a:pt x="59292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7375" y="6334125"/>
            <a:ext cx="5929630" cy="5238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  <a:tabLst>
                <a:tab pos="2369185" algn="l"/>
              </a:tabLst>
            </a:pP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800" b="1" spc="-10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10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	Base</a:t>
            </a:r>
            <a:r>
              <a:rPr sz="28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Tahoma"/>
                <a:cs typeface="Tahoma"/>
              </a:rPr>
              <a:t>analogues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7300" y="2341879"/>
            <a:ext cx="154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SimSun"/>
                <a:cs typeface="SimSun"/>
              </a:rPr>
              <a:t>烯醇异构体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140" y="2279726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SimSun"/>
                <a:cs typeface="SimSun"/>
              </a:rPr>
              <a:t>酮异构体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07465" y="317373"/>
            <a:ext cx="64636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</a:rPr>
              <a:t>Unlike</a:t>
            </a:r>
            <a:r>
              <a:rPr sz="2800" spc="-12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thymine,</a:t>
            </a:r>
            <a:r>
              <a:rPr sz="2800" spc="-100" dirty="0">
                <a:solidFill>
                  <a:srgbClr val="001F5F"/>
                </a:solidFill>
              </a:rPr>
              <a:t> </a:t>
            </a:r>
            <a:r>
              <a:rPr sz="2800" spc="-35" dirty="0">
                <a:solidFill>
                  <a:srgbClr val="001F5F"/>
                </a:solidFill>
              </a:rPr>
              <a:t>5-</a:t>
            </a:r>
            <a:r>
              <a:rPr sz="2800" dirty="0">
                <a:solidFill>
                  <a:srgbClr val="001F5F"/>
                </a:solidFill>
              </a:rPr>
              <a:t>bromouracil</a:t>
            </a:r>
            <a:r>
              <a:rPr sz="2800" spc="-9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pairs </a:t>
            </a:r>
            <a:r>
              <a:rPr sz="2800" dirty="0">
                <a:solidFill>
                  <a:srgbClr val="001F5F"/>
                </a:solidFill>
              </a:rPr>
              <a:t>with</a:t>
            </a:r>
            <a:r>
              <a:rPr sz="2800" spc="-9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guanine,</a:t>
            </a:r>
            <a:r>
              <a:rPr sz="2800" spc="-8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instead</a:t>
            </a:r>
            <a:r>
              <a:rPr sz="2800" spc="-7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of</a:t>
            </a:r>
            <a:r>
              <a:rPr sz="2800" spc="-8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adenine</a:t>
            </a: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43" y="2480005"/>
            <a:ext cx="670877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508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3375" algn="l"/>
              </a:tabLst>
            </a:pPr>
            <a:r>
              <a:rPr sz="3200" b="1" dirty="0">
                <a:solidFill>
                  <a:srgbClr val="CC3300"/>
                </a:solidFill>
                <a:latin typeface="Tahoma"/>
                <a:cs typeface="Tahoma"/>
              </a:rPr>
              <a:t>	Intercalating</a:t>
            </a:r>
            <a:r>
              <a:rPr sz="3200" b="1" spc="-75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C3300"/>
                </a:solidFill>
                <a:latin typeface="Tahoma"/>
                <a:cs typeface="Tahoma"/>
              </a:rPr>
              <a:t>agents</a:t>
            </a:r>
            <a:r>
              <a:rPr sz="3200" b="1" spc="-40" dirty="0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are</a:t>
            </a:r>
            <a:r>
              <a:rPr sz="32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flat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molecules</a:t>
            </a:r>
            <a:r>
              <a:rPr sz="3200" b="1" spc="-7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containing</a:t>
            </a:r>
            <a:r>
              <a:rPr sz="32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several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polycyclic</a:t>
            </a:r>
            <a:r>
              <a:rPr sz="32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rings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that</a:t>
            </a:r>
            <a:r>
              <a:rPr sz="3200" b="1" spc="-3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bind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to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 the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equally</a:t>
            </a:r>
            <a:r>
              <a:rPr sz="3200" b="1" spc="-5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flat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purine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or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 pyrimidine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bases,</a:t>
            </a:r>
            <a:r>
              <a:rPr sz="3200" b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causing</a:t>
            </a:r>
            <a:r>
              <a:rPr sz="3200" b="1" spc="-3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the</a:t>
            </a:r>
            <a:r>
              <a:rPr sz="3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deletion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003366"/>
                </a:solidFill>
                <a:latin typeface="Tahoma"/>
                <a:cs typeface="Tahoma"/>
              </a:rPr>
              <a:t>or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addition</a:t>
            </a:r>
            <a:r>
              <a:rPr sz="3200" b="1" spc="-6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of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a</a:t>
            </a:r>
            <a:r>
              <a:rPr sz="3200" b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base</a:t>
            </a:r>
            <a:r>
              <a:rPr sz="3200" b="1" spc="-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pair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or,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even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50" dirty="0">
                <a:solidFill>
                  <a:srgbClr val="003366"/>
                </a:solidFill>
                <a:latin typeface="Tahoma"/>
                <a:cs typeface="Tahoma"/>
              </a:rPr>
              <a:t>a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few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003366"/>
                </a:solidFill>
                <a:latin typeface="Tahoma"/>
                <a:cs typeface="Tahoma"/>
              </a:rPr>
              <a:t>base</a:t>
            </a:r>
            <a:r>
              <a:rPr sz="32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003366"/>
                </a:solidFill>
                <a:latin typeface="Tahoma"/>
                <a:cs typeface="Tahoma"/>
              </a:rPr>
              <a:t>pairs.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875" y="436626"/>
            <a:ext cx="8556625" cy="5548630"/>
            <a:chOff x="142875" y="436626"/>
            <a:chExt cx="8556625" cy="5548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75" y="436626"/>
              <a:ext cx="8556625" cy="53609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4" y="5524499"/>
              <a:ext cx="6472428" cy="4602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3" y="5478779"/>
              <a:ext cx="5446776" cy="4602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7375" y="5500687"/>
              <a:ext cx="6469380" cy="457200"/>
            </a:xfrm>
            <a:custGeom>
              <a:avLst/>
              <a:gdLst/>
              <a:ahLst/>
              <a:cxnLst/>
              <a:rect l="l" t="t" r="r" b="b"/>
              <a:pathLst>
                <a:path w="6469380" h="457200">
                  <a:moveTo>
                    <a:pt x="64689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6468999" y="457200"/>
                  </a:lnTo>
                  <a:lnTo>
                    <a:pt x="64689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57375" y="5500687"/>
            <a:ext cx="6469380" cy="4572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  <a:tabLst>
                <a:tab pos="2039620" algn="l"/>
              </a:tabLst>
            </a:pP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400" b="1" spc="-6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6600CC"/>
                </a:solidFill>
                <a:latin typeface="Tahoma"/>
                <a:cs typeface="Tahoma"/>
              </a:rPr>
              <a:t>6-11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	</a:t>
            </a:r>
            <a:r>
              <a:rPr sz="2400" b="1" spc="-10" dirty="0">
                <a:solidFill>
                  <a:srgbClr val="6600CC"/>
                </a:solidFill>
                <a:latin typeface="Tahoma"/>
                <a:cs typeface="Tahoma"/>
              </a:rPr>
              <a:t>Intercalating</a:t>
            </a:r>
            <a:r>
              <a:rPr sz="2400" b="1" spc="-9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Tahoma"/>
                <a:cs typeface="Tahoma"/>
              </a:rPr>
              <a:t>agents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96405" y="231470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SimSun"/>
                <a:cs typeface="SimSun"/>
              </a:rPr>
              <a:t>溴乙非啶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7492" y="5069535"/>
            <a:ext cx="2580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SimSun"/>
                <a:cs typeface="SimSun"/>
              </a:rPr>
              <a:t>二氨基吖啶</a:t>
            </a:r>
            <a:r>
              <a:rPr sz="2400" spc="-10" dirty="0">
                <a:latin typeface="Tahoma"/>
                <a:cs typeface="Tahoma"/>
              </a:rPr>
              <a:t>/</a:t>
            </a:r>
            <a:r>
              <a:rPr sz="2400" spc="-25" dirty="0">
                <a:latin typeface="SimSun"/>
                <a:cs typeface="SimSun"/>
              </a:rPr>
              <a:t>原黄素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1605" y="5049139"/>
            <a:ext cx="143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imSun"/>
                <a:cs typeface="SimSun"/>
              </a:rPr>
              <a:t>吖啶</a:t>
            </a:r>
            <a:r>
              <a:rPr sz="2400" spc="-10" dirty="0">
                <a:latin typeface="Tahoma"/>
                <a:cs typeface="Tahoma"/>
              </a:rPr>
              <a:t>, </a:t>
            </a:r>
            <a:r>
              <a:rPr sz="2400" spc="-25" dirty="0">
                <a:latin typeface="SimSun"/>
                <a:cs typeface="SimSun"/>
              </a:rPr>
              <a:t>氮蒽</a:t>
            </a:r>
            <a:endParaRPr sz="2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62" y="357250"/>
            <a:ext cx="8429625" cy="1200150"/>
          </a:xfrm>
          <a:custGeom>
            <a:avLst/>
            <a:gdLst/>
            <a:ahLst/>
            <a:cxnLst/>
            <a:rect l="l" t="t" r="r" b="b"/>
            <a:pathLst>
              <a:path w="8429625" h="1200150">
                <a:moveTo>
                  <a:pt x="8429625" y="0"/>
                </a:moveTo>
                <a:lnTo>
                  <a:pt x="0" y="0"/>
                </a:lnTo>
                <a:lnTo>
                  <a:pt x="0" y="1200150"/>
                </a:lnTo>
                <a:lnTo>
                  <a:pt x="8429625" y="1200150"/>
                </a:lnTo>
                <a:lnTo>
                  <a:pt x="8429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175" rIns="0" bIns="0" rtlCol="0">
            <a:spAutoFit/>
          </a:bodyPr>
          <a:lstStyle/>
          <a:p>
            <a:pPr marL="5969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The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Ames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Test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is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used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to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detect </a:t>
            </a:r>
            <a:r>
              <a:rPr dirty="0">
                <a:solidFill>
                  <a:srgbClr val="001F5F"/>
                </a:solidFill>
              </a:rPr>
              <a:t>mutagens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and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carcinogens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793" y="2232786"/>
            <a:ext cx="796417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Bruce</a:t>
            </a:r>
            <a:r>
              <a:rPr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Ames</a:t>
            </a:r>
            <a:r>
              <a:rPr sz="2400" b="1" dirty="0">
                <a:latin typeface="Times New Roman"/>
                <a:cs typeface="Times New Roman"/>
              </a:rPr>
              <a:t>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University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California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Berkeley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63500" marR="1650364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the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Ames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test,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reversion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mutation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used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a </a:t>
            </a:r>
            <a:r>
              <a:rPr sz="2400" b="1" dirty="0">
                <a:latin typeface="Times New Roman"/>
                <a:cs typeface="Times New Roman"/>
              </a:rPr>
              <a:t>means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detecting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mutagens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carcinogens.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test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system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includes:</a:t>
            </a:r>
            <a:endParaRPr sz="2400">
              <a:latin typeface="Times New Roman"/>
              <a:cs typeface="Times New Roman"/>
            </a:endParaRPr>
          </a:p>
          <a:p>
            <a:pPr marL="520700" marR="68580" indent="-457200">
              <a:lnSpc>
                <a:spcPct val="100000"/>
              </a:lnSpc>
              <a:buAutoNum type="arabicPeriod"/>
              <a:tabLst>
                <a:tab pos="52070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strain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Salmonella</a:t>
            </a:r>
            <a:r>
              <a:rPr sz="24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typhimurium</a:t>
            </a:r>
            <a:r>
              <a:rPr sz="24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with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mutant </a:t>
            </a:r>
            <a:r>
              <a:rPr sz="2400" b="1" dirty="0">
                <a:latin typeface="Times New Roman"/>
                <a:cs typeface="Times New Roman"/>
              </a:rPr>
              <a:t>operon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responsible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biosynthesis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amino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acid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histidine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(his</a:t>
            </a:r>
            <a:r>
              <a:rPr sz="2400" b="1" spc="-15" baseline="24305" dirty="0">
                <a:latin typeface="Times New Roman"/>
                <a:cs typeface="Times New Roman"/>
              </a:rPr>
              <a:t>-</a:t>
            </a:r>
            <a:r>
              <a:rPr sz="2400" b="1" spc="-25" dirty="0">
                <a:latin typeface="Times New Roman"/>
                <a:cs typeface="Times New Roman"/>
              </a:rPr>
              <a:t>);</a:t>
            </a:r>
            <a:endParaRPr sz="2400">
              <a:latin typeface="Times New Roman"/>
              <a:cs typeface="Times New Roman"/>
            </a:endParaRPr>
          </a:p>
          <a:p>
            <a:pPr marL="520065" indent="-4565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006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mixture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liver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enzymes</a:t>
            </a:r>
            <a:r>
              <a:rPr sz="2400" b="1" spc="-1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520065" indent="-456565">
              <a:lnSpc>
                <a:spcPct val="100000"/>
              </a:lnSpc>
              <a:buAutoNum type="arabicPeriod"/>
              <a:tabLst>
                <a:tab pos="520065" algn="l"/>
              </a:tabLst>
            </a:pPr>
            <a:r>
              <a:rPr sz="2400" b="1" dirty="0">
                <a:latin typeface="Times New Roman"/>
                <a:cs typeface="Times New Roman"/>
              </a:rPr>
              <a:t>Potential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mutagens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carcinogens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" y="557783"/>
            <a:ext cx="8947785" cy="5834380"/>
            <a:chOff x="68580" y="557783"/>
            <a:chExt cx="8947785" cy="5834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" y="557783"/>
              <a:ext cx="8921496" cy="58079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50" y="571436"/>
              <a:ext cx="8933434" cy="58202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1824" y="1181100"/>
              <a:ext cx="795527" cy="499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9880" y="1220723"/>
              <a:ext cx="416052" cy="4602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6852" y="1181100"/>
              <a:ext cx="1179576" cy="499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1824" y="1546859"/>
              <a:ext cx="1348739" cy="499872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2912" y="990663"/>
          <a:ext cx="8416925" cy="1001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1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9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14195" marR="5416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10</a:t>
                      </a:r>
                      <a:r>
                        <a:rPr sz="2400" b="1" baseline="24305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8</a:t>
                      </a:r>
                      <a:r>
                        <a:rPr sz="2400" b="1" spc="307" baseline="24305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cells added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Salmonella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bacteria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culture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requiring</a:t>
                      </a:r>
                      <a:r>
                        <a:rPr sz="24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histidine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to</a:t>
                      </a:r>
                      <a:r>
                        <a:rPr sz="24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20" dirty="0">
                          <a:latin typeface="Tahoma"/>
                          <a:cs typeface="Tahoma"/>
                        </a:rPr>
                        <a:t>grow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643626" y="3019488"/>
            <a:ext cx="3286125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dirty="0">
                <a:latin typeface="Tahoma"/>
                <a:cs typeface="Tahoma"/>
              </a:rPr>
              <a:t>Medium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with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nutrients</a:t>
            </a:r>
            <a:endParaRPr sz="2400">
              <a:latin typeface="Tahoma"/>
              <a:cs typeface="Tahoma"/>
            </a:endParaRPr>
          </a:p>
          <a:p>
            <a:pPr marL="92075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but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histidine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4437" y="3876611"/>
            <a:ext cx="200025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latin typeface="Tahoma"/>
                <a:cs typeface="Tahoma"/>
              </a:rPr>
              <a:t>No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addition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126" y="3914711"/>
            <a:ext cx="328612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latin typeface="Tahoma"/>
                <a:cs typeface="Tahoma"/>
              </a:rPr>
              <a:t>Suspected</a:t>
            </a:r>
            <a:r>
              <a:rPr sz="2400" b="1" spc="-13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mutagen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7626" y="3733736"/>
            <a:ext cx="1571625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450850" marR="86360" indent="-355600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latin typeface="Tahoma"/>
                <a:cs typeface="Tahoma"/>
              </a:rPr>
              <a:t>Incubate </a:t>
            </a:r>
            <a:r>
              <a:rPr sz="2400" b="1" dirty="0">
                <a:latin typeface="Tahoma"/>
                <a:cs typeface="Tahoma"/>
              </a:rPr>
              <a:t>12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1562" y="4876863"/>
            <a:ext cx="157162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latin typeface="Tahoma"/>
                <a:cs typeface="Tahoma"/>
              </a:rPr>
              <a:t>Colonies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57375" y="5805487"/>
            <a:ext cx="2214880" cy="830580"/>
          </a:xfrm>
          <a:custGeom>
            <a:avLst/>
            <a:gdLst/>
            <a:ahLst/>
            <a:cxnLst/>
            <a:rect l="l" t="t" r="r" b="b"/>
            <a:pathLst>
              <a:path w="2214879" h="830579">
                <a:moveTo>
                  <a:pt x="2214626" y="0"/>
                </a:moveTo>
                <a:lnTo>
                  <a:pt x="0" y="0"/>
                </a:lnTo>
                <a:lnTo>
                  <a:pt x="0" y="830262"/>
                </a:lnTo>
                <a:lnTo>
                  <a:pt x="2214626" y="830262"/>
                </a:lnTo>
                <a:lnTo>
                  <a:pt x="2214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36495" y="5838240"/>
            <a:ext cx="2020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Spontaneous revertants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86250" y="5805487"/>
            <a:ext cx="1857375" cy="830580"/>
          </a:xfrm>
          <a:custGeom>
            <a:avLst/>
            <a:gdLst/>
            <a:ahLst/>
            <a:cxnLst/>
            <a:rect l="l" t="t" r="r" b="b"/>
            <a:pathLst>
              <a:path w="1857375" h="830579">
                <a:moveTo>
                  <a:pt x="1857375" y="0"/>
                </a:moveTo>
                <a:lnTo>
                  <a:pt x="0" y="0"/>
                </a:lnTo>
                <a:lnTo>
                  <a:pt x="0" y="830262"/>
                </a:lnTo>
                <a:lnTo>
                  <a:pt x="1857375" y="830262"/>
                </a:lnTo>
                <a:lnTo>
                  <a:pt x="185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65752" y="5838240"/>
            <a:ext cx="1617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Induced revertants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0"/>
            <a:ext cx="5210810" cy="550545"/>
            <a:chOff x="0" y="0"/>
            <a:chExt cx="5210810" cy="55054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3" y="24383"/>
              <a:ext cx="5114544" cy="5257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5210556" cy="4998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0"/>
              <a:ext cx="5111750" cy="523875"/>
            </a:xfrm>
            <a:custGeom>
              <a:avLst/>
              <a:gdLst/>
              <a:ahLst/>
              <a:cxnLst/>
              <a:rect l="l" t="t" r="r" b="b"/>
              <a:pathLst>
                <a:path w="5111750" h="523875">
                  <a:moveTo>
                    <a:pt x="5111750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5111750" y="523875"/>
                  </a:lnTo>
                  <a:lnTo>
                    <a:pt x="51117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8739" y="31496"/>
            <a:ext cx="4903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9810" algn="l"/>
              </a:tabLst>
            </a:pPr>
            <a:r>
              <a:rPr sz="2800" dirty="0">
                <a:solidFill>
                  <a:srgbClr val="6600CC"/>
                </a:solidFill>
              </a:rPr>
              <a:t>Figure</a:t>
            </a:r>
            <a:r>
              <a:rPr sz="2800" spc="-105" dirty="0">
                <a:solidFill>
                  <a:srgbClr val="6600CC"/>
                </a:solidFill>
              </a:rPr>
              <a:t> </a:t>
            </a:r>
            <a:r>
              <a:rPr sz="2800" spc="-20" dirty="0">
                <a:solidFill>
                  <a:srgbClr val="6600CC"/>
                </a:solidFill>
              </a:rPr>
              <a:t>6-</a:t>
            </a:r>
            <a:r>
              <a:rPr sz="2800" spc="-25" dirty="0">
                <a:solidFill>
                  <a:srgbClr val="6600CC"/>
                </a:solidFill>
              </a:rPr>
              <a:t>12</a:t>
            </a:r>
            <a:r>
              <a:rPr sz="2800" dirty="0">
                <a:solidFill>
                  <a:srgbClr val="6600CC"/>
                </a:solidFill>
              </a:rPr>
              <a:t>	The</a:t>
            </a:r>
            <a:r>
              <a:rPr sz="2800" spc="-60" dirty="0">
                <a:solidFill>
                  <a:srgbClr val="6600CC"/>
                </a:solidFill>
              </a:rPr>
              <a:t> </a:t>
            </a:r>
            <a:r>
              <a:rPr sz="2800" dirty="0">
                <a:solidFill>
                  <a:srgbClr val="6600CC"/>
                </a:solidFill>
              </a:rPr>
              <a:t>Ames</a:t>
            </a:r>
            <a:r>
              <a:rPr sz="2800" spc="-55" dirty="0">
                <a:solidFill>
                  <a:srgbClr val="6600CC"/>
                </a:solidFill>
              </a:rPr>
              <a:t> </a:t>
            </a:r>
            <a:r>
              <a:rPr sz="2800" spc="-20" dirty="0">
                <a:solidFill>
                  <a:srgbClr val="6600CC"/>
                </a:solidFill>
              </a:rPr>
              <a:t>Test</a:t>
            </a:r>
            <a:endParaRPr sz="2800"/>
          </a:p>
        </p:txBody>
      </p:sp>
      <p:sp>
        <p:nvSpPr>
          <p:cNvPr id="24" name="object 24"/>
          <p:cNvSpPr/>
          <p:nvPr/>
        </p:nvSpPr>
        <p:spPr>
          <a:xfrm>
            <a:off x="3429000" y="2500248"/>
            <a:ext cx="1357630" cy="428625"/>
          </a:xfrm>
          <a:custGeom>
            <a:avLst/>
            <a:gdLst/>
            <a:ahLst/>
            <a:cxnLst/>
            <a:rect l="l" t="t" r="r" b="b"/>
            <a:pathLst>
              <a:path w="1357629" h="428625">
                <a:moveTo>
                  <a:pt x="1357376" y="0"/>
                </a:moveTo>
                <a:lnTo>
                  <a:pt x="0" y="0"/>
                </a:lnTo>
                <a:lnTo>
                  <a:pt x="0" y="428625"/>
                </a:lnTo>
                <a:lnTo>
                  <a:pt x="1357376" y="428625"/>
                </a:lnTo>
                <a:lnTo>
                  <a:pt x="1357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1362455"/>
            <a:ext cx="8243570" cy="5252085"/>
            <a:chOff x="342900" y="1362455"/>
            <a:chExt cx="8243570" cy="5252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1362455"/>
              <a:ext cx="8218932" cy="52257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87" y="1376362"/>
              <a:ext cx="8229028" cy="52377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062" y="2571813"/>
              <a:ext cx="857250" cy="357505"/>
            </a:xfrm>
            <a:custGeom>
              <a:avLst/>
              <a:gdLst/>
              <a:ahLst/>
              <a:cxnLst/>
              <a:rect l="l" t="t" r="r" b="b"/>
              <a:pathLst>
                <a:path w="857250" h="357505">
                  <a:moveTo>
                    <a:pt x="0" y="357187"/>
                  </a:moveTo>
                  <a:lnTo>
                    <a:pt x="857250" y="357187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3571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00125" y="142938"/>
            <a:ext cx="7715250" cy="1078230"/>
          </a:xfrm>
          <a:custGeom>
            <a:avLst/>
            <a:gdLst/>
            <a:ahLst/>
            <a:cxnLst/>
            <a:rect l="l" t="t" r="r" b="b"/>
            <a:pathLst>
              <a:path w="7715250" h="1078230">
                <a:moveTo>
                  <a:pt x="7715250" y="0"/>
                </a:moveTo>
                <a:lnTo>
                  <a:pt x="0" y="0"/>
                </a:lnTo>
                <a:lnTo>
                  <a:pt x="0" y="1077912"/>
                </a:lnTo>
                <a:lnTo>
                  <a:pt x="7715250" y="1077912"/>
                </a:lnTo>
                <a:lnTo>
                  <a:pt x="771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9093" y="172974"/>
            <a:ext cx="71850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The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Ames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Test</a:t>
            </a:r>
            <a:r>
              <a:rPr sz="3200" spc="-2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can</a:t>
            </a:r>
            <a:r>
              <a:rPr sz="3200" spc="-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also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be</a:t>
            </a:r>
            <a:r>
              <a:rPr sz="3200" spc="-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used</a:t>
            </a:r>
            <a:r>
              <a:rPr sz="3200" spc="-5" dirty="0">
                <a:solidFill>
                  <a:srgbClr val="001F5F"/>
                </a:solidFill>
              </a:rPr>
              <a:t> </a:t>
            </a:r>
            <a:r>
              <a:rPr sz="3200" spc="-25" dirty="0">
                <a:solidFill>
                  <a:srgbClr val="001F5F"/>
                </a:solidFill>
              </a:rPr>
              <a:t>for </a:t>
            </a:r>
            <a:r>
              <a:rPr sz="3200" dirty="0">
                <a:solidFill>
                  <a:srgbClr val="001F5F"/>
                </a:solidFill>
              </a:rPr>
              <a:t>screening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anti-mutagenic</a:t>
            </a:r>
            <a:r>
              <a:rPr sz="3200" spc="-8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agents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2857500" y="2857500"/>
            <a:ext cx="5572125" cy="2214880"/>
          </a:xfrm>
          <a:custGeom>
            <a:avLst/>
            <a:gdLst/>
            <a:ahLst/>
            <a:cxnLst/>
            <a:rect l="l" t="t" r="r" b="b"/>
            <a:pathLst>
              <a:path w="5572125" h="2214879">
                <a:moveTo>
                  <a:pt x="5572125" y="0"/>
                </a:moveTo>
                <a:lnTo>
                  <a:pt x="0" y="0"/>
                </a:lnTo>
                <a:lnTo>
                  <a:pt x="0" y="2214626"/>
                </a:lnTo>
                <a:lnTo>
                  <a:pt x="5572125" y="2214626"/>
                </a:lnTo>
                <a:lnTo>
                  <a:pt x="5572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1857375"/>
            <a:ext cx="1714500" cy="571500"/>
          </a:xfrm>
          <a:custGeom>
            <a:avLst/>
            <a:gdLst/>
            <a:ahLst/>
            <a:cxnLst/>
            <a:rect l="l" t="t" r="r" b="b"/>
            <a:pathLst>
              <a:path w="1714500" h="571500">
                <a:moveTo>
                  <a:pt x="1714500" y="0"/>
                </a:moveTo>
                <a:lnTo>
                  <a:pt x="0" y="0"/>
                </a:lnTo>
                <a:lnTo>
                  <a:pt x="0" y="571500"/>
                </a:lnTo>
                <a:lnTo>
                  <a:pt x="1714500" y="571500"/>
                </a:lnTo>
                <a:lnTo>
                  <a:pt x="1714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27735" cy="242570"/>
            <a:chOff x="0" y="0"/>
            <a:chExt cx="927735" cy="242570"/>
          </a:xfrm>
        </p:grpSpPr>
        <p:sp>
          <p:nvSpPr>
            <p:cNvPr id="11" name="object 11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20040" y="206108"/>
                  </a:move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close/>
                </a:path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6324" y="7048"/>
                  </a:lnTo>
                  <a:lnTo>
                    <a:pt x="891667" y="7048"/>
                  </a:lnTo>
                  <a:lnTo>
                    <a:pt x="891667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lnTo>
                    <a:pt x="6324" y="206108"/>
                  </a:lnTo>
                  <a:lnTo>
                    <a:pt x="6324" y="7048"/>
                  </a:lnTo>
                  <a:lnTo>
                    <a:pt x="891667" y="7048"/>
                  </a:lnTo>
                  <a:lnTo>
                    <a:pt x="891667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lnTo>
                    <a:pt x="6324" y="206108"/>
                  </a:lnTo>
                  <a:lnTo>
                    <a:pt x="6324" y="7048"/>
                  </a:lnTo>
                  <a:lnTo>
                    <a:pt x="891667" y="7048"/>
                  </a:lnTo>
                  <a:lnTo>
                    <a:pt x="891667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lnTo>
                    <a:pt x="6324" y="206108"/>
                  </a:lnTo>
                  <a:lnTo>
                    <a:pt x="6324" y="7048"/>
                  </a:lnTo>
                  <a:lnTo>
                    <a:pt x="891667" y="7048"/>
                  </a:lnTo>
                  <a:lnTo>
                    <a:pt x="891667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lnTo>
                    <a:pt x="6324" y="206108"/>
                  </a:lnTo>
                  <a:lnTo>
                    <a:pt x="6324" y="7048"/>
                  </a:lnTo>
                  <a:lnTo>
                    <a:pt x="891667" y="7048"/>
                  </a:lnTo>
                  <a:lnTo>
                    <a:pt x="891667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lnTo>
                    <a:pt x="6324" y="206108"/>
                  </a:lnTo>
                  <a:lnTo>
                    <a:pt x="6324" y="7048"/>
                  </a:lnTo>
                  <a:lnTo>
                    <a:pt x="891667" y="7048"/>
                  </a:lnTo>
                  <a:lnTo>
                    <a:pt x="891667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78725" y="0"/>
                  </a:lnTo>
                  <a:lnTo>
                    <a:pt x="878725" y="10007"/>
                  </a:lnTo>
                  <a:lnTo>
                    <a:pt x="892441" y="10007"/>
                  </a:lnTo>
                  <a:lnTo>
                    <a:pt x="892441" y="20015"/>
                  </a:lnTo>
                  <a:lnTo>
                    <a:pt x="904621" y="20015"/>
                  </a:lnTo>
                  <a:lnTo>
                    <a:pt x="904621" y="219075"/>
                  </a:lnTo>
                  <a:lnTo>
                    <a:pt x="19278" y="219075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93167"/>
                  </a:lnTo>
                  <a:lnTo>
                    <a:pt x="0" y="193167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31470" y="229082"/>
                  </a:lnTo>
                  <a:lnTo>
                    <a:pt x="31470" y="219075"/>
                  </a:lnTo>
                  <a:lnTo>
                    <a:pt x="19278" y="219075"/>
                  </a:lnTo>
                  <a:lnTo>
                    <a:pt x="19278" y="205359"/>
                  </a:lnTo>
                  <a:lnTo>
                    <a:pt x="9512" y="205359"/>
                  </a:lnTo>
                  <a:lnTo>
                    <a:pt x="9512" y="10007"/>
                  </a:lnTo>
                  <a:lnTo>
                    <a:pt x="890917" y="10007"/>
                  </a:lnTo>
                  <a:lnTo>
                    <a:pt x="890917" y="20015"/>
                  </a:lnTo>
                  <a:lnTo>
                    <a:pt x="904621" y="20015"/>
                  </a:lnTo>
                  <a:lnTo>
                    <a:pt x="904621" y="32194"/>
                  </a:lnTo>
                  <a:lnTo>
                    <a:pt x="914387" y="32194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12"/>
              <a:ext cx="901700" cy="215900"/>
            </a:xfrm>
            <a:custGeom>
              <a:avLst/>
              <a:gdLst/>
              <a:ahLst/>
              <a:cxnLst/>
              <a:rect l="l" t="t" r="r" b="b"/>
              <a:pathLst>
                <a:path w="901700" h="215900">
                  <a:moveTo>
                    <a:pt x="901433" y="0"/>
                  </a:moveTo>
                  <a:lnTo>
                    <a:pt x="891679" y="0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206108"/>
                  </a:lnTo>
                  <a:lnTo>
                    <a:pt x="0" y="215646"/>
                  </a:lnTo>
                  <a:lnTo>
                    <a:pt x="20040" y="215646"/>
                  </a:lnTo>
                  <a:lnTo>
                    <a:pt x="20040" y="206108"/>
                  </a:lnTo>
                  <a:lnTo>
                    <a:pt x="891679" y="206108"/>
                  </a:lnTo>
                  <a:lnTo>
                    <a:pt x="891679" y="20751"/>
                  </a:lnTo>
                  <a:lnTo>
                    <a:pt x="901433" y="20751"/>
                  </a:lnTo>
                  <a:lnTo>
                    <a:pt x="90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954" y="12953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892441" y="0"/>
                  </a:lnTo>
                  <a:lnTo>
                    <a:pt x="892441" y="10007"/>
                  </a:lnTo>
                  <a:lnTo>
                    <a:pt x="892441" y="20002"/>
                  </a:lnTo>
                  <a:lnTo>
                    <a:pt x="19278" y="20002"/>
                  </a:lnTo>
                  <a:lnTo>
                    <a:pt x="19278" y="206883"/>
                  </a:lnTo>
                  <a:lnTo>
                    <a:pt x="9512" y="206883"/>
                  </a:lnTo>
                  <a:lnTo>
                    <a:pt x="9512" y="10007"/>
                  </a:lnTo>
                  <a:lnTo>
                    <a:pt x="892441" y="10007"/>
                  </a:lnTo>
                  <a:lnTo>
                    <a:pt x="892441" y="0"/>
                  </a:ln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" y="761"/>
              <a:ext cx="914400" cy="229235"/>
            </a:xfrm>
            <a:custGeom>
              <a:avLst/>
              <a:gdLst/>
              <a:ahLst/>
              <a:cxnLst/>
              <a:rect l="l" t="t" r="r" b="b"/>
              <a:pathLst>
                <a:path w="914400" h="229235">
                  <a:moveTo>
                    <a:pt x="914387" y="0"/>
                  </a:moveTo>
                  <a:lnTo>
                    <a:pt x="9512" y="0"/>
                  </a:lnTo>
                  <a:lnTo>
                    <a:pt x="0" y="0"/>
                  </a:lnTo>
                  <a:lnTo>
                    <a:pt x="0" y="229082"/>
                  </a:lnTo>
                  <a:lnTo>
                    <a:pt x="9512" y="229082"/>
                  </a:lnTo>
                  <a:lnTo>
                    <a:pt x="904621" y="229082"/>
                  </a:lnTo>
                  <a:lnTo>
                    <a:pt x="914387" y="229082"/>
                  </a:lnTo>
                  <a:lnTo>
                    <a:pt x="914387" y="10007"/>
                  </a:lnTo>
                  <a:lnTo>
                    <a:pt x="914387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91" y="2156206"/>
            <a:ext cx="604901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073275" algn="l"/>
                <a:tab pos="4797425" algn="l"/>
              </a:tabLst>
            </a:pPr>
            <a:r>
              <a:rPr sz="4400" dirty="0">
                <a:solidFill>
                  <a:srgbClr val="333399"/>
                </a:solidFill>
              </a:rPr>
              <a:t>Part</a:t>
            </a:r>
            <a:r>
              <a:rPr sz="4400" spc="-30" dirty="0">
                <a:solidFill>
                  <a:srgbClr val="333399"/>
                </a:solidFill>
              </a:rPr>
              <a:t> </a:t>
            </a:r>
            <a:r>
              <a:rPr sz="4400" spc="-25" dirty="0">
                <a:solidFill>
                  <a:srgbClr val="333399"/>
                </a:solidFill>
              </a:rPr>
              <a:t>3:</a:t>
            </a:r>
            <a:r>
              <a:rPr sz="4400" dirty="0">
                <a:solidFill>
                  <a:srgbClr val="333399"/>
                </a:solidFill>
              </a:rPr>
              <a:t>	Repair</a:t>
            </a:r>
            <a:r>
              <a:rPr sz="4400" spc="-145" dirty="0">
                <a:solidFill>
                  <a:srgbClr val="333399"/>
                </a:solidFill>
              </a:rPr>
              <a:t> </a:t>
            </a:r>
            <a:r>
              <a:rPr sz="4400" spc="-25" dirty="0">
                <a:solidFill>
                  <a:srgbClr val="333399"/>
                </a:solidFill>
              </a:rPr>
              <a:t>of</a:t>
            </a:r>
            <a:r>
              <a:rPr sz="4400" dirty="0">
                <a:solidFill>
                  <a:srgbClr val="333399"/>
                </a:solidFill>
              </a:rPr>
              <a:t>	</a:t>
            </a:r>
            <a:r>
              <a:rPr sz="4400" spc="-25" dirty="0">
                <a:solidFill>
                  <a:srgbClr val="333399"/>
                </a:solidFill>
              </a:rPr>
              <a:t>DNA </a:t>
            </a:r>
            <a:r>
              <a:rPr sz="4400" spc="-10" dirty="0">
                <a:solidFill>
                  <a:srgbClr val="333399"/>
                </a:solidFill>
              </a:rPr>
              <a:t>damage</a:t>
            </a:r>
            <a:endParaRPr sz="4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365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99"/>
                </a:solidFill>
              </a:rPr>
              <a:t>Two</a:t>
            </a:r>
            <a:r>
              <a:rPr sz="3200" spc="-25" dirty="0">
                <a:solidFill>
                  <a:srgbClr val="333399"/>
                </a:solidFill>
              </a:rPr>
              <a:t> </a:t>
            </a:r>
            <a:r>
              <a:rPr sz="3200" dirty="0">
                <a:solidFill>
                  <a:srgbClr val="333399"/>
                </a:solidFill>
              </a:rPr>
              <a:t>consequences</a:t>
            </a:r>
            <a:r>
              <a:rPr sz="3200" spc="-45" dirty="0">
                <a:solidFill>
                  <a:srgbClr val="333399"/>
                </a:solidFill>
              </a:rPr>
              <a:t> </a:t>
            </a:r>
            <a:r>
              <a:rPr sz="3200" dirty="0">
                <a:solidFill>
                  <a:srgbClr val="333399"/>
                </a:solidFill>
              </a:rPr>
              <a:t>of</a:t>
            </a:r>
            <a:r>
              <a:rPr sz="3200" spc="-5" dirty="0">
                <a:solidFill>
                  <a:srgbClr val="333399"/>
                </a:solidFill>
              </a:rPr>
              <a:t> </a:t>
            </a:r>
            <a:r>
              <a:rPr sz="3200" dirty="0">
                <a:solidFill>
                  <a:srgbClr val="333399"/>
                </a:solidFill>
              </a:rPr>
              <a:t>DNA</a:t>
            </a:r>
            <a:r>
              <a:rPr sz="3200" spc="-35" dirty="0">
                <a:solidFill>
                  <a:srgbClr val="333399"/>
                </a:solidFill>
              </a:rPr>
              <a:t> </a:t>
            </a:r>
            <a:r>
              <a:rPr sz="3200" spc="-10" dirty="0">
                <a:solidFill>
                  <a:srgbClr val="333399"/>
                </a:solidFill>
              </a:rPr>
              <a:t>damage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77875" y="1935162"/>
            <a:ext cx="8110855" cy="4191000"/>
          </a:xfrm>
          <a:custGeom>
            <a:avLst/>
            <a:gdLst/>
            <a:ahLst/>
            <a:cxnLst/>
            <a:rect l="l" t="t" r="r" b="b"/>
            <a:pathLst>
              <a:path w="8110855" h="4191000">
                <a:moveTo>
                  <a:pt x="0" y="4191000"/>
                </a:moveTo>
                <a:lnTo>
                  <a:pt x="8110601" y="4191000"/>
                </a:lnTo>
                <a:lnTo>
                  <a:pt x="8110601" y="0"/>
                </a:lnTo>
                <a:lnTo>
                  <a:pt x="0" y="0"/>
                </a:lnTo>
                <a:lnTo>
                  <a:pt x="0" y="419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dirty="0"/>
              <a:t>Some</a:t>
            </a:r>
            <a:r>
              <a:rPr spc="-50" dirty="0"/>
              <a:t> </a:t>
            </a:r>
            <a:r>
              <a:rPr dirty="0"/>
              <a:t>damages,</a:t>
            </a:r>
            <a:r>
              <a:rPr spc="-60" dirty="0"/>
              <a:t> </a:t>
            </a:r>
            <a:r>
              <a:rPr b="0" dirty="0">
                <a:latin typeface="Tahoma"/>
                <a:cs typeface="Tahoma"/>
              </a:rPr>
              <a:t>such</a:t>
            </a:r>
            <a:r>
              <a:rPr b="0" spc="-2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as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thymine</a:t>
            </a:r>
            <a:r>
              <a:rPr b="0" spc="-1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dimer, </a:t>
            </a:r>
            <a:r>
              <a:rPr b="0" dirty="0">
                <a:latin typeface="Tahoma"/>
                <a:cs typeface="Tahoma"/>
              </a:rPr>
              <a:t>nicks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or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breaks</a:t>
            </a:r>
            <a:r>
              <a:rPr b="0" spc="-6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in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the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DNA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backbone, </a:t>
            </a:r>
            <a:r>
              <a:rPr dirty="0"/>
              <a:t>create</a:t>
            </a:r>
            <a:r>
              <a:rPr spc="-55" dirty="0"/>
              <a:t> </a:t>
            </a:r>
            <a:r>
              <a:rPr dirty="0"/>
              <a:t>impediments</a:t>
            </a:r>
            <a:r>
              <a:rPr spc="-5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replication</a:t>
            </a:r>
            <a:r>
              <a:rPr spc="-55" dirty="0"/>
              <a:t> </a:t>
            </a:r>
            <a:r>
              <a:rPr spc="-25" dirty="0"/>
              <a:t>or </a:t>
            </a:r>
            <a:r>
              <a:rPr spc="-10" dirty="0"/>
              <a:t>transcription.</a:t>
            </a:r>
          </a:p>
          <a:p>
            <a:pPr marL="355600" marR="186055" indent="-342900">
              <a:lnSpc>
                <a:spcPct val="9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dirty="0"/>
              <a:t>Some</a:t>
            </a:r>
            <a:r>
              <a:rPr spc="-35" dirty="0"/>
              <a:t> </a:t>
            </a:r>
            <a:r>
              <a:rPr dirty="0"/>
              <a:t>damages</a:t>
            </a:r>
            <a:r>
              <a:rPr spc="-45" dirty="0"/>
              <a:t> </a:t>
            </a:r>
            <a:r>
              <a:rPr dirty="0"/>
              <a:t>create</a:t>
            </a:r>
            <a:r>
              <a:rPr spc="-35" dirty="0"/>
              <a:t> </a:t>
            </a:r>
            <a:r>
              <a:rPr dirty="0"/>
              <a:t>altered</a:t>
            </a:r>
            <a:r>
              <a:rPr spc="-50" dirty="0"/>
              <a:t> </a:t>
            </a:r>
            <a:r>
              <a:rPr spc="-10" dirty="0"/>
              <a:t>bases </a:t>
            </a:r>
            <a:r>
              <a:rPr b="0" dirty="0">
                <a:latin typeface="Tahoma"/>
                <a:cs typeface="Tahoma"/>
              </a:rPr>
              <a:t>that</a:t>
            </a:r>
            <a:r>
              <a:rPr b="0" spc="-7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have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no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effect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on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replication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spc="-25" dirty="0">
                <a:latin typeface="Tahoma"/>
                <a:cs typeface="Tahoma"/>
              </a:rPr>
              <a:t>but </a:t>
            </a:r>
            <a:r>
              <a:rPr b="0" dirty="0">
                <a:latin typeface="Tahoma"/>
                <a:cs typeface="Tahoma"/>
              </a:rPr>
              <a:t>cause</a:t>
            </a:r>
            <a:r>
              <a:rPr b="0" spc="-7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mispairing,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which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in</a:t>
            </a:r>
            <a:r>
              <a:rPr b="0" spc="-3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turn</a:t>
            </a:r>
            <a:r>
              <a:rPr b="0" spc="-3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can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-35" dirty="0">
                <a:latin typeface="Tahoma"/>
                <a:cs typeface="Tahoma"/>
              </a:rPr>
              <a:t>be </a:t>
            </a:r>
            <a:r>
              <a:rPr b="0" dirty="0">
                <a:latin typeface="Tahoma"/>
                <a:cs typeface="Tahoma"/>
              </a:rPr>
              <a:t>converted</a:t>
            </a:r>
            <a:r>
              <a:rPr b="0" spc="-9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to</a:t>
            </a:r>
            <a:r>
              <a:rPr b="0" spc="-8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mutation.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876" y="214375"/>
            <a:ext cx="5221605" cy="1446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6305" marR="105410" indent="-802005">
              <a:lnSpc>
                <a:spcPct val="100000"/>
              </a:lnSpc>
              <a:spcBef>
                <a:spcPts val="340"/>
              </a:spcBef>
            </a:pPr>
            <a:r>
              <a:rPr sz="4400" dirty="0">
                <a:solidFill>
                  <a:srgbClr val="001F5F"/>
                </a:solidFill>
              </a:rPr>
              <a:t>Molecular</a:t>
            </a:r>
            <a:r>
              <a:rPr sz="4400" spc="-55" dirty="0">
                <a:solidFill>
                  <a:srgbClr val="001F5F"/>
                </a:solidFill>
              </a:rPr>
              <a:t> </a:t>
            </a:r>
            <a:r>
              <a:rPr sz="4400" spc="-10" dirty="0">
                <a:solidFill>
                  <a:srgbClr val="001F5F"/>
                </a:solidFill>
              </a:rPr>
              <a:t>Biology (Continued)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80314" y="2318130"/>
            <a:ext cx="8386445" cy="430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2108200" algn="l"/>
              </a:tabLst>
            </a:pPr>
            <a:r>
              <a:rPr sz="2800" b="1" dirty="0">
                <a:latin typeface="Tahoma"/>
                <a:cs typeface="Tahoma"/>
              </a:rPr>
              <a:t>Chapter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6:</a:t>
            </a:r>
            <a:r>
              <a:rPr sz="2800" b="1" dirty="0">
                <a:latin typeface="Tahoma"/>
                <a:cs typeface="Tahoma"/>
              </a:rPr>
              <a:t>	DNA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mutation,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damage,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repair</a:t>
            </a:r>
            <a:endParaRPr sz="2800">
              <a:latin typeface="Tahoma"/>
              <a:cs typeface="Tahoma"/>
            </a:endParaRPr>
          </a:p>
          <a:p>
            <a:pPr marL="25400" marR="526415">
              <a:lnSpc>
                <a:spcPts val="6720"/>
              </a:lnSpc>
              <a:spcBef>
                <a:spcPts val="785"/>
              </a:spcBef>
              <a:tabLst>
                <a:tab pos="2107565" algn="l"/>
              </a:tabLst>
            </a:pPr>
            <a:r>
              <a:rPr sz="2800" b="1" dirty="0">
                <a:latin typeface="Tahoma"/>
                <a:cs typeface="Tahoma"/>
              </a:rPr>
              <a:t>Chapter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35" dirty="0">
                <a:latin typeface="Tahoma"/>
                <a:cs typeface="Tahoma"/>
              </a:rPr>
              <a:t>7:</a:t>
            </a:r>
            <a:r>
              <a:rPr sz="2800" b="1" dirty="0">
                <a:latin typeface="Tahoma"/>
                <a:cs typeface="Tahoma"/>
              </a:rPr>
              <a:t>	Gene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regulation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in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prokaryotes </a:t>
            </a:r>
            <a:r>
              <a:rPr sz="2800" b="1" dirty="0">
                <a:latin typeface="Tahoma"/>
                <a:cs typeface="Tahoma"/>
              </a:rPr>
              <a:t>Chapter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8:</a:t>
            </a:r>
            <a:r>
              <a:rPr sz="2800" b="1" dirty="0">
                <a:latin typeface="Tahoma"/>
                <a:cs typeface="Tahoma"/>
              </a:rPr>
              <a:t>	Gene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regulation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in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eukaryotes </a:t>
            </a:r>
            <a:r>
              <a:rPr sz="2800" b="1" dirty="0">
                <a:latin typeface="Tahoma"/>
                <a:cs typeface="Tahoma"/>
              </a:rPr>
              <a:t>Chapter</a:t>
            </a:r>
            <a:r>
              <a:rPr sz="2800" b="1" spc="-130" dirty="0">
                <a:latin typeface="Tahoma"/>
                <a:cs typeface="Tahoma"/>
              </a:rPr>
              <a:t> </a:t>
            </a:r>
            <a:r>
              <a:rPr sz="2800" b="1" spc="-35" dirty="0">
                <a:latin typeface="Tahoma"/>
                <a:cs typeface="Tahoma"/>
              </a:rPr>
              <a:t>9:</a:t>
            </a:r>
            <a:r>
              <a:rPr sz="2800" b="1" dirty="0">
                <a:latin typeface="Tahoma"/>
                <a:cs typeface="Tahoma"/>
              </a:rPr>
              <a:t>	Techniques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in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molecular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biology</a:t>
            </a:r>
            <a:endParaRPr sz="2800">
              <a:latin typeface="Tahoma"/>
              <a:cs typeface="Tahoma"/>
            </a:endParaRPr>
          </a:p>
          <a:p>
            <a:pPr marL="525145">
              <a:lnSpc>
                <a:spcPct val="100000"/>
              </a:lnSpc>
              <a:spcBef>
                <a:spcPts val="2700"/>
              </a:spcBef>
            </a:pPr>
            <a:r>
              <a:rPr sz="2800" b="1" dirty="0">
                <a:solidFill>
                  <a:srgbClr val="001F5F"/>
                </a:solidFill>
                <a:latin typeface="Tahoma"/>
                <a:cs typeface="Tahoma"/>
              </a:rPr>
              <a:t>Textbook:</a:t>
            </a:r>
            <a:r>
              <a:rPr sz="2800" b="1" spc="-9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Watson</a:t>
            </a:r>
            <a:r>
              <a:rPr sz="2800" b="1" spc="-9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et</a:t>
            </a:r>
            <a:r>
              <a:rPr sz="2800" b="1" spc="-9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ahoma"/>
                <a:cs typeface="Tahoma"/>
              </a:rPr>
              <a:t>al.</a:t>
            </a:r>
            <a:endParaRPr sz="2800">
              <a:latin typeface="Tahoma"/>
              <a:cs typeface="Tahoma"/>
            </a:endParaRPr>
          </a:p>
          <a:p>
            <a:pPr marL="525145">
              <a:lnSpc>
                <a:spcPct val="100000"/>
              </a:lnSpc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Molecular</a:t>
            </a:r>
            <a:r>
              <a:rPr sz="28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Biology</a:t>
            </a:r>
            <a:r>
              <a:rPr sz="28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of</a:t>
            </a:r>
            <a:r>
              <a:rPr sz="28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the</a:t>
            </a:r>
            <a:r>
              <a:rPr sz="2800" b="1" spc="-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Gene,</a:t>
            </a:r>
            <a:r>
              <a:rPr sz="28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r>
              <a:rPr sz="2775" b="1" baseline="25525" dirty="0">
                <a:solidFill>
                  <a:srgbClr val="C00000"/>
                </a:solidFill>
                <a:latin typeface="Tahoma"/>
                <a:cs typeface="Tahoma"/>
              </a:rPr>
              <a:t>th</a:t>
            </a:r>
            <a:r>
              <a:rPr sz="2775" b="1" spc="330" baseline="255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ed.,</a:t>
            </a:r>
            <a:r>
              <a:rPr sz="28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Tahoma"/>
                <a:cs typeface="Tahoma"/>
              </a:rPr>
              <a:t>2004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repair</a:t>
            </a: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>
                <a:solidFill>
                  <a:srgbClr val="000000"/>
                </a:solidFill>
              </a:rPr>
              <a:t>Direct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reversal</a:t>
            </a:r>
          </a:p>
          <a:p>
            <a:pPr marL="12700" marR="5080">
              <a:lnSpc>
                <a:spcPct val="200100"/>
              </a:lnSpc>
            </a:pPr>
            <a:r>
              <a:rPr dirty="0">
                <a:solidFill>
                  <a:srgbClr val="000000"/>
                </a:solidFill>
              </a:rPr>
              <a:t>Base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excision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repair </a:t>
            </a:r>
            <a:r>
              <a:rPr dirty="0">
                <a:solidFill>
                  <a:srgbClr val="000000"/>
                </a:solidFill>
              </a:rPr>
              <a:t>Nucleotide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excision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repair </a:t>
            </a:r>
            <a:r>
              <a:rPr dirty="0">
                <a:solidFill>
                  <a:srgbClr val="000000"/>
                </a:solidFill>
              </a:rPr>
              <a:t>Recombinational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repair </a:t>
            </a:r>
            <a:r>
              <a:rPr dirty="0">
                <a:solidFill>
                  <a:srgbClr val="000000"/>
                </a:solidFill>
              </a:rPr>
              <a:t>Translesion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DNA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synthesis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Damage</a:t>
            </a:r>
          </a:p>
          <a:p>
            <a:pPr marL="37465" marR="5080" indent="-25400" algn="just">
              <a:lnSpc>
                <a:spcPct val="100000"/>
              </a:lnSpc>
              <a:spcBef>
                <a:spcPts val="2880"/>
              </a:spcBef>
            </a:pPr>
            <a:r>
              <a:rPr dirty="0">
                <a:solidFill>
                  <a:srgbClr val="000000"/>
                </a:solidFill>
              </a:rPr>
              <a:t>Pyrimidine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dimer </a:t>
            </a:r>
            <a:r>
              <a:rPr dirty="0">
                <a:solidFill>
                  <a:srgbClr val="000000"/>
                </a:solidFill>
              </a:rPr>
              <a:t>Methylated</a:t>
            </a:r>
            <a:r>
              <a:rPr spc="-1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base </a:t>
            </a:r>
            <a:r>
              <a:rPr dirty="0">
                <a:solidFill>
                  <a:srgbClr val="000000"/>
                </a:solidFill>
              </a:rPr>
              <a:t>Damaged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base</a:t>
            </a:r>
          </a:p>
          <a:p>
            <a:pPr marL="15875" marR="15875" indent="46990">
              <a:lnSpc>
                <a:spcPct val="100000"/>
              </a:lnSpc>
              <a:spcBef>
                <a:spcPts val="2885"/>
              </a:spcBef>
            </a:pPr>
            <a:r>
              <a:rPr dirty="0">
                <a:solidFill>
                  <a:srgbClr val="000000"/>
                </a:solidFill>
              </a:rPr>
              <a:t>Pyrimidine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dimer </a:t>
            </a:r>
            <a:r>
              <a:rPr dirty="0">
                <a:solidFill>
                  <a:srgbClr val="000000"/>
                </a:solidFill>
              </a:rPr>
              <a:t>Bulky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adduct Double-strand breaks </a:t>
            </a:r>
            <a:r>
              <a:rPr dirty="0">
                <a:solidFill>
                  <a:srgbClr val="000000"/>
                </a:solidFill>
              </a:rPr>
              <a:t>Pyrimidine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dimer </a:t>
            </a:r>
            <a:r>
              <a:rPr dirty="0">
                <a:solidFill>
                  <a:srgbClr val="000000"/>
                </a:solidFill>
              </a:rPr>
              <a:t>Apurinic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site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3194" rIns="0" bIns="0" rtlCol="0">
            <a:spAutoFit/>
          </a:bodyPr>
          <a:lstStyle/>
          <a:p>
            <a:pPr marL="18459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DNA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Repair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Systems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71500" y="2000250"/>
            <a:ext cx="8358505" cy="4431030"/>
          </a:xfrm>
          <a:custGeom>
            <a:avLst/>
            <a:gdLst/>
            <a:ahLst/>
            <a:cxnLst/>
            <a:rect l="l" t="t" r="r" b="b"/>
            <a:pathLst>
              <a:path w="8358505" h="4431030">
                <a:moveTo>
                  <a:pt x="0" y="0"/>
                </a:moveTo>
                <a:lnTo>
                  <a:pt x="8286750" y="1650"/>
                </a:lnTo>
              </a:path>
              <a:path w="8358505" h="4431030">
                <a:moveTo>
                  <a:pt x="0" y="500125"/>
                </a:moveTo>
                <a:lnTo>
                  <a:pt x="8286750" y="501650"/>
                </a:lnTo>
              </a:path>
              <a:path w="8358505" h="4431030">
                <a:moveTo>
                  <a:pt x="71437" y="4429125"/>
                </a:moveTo>
                <a:lnTo>
                  <a:pt x="8358251" y="44307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1515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Direct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reversal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of DNA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damage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20873" y="3170631"/>
            <a:ext cx="424561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9745" indent="-487045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499745" algn="l"/>
              </a:tabLst>
            </a:pPr>
            <a:r>
              <a:rPr sz="3200" b="1" spc="-10" dirty="0">
                <a:latin typeface="Tahoma"/>
                <a:cs typeface="Tahoma"/>
              </a:rPr>
              <a:t>Photoreactivation</a:t>
            </a:r>
            <a:endParaRPr sz="3200">
              <a:latin typeface="Tahoma"/>
              <a:cs typeface="Tahoma"/>
            </a:endParaRPr>
          </a:p>
          <a:p>
            <a:pPr marL="513080" indent="-500380">
              <a:lnSpc>
                <a:spcPct val="100000"/>
              </a:lnSpc>
              <a:spcBef>
                <a:spcPts val="3840"/>
              </a:spcBef>
              <a:buAutoNum type="alphaLcPeriod"/>
              <a:tabLst>
                <a:tab pos="513080" algn="l"/>
              </a:tabLst>
            </a:pPr>
            <a:r>
              <a:rPr sz="3200" b="1" spc="-10" dirty="0">
                <a:latin typeface="Tahoma"/>
                <a:cs typeface="Tahoma"/>
              </a:rPr>
              <a:t>Methyltransferase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30362"/>
            <a:ext cx="9144000" cy="4089400"/>
            <a:chOff x="0" y="1630362"/>
            <a:chExt cx="9144000" cy="408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2" y="1651444"/>
              <a:ext cx="9138277" cy="40683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36712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28472" y="304800"/>
            <a:ext cx="7013575" cy="662940"/>
            <a:chOff x="728472" y="304800"/>
            <a:chExt cx="7013575" cy="662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872" y="381000"/>
              <a:ext cx="6861048" cy="5867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304800"/>
              <a:ext cx="6361176" cy="6126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7250" y="357251"/>
              <a:ext cx="6858000" cy="584200"/>
            </a:xfrm>
            <a:custGeom>
              <a:avLst/>
              <a:gdLst/>
              <a:ahLst/>
              <a:cxnLst/>
              <a:rect l="l" t="t" r="r" b="b"/>
              <a:pathLst>
                <a:path w="6858000" h="584200">
                  <a:moveTo>
                    <a:pt x="685800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6858000" y="5842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7250" y="357250"/>
            <a:ext cx="6858000" cy="5842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  <a:tabLst>
                <a:tab pos="2808605" algn="l"/>
              </a:tabLst>
            </a:pPr>
            <a:r>
              <a:rPr sz="3200" dirty="0">
                <a:solidFill>
                  <a:srgbClr val="6F2F9F"/>
                </a:solidFill>
              </a:rPr>
              <a:t>Figure</a:t>
            </a:r>
            <a:r>
              <a:rPr sz="3200" spc="-15" dirty="0">
                <a:solidFill>
                  <a:srgbClr val="6F2F9F"/>
                </a:solidFill>
              </a:rPr>
              <a:t> </a:t>
            </a:r>
            <a:r>
              <a:rPr sz="3200" spc="-10" dirty="0">
                <a:solidFill>
                  <a:srgbClr val="6F2F9F"/>
                </a:solidFill>
              </a:rPr>
              <a:t>6-</a:t>
            </a:r>
            <a:r>
              <a:rPr sz="3200" spc="-25" dirty="0">
                <a:solidFill>
                  <a:srgbClr val="6F2F9F"/>
                </a:solidFill>
              </a:rPr>
              <a:t>13</a:t>
            </a:r>
            <a:r>
              <a:rPr sz="3200" dirty="0">
                <a:solidFill>
                  <a:srgbClr val="6F2F9F"/>
                </a:solidFill>
              </a:rPr>
              <a:t>	</a:t>
            </a:r>
            <a:r>
              <a:rPr sz="2800" spc="-10" dirty="0">
                <a:solidFill>
                  <a:srgbClr val="6F2F9F"/>
                </a:solidFill>
              </a:rPr>
              <a:t>Photoreactivation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434975" y="4832286"/>
            <a:ext cx="8536305" cy="1567180"/>
          </a:xfrm>
          <a:custGeom>
            <a:avLst/>
            <a:gdLst/>
            <a:ahLst/>
            <a:cxnLst/>
            <a:rect l="l" t="t" r="r" b="b"/>
            <a:pathLst>
              <a:path w="8536305" h="1567179">
                <a:moveTo>
                  <a:pt x="0" y="1566926"/>
                </a:moveTo>
                <a:lnTo>
                  <a:pt x="8536051" y="1566926"/>
                </a:lnTo>
                <a:lnTo>
                  <a:pt x="8536051" y="0"/>
                </a:lnTo>
                <a:lnTo>
                  <a:pt x="0" y="0"/>
                </a:lnTo>
                <a:lnTo>
                  <a:pt x="0" y="156692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3689" y="4863465"/>
            <a:ext cx="777811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ahoma"/>
                <a:cs typeface="Tahoma"/>
              </a:rPr>
              <a:t>Monomerization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of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thymine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dimers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by </a:t>
            </a:r>
            <a:r>
              <a:rPr sz="3200" b="1" dirty="0">
                <a:latin typeface="Tahoma"/>
                <a:cs typeface="Tahoma"/>
              </a:rPr>
              <a:t>DNA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3333CC"/>
                </a:solidFill>
                <a:latin typeface="Tahoma"/>
                <a:cs typeface="Tahoma"/>
              </a:rPr>
              <a:t>photolyases</a:t>
            </a:r>
            <a:r>
              <a:rPr sz="3200" b="1" spc="-6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in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presence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of </a:t>
            </a:r>
            <a:r>
              <a:rPr sz="3200" b="1" dirty="0">
                <a:latin typeface="Tahoma"/>
                <a:cs typeface="Tahoma"/>
              </a:rPr>
              <a:t>visible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light.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29001" y="1527238"/>
            <a:ext cx="1929130" cy="830580"/>
          </a:xfrm>
          <a:custGeom>
            <a:avLst/>
            <a:gdLst/>
            <a:ahLst/>
            <a:cxnLst/>
            <a:rect l="l" t="t" r="r" b="b"/>
            <a:pathLst>
              <a:path w="1929129" h="830580">
                <a:moveTo>
                  <a:pt x="1928749" y="0"/>
                </a:moveTo>
                <a:lnTo>
                  <a:pt x="0" y="0"/>
                </a:lnTo>
                <a:lnTo>
                  <a:pt x="0" y="830262"/>
                </a:lnTo>
                <a:lnTo>
                  <a:pt x="1928749" y="830262"/>
                </a:lnTo>
                <a:lnTo>
                  <a:pt x="1928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8122" y="1559178"/>
            <a:ext cx="1702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Tahoma"/>
                <a:cs typeface="Tahoma"/>
              </a:rPr>
              <a:t>DNA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photolyase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3000" y="3038538"/>
            <a:ext cx="62103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25" dirty="0">
                <a:latin typeface="Tahoma"/>
                <a:cs typeface="Tahoma"/>
              </a:rPr>
              <a:t>UV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0375" y="3609911"/>
            <a:ext cx="88265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spc="-20" dirty="0">
                <a:latin typeface="Tahoma"/>
                <a:cs typeface="Tahoma"/>
              </a:rPr>
              <a:t>dark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5001" y="1895538"/>
            <a:ext cx="89090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2400" b="1" spc="-10" dirty="0">
                <a:latin typeface="Tahoma"/>
                <a:cs typeface="Tahoma"/>
              </a:rPr>
              <a:t>light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337" y="995425"/>
            <a:ext cx="8086725" cy="5108575"/>
            <a:chOff x="668337" y="995425"/>
            <a:chExt cx="8086725" cy="5108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362" y="995425"/>
              <a:ext cx="7983474" cy="45307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4687" y="4035361"/>
              <a:ext cx="8074025" cy="2062480"/>
            </a:xfrm>
            <a:custGeom>
              <a:avLst/>
              <a:gdLst/>
              <a:ahLst/>
              <a:cxnLst/>
              <a:rect l="l" t="t" r="r" b="b"/>
              <a:pathLst>
                <a:path w="8074025" h="2062479">
                  <a:moveTo>
                    <a:pt x="8074025" y="0"/>
                  </a:moveTo>
                  <a:lnTo>
                    <a:pt x="0" y="0"/>
                  </a:lnTo>
                  <a:lnTo>
                    <a:pt x="0" y="2062226"/>
                  </a:lnTo>
                  <a:lnTo>
                    <a:pt x="8074025" y="2062226"/>
                  </a:lnTo>
                  <a:lnTo>
                    <a:pt x="807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687" y="4035361"/>
              <a:ext cx="8074025" cy="2062480"/>
            </a:xfrm>
            <a:custGeom>
              <a:avLst/>
              <a:gdLst/>
              <a:ahLst/>
              <a:cxnLst/>
              <a:rect l="l" t="t" r="r" b="b"/>
              <a:pathLst>
                <a:path w="8074025" h="2062479">
                  <a:moveTo>
                    <a:pt x="0" y="2062226"/>
                  </a:moveTo>
                  <a:lnTo>
                    <a:pt x="8074025" y="2062226"/>
                  </a:lnTo>
                  <a:lnTo>
                    <a:pt x="8074025" y="0"/>
                  </a:lnTo>
                  <a:lnTo>
                    <a:pt x="0" y="0"/>
                  </a:lnTo>
                  <a:lnTo>
                    <a:pt x="0" y="206222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8167" y="4066108"/>
            <a:ext cx="7862570" cy="197738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>
              <a:lnSpc>
                <a:spcPct val="98500"/>
              </a:lnSpc>
              <a:spcBef>
                <a:spcPts val="160"/>
              </a:spcBef>
              <a:tabLst>
                <a:tab pos="6559550" algn="l"/>
              </a:tabLst>
            </a:pPr>
            <a:r>
              <a:rPr sz="3200" b="1" dirty="0">
                <a:latin typeface="Tahoma"/>
                <a:cs typeface="Tahoma"/>
              </a:rPr>
              <a:t>Removes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methyl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group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from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the </a:t>
            </a:r>
            <a:r>
              <a:rPr sz="3200" b="1" dirty="0">
                <a:latin typeface="Tahoma"/>
                <a:cs typeface="Tahoma"/>
              </a:rPr>
              <a:t>methylated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350" b="1" i="1" spc="-140" dirty="0">
                <a:latin typeface="Verdana"/>
                <a:cs typeface="Verdana"/>
              </a:rPr>
              <a:t>O</a:t>
            </a:r>
            <a:r>
              <a:rPr sz="3150" b="1" spc="-209" baseline="25132" dirty="0">
                <a:latin typeface="Tahoma"/>
                <a:cs typeface="Tahoma"/>
              </a:rPr>
              <a:t>6</a:t>
            </a:r>
            <a:r>
              <a:rPr sz="3200" b="1" spc="-140" dirty="0">
                <a:latin typeface="Tahoma"/>
                <a:cs typeface="Tahoma"/>
              </a:rPr>
              <a:t>-</a:t>
            </a:r>
            <a:r>
              <a:rPr sz="3200" b="1" spc="-10" dirty="0">
                <a:latin typeface="Tahoma"/>
                <a:cs typeface="Tahoma"/>
              </a:rPr>
              <a:t>methylguanine.</a:t>
            </a:r>
            <a:r>
              <a:rPr sz="3200" b="1" dirty="0">
                <a:latin typeface="Tahoma"/>
                <a:cs typeface="Tahoma"/>
              </a:rPr>
              <a:t>	</a:t>
            </a:r>
            <a:r>
              <a:rPr sz="3200" b="1" spc="-25" dirty="0">
                <a:latin typeface="Tahoma"/>
                <a:cs typeface="Tahoma"/>
              </a:rPr>
              <a:t>The </a:t>
            </a:r>
            <a:r>
              <a:rPr sz="3200" b="1" dirty="0">
                <a:latin typeface="Tahoma"/>
                <a:cs typeface="Tahoma"/>
              </a:rPr>
              <a:t>methyl</a:t>
            </a:r>
            <a:r>
              <a:rPr sz="3200" b="1" spc="-7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group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transferred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</a:t>
            </a:r>
            <a:r>
              <a:rPr sz="3200" b="1" spc="-25" dirty="0">
                <a:latin typeface="Tahoma"/>
                <a:cs typeface="Tahoma"/>
              </a:rPr>
              <a:t> the </a:t>
            </a:r>
            <a:r>
              <a:rPr sz="3200" b="1" dirty="0">
                <a:latin typeface="Tahoma"/>
                <a:cs typeface="Tahoma"/>
              </a:rPr>
              <a:t>protein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itself,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inactivating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protein.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01511" y="0"/>
            <a:ext cx="3043555" cy="607060"/>
            <a:chOff x="6001511" y="0"/>
            <a:chExt cx="3043555" cy="6070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1" y="24383"/>
              <a:ext cx="2891028" cy="582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1511" y="0"/>
              <a:ext cx="2852928" cy="5608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29400" y="63"/>
              <a:ext cx="2889250" cy="579755"/>
            </a:xfrm>
            <a:custGeom>
              <a:avLst/>
              <a:gdLst/>
              <a:ahLst/>
              <a:cxnLst/>
              <a:rect l="l" t="t" r="r" b="b"/>
              <a:pathLst>
                <a:path w="2889250" h="579755">
                  <a:moveTo>
                    <a:pt x="2889250" y="0"/>
                  </a:moveTo>
                  <a:lnTo>
                    <a:pt x="0" y="0"/>
                  </a:lnTo>
                  <a:lnTo>
                    <a:pt x="0" y="579437"/>
                  </a:lnTo>
                  <a:lnTo>
                    <a:pt x="2889250" y="579437"/>
                  </a:lnTo>
                  <a:lnTo>
                    <a:pt x="28892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09157" y="29971"/>
            <a:ext cx="2388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1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14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562" y="571500"/>
            <a:ext cx="4846955" cy="641350"/>
          </a:xfrm>
          <a:custGeom>
            <a:avLst/>
            <a:gdLst/>
            <a:ahLst/>
            <a:cxnLst/>
            <a:rect l="l" t="t" r="r" b="b"/>
            <a:pathLst>
              <a:path w="4846955" h="641350">
                <a:moveTo>
                  <a:pt x="4846574" y="0"/>
                </a:moveTo>
                <a:lnTo>
                  <a:pt x="0" y="0"/>
                </a:lnTo>
                <a:lnTo>
                  <a:pt x="0" y="641350"/>
                </a:lnTo>
                <a:lnTo>
                  <a:pt x="4846574" y="641350"/>
                </a:lnTo>
                <a:lnTo>
                  <a:pt x="4846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50416" y="601421"/>
            <a:ext cx="4208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Methyltransferase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112" y="82296"/>
            <a:ext cx="9012555" cy="6668134"/>
            <a:chOff x="138112" y="82296"/>
            <a:chExt cx="9012555" cy="66681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12" y="1263648"/>
              <a:ext cx="8993124" cy="5473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462" y="1257298"/>
              <a:ext cx="8999855" cy="5486400"/>
            </a:xfrm>
            <a:custGeom>
              <a:avLst/>
              <a:gdLst/>
              <a:ahLst/>
              <a:cxnLst/>
              <a:rect l="l" t="t" r="r" b="b"/>
              <a:pathLst>
                <a:path w="8999855" h="5486400">
                  <a:moveTo>
                    <a:pt x="0" y="5486400"/>
                  </a:moveTo>
                  <a:lnTo>
                    <a:pt x="8999537" y="5486400"/>
                  </a:lnTo>
                </a:path>
                <a:path w="8999855" h="5486400">
                  <a:moveTo>
                    <a:pt x="8999537" y="0"/>
                  </a:moveTo>
                  <a:lnTo>
                    <a:pt x="0" y="0"/>
                  </a:lnTo>
                  <a:lnTo>
                    <a:pt x="0" y="5486400"/>
                  </a:lnTo>
                </a:path>
              </a:pathLst>
            </a:custGeom>
            <a:ln w="127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158496"/>
              <a:ext cx="8388096" cy="1069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" y="82296"/>
              <a:ext cx="8305800" cy="11003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9412" y="135001"/>
              <a:ext cx="8385175" cy="1066800"/>
            </a:xfrm>
            <a:custGeom>
              <a:avLst/>
              <a:gdLst/>
              <a:ahLst/>
              <a:cxnLst/>
              <a:rect l="l" t="t" r="r" b="b"/>
              <a:pathLst>
                <a:path w="8385175" h="1066800">
                  <a:moveTo>
                    <a:pt x="8385175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8385175" y="1066800"/>
                  </a:lnTo>
                  <a:lnTo>
                    <a:pt x="83851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7512" y="135001"/>
            <a:ext cx="8347075" cy="10668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3340" marR="473075">
              <a:lnSpc>
                <a:spcPct val="100000"/>
              </a:lnSpc>
              <a:spcBef>
                <a:spcPts val="340"/>
              </a:spcBef>
            </a:pPr>
            <a:r>
              <a:rPr sz="3200" dirty="0">
                <a:solidFill>
                  <a:srgbClr val="6600CC"/>
                </a:solidFill>
              </a:rPr>
              <a:t>Figure</a:t>
            </a:r>
            <a:r>
              <a:rPr sz="3200" spc="-40" dirty="0">
                <a:solidFill>
                  <a:srgbClr val="6600CC"/>
                </a:solidFill>
              </a:rPr>
              <a:t> </a:t>
            </a:r>
            <a:r>
              <a:rPr sz="3200" spc="-10" dirty="0">
                <a:solidFill>
                  <a:srgbClr val="6600CC"/>
                </a:solidFill>
              </a:rPr>
              <a:t>6-</a:t>
            </a:r>
            <a:r>
              <a:rPr sz="3200" dirty="0">
                <a:solidFill>
                  <a:srgbClr val="6600CC"/>
                </a:solidFill>
              </a:rPr>
              <a:t>14:</a:t>
            </a:r>
            <a:r>
              <a:rPr sz="3200" spc="-25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Base</a:t>
            </a:r>
            <a:r>
              <a:rPr sz="3200" spc="-10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excision</a:t>
            </a:r>
            <a:r>
              <a:rPr sz="3200" spc="-25" dirty="0">
                <a:solidFill>
                  <a:srgbClr val="000066"/>
                </a:solidFill>
              </a:rPr>
              <a:t> </a:t>
            </a:r>
            <a:r>
              <a:rPr sz="3200" spc="-10" dirty="0">
                <a:solidFill>
                  <a:srgbClr val="000066"/>
                </a:solidFill>
              </a:rPr>
              <a:t>repair </a:t>
            </a:r>
            <a:r>
              <a:rPr sz="3200" dirty="0">
                <a:solidFill>
                  <a:srgbClr val="6600CC"/>
                </a:solidFill>
              </a:rPr>
              <a:t>removes</a:t>
            </a:r>
            <a:r>
              <a:rPr sz="3200" spc="-55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6600CC"/>
                </a:solidFill>
              </a:rPr>
              <a:t>the</a:t>
            </a:r>
            <a:r>
              <a:rPr sz="3200" spc="-5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6600CC"/>
                </a:solidFill>
              </a:rPr>
              <a:t>damaged</a:t>
            </a:r>
            <a:r>
              <a:rPr sz="3200" spc="-60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6600CC"/>
                </a:solidFill>
              </a:rPr>
              <a:t>base</a:t>
            </a:r>
            <a:r>
              <a:rPr sz="3200" spc="-20" dirty="0">
                <a:solidFill>
                  <a:srgbClr val="6600CC"/>
                </a:solidFill>
              </a:rPr>
              <a:t> </a:t>
            </a:r>
            <a:r>
              <a:rPr sz="3200" dirty="0">
                <a:solidFill>
                  <a:srgbClr val="6600CC"/>
                </a:solidFill>
              </a:rPr>
              <a:t>and</a:t>
            </a:r>
            <a:r>
              <a:rPr sz="3200" spc="-20" dirty="0">
                <a:solidFill>
                  <a:srgbClr val="6600CC"/>
                </a:solidFill>
              </a:rPr>
              <a:t> </a:t>
            </a:r>
            <a:r>
              <a:rPr sz="3200" spc="-10" dirty="0">
                <a:solidFill>
                  <a:srgbClr val="6600CC"/>
                </a:solidFill>
              </a:rPr>
              <a:t>repair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7693025" y="3109912"/>
            <a:ext cx="1450975" cy="462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solidFill>
                  <a:srgbClr val="6F2F9F"/>
                </a:solidFill>
                <a:latin typeface="Tahoma"/>
                <a:cs typeface="Tahoma"/>
              </a:rPr>
              <a:t>AP</a:t>
            </a:r>
            <a:r>
              <a:rPr sz="2400" b="1" spc="-3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Tahoma"/>
                <a:cs typeface="Tahoma"/>
              </a:rPr>
              <a:t>endo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2501" y="3714686"/>
            <a:ext cx="1071880" cy="830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710" marR="17145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6F2F9F"/>
                </a:solidFill>
                <a:latin typeface="Tahoma"/>
                <a:cs typeface="Tahoma"/>
              </a:rPr>
              <a:t>Exonu clease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0376" y="3857561"/>
            <a:ext cx="1357630" cy="830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 marR="284480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6F2F9F"/>
                </a:solidFill>
                <a:latin typeface="Tahoma"/>
                <a:cs typeface="Tahoma"/>
              </a:rPr>
              <a:t>Glyco- sylase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6126" y="1285938"/>
            <a:ext cx="1078230" cy="462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10" dirty="0">
                <a:latin typeface="Tahoma"/>
                <a:cs typeface="Tahoma"/>
              </a:rPr>
              <a:t>Uracil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"/>
            <a:ext cx="8742045" cy="6858000"/>
            <a:chOff x="0" y="63"/>
            <a:chExt cx="87420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412" y="63"/>
              <a:ext cx="6365875" cy="6700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3" y="6420610"/>
              <a:ext cx="8717280" cy="4373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374890"/>
              <a:ext cx="8427720" cy="4602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396037"/>
              <a:ext cx="8715375" cy="462280"/>
            </a:xfrm>
            <a:custGeom>
              <a:avLst/>
              <a:gdLst/>
              <a:ahLst/>
              <a:cxnLst/>
              <a:rect l="l" t="t" r="r" b="b"/>
              <a:pathLst>
                <a:path w="8715375" h="462279">
                  <a:moveTo>
                    <a:pt x="8715375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8715375" y="461962"/>
                  </a:lnTo>
                  <a:lnTo>
                    <a:pt x="87153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6428943"/>
            <a:ext cx="815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400" b="1" spc="-7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15:</a:t>
            </a:r>
            <a:r>
              <a:rPr sz="24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6600CC"/>
                </a:solidFill>
                <a:latin typeface="Tahoma"/>
                <a:cs typeface="Tahoma"/>
              </a:rPr>
              <a:t>Base-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flipping</a:t>
            </a:r>
            <a:r>
              <a:rPr sz="2400" b="1" spc="-6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recognition</a:t>
            </a:r>
            <a:r>
              <a:rPr sz="24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by</a:t>
            </a:r>
            <a:r>
              <a:rPr sz="2400" b="1" spc="-6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Tahoma"/>
                <a:cs typeface="Tahoma"/>
              </a:rPr>
              <a:t>glycosylase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66381" y="1103198"/>
            <a:ext cx="21247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Red:</a:t>
            </a:r>
            <a:r>
              <a:rPr sz="2400" spc="-40" dirty="0">
                <a:solidFill>
                  <a:srgbClr val="C00000"/>
                </a:solidFill>
              </a:rPr>
              <a:t> </a:t>
            </a:r>
            <a:r>
              <a:rPr sz="2400" spc="-20" dirty="0">
                <a:solidFill>
                  <a:srgbClr val="C00000"/>
                </a:solidFill>
              </a:rPr>
              <a:t>oxoG </a:t>
            </a:r>
            <a:r>
              <a:rPr sz="2400" dirty="0">
                <a:solidFill>
                  <a:srgbClr val="6F2F9F"/>
                </a:solidFill>
              </a:rPr>
              <a:t>Purple:</a:t>
            </a:r>
            <a:r>
              <a:rPr sz="2400" spc="-140" dirty="0">
                <a:solidFill>
                  <a:srgbClr val="6F2F9F"/>
                </a:solidFill>
              </a:rPr>
              <a:t> </a:t>
            </a:r>
            <a:r>
              <a:rPr sz="2400" spc="-25" dirty="0">
                <a:solidFill>
                  <a:srgbClr val="6F2F9F"/>
                </a:solidFill>
              </a:rPr>
              <a:t>DNA </a:t>
            </a:r>
            <a:r>
              <a:rPr sz="2400" dirty="0">
                <a:solidFill>
                  <a:srgbClr val="545454"/>
                </a:solidFill>
              </a:rPr>
              <a:t>Gray:</a:t>
            </a:r>
            <a:r>
              <a:rPr sz="2400" spc="-105" dirty="0">
                <a:solidFill>
                  <a:srgbClr val="545454"/>
                </a:solidFill>
              </a:rPr>
              <a:t> </a:t>
            </a:r>
            <a:r>
              <a:rPr sz="2400" spc="-10" dirty="0">
                <a:solidFill>
                  <a:srgbClr val="545454"/>
                </a:solidFill>
              </a:rPr>
              <a:t>enzyme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0" y="285750"/>
            <a:ext cx="7858125" cy="1348105"/>
          </a:xfrm>
          <a:custGeom>
            <a:avLst/>
            <a:gdLst/>
            <a:ahLst/>
            <a:cxnLst/>
            <a:rect l="l" t="t" r="r" b="b"/>
            <a:pathLst>
              <a:path w="7858125" h="1348105">
                <a:moveTo>
                  <a:pt x="7858125" y="0"/>
                </a:moveTo>
                <a:lnTo>
                  <a:pt x="0" y="0"/>
                </a:lnTo>
                <a:lnTo>
                  <a:pt x="0" y="1347851"/>
                </a:lnTo>
                <a:lnTo>
                  <a:pt x="7858125" y="1347851"/>
                </a:lnTo>
                <a:lnTo>
                  <a:pt x="7858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17195" marR="5080">
              <a:lnSpc>
                <a:spcPct val="85000"/>
              </a:lnSpc>
              <a:spcBef>
                <a:spcPts val="680"/>
              </a:spcBef>
            </a:pPr>
            <a:r>
              <a:rPr sz="3200" dirty="0">
                <a:solidFill>
                  <a:srgbClr val="000066"/>
                </a:solidFill>
              </a:rPr>
              <a:t>Base</a:t>
            </a:r>
            <a:r>
              <a:rPr sz="3200" spc="-20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excision</a:t>
            </a:r>
            <a:r>
              <a:rPr sz="3200" spc="-30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repair</a:t>
            </a:r>
            <a:r>
              <a:rPr sz="3200" spc="-4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enzyme</a:t>
            </a:r>
            <a:r>
              <a:rPr sz="3200" spc="-30" dirty="0">
                <a:solidFill>
                  <a:srgbClr val="000066"/>
                </a:solidFill>
              </a:rPr>
              <a:t> </a:t>
            </a:r>
            <a:r>
              <a:rPr sz="3200" spc="-10" dirty="0">
                <a:solidFill>
                  <a:srgbClr val="000066"/>
                </a:solidFill>
              </a:rPr>
              <a:t>removes </a:t>
            </a:r>
            <a:r>
              <a:rPr sz="3200" dirty="0">
                <a:solidFill>
                  <a:srgbClr val="000066"/>
                </a:solidFill>
              </a:rPr>
              <a:t>damaged</a:t>
            </a:r>
            <a:r>
              <a:rPr sz="3200" spc="-2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bases</a:t>
            </a:r>
            <a:r>
              <a:rPr sz="3200" spc="-50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by</a:t>
            </a:r>
            <a:r>
              <a:rPr sz="3200" spc="-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a</a:t>
            </a:r>
            <a:r>
              <a:rPr sz="3200" spc="-10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base-</a:t>
            </a:r>
            <a:r>
              <a:rPr sz="3200" spc="-10" dirty="0">
                <a:solidFill>
                  <a:srgbClr val="001F5F"/>
                </a:solidFill>
              </a:rPr>
              <a:t>flipping </a:t>
            </a:r>
            <a:r>
              <a:rPr sz="3200" spc="-10" dirty="0">
                <a:solidFill>
                  <a:srgbClr val="000066"/>
                </a:solidFill>
              </a:rPr>
              <a:t>mechanism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64819" y="2318130"/>
            <a:ext cx="7309484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 marR="5080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Glycosylase</a:t>
            </a:r>
            <a:r>
              <a:rPr sz="2800" b="1" spc="-10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recognizes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damaged 	</a:t>
            </a:r>
            <a:r>
              <a:rPr sz="2800" b="1" dirty="0">
                <a:latin typeface="Tahoma"/>
                <a:cs typeface="Tahoma"/>
              </a:rPr>
              <a:t>base,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removes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damaged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base.</a:t>
            </a:r>
            <a:endParaRPr sz="2800">
              <a:latin typeface="Tahoma"/>
              <a:cs typeface="Tahoma"/>
            </a:endParaRPr>
          </a:p>
          <a:p>
            <a:pPr marL="468630" marR="459105" indent="-45656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AP</a:t>
            </a:r>
            <a:r>
              <a:rPr sz="28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endonuclease</a:t>
            </a:r>
            <a:r>
              <a:rPr sz="28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cleaves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abasic 	</a:t>
            </a:r>
            <a:r>
              <a:rPr sz="2800" b="1" spc="-25" dirty="0">
                <a:latin typeface="Tahoma"/>
                <a:cs typeface="Tahoma"/>
              </a:rPr>
              <a:t>sugar-</a:t>
            </a:r>
            <a:r>
              <a:rPr sz="2800" b="1" dirty="0">
                <a:latin typeface="Tahoma"/>
                <a:cs typeface="Tahoma"/>
              </a:rPr>
              <a:t>phosphate</a:t>
            </a:r>
            <a:r>
              <a:rPr sz="2800" b="1" spc="-1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backbone.</a:t>
            </a:r>
            <a:endParaRPr sz="2800">
              <a:latin typeface="Tahoma"/>
              <a:cs typeface="Tahoma"/>
            </a:endParaRPr>
          </a:p>
          <a:p>
            <a:pPr marL="468630" marR="280670" indent="-45656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Exonuclease,</a:t>
            </a:r>
            <a:r>
              <a:rPr sz="2800" b="1" spc="-1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DNA</a:t>
            </a:r>
            <a:r>
              <a:rPr sz="2800" b="1" spc="-1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polymerase,</a:t>
            </a:r>
            <a:r>
              <a:rPr sz="2800" b="1" spc="-114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ahoma"/>
                <a:cs typeface="Tahoma"/>
              </a:rPr>
              <a:t>and 	</a:t>
            </a: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ligase</a:t>
            </a:r>
            <a:r>
              <a:rPr sz="2800" b="1" spc="-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work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sequentially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to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complete 	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repair</a:t>
            </a:r>
            <a:r>
              <a:rPr sz="2800" b="1" spc="-10" dirty="0">
                <a:latin typeface="Tahoma"/>
                <a:cs typeface="Tahoma"/>
              </a:rPr>
              <a:t> event.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2800"/>
            <a:ext cx="9144000" cy="5781675"/>
            <a:chOff x="0" y="812800"/>
            <a:chExt cx="9144000" cy="5781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2800"/>
              <a:ext cx="9144000" cy="4411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5021579"/>
              <a:ext cx="9023604" cy="15727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75859"/>
              <a:ext cx="9002268" cy="15575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912" y="4997386"/>
              <a:ext cx="9020175" cy="1570355"/>
            </a:xfrm>
            <a:custGeom>
              <a:avLst/>
              <a:gdLst/>
              <a:ahLst/>
              <a:cxnLst/>
              <a:rect l="l" t="t" r="r" b="b"/>
              <a:pathLst>
                <a:path w="9020175" h="1570354">
                  <a:moveTo>
                    <a:pt x="9020175" y="0"/>
                  </a:moveTo>
                  <a:lnTo>
                    <a:pt x="0" y="0"/>
                  </a:lnTo>
                  <a:lnTo>
                    <a:pt x="0" y="1570101"/>
                  </a:lnTo>
                  <a:lnTo>
                    <a:pt x="9020175" y="1570101"/>
                  </a:lnTo>
                  <a:lnTo>
                    <a:pt x="902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0614" y="5029911"/>
            <a:ext cx="8577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oxoG:A</a:t>
            </a:r>
            <a:r>
              <a:rPr sz="24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repair.</a:t>
            </a:r>
            <a:r>
              <a:rPr sz="24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A</a:t>
            </a:r>
            <a:r>
              <a:rPr sz="2400" b="1" spc="-4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glycosylase</a:t>
            </a:r>
            <a:r>
              <a:rPr sz="2400" b="1" spc="-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recognizes</a:t>
            </a:r>
            <a:r>
              <a:rPr sz="2400" b="1" spc="-2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the</a:t>
            </a:r>
            <a:r>
              <a:rPr sz="2400" b="1" spc="-4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mispair</a:t>
            </a:r>
            <a:r>
              <a:rPr sz="2400" b="1" spc="-3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6600CC"/>
                </a:solidFill>
                <a:latin typeface="Tahoma"/>
                <a:cs typeface="Tahoma"/>
              </a:rPr>
              <a:t>and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removes</a:t>
            </a:r>
            <a:r>
              <a:rPr sz="24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A.</a:t>
            </a:r>
            <a:r>
              <a:rPr sz="2400" b="1" spc="-5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fail-</a:t>
            </a:r>
            <a:r>
              <a:rPr sz="2400" b="1" dirty="0">
                <a:latin typeface="Tahoma"/>
                <a:cs typeface="Tahoma"/>
              </a:rPr>
              <a:t>safe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glycosylase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also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removes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from </a:t>
            </a:r>
            <a:r>
              <a:rPr sz="2400" b="1" dirty="0">
                <a:latin typeface="Tahoma"/>
                <a:cs typeface="Tahoma"/>
              </a:rPr>
              <a:t>T:G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mispairs,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as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if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it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knows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that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produced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from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the </a:t>
            </a:r>
            <a:r>
              <a:rPr sz="2400" b="1" dirty="0">
                <a:latin typeface="Tahoma"/>
                <a:cs typeface="Tahoma"/>
              </a:rPr>
              <a:t>deamination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of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5-</a:t>
            </a:r>
            <a:r>
              <a:rPr sz="2400" b="1" spc="-20" dirty="0">
                <a:latin typeface="Tahoma"/>
                <a:cs typeface="Tahoma"/>
              </a:rPr>
              <a:t>methyl-</a:t>
            </a:r>
            <a:r>
              <a:rPr sz="2400" b="1" spc="-10" dirty="0">
                <a:latin typeface="Tahoma"/>
                <a:cs typeface="Tahoma"/>
              </a:rPr>
              <a:t>cytosine.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5812" y="142875"/>
            <a:ext cx="6858000" cy="5842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3200" dirty="0">
                <a:solidFill>
                  <a:srgbClr val="6F2F9F"/>
                </a:solidFill>
              </a:rPr>
              <a:t>Figure</a:t>
            </a:r>
            <a:r>
              <a:rPr sz="3200" spc="-30" dirty="0">
                <a:solidFill>
                  <a:srgbClr val="6F2F9F"/>
                </a:solidFill>
              </a:rPr>
              <a:t> </a:t>
            </a:r>
            <a:r>
              <a:rPr sz="3200" spc="-10" dirty="0">
                <a:solidFill>
                  <a:srgbClr val="6F2F9F"/>
                </a:solidFill>
              </a:rPr>
              <a:t>6-</a:t>
            </a:r>
            <a:r>
              <a:rPr sz="3200" dirty="0">
                <a:solidFill>
                  <a:srgbClr val="6F2F9F"/>
                </a:solidFill>
              </a:rPr>
              <a:t>16:</a:t>
            </a:r>
            <a:r>
              <a:rPr sz="3200" spc="-15" dirty="0">
                <a:solidFill>
                  <a:srgbClr val="6F2F9F"/>
                </a:solidFill>
              </a:rPr>
              <a:t> </a:t>
            </a:r>
            <a:r>
              <a:rPr sz="3200" dirty="0">
                <a:solidFill>
                  <a:srgbClr val="6F2F9F"/>
                </a:solidFill>
              </a:rPr>
              <a:t>Fail-safe</a:t>
            </a:r>
            <a:r>
              <a:rPr sz="3200" spc="-35" dirty="0">
                <a:solidFill>
                  <a:srgbClr val="6F2F9F"/>
                </a:solidFill>
              </a:rPr>
              <a:t> </a:t>
            </a:r>
            <a:r>
              <a:rPr sz="3200" spc="-10" dirty="0">
                <a:solidFill>
                  <a:srgbClr val="6F2F9F"/>
                </a:solidFill>
              </a:rPr>
              <a:t>systems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6215126" y="812863"/>
            <a:ext cx="2072005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 marR="186055">
              <a:lnSpc>
                <a:spcPct val="100000"/>
              </a:lnSpc>
              <a:spcBef>
                <a:spcPts val="345"/>
              </a:spcBef>
            </a:pPr>
            <a:r>
              <a:rPr sz="2400" b="1" spc="-20" dirty="0">
                <a:solidFill>
                  <a:srgbClr val="6F2F9F"/>
                </a:solidFill>
                <a:latin typeface="Tahoma"/>
                <a:cs typeface="Tahoma"/>
              </a:rPr>
              <a:t>Fail-safe </a:t>
            </a:r>
            <a:r>
              <a:rPr sz="2400" b="1" spc="-10" dirty="0">
                <a:solidFill>
                  <a:srgbClr val="6F2F9F"/>
                </a:solidFill>
                <a:latin typeface="Tahoma"/>
                <a:cs typeface="Tahoma"/>
              </a:rPr>
              <a:t>Glycosylase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5875" y="2241613"/>
            <a:ext cx="1285875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169545">
              <a:lnSpc>
                <a:spcPct val="100000"/>
              </a:lnSpc>
              <a:spcBef>
                <a:spcPts val="350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Oxida- </a:t>
            </a: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7250" y="955738"/>
            <a:ext cx="2428875" cy="841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 marR="263525">
              <a:lnSpc>
                <a:spcPct val="100000"/>
              </a:lnSpc>
              <a:spcBef>
                <a:spcPts val="345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Base</a:t>
            </a:r>
            <a:r>
              <a:rPr sz="2400" b="1" spc="-8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excision repair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000"/>
              <a:ext cx="4876800" cy="6214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0"/>
              <a:ext cx="4572000" cy="4256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2475" y="4138674"/>
              <a:ext cx="4572000" cy="26907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3"/>
              <a:ext cx="4643755" cy="830580"/>
            </a:xfrm>
            <a:custGeom>
              <a:avLst/>
              <a:gdLst/>
              <a:ahLst/>
              <a:cxnLst/>
              <a:rect l="l" t="t" r="r" b="b"/>
              <a:pathLst>
                <a:path w="4643755" h="830580">
                  <a:moveTo>
                    <a:pt x="4643501" y="0"/>
                  </a:moveTo>
                  <a:lnTo>
                    <a:pt x="0" y="0"/>
                  </a:lnTo>
                  <a:lnTo>
                    <a:pt x="0" y="830262"/>
                  </a:lnTo>
                  <a:lnTo>
                    <a:pt x="4643501" y="830262"/>
                  </a:lnTo>
                  <a:lnTo>
                    <a:pt x="464350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31495"/>
            <a:ext cx="3644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00CC"/>
                </a:solidFill>
              </a:rPr>
              <a:t>Figure</a:t>
            </a:r>
            <a:r>
              <a:rPr sz="2400" spc="-30" dirty="0">
                <a:solidFill>
                  <a:srgbClr val="6600CC"/>
                </a:solidFill>
              </a:rPr>
              <a:t> </a:t>
            </a:r>
            <a:r>
              <a:rPr sz="2400" spc="-25" dirty="0">
                <a:solidFill>
                  <a:srgbClr val="6600CC"/>
                </a:solidFill>
              </a:rPr>
              <a:t>6-</a:t>
            </a:r>
            <a:r>
              <a:rPr sz="2400" dirty="0">
                <a:solidFill>
                  <a:srgbClr val="6600CC"/>
                </a:solidFill>
              </a:rPr>
              <a:t>17</a:t>
            </a:r>
            <a:r>
              <a:rPr sz="2400" spc="-40" dirty="0">
                <a:solidFill>
                  <a:srgbClr val="6600CC"/>
                </a:solidFill>
              </a:rPr>
              <a:t> </a:t>
            </a:r>
            <a:r>
              <a:rPr sz="2400" spc="-10" dirty="0">
                <a:solidFill>
                  <a:srgbClr val="6600CC"/>
                </a:solidFill>
              </a:rPr>
              <a:t>Nucleotide </a:t>
            </a:r>
            <a:r>
              <a:rPr sz="2400" dirty="0">
                <a:solidFill>
                  <a:srgbClr val="6600CC"/>
                </a:solidFill>
              </a:rPr>
              <a:t>excision</a:t>
            </a:r>
            <a:r>
              <a:rPr sz="2400" spc="-20" dirty="0">
                <a:solidFill>
                  <a:srgbClr val="6600CC"/>
                </a:solidFill>
              </a:rPr>
              <a:t> </a:t>
            </a:r>
            <a:r>
              <a:rPr sz="2400" dirty="0">
                <a:solidFill>
                  <a:srgbClr val="6600CC"/>
                </a:solidFill>
              </a:rPr>
              <a:t>repair</a:t>
            </a:r>
            <a:r>
              <a:rPr sz="2400" spc="-40" dirty="0">
                <a:solidFill>
                  <a:srgbClr val="6600CC"/>
                </a:solidFill>
              </a:rPr>
              <a:t> </a:t>
            </a:r>
            <a:r>
              <a:rPr sz="2400" dirty="0">
                <a:solidFill>
                  <a:srgbClr val="6600CC"/>
                </a:solidFill>
              </a:rPr>
              <a:t>in</a:t>
            </a:r>
            <a:r>
              <a:rPr sz="2400" spc="-20" dirty="0">
                <a:solidFill>
                  <a:srgbClr val="6600CC"/>
                </a:solidFill>
              </a:rPr>
              <a:t> </a:t>
            </a:r>
            <a:r>
              <a:rPr sz="2400" dirty="0">
                <a:solidFill>
                  <a:srgbClr val="6600CC"/>
                </a:solidFill>
              </a:rPr>
              <a:t>E.</a:t>
            </a:r>
            <a:r>
              <a:rPr sz="2400" spc="-25" dirty="0">
                <a:solidFill>
                  <a:srgbClr val="6600CC"/>
                </a:solidFill>
              </a:rPr>
              <a:t> </a:t>
            </a:r>
            <a:r>
              <a:rPr sz="2400" spc="-20" dirty="0">
                <a:solidFill>
                  <a:srgbClr val="6600CC"/>
                </a:solidFill>
              </a:rPr>
              <a:t>coli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42849" y="2071725"/>
            <a:ext cx="114490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10" dirty="0">
                <a:latin typeface="Tahoma"/>
                <a:cs typeface="Tahoma"/>
              </a:rPr>
              <a:t>UvrAB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6123" y="3786213"/>
            <a:ext cx="2931160" cy="831215"/>
          </a:xfrm>
          <a:custGeom>
            <a:avLst/>
            <a:gdLst/>
            <a:ahLst/>
            <a:cxnLst/>
            <a:rect l="l" t="t" r="r" b="b"/>
            <a:pathLst>
              <a:path w="2931159" h="831214">
                <a:moveTo>
                  <a:pt x="2930652" y="0"/>
                </a:moveTo>
                <a:lnTo>
                  <a:pt x="0" y="0"/>
                </a:lnTo>
                <a:lnTo>
                  <a:pt x="0" y="830999"/>
                </a:lnTo>
                <a:lnTo>
                  <a:pt x="2930652" y="830999"/>
                </a:lnTo>
                <a:lnTo>
                  <a:pt x="293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65626" y="3818635"/>
            <a:ext cx="2653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DNA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polymerase, ligase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3500" y="1928850"/>
            <a:ext cx="92900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2400" b="1" spc="-20" dirty="0">
                <a:latin typeface="Tahoma"/>
                <a:cs typeface="Tahoma"/>
              </a:rPr>
              <a:t>UvrC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6438" y="3786225"/>
            <a:ext cx="233743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latin typeface="Tahoma"/>
                <a:cs typeface="Tahoma"/>
              </a:rPr>
              <a:t>Helicase</a:t>
            </a:r>
            <a:r>
              <a:rPr sz="2400" b="1" spc="-14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UvrD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337" rIns="0" bIns="0" rtlCol="0">
            <a:spAutoFit/>
          </a:bodyPr>
          <a:lstStyle/>
          <a:p>
            <a:pPr marL="113157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Nucleotide</a:t>
            </a:r>
            <a:r>
              <a:rPr sz="3200" spc="-2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excision</a:t>
            </a:r>
            <a:r>
              <a:rPr sz="3200" spc="-7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repair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36587" y="1851025"/>
            <a:ext cx="7712075" cy="4413250"/>
            <a:chOff x="636587" y="1851025"/>
            <a:chExt cx="7712075" cy="4413250"/>
          </a:xfrm>
        </p:grpSpPr>
        <p:sp>
          <p:nvSpPr>
            <p:cNvPr id="4" name="object 4"/>
            <p:cNvSpPr/>
            <p:nvPr/>
          </p:nvSpPr>
          <p:spPr>
            <a:xfrm>
              <a:off x="642937" y="1857375"/>
              <a:ext cx="7699375" cy="4400550"/>
            </a:xfrm>
            <a:custGeom>
              <a:avLst/>
              <a:gdLst/>
              <a:ahLst/>
              <a:cxnLst/>
              <a:rect l="l" t="t" r="r" b="b"/>
              <a:pathLst>
                <a:path w="7699375" h="4400550">
                  <a:moveTo>
                    <a:pt x="7699375" y="0"/>
                  </a:moveTo>
                  <a:lnTo>
                    <a:pt x="0" y="0"/>
                  </a:lnTo>
                  <a:lnTo>
                    <a:pt x="0" y="4400550"/>
                  </a:lnTo>
                  <a:lnTo>
                    <a:pt x="7699375" y="4400550"/>
                  </a:lnTo>
                  <a:lnTo>
                    <a:pt x="7699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937" y="1857375"/>
              <a:ext cx="7699375" cy="4400550"/>
            </a:xfrm>
            <a:custGeom>
              <a:avLst/>
              <a:gdLst/>
              <a:ahLst/>
              <a:cxnLst/>
              <a:rect l="l" t="t" r="r" b="b"/>
              <a:pathLst>
                <a:path w="7699375" h="4400550">
                  <a:moveTo>
                    <a:pt x="0" y="4400550"/>
                  </a:moveTo>
                  <a:lnTo>
                    <a:pt x="7699375" y="4400550"/>
                  </a:lnTo>
                  <a:lnTo>
                    <a:pt x="7699375" y="0"/>
                  </a:lnTo>
                  <a:lnTo>
                    <a:pt x="0" y="0"/>
                  </a:lnTo>
                  <a:lnTo>
                    <a:pt x="0" y="44005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1868" y="1889251"/>
            <a:ext cx="740410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2800" b="1" dirty="0">
                <a:latin typeface="Tahoma"/>
                <a:cs typeface="Tahoma"/>
              </a:rPr>
              <a:t>UvrA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UvrB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recognize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distortions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of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DNA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double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helix,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UvrB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melts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DNA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locally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around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lesion.</a:t>
            </a:r>
            <a:endParaRPr sz="2800">
              <a:latin typeface="Tahoma"/>
              <a:cs typeface="Tahoma"/>
            </a:endParaRPr>
          </a:p>
          <a:p>
            <a:pPr marL="469900" marR="8318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800" b="1" dirty="0">
                <a:latin typeface="Tahoma"/>
                <a:cs typeface="Tahoma"/>
              </a:rPr>
              <a:t>UvrC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creates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nicks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at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both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sides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of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10" dirty="0">
                <a:latin typeface="Tahoma"/>
                <a:cs typeface="Tahoma"/>
              </a:rPr>
              <a:t> lesion.</a:t>
            </a:r>
            <a:endParaRPr sz="2800">
              <a:latin typeface="Tahoma"/>
              <a:cs typeface="Tahoma"/>
            </a:endParaRPr>
          </a:p>
          <a:p>
            <a:pPr marL="469900" marR="64135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2219325" algn="l"/>
              </a:tabLst>
            </a:pPr>
            <a:r>
              <a:rPr sz="2800" b="1" dirty="0">
                <a:latin typeface="Tahoma"/>
                <a:cs typeface="Tahoma"/>
              </a:rPr>
              <a:t>DNA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helicase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UvrD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unwinds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DNA,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releases</a:t>
            </a:r>
            <a:r>
              <a:rPr sz="2800" b="1" spc="-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short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single-</a:t>
            </a:r>
            <a:r>
              <a:rPr sz="2800" b="1" spc="-10" dirty="0">
                <a:latin typeface="Tahoma"/>
                <a:cs typeface="Tahoma"/>
              </a:rPr>
              <a:t>stranded segment</a:t>
            </a:r>
            <a:r>
              <a:rPr sz="2800" b="1" dirty="0">
                <a:latin typeface="Tahoma"/>
                <a:cs typeface="Tahoma"/>
              </a:rPr>
              <a:t>	that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includes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the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lesion.</a:t>
            </a:r>
            <a:endParaRPr sz="2800">
              <a:latin typeface="Tahoma"/>
              <a:cs typeface="Tahoma"/>
            </a:endParaRPr>
          </a:p>
          <a:p>
            <a:pPr marL="469900" marR="356235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800" b="1" dirty="0">
                <a:latin typeface="Tahoma"/>
                <a:cs typeface="Tahoma"/>
              </a:rPr>
              <a:t>DNA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polymerase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and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ligase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fill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in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the </a:t>
            </a:r>
            <a:r>
              <a:rPr sz="2800" b="1" spc="-20" dirty="0">
                <a:latin typeface="Tahoma"/>
                <a:cs typeface="Tahoma"/>
              </a:rPr>
              <a:t>gap.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2766" y="603205"/>
            <a:ext cx="6210114" cy="995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54" rIns="0" bIns="0" rtlCol="0">
            <a:spAutoFit/>
          </a:bodyPr>
          <a:lstStyle/>
          <a:p>
            <a:pPr marL="2249805" marR="5080" indent="-9956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1F5F"/>
                </a:solidFill>
              </a:rPr>
              <a:t>CHAPTER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6:</a:t>
            </a:r>
            <a:r>
              <a:rPr spc="-1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DNA</a:t>
            </a:r>
            <a:r>
              <a:rPr spc="-10" dirty="0">
                <a:solidFill>
                  <a:srgbClr val="001F5F"/>
                </a:solidFill>
              </a:rPr>
              <a:t> Mutation, </a:t>
            </a:r>
            <a:r>
              <a:rPr dirty="0">
                <a:solidFill>
                  <a:srgbClr val="001F5F"/>
                </a:solidFill>
              </a:rPr>
              <a:t>damage,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and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Repair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640" y="2164461"/>
            <a:ext cx="7642859" cy="434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" marR="23876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Mutation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refers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heritable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change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base </a:t>
            </a:r>
            <a:r>
              <a:rPr sz="2800" dirty="0">
                <a:latin typeface="Times New Roman"/>
                <a:cs typeface="Times New Roman"/>
              </a:rPr>
              <a:t>sequence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DNA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molecule.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77470" marR="5080" algn="just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Mutagen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physical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chemical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agent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causes </a:t>
            </a:r>
            <a:r>
              <a:rPr sz="2800" dirty="0">
                <a:latin typeface="Times New Roman"/>
                <a:cs typeface="Times New Roman"/>
              </a:rPr>
              <a:t>mutations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occur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increase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frequency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their occurrence).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77470" algn="just">
              <a:lnSpc>
                <a:spcPct val="100000"/>
              </a:lnSpc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Mutagenesis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process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producing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mutation.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3</a:t>
            </a:r>
            <a:r>
              <a:rPr sz="2000" dirty="0">
                <a:latin typeface="SimSun"/>
                <a:cs typeface="SimSun"/>
              </a:rPr>
              <a:t>学时，</a:t>
            </a:r>
            <a:r>
              <a:rPr sz="2000" dirty="0">
                <a:latin typeface="Tahoma"/>
                <a:cs typeface="Tahoma"/>
              </a:rPr>
              <a:t>April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28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&amp;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May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562" y="428625"/>
            <a:ext cx="7572375" cy="1200150"/>
          </a:xfrm>
          <a:custGeom>
            <a:avLst/>
            <a:gdLst/>
            <a:ahLst/>
            <a:cxnLst/>
            <a:rect l="l" t="t" r="r" b="b"/>
            <a:pathLst>
              <a:path w="7572375" h="1200150">
                <a:moveTo>
                  <a:pt x="7572375" y="0"/>
                </a:moveTo>
                <a:lnTo>
                  <a:pt x="0" y="0"/>
                </a:lnTo>
                <a:lnTo>
                  <a:pt x="0" y="1200150"/>
                </a:lnTo>
                <a:lnTo>
                  <a:pt x="7572375" y="1200150"/>
                </a:lnTo>
                <a:lnTo>
                  <a:pt x="7572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8025" y="1922526"/>
            <a:ext cx="7870825" cy="2691130"/>
            <a:chOff x="708025" y="1922526"/>
            <a:chExt cx="7870825" cy="2691130"/>
          </a:xfrm>
        </p:grpSpPr>
        <p:sp>
          <p:nvSpPr>
            <p:cNvPr id="4" name="object 4"/>
            <p:cNvSpPr/>
            <p:nvPr/>
          </p:nvSpPr>
          <p:spPr>
            <a:xfrm>
              <a:off x="714375" y="1928876"/>
              <a:ext cx="7858125" cy="2678430"/>
            </a:xfrm>
            <a:custGeom>
              <a:avLst/>
              <a:gdLst/>
              <a:ahLst/>
              <a:cxnLst/>
              <a:rect l="l" t="t" r="r" b="b"/>
              <a:pathLst>
                <a:path w="7858125" h="2678429">
                  <a:moveTo>
                    <a:pt x="7858125" y="0"/>
                  </a:moveTo>
                  <a:lnTo>
                    <a:pt x="0" y="0"/>
                  </a:lnTo>
                  <a:lnTo>
                    <a:pt x="0" y="2678049"/>
                  </a:lnTo>
                  <a:lnTo>
                    <a:pt x="7858125" y="2678049"/>
                  </a:lnTo>
                  <a:lnTo>
                    <a:pt x="7858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4375" y="1928876"/>
              <a:ext cx="7858125" cy="2678430"/>
            </a:xfrm>
            <a:custGeom>
              <a:avLst/>
              <a:gdLst/>
              <a:ahLst/>
              <a:cxnLst/>
              <a:rect l="l" t="t" r="r" b="b"/>
              <a:pathLst>
                <a:path w="7858125" h="2678429">
                  <a:moveTo>
                    <a:pt x="0" y="2678049"/>
                  </a:moveTo>
                  <a:lnTo>
                    <a:pt x="7858125" y="2678049"/>
                  </a:lnTo>
                  <a:lnTo>
                    <a:pt x="7858125" y="0"/>
                  </a:lnTo>
                  <a:lnTo>
                    <a:pt x="0" y="0"/>
                  </a:lnTo>
                  <a:lnTo>
                    <a:pt x="0" y="26780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5965" y="460375"/>
            <a:ext cx="8157209" cy="607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7075" marR="26416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24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nucleotide</a:t>
            </a:r>
            <a:r>
              <a:rPr sz="24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excision</a:t>
            </a:r>
            <a:r>
              <a:rPr sz="24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repair</a:t>
            </a:r>
            <a:r>
              <a:rPr sz="24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in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higher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cells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ahoma"/>
                <a:cs typeface="Tahoma"/>
              </a:rPr>
              <a:t>is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similar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to</a:t>
            </a:r>
            <a:r>
              <a:rPr sz="2400" b="1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that</a:t>
            </a:r>
            <a:r>
              <a:rPr sz="24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in</a:t>
            </a:r>
            <a:r>
              <a:rPr sz="24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E.</a:t>
            </a:r>
            <a:r>
              <a:rPr sz="2400" b="1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coli,</a:t>
            </a:r>
            <a:r>
              <a:rPr sz="2400" b="1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but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more</a:t>
            </a:r>
            <a:r>
              <a:rPr sz="24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ahoma"/>
                <a:cs typeface="Tahoma"/>
              </a:rPr>
              <a:t>complicated,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involving</a:t>
            </a:r>
            <a:r>
              <a:rPr sz="240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25</a:t>
            </a:r>
            <a:r>
              <a:rPr sz="24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or</a:t>
            </a:r>
            <a:r>
              <a:rPr sz="2400" b="1" spc="-7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more</a:t>
            </a:r>
            <a:r>
              <a:rPr sz="24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ahoma"/>
                <a:cs typeface="Tahoma"/>
              </a:rPr>
              <a:t>polypeptides.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400">
              <a:latin typeface="Tahoma"/>
              <a:cs typeface="Tahoma"/>
            </a:endParaRPr>
          </a:p>
          <a:p>
            <a:pPr marL="369570" marR="1263650" indent="44323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As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UvrA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E.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coli,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XPC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is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responsible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for </a:t>
            </a:r>
            <a:r>
              <a:rPr sz="2400" b="1" dirty="0">
                <a:latin typeface="Tahoma"/>
                <a:cs typeface="Tahoma"/>
              </a:rPr>
              <a:t>detecting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distortions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to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helix.</a:t>
            </a:r>
            <a:endParaRPr sz="2400">
              <a:latin typeface="Tahoma"/>
              <a:cs typeface="Tahoma"/>
            </a:endParaRPr>
          </a:p>
          <a:p>
            <a:pPr marL="369570" marR="154940" indent="44323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XPA</a:t>
            </a:r>
            <a:r>
              <a:rPr sz="2400" b="1" spc="-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XPD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(equivalent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to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UvrB)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RPA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are </a:t>
            </a:r>
            <a:r>
              <a:rPr sz="2400" b="1" dirty="0">
                <a:latin typeface="Tahoma"/>
                <a:cs typeface="Tahoma"/>
              </a:rPr>
              <a:t>involed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formation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of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bubble.</a:t>
            </a:r>
            <a:endParaRPr sz="2400">
              <a:latin typeface="Tahoma"/>
              <a:cs typeface="Tahoma"/>
            </a:endParaRPr>
          </a:p>
          <a:p>
            <a:pPr marL="369570" marR="55244" indent="44640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ahoma"/>
                <a:cs typeface="Tahoma"/>
              </a:rPr>
              <a:t>Nucleases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XPF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XPG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like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UvrC,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create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nicks, </a:t>
            </a:r>
            <a:r>
              <a:rPr sz="2400" b="1" dirty="0">
                <a:latin typeface="Tahoma"/>
                <a:cs typeface="Tahoma"/>
              </a:rPr>
              <a:t>resulting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24-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32</a:t>
            </a:r>
            <a:r>
              <a:rPr sz="2400" b="1" spc="-8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nucleotide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segment,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instead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of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12-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13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nucleotides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E.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coli.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215"/>
              </a:spcBef>
            </a:pP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24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mutation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of</a:t>
            </a:r>
            <a:r>
              <a:rPr sz="240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above</a:t>
            </a:r>
            <a:r>
              <a:rPr sz="24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XP</a:t>
            </a:r>
            <a:r>
              <a:rPr sz="24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genes</a:t>
            </a:r>
            <a:r>
              <a:rPr sz="2400" b="1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are</a:t>
            </a:r>
            <a:r>
              <a:rPr sz="24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associated</a:t>
            </a:r>
            <a:r>
              <a:rPr sz="24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ahoma"/>
                <a:cs typeface="Tahoma"/>
              </a:rPr>
              <a:t>with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a</a:t>
            </a:r>
            <a:r>
              <a:rPr sz="2400" b="1" spc="-1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human</a:t>
            </a:r>
            <a:r>
              <a:rPr sz="2400" b="1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genetic</a:t>
            </a:r>
            <a:r>
              <a:rPr sz="2400" b="1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disease</a:t>
            </a:r>
            <a:r>
              <a:rPr sz="24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called</a:t>
            </a:r>
            <a:r>
              <a:rPr sz="24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Xeroderma</a:t>
            </a:r>
            <a:r>
              <a:rPr sz="2400" b="1" spc="-1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ahoma"/>
                <a:cs typeface="Tahoma"/>
              </a:rPr>
              <a:t>pigmen-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tosum,</a:t>
            </a:r>
            <a:r>
              <a:rPr sz="2400" b="1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which</a:t>
            </a:r>
            <a:r>
              <a:rPr sz="2400" b="1" spc="-8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renders</a:t>
            </a:r>
            <a:r>
              <a:rPr sz="2400" b="1" spc="-10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the</a:t>
            </a:r>
            <a:r>
              <a:rPr sz="24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patients</a:t>
            </a:r>
            <a:r>
              <a:rPr sz="2400" b="1" spc="-8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highly</a:t>
            </a:r>
            <a:r>
              <a:rPr sz="24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sensitive</a:t>
            </a:r>
            <a:r>
              <a:rPr sz="2400" b="1" spc="-7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ahoma"/>
                <a:cs typeface="Tahoma"/>
              </a:rPr>
              <a:t>to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sunlight</a:t>
            </a:r>
            <a:r>
              <a:rPr sz="24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and</a:t>
            </a:r>
            <a:r>
              <a:rPr sz="2400" b="1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results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in</a:t>
            </a:r>
            <a:r>
              <a:rPr sz="2400" b="1" spc="-6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skin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lesions,</a:t>
            </a:r>
            <a:r>
              <a:rPr sz="2400" b="1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including</a:t>
            </a:r>
            <a:r>
              <a:rPr sz="2400" b="1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ahoma"/>
                <a:cs typeface="Tahoma"/>
              </a:rPr>
              <a:t>skin </a:t>
            </a:r>
            <a:r>
              <a:rPr sz="2400" b="1" spc="-10" dirty="0">
                <a:solidFill>
                  <a:srgbClr val="001F5F"/>
                </a:solidFill>
                <a:latin typeface="Tahoma"/>
                <a:cs typeface="Tahoma"/>
              </a:rPr>
              <a:t>cancer.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25" y="0"/>
            <a:ext cx="6010274" cy="63928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987" y="79375"/>
            <a:ext cx="3511550" cy="15703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 marR="328295">
              <a:lnSpc>
                <a:spcPct val="100000"/>
              </a:lnSpc>
              <a:spcBef>
                <a:spcPts val="34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2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19.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Transcription-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coupled</a:t>
            </a:r>
            <a:r>
              <a:rPr sz="32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repair: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8878" y="31495"/>
            <a:ext cx="2550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CC"/>
                </a:solidFill>
              </a:rPr>
              <a:t>RNA</a:t>
            </a:r>
            <a:r>
              <a:rPr sz="2400" spc="-25" dirty="0">
                <a:solidFill>
                  <a:srgbClr val="3333CC"/>
                </a:solidFill>
              </a:rPr>
              <a:t> </a:t>
            </a:r>
            <a:r>
              <a:rPr sz="2400" spc="-10" dirty="0">
                <a:solidFill>
                  <a:srgbClr val="3333CC"/>
                </a:solidFill>
              </a:rPr>
              <a:t>polymerase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8739" y="2675382"/>
            <a:ext cx="5721985" cy="235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3202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In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eukaryotes,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TFIIH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is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a </a:t>
            </a:r>
            <a:r>
              <a:rPr sz="2000" b="1" dirty="0">
                <a:latin typeface="Tahoma"/>
                <a:cs typeface="Tahoma"/>
              </a:rPr>
              <a:t>transcription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factor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with </a:t>
            </a:r>
            <a:r>
              <a:rPr sz="2000" b="1" dirty="0">
                <a:latin typeface="Tahoma"/>
                <a:cs typeface="Tahoma"/>
              </a:rPr>
              <a:t>subunits</a:t>
            </a:r>
            <a:r>
              <a:rPr sz="2000" b="1" spc="-9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including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XPA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and </a:t>
            </a:r>
            <a:r>
              <a:rPr sz="2000" b="1" dirty="0">
                <a:latin typeface="Tahoma"/>
                <a:cs typeface="Tahoma"/>
              </a:rPr>
              <a:t>XPD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(UvrB)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000">
              <a:latin typeface="Tahoma"/>
              <a:cs typeface="Tahoma"/>
            </a:endParaRPr>
          </a:p>
          <a:p>
            <a:pPr marL="2727325" marR="5080">
              <a:lnSpc>
                <a:spcPct val="100000"/>
              </a:lnSpc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Nucleotide</a:t>
            </a:r>
            <a:r>
              <a:rPr sz="2400" b="1" spc="-1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excision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repair</a:t>
            </a:r>
            <a:r>
              <a:rPr sz="2400" b="1" spc="-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proteins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37" y="285750"/>
            <a:ext cx="8215630" cy="1348105"/>
          </a:xfrm>
          <a:custGeom>
            <a:avLst/>
            <a:gdLst/>
            <a:ahLst/>
            <a:cxnLst/>
            <a:rect l="l" t="t" r="r" b="b"/>
            <a:pathLst>
              <a:path w="8215630" h="1348105">
                <a:moveTo>
                  <a:pt x="8215249" y="0"/>
                </a:moveTo>
                <a:lnTo>
                  <a:pt x="0" y="0"/>
                </a:lnTo>
                <a:lnTo>
                  <a:pt x="0" y="1347851"/>
                </a:lnTo>
                <a:lnTo>
                  <a:pt x="8215249" y="1347851"/>
                </a:lnTo>
                <a:lnTo>
                  <a:pt x="8215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03200" marR="5080">
              <a:lnSpc>
                <a:spcPct val="85000"/>
              </a:lnSpc>
              <a:spcBef>
                <a:spcPts val="680"/>
              </a:spcBef>
            </a:pPr>
            <a:r>
              <a:rPr sz="3200" dirty="0">
                <a:solidFill>
                  <a:srgbClr val="001F5F"/>
                </a:solidFill>
              </a:rPr>
              <a:t>Recombination</a:t>
            </a:r>
            <a:r>
              <a:rPr sz="3200" spc="-5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repairs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DNA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double- </a:t>
            </a:r>
            <a:r>
              <a:rPr sz="3200" dirty="0">
                <a:solidFill>
                  <a:srgbClr val="001F5F"/>
                </a:solidFill>
              </a:rPr>
              <a:t>strand</a:t>
            </a:r>
            <a:r>
              <a:rPr sz="3200" spc="-6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breaks</a:t>
            </a:r>
            <a:r>
              <a:rPr sz="3200" spc="-4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by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retrieving</a:t>
            </a:r>
            <a:r>
              <a:rPr sz="3200" spc="-7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sequence </a:t>
            </a:r>
            <a:r>
              <a:rPr sz="3200" dirty="0">
                <a:solidFill>
                  <a:srgbClr val="001F5F"/>
                </a:solidFill>
              </a:rPr>
              <a:t>information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from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undamaged</a:t>
            </a:r>
            <a:r>
              <a:rPr sz="3200" spc="-85" dirty="0">
                <a:solidFill>
                  <a:srgbClr val="001F5F"/>
                </a:solidFill>
              </a:rPr>
              <a:t> </a:t>
            </a:r>
            <a:r>
              <a:rPr sz="3200" spc="-25" dirty="0">
                <a:solidFill>
                  <a:srgbClr val="001F5F"/>
                </a:solidFill>
              </a:rPr>
              <a:t>DNA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78916" y="2451861"/>
            <a:ext cx="7696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/>
                <a:cs typeface="Times New Roman"/>
              </a:rPr>
              <a:t>DNA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damages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repaired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by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recombination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mechanism </a:t>
            </a:r>
            <a:r>
              <a:rPr sz="2400" b="1" dirty="0">
                <a:latin typeface="Times New Roman"/>
                <a:cs typeface="Times New Roman"/>
              </a:rPr>
              <a:t>known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sister-</a:t>
            </a:r>
            <a:r>
              <a:rPr sz="2400" b="1" dirty="0">
                <a:latin typeface="Times New Roman"/>
                <a:cs typeface="Times New Roman"/>
              </a:rPr>
              <a:t>strand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exchange.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8135" y="5963513"/>
            <a:ext cx="939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SimSun"/>
                <a:cs typeface="SimSun"/>
              </a:rPr>
              <a:t>第三节</a:t>
            </a:r>
            <a:endParaRPr sz="2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58250" cy="5515610"/>
            <a:chOff x="0" y="0"/>
            <a:chExt cx="8858250" cy="5515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53272" cy="5489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79180" cy="5515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15125" y="285750"/>
              <a:ext cx="2143125" cy="1200150"/>
            </a:xfrm>
            <a:custGeom>
              <a:avLst/>
              <a:gdLst/>
              <a:ahLst/>
              <a:cxnLst/>
              <a:rect l="l" t="t" r="r" b="b"/>
              <a:pathLst>
                <a:path w="2143125" h="1200150">
                  <a:moveTo>
                    <a:pt x="2143125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2143125" y="1200150"/>
                  </a:lnTo>
                  <a:lnTo>
                    <a:pt x="2143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5007" y="317372"/>
            <a:ext cx="18980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Aligned homologous duplexes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214876"/>
            <a:ext cx="8596630" cy="2256155"/>
            <a:chOff x="0" y="4214876"/>
            <a:chExt cx="8596630" cy="2256155"/>
          </a:xfrm>
        </p:grpSpPr>
        <p:sp>
          <p:nvSpPr>
            <p:cNvPr id="8" name="object 8"/>
            <p:cNvSpPr/>
            <p:nvPr/>
          </p:nvSpPr>
          <p:spPr>
            <a:xfrm>
              <a:off x="214312" y="5429250"/>
              <a:ext cx="8382000" cy="1041400"/>
            </a:xfrm>
            <a:custGeom>
              <a:avLst/>
              <a:gdLst/>
              <a:ahLst/>
              <a:cxnLst/>
              <a:rect l="l" t="t" r="r" b="b"/>
              <a:pathLst>
                <a:path w="8382000" h="1041400">
                  <a:moveTo>
                    <a:pt x="8382000" y="0"/>
                  </a:moveTo>
                  <a:lnTo>
                    <a:pt x="0" y="0"/>
                  </a:lnTo>
                  <a:lnTo>
                    <a:pt x="0" y="1041400"/>
                  </a:lnTo>
                  <a:lnTo>
                    <a:pt x="8382000" y="10414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214876"/>
              <a:ext cx="1571625" cy="1200150"/>
            </a:xfrm>
            <a:custGeom>
              <a:avLst/>
              <a:gdLst/>
              <a:ahLst/>
              <a:cxnLst/>
              <a:rect l="l" t="t" r="r" b="b"/>
              <a:pathLst>
                <a:path w="1571625" h="1200150">
                  <a:moveTo>
                    <a:pt x="1571625" y="0"/>
                  </a:moveTo>
                  <a:lnTo>
                    <a:pt x="0" y="0"/>
                  </a:lnTo>
                  <a:lnTo>
                    <a:pt x="0" y="1200150"/>
                  </a:lnTo>
                  <a:lnTo>
                    <a:pt x="1571625" y="1200150"/>
                  </a:lnTo>
                  <a:lnTo>
                    <a:pt x="1571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4247133"/>
            <a:ext cx="7802880" cy="211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236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Single- stranded breaks</a:t>
            </a:r>
            <a:endParaRPr sz="2400">
              <a:latin typeface="Tahoma"/>
              <a:cs typeface="Tahoma"/>
            </a:endParaRPr>
          </a:p>
          <a:p>
            <a:pPr marL="569595" marR="5080" indent="-342900">
              <a:lnSpc>
                <a:spcPts val="3460"/>
              </a:lnSpc>
              <a:spcBef>
                <a:spcPts val="965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20</a:t>
            </a:r>
            <a:r>
              <a:rPr sz="3200" b="1" spc="-2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Holliday</a:t>
            </a:r>
            <a:r>
              <a:rPr sz="32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model</a:t>
            </a:r>
            <a:r>
              <a:rPr sz="3200" b="1" spc="-2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through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the</a:t>
            </a:r>
            <a:r>
              <a:rPr sz="3200" b="1" spc="-3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steps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of</a:t>
            </a:r>
            <a:r>
              <a:rPr sz="3200" b="1" spc="-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branch</a:t>
            </a:r>
            <a:r>
              <a:rPr sz="3200" b="1" spc="-3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migration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42937"/>
            <a:ext cx="1143000" cy="3286760"/>
          </a:xfrm>
          <a:custGeom>
            <a:avLst/>
            <a:gdLst/>
            <a:ahLst/>
            <a:cxnLst/>
            <a:rect l="l" t="t" r="r" b="b"/>
            <a:pathLst>
              <a:path w="1143000" h="3286760">
                <a:moveTo>
                  <a:pt x="1000125" y="0"/>
                </a:moveTo>
                <a:lnTo>
                  <a:pt x="0" y="0"/>
                </a:lnTo>
                <a:lnTo>
                  <a:pt x="0" y="642937"/>
                </a:lnTo>
                <a:lnTo>
                  <a:pt x="1000125" y="642937"/>
                </a:lnTo>
                <a:lnTo>
                  <a:pt x="1000125" y="0"/>
                </a:lnTo>
                <a:close/>
              </a:path>
              <a:path w="1143000" h="3286760">
                <a:moveTo>
                  <a:pt x="1143000" y="2643251"/>
                </a:moveTo>
                <a:lnTo>
                  <a:pt x="142875" y="2643251"/>
                </a:lnTo>
                <a:lnTo>
                  <a:pt x="142875" y="3286188"/>
                </a:lnTo>
                <a:lnTo>
                  <a:pt x="1143000" y="3286188"/>
                </a:lnTo>
                <a:lnTo>
                  <a:pt x="1143000" y="26432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015" y="842772"/>
            <a:ext cx="8997950" cy="4886325"/>
            <a:chOff x="128015" y="842772"/>
            <a:chExt cx="8997950" cy="4886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842772"/>
              <a:ext cx="8973312" cy="48615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4" y="857250"/>
              <a:ext cx="8982837" cy="487146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4312" y="5816600"/>
            <a:ext cx="8763000" cy="1041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0800" rIns="0" bIns="0" rtlCol="0">
            <a:spAutoFit/>
          </a:bodyPr>
          <a:lstStyle/>
          <a:p>
            <a:pPr marL="433705" marR="313690" indent="-342900">
              <a:lnSpc>
                <a:spcPts val="3460"/>
              </a:lnSpc>
              <a:spcBef>
                <a:spcPts val="400"/>
              </a:spcBef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4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20</a:t>
            </a:r>
            <a:r>
              <a:rPr sz="3200" b="1" spc="-4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Holliday</a:t>
            </a:r>
            <a:r>
              <a:rPr sz="3200" b="1" spc="-8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model</a:t>
            </a:r>
            <a:r>
              <a:rPr sz="3200" b="1" spc="-5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through</a:t>
            </a:r>
            <a:r>
              <a:rPr sz="3200" b="1" spc="-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the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steps</a:t>
            </a:r>
            <a:r>
              <a:rPr sz="3200" b="1" spc="-3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of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branch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migration</a:t>
            </a:r>
            <a:r>
              <a:rPr sz="32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(continued)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6500" y="1643062"/>
            <a:ext cx="259905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Strand</a:t>
            </a:r>
            <a:r>
              <a:rPr sz="2400" b="1" spc="-7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invasion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071937"/>
            <a:ext cx="2867025" cy="462280"/>
          </a:xfrm>
          <a:custGeom>
            <a:avLst/>
            <a:gdLst/>
            <a:ahLst/>
            <a:cxnLst/>
            <a:rect l="l" t="t" r="r" b="b"/>
            <a:pathLst>
              <a:path w="2867025" h="462279">
                <a:moveTo>
                  <a:pt x="2867025" y="0"/>
                </a:moveTo>
                <a:lnTo>
                  <a:pt x="0" y="0"/>
                </a:lnTo>
                <a:lnTo>
                  <a:pt x="0" y="461962"/>
                </a:lnTo>
                <a:lnTo>
                  <a:pt x="2867025" y="461962"/>
                </a:lnTo>
                <a:lnTo>
                  <a:pt x="2867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4104208"/>
            <a:ext cx="2679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Branch</a:t>
            </a:r>
            <a:r>
              <a:rPr sz="2400" b="1" spc="-4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migration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875" y="1571688"/>
            <a:ext cx="1000125" cy="643255"/>
          </a:xfrm>
          <a:custGeom>
            <a:avLst/>
            <a:gdLst/>
            <a:ahLst/>
            <a:cxnLst/>
            <a:rect l="l" t="t" r="r" b="b"/>
            <a:pathLst>
              <a:path w="1000125" h="643255">
                <a:moveTo>
                  <a:pt x="1000125" y="0"/>
                </a:moveTo>
                <a:lnTo>
                  <a:pt x="0" y="0"/>
                </a:lnTo>
                <a:lnTo>
                  <a:pt x="0" y="642937"/>
                </a:lnTo>
                <a:lnTo>
                  <a:pt x="1000125" y="642937"/>
                </a:lnTo>
                <a:lnTo>
                  <a:pt x="1000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2961258"/>
            <a:ext cx="6633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Tahoma"/>
                <a:cs typeface="Tahoma"/>
              </a:rPr>
              <a:t>[Watch</a:t>
            </a:r>
            <a:r>
              <a:rPr sz="2800" b="0" spc="-70" dirty="0">
                <a:latin typeface="Tahoma"/>
                <a:cs typeface="Tahoma"/>
              </a:rPr>
              <a:t> </a:t>
            </a:r>
            <a:r>
              <a:rPr sz="2800" b="0" dirty="0">
                <a:latin typeface="Tahoma"/>
                <a:cs typeface="Tahoma"/>
              </a:rPr>
              <a:t>the</a:t>
            </a:r>
            <a:r>
              <a:rPr sz="2800" b="0" spc="-90" dirty="0">
                <a:latin typeface="Tahoma"/>
                <a:cs typeface="Tahoma"/>
              </a:rPr>
              <a:t> </a:t>
            </a:r>
            <a:r>
              <a:rPr sz="2800" b="0" spc="-40" dirty="0">
                <a:latin typeface="Tahoma"/>
                <a:cs typeface="Tahoma"/>
              </a:rPr>
              <a:t>animation-</a:t>
            </a:r>
            <a:r>
              <a:rPr sz="2800" b="0" dirty="0">
                <a:latin typeface="Tahoma"/>
                <a:cs typeface="Tahoma"/>
              </a:rPr>
              <a:t>The</a:t>
            </a:r>
            <a:r>
              <a:rPr sz="2800" b="0" spc="-65" dirty="0">
                <a:latin typeface="Tahoma"/>
                <a:cs typeface="Tahoma"/>
              </a:rPr>
              <a:t> </a:t>
            </a:r>
            <a:r>
              <a:rPr sz="2800" b="0" dirty="0">
                <a:latin typeface="Tahoma"/>
                <a:cs typeface="Tahoma"/>
              </a:rPr>
              <a:t>Holliday</a:t>
            </a:r>
            <a:r>
              <a:rPr sz="2800" b="0" spc="-55" dirty="0">
                <a:latin typeface="Tahoma"/>
                <a:cs typeface="Tahoma"/>
              </a:rPr>
              <a:t> </a:t>
            </a:r>
            <a:r>
              <a:rPr sz="2800" b="0" spc="-10" dirty="0">
                <a:latin typeface="Tahoma"/>
                <a:cs typeface="Tahoma"/>
              </a:rPr>
              <a:t>Model]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842772"/>
            <a:ext cx="9004300" cy="5820410"/>
            <a:chOff x="140207" y="842772"/>
            <a:chExt cx="9004300" cy="5820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842772"/>
              <a:ext cx="8993124" cy="5794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987" y="857250"/>
              <a:ext cx="8990012" cy="580567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2044" y="172974"/>
            <a:ext cx="6896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</a:rPr>
              <a:t>Conclusion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for</a:t>
            </a:r>
            <a:r>
              <a:rPr sz="3200" spc="-1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the</a:t>
            </a:r>
            <a:r>
              <a:rPr sz="3200" spc="-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Holliday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model</a:t>
            </a:r>
            <a:endParaRPr sz="3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25" y="5643562"/>
            <a:ext cx="8467725" cy="1041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0800" rIns="0" bIns="0" rtlCol="0">
            <a:spAutoFit/>
          </a:bodyPr>
          <a:lstStyle/>
          <a:p>
            <a:pPr marL="91440">
              <a:lnSpc>
                <a:spcPts val="3020"/>
              </a:lnSpc>
              <a:spcBef>
                <a:spcPts val="400"/>
              </a:spcBef>
              <a:tabLst>
                <a:tab pos="2621280" algn="l"/>
              </a:tabLst>
            </a:pP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800" b="1" spc="-1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15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21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	DSB</a:t>
            </a:r>
            <a:r>
              <a:rPr sz="28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repair</a:t>
            </a:r>
            <a:r>
              <a:rPr sz="28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model</a:t>
            </a:r>
            <a:r>
              <a:rPr sz="28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for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homologous</a:t>
            </a:r>
            <a:r>
              <a:rPr sz="2800" b="1" spc="-15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recombination</a:t>
            </a:r>
            <a:r>
              <a:rPr sz="2800" b="1" spc="-1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(RecBCD</a:t>
            </a:r>
            <a:r>
              <a:rPr sz="2800" b="1" spc="-15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6600CC"/>
                </a:solidFill>
                <a:latin typeface="Tahoma"/>
                <a:cs typeface="Tahoma"/>
              </a:rPr>
              <a:t>pathway)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142938"/>
            <a:ext cx="8944610" cy="5475605"/>
            <a:chOff x="152400" y="142938"/>
            <a:chExt cx="8944610" cy="5475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7586"/>
              <a:ext cx="8944102" cy="54705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7250" y="142938"/>
              <a:ext cx="3532504" cy="462280"/>
            </a:xfrm>
            <a:custGeom>
              <a:avLst/>
              <a:gdLst/>
              <a:ahLst/>
              <a:cxnLst/>
              <a:rect l="l" t="t" r="r" b="b"/>
              <a:pathLst>
                <a:path w="3532504" h="462280">
                  <a:moveTo>
                    <a:pt x="3532251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3532251" y="461962"/>
                  </a:lnTo>
                  <a:lnTo>
                    <a:pt x="3532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6142" y="174497"/>
            <a:ext cx="3339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Double-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strand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breaks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875" y="1928748"/>
            <a:ext cx="2143125" cy="1200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 marR="151765">
              <a:lnSpc>
                <a:spcPct val="100000"/>
              </a:lnSpc>
              <a:spcBef>
                <a:spcPts val="350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Generate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gapped</a:t>
            </a:r>
            <a:r>
              <a:rPr sz="2400" b="1" spc="-1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333CC"/>
                </a:solidFill>
                <a:latin typeface="Tahoma"/>
                <a:cs typeface="Tahoma"/>
              </a:rPr>
              <a:t>DNA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with</a:t>
            </a:r>
            <a:r>
              <a:rPr sz="2400" b="1" spc="-5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3’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333CC"/>
                </a:solidFill>
                <a:latin typeface="Tahoma"/>
                <a:cs typeface="Tahoma"/>
              </a:rPr>
              <a:t>end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8875" y="4429125"/>
            <a:ext cx="1643380" cy="1200150"/>
          </a:xfrm>
          <a:custGeom>
            <a:avLst/>
            <a:gdLst/>
            <a:ahLst/>
            <a:cxnLst/>
            <a:rect l="l" t="t" r="r" b="b"/>
            <a:pathLst>
              <a:path w="1643379" h="1200150">
                <a:moveTo>
                  <a:pt x="1643126" y="0"/>
                </a:moveTo>
                <a:lnTo>
                  <a:pt x="0" y="0"/>
                </a:lnTo>
                <a:lnTo>
                  <a:pt x="0" y="1200150"/>
                </a:lnTo>
                <a:lnTo>
                  <a:pt x="1643126" y="1200150"/>
                </a:lnTo>
                <a:lnTo>
                  <a:pt x="1643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7995" y="4461459"/>
            <a:ext cx="13519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Strand invasion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of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3’</a:t>
            </a: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333CC"/>
                </a:solidFill>
                <a:latin typeface="Tahoma"/>
                <a:cs typeface="Tahoma"/>
              </a:rPr>
              <a:t>end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9501" y="1285875"/>
            <a:ext cx="2214880" cy="1200150"/>
          </a:xfrm>
          <a:custGeom>
            <a:avLst/>
            <a:gdLst/>
            <a:ahLst/>
            <a:cxnLst/>
            <a:rect l="l" t="t" r="r" b="b"/>
            <a:pathLst>
              <a:path w="2214879" h="1200150">
                <a:moveTo>
                  <a:pt x="2214499" y="0"/>
                </a:moveTo>
                <a:lnTo>
                  <a:pt x="0" y="0"/>
                </a:lnTo>
                <a:lnTo>
                  <a:pt x="0" y="1200150"/>
                </a:lnTo>
                <a:lnTo>
                  <a:pt x="2214499" y="1200150"/>
                </a:lnTo>
                <a:lnTo>
                  <a:pt x="2214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09256" y="1317752"/>
            <a:ext cx="19323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DNA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repair synthesis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from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3’</a:t>
            </a:r>
            <a:r>
              <a:rPr sz="2400" b="1" spc="-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ends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0875" y="3500437"/>
            <a:ext cx="1786255" cy="8305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 marR="195580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Branch migration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0" y="214375"/>
            <a:ext cx="400050" cy="5238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2800" b="1" spc="-50" dirty="0"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875" y="2643123"/>
            <a:ext cx="412750" cy="5238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800" b="1" spc="-50" dirty="0">
                <a:latin typeface="Tahoma"/>
                <a:cs typeface="Tahoma"/>
              </a:rPr>
              <a:t>b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7751" y="0"/>
            <a:ext cx="373380" cy="5238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2800" b="1" spc="-50" dirty="0">
                <a:latin typeface="Tahoma"/>
                <a:cs typeface="Tahoma"/>
              </a:rPr>
              <a:t>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4875" y="1857375"/>
            <a:ext cx="411480" cy="5238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5"/>
              </a:spcBef>
            </a:pPr>
            <a:r>
              <a:rPr sz="2800" b="1" spc="-50" dirty="0">
                <a:latin typeface="Tahoma"/>
                <a:cs typeface="Tahoma"/>
              </a:rPr>
              <a:t>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3501" y="3928998"/>
            <a:ext cx="398780" cy="5238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2800" b="1" spc="-50" dirty="0"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8687" y="2214562"/>
            <a:ext cx="140208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RecBCD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8687" y="4857813"/>
            <a:ext cx="96202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spc="-20" dirty="0">
                <a:solidFill>
                  <a:srgbClr val="C00000"/>
                </a:solidFill>
                <a:latin typeface="Tahoma"/>
                <a:cs typeface="Tahoma"/>
              </a:rPr>
              <a:t>RecA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2125" y="3643312"/>
            <a:ext cx="120523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RuvAB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" y="771144"/>
            <a:ext cx="9075420" cy="4744720"/>
            <a:chOff x="68580" y="771144"/>
            <a:chExt cx="9075420" cy="4744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" y="771144"/>
              <a:ext cx="9064752" cy="4718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50" y="785876"/>
              <a:ext cx="9061450" cy="47294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1000" y="5691187"/>
            <a:ext cx="8382000" cy="1041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0800" rIns="0" bIns="0" rtlCol="0">
            <a:spAutoFit/>
          </a:bodyPr>
          <a:lstStyle/>
          <a:p>
            <a:pPr marL="434340" marR="260985" indent="-342900">
              <a:lnSpc>
                <a:spcPts val="3020"/>
              </a:lnSpc>
              <a:spcBef>
                <a:spcPts val="400"/>
              </a:spcBef>
            </a:pP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800" b="1" spc="-11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22</a:t>
            </a:r>
            <a:r>
              <a:rPr sz="28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Resolving</a:t>
            </a:r>
            <a:r>
              <a:rPr sz="2800" b="1" spc="-7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an</a:t>
            </a:r>
            <a:r>
              <a:rPr sz="2800" b="1" spc="-10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intermediate</a:t>
            </a:r>
            <a:r>
              <a:rPr sz="2800" b="1" spc="-6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6600CC"/>
                </a:solidFill>
                <a:latin typeface="Tahoma"/>
                <a:cs typeface="Tahoma"/>
              </a:rPr>
              <a:t>with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Holliday</a:t>
            </a:r>
            <a:r>
              <a:rPr sz="2800" b="1" spc="-3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junctions</a:t>
            </a:r>
            <a:r>
              <a:rPr sz="2800" b="1" spc="-5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by</a:t>
            </a:r>
            <a:r>
              <a:rPr sz="2800" b="1" spc="-4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6600CC"/>
                </a:solidFill>
                <a:latin typeface="Tahoma"/>
                <a:cs typeface="Tahoma"/>
              </a:rPr>
              <a:t>RuvC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928750"/>
            <a:ext cx="400050" cy="5238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2800" b="1" spc="-50" dirty="0"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14776"/>
            <a:ext cx="412750" cy="395605"/>
          </a:xfrm>
          <a:custGeom>
            <a:avLst/>
            <a:gdLst/>
            <a:ahLst/>
            <a:cxnLst/>
            <a:rect l="l" t="t" r="r" b="b"/>
            <a:pathLst>
              <a:path w="412750" h="395604">
                <a:moveTo>
                  <a:pt x="0" y="395224"/>
                </a:moveTo>
                <a:lnTo>
                  <a:pt x="412750" y="395224"/>
                </a:lnTo>
                <a:lnTo>
                  <a:pt x="412750" y="0"/>
                </a:lnTo>
                <a:lnTo>
                  <a:pt x="0" y="0"/>
                </a:lnTo>
                <a:lnTo>
                  <a:pt x="0" y="3952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3318509"/>
            <a:ext cx="250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Tahoma"/>
                <a:cs typeface="Tahoma"/>
              </a:rPr>
              <a:t>b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214626"/>
            <a:ext cx="2214880" cy="1200150"/>
          </a:xfrm>
          <a:custGeom>
            <a:avLst/>
            <a:gdLst/>
            <a:ahLst/>
            <a:cxnLst/>
            <a:rect l="l" t="t" r="r" b="b"/>
            <a:pathLst>
              <a:path w="2214880" h="1200150">
                <a:moveTo>
                  <a:pt x="2214626" y="0"/>
                </a:moveTo>
                <a:lnTo>
                  <a:pt x="0" y="0"/>
                </a:lnTo>
                <a:lnTo>
                  <a:pt x="0" y="1200150"/>
                </a:lnTo>
                <a:lnTo>
                  <a:pt x="2214626" y="1200150"/>
                </a:lnTo>
                <a:lnTo>
                  <a:pt x="2214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2246503"/>
            <a:ext cx="19234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Resolution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at</a:t>
            </a:r>
            <a:r>
              <a:rPr sz="2400" b="1" spc="-4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site</a:t>
            </a:r>
            <a:r>
              <a:rPr sz="2400" b="1" spc="-1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2</a:t>
            </a: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3333CC"/>
                </a:solidFill>
                <a:latin typeface="Tahoma"/>
                <a:cs typeface="Tahoma"/>
              </a:rPr>
              <a:t>in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both</a:t>
            </a:r>
            <a:r>
              <a:rPr sz="2400" b="1" spc="-5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x</a:t>
            </a:r>
            <a:r>
              <a:rPr sz="2400" b="1" spc="-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and</a:t>
            </a:r>
            <a:r>
              <a:rPr sz="2400" b="1" spc="-50" dirty="0">
                <a:solidFill>
                  <a:srgbClr val="3333CC"/>
                </a:solidFill>
                <a:latin typeface="Tahoma"/>
                <a:cs typeface="Tahoma"/>
              </a:rPr>
              <a:t> 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062" y="5143500"/>
            <a:ext cx="8144509" cy="462280"/>
          </a:xfrm>
          <a:custGeom>
            <a:avLst/>
            <a:gdLst/>
            <a:ahLst/>
            <a:cxnLst/>
            <a:rect l="l" t="t" r="r" b="b"/>
            <a:pathLst>
              <a:path w="8144509" h="462279">
                <a:moveTo>
                  <a:pt x="3857625" y="0"/>
                </a:moveTo>
                <a:lnTo>
                  <a:pt x="0" y="0"/>
                </a:lnTo>
                <a:lnTo>
                  <a:pt x="0" y="461962"/>
                </a:lnTo>
                <a:lnTo>
                  <a:pt x="3857625" y="461962"/>
                </a:lnTo>
                <a:lnTo>
                  <a:pt x="3857625" y="0"/>
                </a:lnTo>
                <a:close/>
              </a:path>
              <a:path w="8144509" h="462279">
                <a:moveTo>
                  <a:pt x="8143938" y="0"/>
                </a:moveTo>
                <a:lnTo>
                  <a:pt x="4786312" y="0"/>
                </a:lnTo>
                <a:lnTo>
                  <a:pt x="4786312" y="461962"/>
                </a:lnTo>
                <a:lnTo>
                  <a:pt x="8143938" y="461962"/>
                </a:lnTo>
                <a:lnTo>
                  <a:pt x="8143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8916" y="5176266"/>
            <a:ext cx="7759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9330" algn="l"/>
              </a:tabLst>
            </a:pPr>
            <a:r>
              <a:rPr sz="2400" b="1" spc="-25" dirty="0">
                <a:solidFill>
                  <a:srgbClr val="3333CC"/>
                </a:solidFill>
                <a:latin typeface="Tahoma"/>
                <a:cs typeface="Tahoma"/>
              </a:rPr>
              <a:t>Non-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crossover</a:t>
            </a:r>
            <a:r>
              <a:rPr sz="2400" b="1" spc="-8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products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	Crossover</a:t>
            </a:r>
            <a:r>
              <a:rPr sz="2400" b="1" spc="-12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333CC"/>
                </a:solidFill>
                <a:latin typeface="Tahoma"/>
                <a:cs typeface="Tahoma"/>
              </a:rPr>
              <a:t>products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43251" y="357187"/>
            <a:ext cx="2214880" cy="830580"/>
          </a:xfrm>
          <a:custGeom>
            <a:avLst/>
            <a:gdLst/>
            <a:ahLst/>
            <a:cxnLst/>
            <a:rect l="l" t="t" r="r" b="b"/>
            <a:pathLst>
              <a:path w="2214879" h="830580">
                <a:moveTo>
                  <a:pt x="2214499" y="0"/>
                </a:moveTo>
                <a:lnTo>
                  <a:pt x="0" y="0"/>
                </a:lnTo>
                <a:lnTo>
                  <a:pt x="0" y="830262"/>
                </a:lnTo>
                <a:lnTo>
                  <a:pt x="2214499" y="830262"/>
                </a:lnTo>
                <a:lnTo>
                  <a:pt x="2214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48432" y="388746"/>
            <a:ext cx="1604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-3524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CC"/>
                </a:solidFill>
              </a:rPr>
              <a:t>Junction</a:t>
            </a:r>
            <a:r>
              <a:rPr sz="2400" spc="-125" dirty="0">
                <a:solidFill>
                  <a:srgbClr val="3333CC"/>
                </a:solidFill>
              </a:rPr>
              <a:t> </a:t>
            </a:r>
            <a:r>
              <a:rPr sz="2400" spc="-60" dirty="0">
                <a:solidFill>
                  <a:srgbClr val="3333CC"/>
                </a:solidFill>
              </a:rPr>
              <a:t>x </a:t>
            </a:r>
            <a:r>
              <a:rPr sz="2400" dirty="0">
                <a:solidFill>
                  <a:srgbClr val="3333CC"/>
                </a:solidFill>
              </a:rPr>
              <a:t>Site</a:t>
            </a:r>
            <a:r>
              <a:rPr sz="2400" spc="-65" dirty="0">
                <a:solidFill>
                  <a:srgbClr val="3333CC"/>
                </a:solidFill>
              </a:rPr>
              <a:t> </a:t>
            </a:r>
            <a:r>
              <a:rPr sz="2400" spc="-50" dirty="0">
                <a:solidFill>
                  <a:srgbClr val="3333CC"/>
                </a:solidFill>
              </a:rPr>
              <a:t>1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4572000" y="357187"/>
            <a:ext cx="2214880" cy="830580"/>
          </a:xfrm>
          <a:custGeom>
            <a:avLst/>
            <a:gdLst/>
            <a:ahLst/>
            <a:cxnLst/>
            <a:rect l="l" t="t" r="r" b="b"/>
            <a:pathLst>
              <a:path w="2214879" h="830580">
                <a:moveTo>
                  <a:pt x="2214626" y="0"/>
                </a:moveTo>
                <a:lnTo>
                  <a:pt x="0" y="0"/>
                </a:lnTo>
                <a:lnTo>
                  <a:pt x="0" y="830262"/>
                </a:lnTo>
                <a:lnTo>
                  <a:pt x="2214626" y="830262"/>
                </a:lnTo>
                <a:lnTo>
                  <a:pt x="2214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82134" y="388746"/>
            <a:ext cx="15963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Junction</a:t>
            </a:r>
            <a:r>
              <a:rPr sz="2400" b="1" spc="-12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3333CC"/>
                </a:solidFill>
                <a:latin typeface="Tahoma"/>
                <a:cs typeface="Tahoma"/>
              </a:rPr>
              <a:t>y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Site</a:t>
            </a:r>
            <a:r>
              <a:rPr sz="2400" b="1" spc="-6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3333CC"/>
                </a:solidFill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3375" y="1714563"/>
            <a:ext cx="114300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Site</a:t>
            </a:r>
            <a:r>
              <a:rPr sz="2400" b="1" spc="-6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3333CC"/>
                </a:solidFill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43750" y="3071748"/>
            <a:ext cx="1428750" cy="428625"/>
          </a:xfrm>
          <a:custGeom>
            <a:avLst/>
            <a:gdLst/>
            <a:ahLst/>
            <a:cxnLst/>
            <a:rect l="l" t="t" r="r" b="b"/>
            <a:pathLst>
              <a:path w="1428750" h="428625">
                <a:moveTo>
                  <a:pt x="1428750" y="0"/>
                </a:moveTo>
                <a:lnTo>
                  <a:pt x="0" y="0"/>
                </a:lnTo>
                <a:lnTo>
                  <a:pt x="0" y="428625"/>
                </a:lnTo>
                <a:lnTo>
                  <a:pt x="1428750" y="428625"/>
                </a:lnTo>
                <a:lnTo>
                  <a:pt x="142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66381" y="2461005"/>
            <a:ext cx="2055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Resolution</a:t>
            </a:r>
            <a:r>
              <a:rPr sz="2400" b="1" spc="-1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333CC"/>
                </a:solidFill>
                <a:latin typeface="Tahoma"/>
                <a:cs typeface="Tahoma"/>
              </a:rPr>
              <a:t>of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6381" y="2826765"/>
            <a:ext cx="2194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x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at</a:t>
            </a:r>
            <a:r>
              <a:rPr sz="2400" b="1" spc="-1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site</a:t>
            </a: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1</a:t>
            </a:r>
            <a:r>
              <a:rPr sz="2400" b="1" spc="-1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333CC"/>
                </a:solidFill>
                <a:latin typeface="Tahoma"/>
                <a:cs typeface="Tahoma"/>
              </a:rPr>
              <a:t>and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6381" y="3192526"/>
            <a:ext cx="1527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y</a:t>
            </a:r>
            <a:r>
              <a:rPr sz="2400" b="1" spc="-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at</a:t>
            </a:r>
            <a:r>
              <a:rPr sz="2400" b="1" spc="-3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ahoma"/>
                <a:cs typeface="Tahoma"/>
              </a:rPr>
              <a:t>site</a:t>
            </a:r>
            <a:r>
              <a:rPr sz="2400" b="1" spc="-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3333CC"/>
                </a:solidFill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5251" y="1643062"/>
            <a:ext cx="98742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2400" b="1" spc="-20" dirty="0">
                <a:solidFill>
                  <a:srgbClr val="C00000"/>
                </a:solidFill>
                <a:latin typeface="Tahoma"/>
                <a:cs typeface="Tahoma"/>
              </a:rPr>
              <a:t>RuvC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2772"/>
            <a:ext cx="9107805" cy="3458210"/>
            <a:chOff x="0" y="842772"/>
            <a:chExt cx="9107805" cy="3458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42772"/>
              <a:ext cx="9081516" cy="3432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57250"/>
              <a:ext cx="9107424" cy="34434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2461005"/>
            <a:ext cx="80752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If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mutation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rates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are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too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high,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species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or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the </a:t>
            </a:r>
            <a:r>
              <a:rPr sz="2400" b="1" dirty="0">
                <a:latin typeface="Tahoma"/>
                <a:cs typeface="Tahoma"/>
              </a:rPr>
              <a:t>individual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would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be</a:t>
            </a:r>
            <a:r>
              <a:rPr sz="2400" b="1" spc="-8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destroyed.</a:t>
            </a:r>
            <a:endParaRPr sz="2400">
              <a:latin typeface="Tahoma"/>
              <a:cs typeface="Tahoma"/>
            </a:endParaRPr>
          </a:p>
          <a:p>
            <a:pPr marL="12700" marR="95250">
              <a:lnSpc>
                <a:spcPct val="100000"/>
              </a:lnSpc>
              <a:spcBef>
                <a:spcPts val="2880"/>
              </a:spcBef>
            </a:pPr>
            <a:r>
              <a:rPr sz="2400" b="1" dirty="0">
                <a:latin typeface="Tahoma"/>
                <a:cs typeface="Tahoma"/>
              </a:rPr>
              <a:t>If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there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is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no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mutation,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evolution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would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not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go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on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new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species,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including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humans,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would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not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have </a:t>
            </a:r>
            <a:r>
              <a:rPr sz="2400" b="1" spc="-10" dirty="0">
                <a:latin typeface="Tahoma"/>
                <a:cs typeface="Tahoma"/>
              </a:rPr>
              <a:t>arisen.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093" y="531622"/>
            <a:ext cx="73431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78535" algn="l"/>
                <a:tab pos="1951355" algn="l"/>
                <a:tab pos="4359275" algn="l"/>
                <a:tab pos="5988685" algn="l"/>
                <a:tab pos="6743065" algn="l"/>
              </a:tabLst>
            </a:pPr>
            <a:r>
              <a:rPr sz="2800" spc="-20" dirty="0">
                <a:solidFill>
                  <a:srgbClr val="001F5F"/>
                </a:solidFill>
              </a:rPr>
              <a:t>Life</a:t>
            </a:r>
            <a:r>
              <a:rPr sz="2800" dirty="0">
                <a:solidFill>
                  <a:srgbClr val="001F5F"/>
                </a:solidFill>
              </a:rPr>
              <a:t>	</a:t>
            </a:r>
            <a:r>
              <a:rPr sz="2800" spc="-25" dirty="0">
                <a:solidFill>
                  <a:srgbClr val="001F5F"/>
                </a:solidFill>
              </a:rPr>
              <a:t>and</a:t>
            </a:r>
            <a:r>
              <a:rPr sz="2800" dirty="0">
                <a:solidFill>
                  <a:srgbClr val="001F5F"/>
                </a:solidFill>
              </a:rPr>
              <a:t>	</a:t>
            </a:r>
            <a:r>
              <a:rPr sz="2800" spc="-10" dirty="0">
                <a:solidFill>
                  <a:srgbClr val="001F5F"/>
                </a:solidFill>
              </a:rPr>
              <a:t>biodiversity</a:t>
            </a:r>
            <a:r>
              <a:rPr sz="2800" dirty="0">
                <a:solidFill>
                  <a:srgbClr val="001F5F"/>
                </a:solidFill>
              </a:rPr>
              <a:t>	</a:t>
            </a:r>
            <a:r>
              <a:rPr sz="2800" spc="-10" dirty="0">
                <a:solidFill>
                  <a:srgbClr val="001F5F"/>
                </a:solidFill>
              </a:rPr>
              <a:t>depend</a:t>
            </a:r>
            <a:r>
              <a:rPr sz="2800" dirty="0">
                <a:solidFill>
                  <a:srgbClr val="001F5F"/>
                </a:solidFill>
              </a:rPr>
              <a:t>	</a:t>
            </a:r>
            <a:r>
              <a:rPr sz="2800" spc="-25" dirty="0">
                <a:solidFill>
                  <a:srgbClr val="001F5F"/>
                </a:solidFill>
              </a:rPr>
              <a:t>on</a:t>
            </a:r>
            <a:r>
              <a:rPr sz="2800" dirty="0">
                <a:solidFill>
                  <a:srgbClr val="001F5F"/>
                </a:solidFill>
              </a:rPr>
              <a:t>	</a:t>
            </a:r>
            <a:r>
              <a:rPr sz="2800" spc="-25" dirty="0">
                <a:solidFill>
                  <a:srgbClr val="001F5F"/>
                </a:solidFill>
              </a:rPr>
              <a:t>the </a:t>
            </a:r>
            <a:r>
              <a:rPr sz="2800" dirty="0">
                <a:solidFill>
                  <a:srgbClr val="001F5F"/>
                </a:solidFill>
              </a:rPr>
              <a:t>balance</a:t>
            </a:r>
            <a:r>
              <a:rPr sz="2800" spc="-4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between</a:t>
            </a:r>
            <a:r>
              <a:rPr sz="2800" spc="-2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mutation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and</a:t>
            </a:r>
            <a:r>
              <a:rPr sz="2800" spc="-5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its</a:t>
            </a:r>
            <a:r>
              <a:rPr sz="2800" spc="-6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repair</a:t>
            </a:r>
            <a:endParaRPr sz="2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1144"/>
            <a:ext cx="5872480" cy="2662555"/>
            <a:chOff x="0" y="771144"/>
            <a:chExt cx="5872480" cy="2662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1144"/>
              <a:ext cx="5846064" cy="26365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5876"/>
              <a:ext cx="5871971" cy="26476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3846576"/>
            <a:ext cx="5872480" cy="2798445"/>
            <a:chOff x="0" y="3846576"/>
            <a:chExt cx="5872480" cy="27984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46576"/>
              <a:ext cx="5846064" cy="2773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60863"/>
              <a:ext cx="5871971" cy="278377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772911" y="1321308"/>
            <a:ext cx="3371215" cy="1225550"/>
            <a:chOff x="5772911" y="1321308"/>
            <a:chExt cx="3371215" cy="12255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2911" y="1321308"/>
              <a:ext cx="3360420" cy="11993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6500" y="1335024"/>
              <a:ext cx="3357499" cy="121157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772911" y="4645152"/>
            <a:ext cx="3371215" cy="1096010"/>
            <a:chOff x="5772911" y="4645152"/>
            <a:chExt cx="3371215" cy="109601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2911" y="4645152"/>
              <a:ext cx="3360420" cy="1069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6500" y="4659312"/>
              <a:ext cx="3357499" cy="108159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0413" y="174497"/>
            <a:ext cx="8773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Difference</a:t>
            </a:r>
            <a:r>
              <a:rPr sz="2400" spc="-9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between</a:t>
            </a:r>
            <a:r>
              <a:rPr sz="2400" spc="-8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RecBCD</a:t>
            </a:r>
            <a:r>
              <a:rPr sz="2400" spc="-8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pathway</a:t>
            </a:r>
            <a:r>
              <a:rPr sz="2400" spc="-7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and</a:t>
            </a:r>
            <a:r>
              <a:rPr sz="2400" spc="-7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Holliday</a:t>
            </a:r>
            <a:r>
              <a:rPr sz="2400" spc="-50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model</a:t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015" y="658368"/>
            <a:ext cx="8816340" cy="6019800"/>
            <a:chOff x="128015" y="658368"/>
            <a:chExt cx="881634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658368"/>
              <a:ext cx="8790432" cy="59954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4" y="673100"/>
              <a:ext cx="8801481" cy="60050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874" y="2286000"/>
              <a:ext cx="8286750" cy="857250"/>
            </a:xfrm>
            <a:custGeom>
              <a:avLst/>
              <a:gdLst/>
              <a:ahLst/>
              <a:cxnLst/>
              <a:rect l="l" t="t" r="r" b="b"/>
              <a:pathLst>
                <a:path w="8286750" h="857250">
                  <a:moveTo>
                    <a:pt x="82867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8286750" y="857250"/>
                  </a:lnTo>
                  <a:lnTo>
                    <a:pt x="8286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063" y="174497"/>
            <a:ext cx="8823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Prokaryotic</a:t>
            </a:r>
            <a:r>
              <a:rPr sz="2000" spc="-65" dirty="0"/>
              <a:t> </a:t>
            </a:r>
            <a:r>
              <a:rPr sz="2000" dirty="0"/>
              <a:t>and</a:t>
            </a:r>
            <a:r>
              <a:rPr sz="2000" spc="-15" dirty="0"/>
              <a:t> </a:t>
            </a:r>
            <a:r>
              <a:rPr sz="2000" dirty="0"/>
              <a:t>eukaryotic</a:t>
            </a:r>
            <a:r>
              <a:rPr sz="2000" spc="-55" dirty="0"/>
              <a:t> </a:t>
            </a:r>
            <a:r>
              <a:rPr sz="2000" dirty="0"/>
              <a:t>factors</a:t>
            </a:r>
            <a:r>
              <a:rPr sz="2000" spc="-35" dirty="0"/>
              <a:t> </a:t>
            </a:r>
            <a:r>
              <a:rPr sz="2000" dirty="0"/>
              <a:t>that</a:t>
            </a:r>
            <a:r>
              <a:rPr sz="2000" spc="-30" dirty="0"/>
              <a:t> </a:t>
            </a:r>
            <a:r>
              <a:rPr sz="2000" dirty="0"/>
              <a:t>catalyze</a:t>
            </a:r>
            <a:r>
              <a:rPr sz="2000" spc="-40" dirty="0"/>
              <a:t> </a:t>
            </a:r>
            <a:r>
              <a:rPr sz="2000" dirty="0"/>
              <a:t>recombination</a:t>
            </a:r>
            <a:r>
              <a:rPr sz="2000" spc="-40" dirty="0"/>
              <a:t> </a:t>
            </a:r>
            <a:r>
              <a:rPr sz="2000" spc="-10" dirty="0"/>
              <a:t>steps</a:t>
            </a:r>
            <a:endParaRPr sz="2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7124"/>
            <a:ext cx="8501380" cy="4513580"/>
            <a:chOff x="0" y="357124"/>
            <a:chExt cx="8501380" cy="4513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8900" y="699515"/>
              <a:ext cx="4447032" cy="41452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3251" y="714375"/>
              <a:ext cx="4457065" cy="41563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57124"/>
              <a:ext cx="8501380" cy="1754505"/>
            </a:xfrm>
            <a:custGeom>
              <a:avLst/>
              <a:gdLst/>
              <a:ahLst/>
              <a:cxnLst/>
              <a:rect l="l" t="t" r="r" b="b"/>
              <a:pathLst>
                <a:path w="8501380" h="1754505">
                  <a:moveTo>
                    <a:pt x="8500999" y="0"/>
                  </a:moveTo>
                  <a:lnTo>
                    <a:pt x="0" y="0"/>
                  </a:lnTo>
                  <a:lnTo>
                    <a:pt x="0" y="1754124"/>
                  </a:lnTo>
                  <a:lnTo>
                    <a:pt x="8500999" y="1754124"/>
                  </a:lnTo>
                  <a:lnTo>
                    <a:pt x="8500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175" rIns="0" bIns="0" rtlCol="0">
            <a:spAutoFit/>
          </a:bodyPr>
          <a:lstStyle/>
          <a:p>
            <a:pPr marL="914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An</a:t>
            </a:r>
            <a:r>
              <a:rPr spc="-50" dirty="0"/>
              <a:t> </a:t>
            </a:r>
            <a:r>
              <a:rPr dirty="0"/>
              <a:t>Eukaryotic</a:t>
            </a:r>
            <a:r>
              <a:rPr spc="-30" dirty="0"/>
              <a:t> </a:t>
            </a:r>
            <a:r>
              <a:rPr spc="-10" dirty="0"/>
              <a:t>RuvB-</a:t>
            </a:r>
            <a:r>
              <a:rPr dirty="0"/>
              <a:t>like</a:t>
            </a:r>
            <a:r>
              <a:rPr spc="-20" dirty="0"/>
              <a:t> </a:t>
            </a:r>
            <a:r>
              <a:rPr spc="-10" dirty="0"/>
              <a:t>Protein </a:t>
            </a:r>
            <a:r>
              <a:rPr dirty="0"/>
              <a:t>(RUVBL1)</a:t>
            </a:r>
            <a:r>
              <a:rPr spc="-95" dirty="0"/>
              <a:t> </a:t>
            </a:r>
            <a:r>
              <a:rPr dirty="0"/>
              <a:t>Essential</a:t>
            </a:r>
            <a:r>
              <a:rPr spc="-114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spc="-10" dirty="0"/>
              <a:t>Growth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3014" y="5318556"/>
            <a:ext cx="7934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THE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JOURNAL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OF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BIOLOGICAL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CHEMISTRY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Vol.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273, </a:t>
            </a:r>
            <a:r>
              <a:rPr sz="2400" dirty="0">
                <a:latin typeface="Tahoma"/>
                <a:cs typeface="Tahoma"/>
              </a:rPr>
              <a:t>No.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43,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pp.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27786–27793,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1998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037" y="1857209"/>
            <a:ext cx="6644005" cy="831215"/>
          </a:xfrm>
          <a:custGeom>
            <a:avLst/>
            <a:gdLst/>
            <a:ahLst/>
            <a:cxnLst/>
            <a:rect l="l" t="t" r="r" b="b"/>
            <a:pathLst>
              <a:path w="6644005" h="831214">
                <a:moveTo>
                  <a:pt x="6643751" y="0"/>
                </a:moveTo>
                <a:lnTo>
                  <a:pt x="0" y="0"/>
                </a:lnTo>
                <a:lnTo>
                  <a:pt x="0" y="830999"/>
                </a:lnTo>
                <a:lnTo>
                  <a:pt x="6643751" y="830999"/>
                </a:lnTo>
                <a:lnTo>
                  <a:pt x="6643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0037" y="1928622"/>
            <a:ext cx="1929130" cy="3575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670"/>
              </a:lnSpc>
            </a:pPr>
            <a:r>
              <a:rPr sz="2400" b="1" spc="-25" dirty="0">
                <a:latin typeface="Tahoma"/>
                <a:cs typeface="Tahoma"/>
              </a:rPr>
              <a:t>Xiao-</a:t>
            </a:r>
            <a:r>
              <a:rPr sz="2400" b="1" dirty="0">
                <a:latin typeface="Tahoma"/>
                <a:cs typeface="Tahoma"/>
              </a:rPr>
              <a:t>Bo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Qiu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8791" y="1889252"/>
            <a:ext cx="79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et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al.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" y="500062"/>
            <a:ext cx="8858250" cy="929005"/>
          </a:xfrm>
          <a:custGeom>
            <a:avLst/>
            <a:gdLst/>
            <a:ahLst/>
            <a:cxnLst/>
            <a:rect l="l" t="t" r="r" b="b"/>
            <a:pathLst>
              <a:path w="8858250" h="929005">
                <a:moveTo>
                  <a:pt x="8858250" y="0"/>
                </a:moveTo>
                <a:lnTo>
                  <a:pt x="0" y="0"/>
                </a:lnTo>
                <a:lnTo>
                  <a:pt x="0" y="928687"/>
                </a:lnTo>
                <a:lnTo>
                  <a:pt x="8858250" y="928687"/>
                </a:lnTo>
                <a:lnTo>
                  <a:pt x="8858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691" y="456945"/>
            <a:ext cx="8682990" cy="9290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3270"/>
              </a:lnSpc>
              <a:spcBef>
                <a:spcPts val="685"/>
              </a:spcBef>
            </a:pPr>
            <a:r>
              <a:rPr sz="3200" dirty="0">
                <a:solidFill>
                  <a:srgbClr val="001F5F"/>
                </a:solidFill>
              </a:rPr>
              <a:t>Translesion</a:t>
            </a:r>
            <a:r>
              <a:rPr sz="3200" spc="-5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DNA</a:t>
            </a:r>
            <a:r>
              <a:rPr sz="3200" spc="-4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synthesis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enables </a:t>
            </a:r>
            <a:r>
              <a:rPr sz="3200" dirty="0">
                <a:solidFill>
                  <a:srgbClr val="001F5F"/>
                </a:solidFill>
              </a:rPr>
              <a:t>replication</a:t>
            </a:r>
            <a:r>
              <a:rPr sz="3200" spc="-8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to</a:t>
            </a:r>
            <a:r>
              <a:rPr sz="3200" spc="-2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proceed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across</a:t>
            </a:r>
            <a:r>
              <a:rPr sz="3200" spc="-1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DNA</a:t>
            </a:r>
            <a:r>
              <a:rPr sz="3200" spc="-4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damage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35965" y="2173605"/>
            <a:ext cx="7440295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265" algn="l"/>
              </a:tabLst>
            </a:pPr>
            <a:r>
              <a:rPr sz="3200" b="1" spc="-10" dirty="0">
                <a:latin typeface="Tahoma"/>
                <a:cs typeface="Tahoma"/>
              </a:rPr>
              <a:t>Error-</a:t>
            </a:r>
            <a:r>
              <a:rPr sz="3200" b="1" dirty="0">
                <a:latin typeface="Tahoma"/>
                <a:cs typeface="Tahoma"/>
              </a:rPr>
              <a:t>prone</a:t>
            </a:r>
            <a:r>
              <a:rPr sz="3200" b="1" spc="1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repair***</a:t>
            </a:r>
            <a:endParaRPr sz="320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latin typeface="Tahoma"/>
                <a:cs typeface="Tahoma"/>
              </a:rPr>
              <a:t>Occurs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when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other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repairs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are </a:t>
            </a:r>
            <a:r>
              <a:rPr sz="3200" b="1" dirty="0">
                <a:latin typeface="Tahoma"/>
                <a:cs typeface="Tahoma"/>
              </a:rPr>
              <a:t>not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efficient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enough</a:t>
            </a:r>
            <a:endParaRPr sz="3200">
              <a:latin typeface="Tahoma"/>
              <a:cs typeface="Tahoma"/>
            </a:endParaRPr>
          </a:p>
          <a:p>
            <a:pPr marL="469900" marR="635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200" b="1" dirty="0">
                <a:latin typeface="Tahoma"/>
                <a:cs typeface="Tahoma"/>
              </a:rPr>
              <a:t>Translesion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synthesis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is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catalyzed </a:t>
            </a:r>
            <a:r>
              <a:rPr sz="3200" b="1" dirty="0">
                <a:latin typeface="Tahoma"/>
                <a:cs typeface="Tahoma"/>
              </a:rPr>
              <a:t>by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specialized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class of </a:t>
            </a:r>
            <a:r>
              <a:rPr sz="3200" b="1" spc="-25" dirty="0">
                <a:latin typeface="Tahoma"/>
                <a:cs typeface="Tahoma"/>
              </a:rPr>
              <a:t>DNA </a:t>
            </a:r>
            <a:r>
              <a:rPr sz="3200" b="1" dirty="0">
                <a:latin typeface="Tahoma"/>
                <a:cs typeface="Tahoma"/>
              </a:rPr>
              <a:t>polymerases,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translesion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polymerases</a:t>
            </a:r>
            <a:r>
              <a:rPr sz="3200" b="1" dirty="0">
                <a:latin typeface="Tahoma"/>
                <a:cs typeface="Tahoma"/>
              </a:rPr>
              <a:t>,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that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synthesize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DNA </a:t>
            </a:r>
            <a:r>
              <a:rPr sz="3200" b="1" dirty="0">
                <a:latin typeface="Tahoma"/>
                <a:cs typeface="Tahoma"/>
              </a:rPr>
              <a:t>directly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across</a:t>
            </a:r>
            <a:r>
              <a:rPr sz="3200" b="1" spc="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damage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site.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75" y="41274"/>
            <a:ext cx="6442075" cy="68167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56150" y="1165225"/>
            <a:ext cx="4387850" cy="16910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3635"/>
              </a:lnSpc>
            </a:pPr>
            <a:r>
              <a:rPr sz="32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3200" b="1" spc="-15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3200" b="1" spc="-25" dirty="0">
                <a:solidFill>
                  <a:srgbClr val="6600CC"/>
                </a:solidFill>
                <a:latin typeface="Tahoma"/>
                <a:cs typeface="Tahoma"/>
              </a:rPr>
              <a:t>23</a:t>
            </a:r>
            <a:endParaRPr sz="3200">
              <a:latin typeface="Tahoma"/>
              <a:cs typeface="Tahoma"/>
            </a:endParaRPr>
          </a:p>
          <a:p>
            <a:pPr marL="434975" marR="671195">
              <a:lnSpc>
                <a:spcPts val="3030"/>
              </a:lnSpc>
              <a:spcBef>
                <a:spcPts val="210"/>
              </a:spcBef>
            </a:pP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Translesion</a:t>
            </a:r>
            <a:r>
              <a:rPr sz="2800" b="1" spc="-1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DNA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synthesis</a:t>
            </a:r>
            <a:r>
              <a:rPr sz="2800" b="1" spc="-7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ahoma"/>
                <a:cs typeface="Tahoma"/>
              </a:rPr>
              <a:t>in</a:t>
            </a:r>
            <a:r>
              <a:rPr sz="2800" b="1" spc="-25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950" b="1" i="1" spc="-254" dirty="0">
                <a:solidFill>
                  <a:srgbClr val="6600CC"/>
                </a:solidFill>
                <a:latin typeface="Verdana"/>
                <a:cs typeface="Verdana"/>
              </a:rPr>
              <a:t>E.</a:t>
            </a:r>
            <a:r>
              <a:rPr sz="2950" b="1" i="1" spc="-180" dirty="0">
                <a:solidFill>
                  <a:srgbClr val="6600CC"/>
                </a:solidFill>
                <a:latin typeface="Verdana"/>
                <a:cs typeface="Verdana"/>
              </a:rPr>
              <a:t> </a:t>
            </a:r>
            <a:r>
              <a:rPr sz="2950" b="1" i="1" spc="-210" dirty="0">
                <a:solidFill>
                  <a:srgbClr val="6600CC"/>
                </a:solidFill>
                <a:latin typeface="Verdana"/>
                <a:cs typeface="Verdana"/>
              </a:rPr>
              <a:t>coli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4437" y="63"/>
            <a:ext cx="3357879" cy="462280"/>
          </a:xfrm>
          <a:custGeom>
            <a:avLst/>
            <a:gdLst/>
            <a:ahLst/>
            <a:cxnLst/>
            <a:rect l="l" t="t" r="r" b="b"/>
            <a:pathLst>
              <a:path w="3357879" h="462280">
                <a:moveTo>
                  <a:pt x="3357499" y="0"/>
                </a:moveTo>
                <a:lnTo>
                  <a:pt x="0" y="0"/>
                </a:lnTo>
                <a:lnTo>
                  <a:pt x="0" y="461962"/>
                </a:lnTo>
                <a:lnTo>
                  <a:pt x="3357499" y="461962"/>
                </a:lnTo>
                <a:lnTo>
                  <a:pt x="3357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3367" y="31495"/>
            <a:ext cx="309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DNA</a:t>
            </a:r>
            <a:r>
              <a:rPr sz="2400" b="1" spc="-10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polymerase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III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375" y="1681162"/>
            <a:ext cx="207200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2400" b="1" dirty="0">
                <a:latin typeface="Tahoma"/>
                <a:cs typeface="Tahoma"/>
              </a:rPr>
              <a:t>DNA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pol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IV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50" y="3786187"/>
            <a:ext cx="2072005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latin typeface="Tahoma"/>
                <a:cs typeface="Tahoma"/>
              </a:rPr>
              <a:t>DNA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pol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III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642873"/>
            <a:ext cx="8072755" cy="2308225"/>
          </a:xfrm>
          <a:custGeom>
            <a:avLst/>
            <a:gdLst/>
            <a:ahLst/>
            <a:cxnLst/>
            <a:rect l="l" t="t" r="r" b="b"/>
            <a:pathLst>
              <a:path w="8072755" h="2308225">
                <a:moveTo>
                  <a:pt x="8072374" y="0"/>
                </a:moveTo>
                <a:lnTo>
                  <a:pt x="0" y="0"/>
                </a:lnTo>
                <a:lnTo>
                  <a:pt x="0" y="2308225"/>
                </a:lnTo>
                <a:lnTo>
                  <a:pt x="8072374" y="2308225"/>
                </a:lnTo>
                <a:lnTo>
                  <a:pt x="807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673100"/>
            <a:ext cx="79197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spc="-40" dirty="0"/>
              <a:t> </a:t>
            </a:r>
            <a:r>
              <a:rPr dirty="0"/>
              <a:t>E.</a:t>
            </a:r>
            <a:r>
              <a:rPr spc="-35" dirty="0"/>
              <a:t> </a:t>
            </a:r>
            <a:r>
              <a:rPr dirty="0"/>
              <a:t>coli,</a:t>
            </a:r>
            <a:r>
              <a:rPr spc="-30" dirty="0"/>
              <a:t> </a:t>
            </a:r>
            <a:r>
              <a:rPr dirty="0">
                <a:solidFill>
                  <a:srgbClr val="C00000"/>
                </a:solidFill>
              </a:rPr>
              <a:t>translesion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polymerase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-50" dirty="0">
                <a:solidFill>
                  <a:srgbClr val="C00000"/>
                </a:solidFill>
              </a:rPr>
              <a:t>, </a:t>
            </a:r>
            <a:r>
              <a:rPr dirty="0"/>
              <a:t>expressed</a:t>
            </a:r>
            <a:r>
              <a:rPr spc="-35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part</a:t>
            </a:r>
            <a:r>
              <a:rPr spc="-2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5" dirty="0">
                <a:solidFill>
                  <a:srgbClr val="C00000"/>
                </a:solidFill>
              </a:rPr>
              <a:t>SOS </a:t>
            </a:r>
            <a:r>
              <a:rPr dirty="0">
                <a:solidFill>
                  <a:srgbClr val="C00000"/>
                </a:solidFill>
              </a:rPr>
              <a:t>response</a:t>
            </a:r>
            <a:r>
              <a:rPr dirty="0"/>
              <a:t>,</a:t>
            </a:r>
            <a:r>
              <a:rPr spc="-35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induced</a:t>
            </a:r>
            <a:r>
              <a:rPr spc="-50" dirty="0"/>
              <a:t> </a:t>
            </a:r>
            <a:r>
              <a:rPr dirty="0"/>
              <a:t>only</a:t>
            </a:r>
            <a:r>
              <a:rPr spc="-35" dirty="0"/>
              <a:t> </a:t>
            </a:r>
            <a:r>
              <a:rPr spc="-25" dirty="0"/>
              <a:t>in </a:t>
            </a:r>
            <a:r>
              <a:rPr dirty="0"/>
              <a:t>response</a:t>
            </a:r>
            <a:r>
              <a:rPr spc="-4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DNA</a:t>
            </a:r>
            <a:r>
              <a:rPr spc="-15" dirty="0"/>
              <a:t> </a:t>
            </a:r>
            <a:r>
              <a:rPr spc="-10" dirty="0"/>
              <a:t>damage.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244297"/>
            <a:ext cx="5380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66"/>
                </a:solidFill>
              </a:rPr>
              <a:t>Summary</a:t>
            </a:r>
            <a:r>
              <a:rPr spc="-30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for Chapter</a:t>
            </a:r>
            <a:r>
              <a:rPr spc="-35" dirty="0">
                <a:solidFill>
                  <a:srgbClr val="000066"/>
                </a:solidFill>
              </a:rPr>
              <a:t> </a:t>
            </a:r>
            <a:r>
              <a:rPr spc="-50" dirty="0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3" name="object 3"/>
          <p:cNvSpPr/>
          <p:nvPr/>
        </p:nvSpPr>
        <p:spPr>
          <a:xfrm>
            <a:off x="142875" y="1000125"/>
            <a:ext cx="8572500" cy="5216525"/>
          </a:xfrm>
          <a:custGeom>
            <a:avLst/>
            <a:gdLst/>
            <a:ahLst/>
            <a:cxnLst/>
            <a:rect l="l" t="t" r="r" b="b"/>
            <a:pathLst>
              <a:path w="8572500" h="5216525">
                <a:moveTo>
                  <a:pt x="8572500" y="0"/>
                </a:moveTo>
                <a:lnTo>
                  <a:pt x="0" y="0"/>
                </a:lnTo>
                <a:lnTo>
                  <a:pt x="0" y="5216525"/>
                </a:lnTo>
                <a:lnTo>
                  <a:pt x="8572500" y="5216525"/>
                </a:lnTo>
                <a:lnTo>
                  <a:pt x="8572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955420"/>
            <a:ext cx="8225155" cy="5178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469265" algn="l"/>
              </a:tabLst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Replication</a:t>
            </a:r>
            <a:r>
              <a:rPr sz="2400" b="1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errors</a:t>
            </a:r>
            <a:r>
              <a:rPr sz="2400" b="1" spc="-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and</a:t>
            </a:r>
            <a:r>
              <a:rPr sz="24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their</a:t>
            </a:r>
            <a:r>
              <a:rPr sz="2400" b="1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repair</a:t>
            </a:r>
            <a:endParaRPr sz="2400">
              <a:latin typeface="Tahoma"/>
              <a:cs typeface="Tahoma"/>
            </a:endParaRPr>
          </a:p>
          <a:p>
            <a:pPr marL="722630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Nature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4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mutations</a:t>
            </a:r>
            <a:r>
              <a:rPr sz="24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4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Mismatch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repair</a:t>
            </a:r>
            <a:r>
              <a:rPr sz="24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system</a:t>
            </a:r>
            <a:endParaRPr sz="24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469265" algn="l"/>
              </a:tabLst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DNA</a:t>
            </a:r>
            <a:r>
              <a:rPr sz="2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damage</a:t>
            </a:r>
            <a:endParaRPr sz="2400">
              <a:latin typeface="Tahoma"/>
              <a:cs typeface="Tahoma"/>
            </a:endParaRPr>
          </a:p>
          <a:p>
            <a:pPr marL="469900" marR="1075690" indent="252729">
              <a:lnSpc>
                <a:spcPct val="100000"/>
              </a:lnSpc>
              <a:spcBef>
                <a:spcPts val="600"/>
              </a:spcBef>
              <a:tabLst>
                <a:tab pos="4555490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Hydrolysis</a:t>
            </a:r>
            <a:r>
              <a:rPr sz="2400" b="1" spc="-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(e.g.,</a:t>
            </a:r>
            <a:r>
              <a:rPr sz="2400" b="1" spc="-1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deamination),</a:t>
            </a:r>
            <a:r>
              <a:rPr sz="2400" b="1" spc="-11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alkylation,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oxidation,</a:t>
            </a:r>
            <a:r>
              <a:rPr sz="2400" b="1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radiation,</a:t>
            </a:r>
            <a:r>
              <a:rPr sz="2400" b="1" spc="-114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base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	analogs,</a:t>
            </a:r>
            <a:r>
              <a:rPr sz="2400" b="1" spc="-10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and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intercalating</a:t>
            </a:r>
            <a:r>
              <a:rPr sz="2400" b="1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agents,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Ames</a:t>
            </a:r>
            <a:r>
              <a:rPr sz="2400" b="1" spc="-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test</a:t>
            </a:r>
            <a:endParaRPr sz="2400">
              <a:latin typeface="Tahoma"/>
              <a:cs typeface="Tahoma"/>
            </a:endParaRPr>
          </a:p>
          <a:p>
            <a:pPr marL="478155" indent="-46545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478155" algn="l"/>
              </a:tabLst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Repair</a:t>
            </a:r>
            <a:r>
              <a:rPr sz="24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of</a:t>
            </a:r>
            <a:r>
              <a:rPr sz="24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DNA</a:t>
            </a:r>
            <a:r>
              <a:rPr sz="2400" b="1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ahoma"/>
                <a:cs typeface="Tahoma"/>
              </a:rPr>
              <a:t>damage</a:t>
            </a:r>
            <a:endParaRPr sz="2400">
              <a:latin typeface="Tahoma"/>
              <a:cs typeface="Tahoma"/>
            </a:endParaRPr>
          </a:p>
          <a:p>
            <a:pPr marL="834390" lvl="1" indent="-36449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34390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Direct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reversal</a:t>
            </a:r>
            <a:r>
              <a:rPr sz="2400" b="1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of</a:t>
            </a: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DNA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damages</a:t>
            </a:r>
            <a:endParaRPr sz="2400">
              <a:latin typeface="Tahoma"/>
              <a:cs typeface="Tahoma"/>
            </a:endParaRPr>
          </a:p>
          <a:p>
            <a:pPr marL="843915" lvl="1" indent="-374015">
              <a:lnSpc>
                <a:spcPct val="100000"/>
              </a:lnSpc>
              <a:spcBef>
                <a:spcPts val="605"/>
              </a:spcBef>
              <a:buAutoNum type="alphaLcPeriod"/>
              <a:tabLst>
                <a:tab pos="843915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Base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excision</a:t>
            </a:r>
            <a:r>
              <a:rPr sz="2400" b="1" spc="-4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repair</a:t>
            </a:r>
            <a:endParaRPr sz="2400">
              <a:latin typeface="Tahoma"/>
              <a:cs typeface="Tahoma"/>
            </a:endParaRPr>
          </a:p>
          <a:p>
            <a:pPr marL="812165" lvl="1" indent="-34226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12165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Nucleotide</a:t>
            </a:r>
            <a:r>
              <a:rPr sz="2400" b="1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excision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repair</a:t>
            </a:r>
            <a:endParaRPr sz="2400">
              <a:latin typeface="Tahoma"/>
              <a:cs typeface="Tahoma"/>
            </a:endParaRPr>
          </a:p>
          <a:p>
            <a:pPr marL="843915" lvl="1" indent="-374015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43915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Recombination</a:t>
            </a:r>
            <a:r>
              <a:rPr sz="2400" b="1" spc="-1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repair</a:t>
            </a:r>
            <a:endParaRPr sz="2400">
              <a:latin typeface="Tahoma"/>
              <a:cs typeface="Tahoma"/>
            </a:endParaRPr>
          </a:p>
          <a:p>
            <a:pPr marL="833119" lvl="1" indent="-363220">
              <a:lnSpc>
                <a:spcPct val="100000"/>
              </a:lnSpc>
              <a:spcBef>
                <a:spcPts val="600"/>
              </a:spcBef>
              <a:buAutoNum type="alphaLcPeriod"/>
              <a:tabLst>
                <a:tab pos="833119" algn="l"/>
              </a:tabLst>
            </a:pP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Translesion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synthesis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0573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Important</a:t>
            </a:r>
            <a:r>
              <a:rPr spc="-114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sources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for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mutation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593" y="2431674"/>
            <a:ext cx="7626984" cy="30626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4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Inaccuracy</a:t>
            </a:r>
            <a:r>
              <a:rPr sz="28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DNA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replication: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990000"/>
                </a:solidFill>
                <a:latin typeface="Tahoma"/>
                <a:cs typeface="Tahoma"/>
              </a:rPr>
              <a:t>Errors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1299"/>
              </a:lnSpc>
              <a:spcBef>
                <a:spcPts val="112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Damage</a:t>
            </a:r>
            <a:r>
              <a:rPr sz="2800" b="1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the</a:t>
            </a:r>
            <a:r>
              <a:rPr sz="28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genetic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material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(spontaneously</a:t>
            </a:r>
            <a:r>
              <a:rPr sz="2800" b="1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or</a:t>
            </a:r>
            <a:r>
              <a:rPr sz="28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assaulted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by</a:t>
            </a:r>
            <a:r>
              <a:rPr sz="2800" b="1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chemical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agents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and</a:t>
            </a:r>
            <a:r>
              <a:rPr sz="2800" b="1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radiation)</a:t>
            </a:r>
            <a:endParaRPr sz="2800">
              <a:latin typeface="Tahoma"/>
              <a:cs typeface="Tahoma"/>
            </a:endParaRPr>
          </a:p>
          <a:p>
            <a:pPr marL="355600" marR="511809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Insertions</a:t>
            </a:r>
            <a:r>
              <a:rPr sz="28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generated</a:t>
            </a:r>
            <a:r>
              <a:rPr sz="28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by</a:t>
            </a:r>
            <a:r>
              <a:rPr sz="2800" b="1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0066"/>
                </a:solidFill>
                <a:latin typeface="Tahoma"/>
                <a:cs typeface="Tahoma"/>
              </a:rPr>
              <a:t>transposition </a:t>
            </a:r>
            <a:r>
              <a:rPr sz="2800" b="1" dirty="0">
                <a:solidFill>
                  <a:srgbClr val="000066"/>
                </a:solidFill>
                <a:latin typeface="Tahoma"/>
                <a:cs typeface="Tahoma"/>
              </a:rPr>
              <a:t>(Chapter</a:t>
            </a:r>
            <a:r>
              <a:rPr sz="2800" b="1" spc="-1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000066"/>
                </a:solidFill>
                <a:latin typeface="Tahoma"/>
                <a:cs typeface="Tahoma"/>
              </a:rPr>
              <a:t>5)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416" y="2745181"/>
            <a:ext cx="6799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3399"/>
                </a:solidFill>
              </a:rPr>
              <a:t>Part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1:</a:t>
            </a:r>
            <a:r>
              <a:rPr spc="-4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Replication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errors</a:t>
            </a:r>
            <a:r>
              <a:rPr spc="-25" dirty="0">
                <a:solidFill>
                  <a:srgbClr val="333399"/>
                </a:solidFill>
              </a:rPr>
              <a:t> and </a:t>
            </a:r>
            <a:r>
              <a:rPr dirty="0">
                <a:solidFill>
                  <a:srgbClr val="333399"/>
                </a:solidFill>
              </a:rPr>
              <a:t>their</a:t>
            </a:r>
            <a:r>
              <a:rPr spc="-11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repair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244" y="317373"/>
            <a:ext cx="6193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8550" algn="l"/>
              </a:tabLst>
            </a:pPr>
            <a:r>
              <a:rPr sz="4000" spc="-25" dirty="0">
                <a:solidFill>
                  <a:srgbClr val="001F5F"/>
                </a:solidFill>
              </a:rPr>
              <a:t>The</a:t>
            </a:r>
            <a:r>
              <a:rPr sz="4000" dirty="0">
                <a:solidFill>
                  <a:srgbClr val="001F5F"/>
                </a:solidFill>
              </a:rPr>
              <a:t>	nature</a:t>
            </a:r>
            <a:r>
              <a:rPr sz="4000" spc="-6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of</a:t>
            </a:r>
            <a:r>
              <a:rPr sz="4000" spc="-100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mutations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2000250"/>
            <a:ext cx="4072254" cy="584200"/>
          </a:xfrm>
          <a:custGeom>
            <a:avLst/>
            <a:gdLst/>
            <a:ahLst/>
            <a:cxnLst/>
            <a:rect l="l" t="t" r="r" b="b"/>
            <a:pathLst>
              <a:path w="4072254" h="584200">
                <a:moveTo>
                  <a:pt x="4072001" y="0"/>
                </a:moveTo>
                <a:lnTo>
                  <a:pt x="0" y="0"/>
                </a:lnTo>
                <a:lnTo>
                  <a:pt x="0" y="584200"/>
                </a:lnTo>
                <a:lnTo>
                  <a:pt x="4072001" y="584200"/>
                </a:lnTo>
                <a:lnTo>
                  <a:pt x="4072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2030730"/>
            <a:ext cx="3792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1.</a:t>
            </a:r>
            <a:r>
              <a:rPr sz="32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ahoma"/>
                <a:cs typeface="Tahoma"/>
              </a:rPr>
              <a:t>Point</a:t>
            </a:r>
            <a:r>
              <a:rPr sz="32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mutations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4312" y="3857625"/>
            <a:ext cx="8644255" cy="2857500"/>
            <a:chOff x="214312" y="3857625"/>
            <a:chExt cx="8644255" cy="2857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2" y="3857625"/>
              <a:ext cx="8643874" cy="2857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7383" y="6239255"/>
              <a:ext cx="6963156" cy="4648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944" y="6193535"/>
              <a:ext cx="7077456" cy="4602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3000" y="6215062"/>
              <a:ext cx="6961505" cy="462280"/>
            </a:xfrm>
            <a:custGeom>
              <a:avLst/>
              <a:gdLst/>
              <a:ahLst/>
              <a:cxnLst/>
              <a:rect l="l" t="t" r="r" b="b"/>
              <a:pathLst>
                <a:path w="6961505" h="462279">
                  <a:moveTo>
                    <a:pt x="6961251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6961251" y="461962"/>
                  </a:lnTo>
                  <a:lnTo>
                    <a:pt x="696125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43000" y="6215062"/>
            <a:ext cx="6961505" cy="4622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Figure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6600CC"/>
                </a:solidFill>
                <a:latin typeface="Tahoma"/>
                <a:cs typeface="Tahoma"/>
              </a:rPr>
              <a:t>6-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1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Switches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of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one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base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ahoma"/>
                <a:cs typeface="Tahoma"/>
              </a:rPr>
              <a:t>for</a:t>
            </a:r>
            <a:r>
              <a:rPr sz="2400" b="1" spc="-40" dirty="0">
                <a:solidFill>
                  <a:srgbClr val="6600CC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6600CC"/>
                </a:solidFill>
                <a:latin typeface="Tahoma"/>
                <a:cs typeface="Tahoma"/>
              </a:rPr>
              <a:t>another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962783"/>
            <a:ext cx="4481195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99800"/>
              </a:lnSpc>
              <a:spcBef>
                <a:spcPts val="105"/>
              </a:spcBef>
              <a:tabLst>
                <a:tab pos="469265" algn="l"/>
                <a:tab pos="2441575" algn="l"/>
              </a:tabLst>
            </a:pPr>
            <a:r>
              <a:rPr sz="2400" b="1" spc="-25" dirty="0">
                <a:solidFill>
                  <a:srgbClr val="000066"/>
                </a:solidFill>
                <a:latin typeface="Tahoma"/>
                <a:cs typeface="Tahoma"/>
              </a:rPr>
              <a:t>a.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	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Transitions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	</a:t>
            </a:r>
            <a:r>
              <a:rPr sz="2400" b="1" spc="-25" dirty="0">
                <a:solidFill>
                  <a:srgbClr val="000066"/>
                </a:solidFill>
                <a:latin typeface="Microsoft JhengHei"/>
                <a:cs typeface="Microsoft JhengHei"/>
              </a:rPr>
              <a:t>转换</a:t>
            </a:r>
            <a:r>
              <a:rPr sz="2400" b="1" spc="-50" dirty="0">
                <a:solidFill>
                  <a:srgbClr val="000066"/>
                </a:solidFill>
                <a:latin typeface="Microsoft JhengHei"/>
                <a:cs typeface="Microsoft JhengHei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(pyrimidine</a:t>
            </a:r>
            <a:r>
              <a:rPr sz="24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400" b="1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pyrimidine,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purine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4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purine)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4250" y="2962783"/>
            <a:ext cx="383286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834">
              <a:lnSpc>
                <a:spcPct val="99800"/>
              </a:lnSpc>
              <a:spcBef>
                <a:spcPts val="105"/>
              </a:spcBef>
              <a:tabLst>
                <a:tab pos="2700020" algn="l"/>
              </a:tabLst>
            </a:pP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b.</a:t>
            </a:r>
            <a:r>
              <a:rPr sz="2400" b="1" spc="-2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Transversions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	</a:t>
            </a:r>
            <a:r>
              <a:rPr sz="2400" b="1" spc="-25" dirty="0">
                <a:solidFill>
                  <a:srgbClr val="000066"/>
                </a:solidFill>
                <a:latin typeface="Microsoft JhengHei"/>
                <a:cs typeface="Microsoft JhengHei"/>
              </a:rPr>
              <a:t>颠换</a:t>
            </a:r>
            <a:r>
              <a:rPr sz="2400" b="1" spc="-50" dirty="0">
                <a:solidFill>
                  <a:srgbClr val="000066"/>
                </a:solidFill>
                <a:latin typeface="Microsoft JhengHei"/>
                <a:cs typeface="Microsoft JhengHei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(pyrimidine</a:t>
            </a:r>
            <a:r>
              <a:rPr sz="2400" b="1" spc="-9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400" b="1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purine,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purine</a:t>
            </a:r>
            <a:r>
              <a:rPr sz="2400" b="1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0066"/>
                </a:solidFill>
                <a:latin typeface="Tahoma"/>
                <a:cs typeface="Tahoma"/>
              </a:rPr>
              <a:t>to</a:t>
            </a:r>
            <a:r>
              <a:rPr sz="2400" b="1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0066"/>
                </a:solidFill>
                <a:latin typeface="Tahoma"/>
                <a:cs typeface="Tahoma"/>
              </a:rPr>
              <a:t>pyrimidine)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1688</Words>
  <Application>Microsoft Office PowerPoint</Application>
  <PresentationFormat>On-screen Show (4:3)</PresentationFormat>
  <Paragraphs>274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The Central Dogma</vt:lpstr>
      <vt:lpstr>Molecular Biology (Continued)</vt:lpstr>
      <vt:lpstr>CHAPTER 6: DNA Mutation, damage, and Repair</vt:lpstr>
      <vt:lpstr>Life and biodiversity depend on the balance between mutation and its repair</vt:lpstr>
      <vt:lpstr>Important sources for mutation</vt:lpstr>
      <vt:lpstr>Part 1: Replication errors and their repair</vt:lpstr>
      <vt:lpstr>The nature of mutations</vt:lpstr>
      <vt:lpstr>The nature of mutations (continued)</vt:lpstr>
      <vt:lpstr>Slide 11</vt:lpstr>
      <vt:lpstr>Some replication errors escape proofreading</vt:lpstr>
      <vt:lpstr>Second Round</vt:lpstr>
      <vt:lpstr>Mismatch repair removes errors that escape proofreading</vt:lpstr>
      <vt:lpstr>In E. coli, a dimer of mismatch repair protein MutS scans the DNA, recognizing the mismatch from the distortion they cause in the DNA backbone MutS embraces the mismatch-containing DNA, inducing a pronounced twist in the DNA and a conformational change in MutS itself</vt:lpstr>
      <vt:lpstr>MutS is a dimer</vt:lpstr>
      <vt:lpstr>Figure 6-5 Mismatch repair</vt:lpstr>
      <vt:lpstr>How does the mismatch repair system know which of the two mismatched nucleotides to replace?</vt:lpstr>
      <vt:lpstr>Slide 19</vt:lpstr>
      <vt:lpstr>Summary for the mismatch repair pathway</vt:lpstr>
      <vt:lpstr>Slide 21</vt:lpstr>
      <vt:lpstr>Part 2: DNA damage</vt:lpstr>
      <vt:lpstr>DNA undergoes damage spontaneously from hydrolysis, such as deamination (most frequently) and depurination.</vt:lpstr>
      <vt:lpstr>Deamination CU</vt:lpstr>
      <vt:lpstr>The presence of U and apurinic deoxyribose in DNA resulted from hydrolytic reactions is regarded as unnatural, and thus is easily recognized and repaired.</vt:lpstr>
      <vt:lpstr>DNA can be damaged by alkylation , oxidation and radiation</vt:lpstr>
      <vt:lpstr>Reactive oxygen species</vt:lpstr>
      <vt:lpstr>The Journal of Biological Chemistry, 271:31915-31921, 1996</vt:lpstr>
      <vt:lpstr>Figure 6-9 Thymine dimer. UV induces a cyclobutane (环丁烷) ring between adjacent T.</vt:lpstr>
      <vt:lpstr>Ionizing Radiation</vt:lpstr>
      <vt:lpstr>Mutations are also caused by base analogs and intercalating (插入) agents</vt:lpstr>
      <vt:lpstr>Unlike thymine, 5-bromouracil pairs with guanine, instead of adenine</vt:lpstr>
      <vt:lpstr>Slide 33</vt:lpstr>
      <vt:lpstr>溴乙非啶</vt:lpstr>
      <vt:lpstr>The Ames Test is used to detect mutagens and carcinogens</vt:lpstr>
      <vt:lpstr>Figure 6-12 The Ames Test</vt:lpstr>
      <vt:lpstr>The Ames Test can also be used for screening anti-mutagenic agents</vt:lpstr>
      <vt:lpstr>Part 3: Repair of DNA damage</vt:lpstr>
      <vt:lpstr>Two consequences of DNA damage</vt:lpstr>
      <vt:lpstr>DNA Repair Systems</vt:lpstr>
      <vt:lpstr>Direct reversal of DNA damage</vt:lpstr>
      <vt:lpstr>Figure 6-13 Photoreactivation</vt:lpstr>
      <vt:lpstr>Methyltransferase</vt:lpstr>
      <vt:lpstr>Figure 6-14: Base excision repair removes the damaged base and repair</vt:lpstr>
      <vt:lpstr>Red: oxoG Purple: DNA Gray: enzyme</vt:lpstr>
      <vt:lpstr>Base excision repair enzyme removes damaged bases by a base-flipping mechanism</vt:lpstr>
      <vt:lpstr>Figure 6-16: Fail-safe systems</vt:lpstr>
      <vt:lpstr>Figure 6-17 Nucleotide excision repair in E. coli</vt:lpstr>
      <vt:lpstr>Nucleotide excision repair</vt:lpstr>
      <vt:lpstr>Slide 50</vt:lpstr>
      <vt:lpstr>RNA polymerase</vt:lpstr>
      <vt:lpstr>Recombination repairs DNA double- strand breaks by retrieving sequence information from undamaged DNA</vt:lpstr>
      <vt:lpstr>Slide 53</vt:lpstr>
      <vt:lpstr>Slide 54</vt:lpstr>
      <vt:lpstr>[Watch the animation-The Holliday Model]</vt:lpstr>
      <vt:lpstr>Conclusion for the Holliday model</vt:lpstr>
      <vt:lpstr>Slide 57</vt:lpstr>
      <vt:lpstr>Junction x Site 1</vt:lpstr>
      <vt:lpstr>Slide 59</vt:lpstr>
      <vt:lpstr>Difference between RecBCD pathway and Holliday model</vt:lpstr>
      <vt:lpstr>Prokaryotic and eukaryotic factors that catalyze recombination steps</vt:lpstr>
      <vt:lpstr>An Eukaryotic RuvB-like Protein (RUVBL1) Essential for Growth</vt:lpstr>
      <vt:lpstr>Translesion DNA synthesis enables replication to proceed across DNA damage</vt:lpstr>
      <vt:lpstr>Slide 64</vt:lpstr>
      <vt:lpstr>In E. coli, translesion polymerase , expressed as part of the SOS response, is induced only in response to the DNA damage.</vt:lpstr>
      <vt:lpstr>Summary for Chapter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GuangJun</dc:creator>
  <cp:lastModifiedBy>dnr</cp:lastModifiedBy>
  <cp:revision>2</cp:revision>
  <dcterms:created xsi:type="dcterms:W3CDTF">2024-06-23T10:05:09Z</dcterms:created>
  <dcterms:modified xsi:type="dcterms:W3CDTF">2024-06-25T10:39:39Z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2009-05-25T00:00:00Z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2024-06-23T00:00:00Z</vt:filetime>
  </property>
  <property fmtid="{D5CDD505-2E9C-101B-9397-08002B2CF9AE}" pid="5" name="Producer">
    <vt:lpwstr>Microsoft® Office PowerPoint® 2007</vt:lpwstr>
  </property>
</Properties>
</file>