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0693400" cy="7556500"/>
  <p:notesSz cx="10693400" cy="7556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182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B74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B74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C32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B74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B74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C32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B74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B74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C32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B74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B74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B74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B74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87741" y="753871"/>
            <a:ext cx="5168265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CC32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46157" y="1706879"/>
            <a:ext cx="7892415" cy="4805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18572" y="6884117"/>
            <a:ext cx="127825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45B74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52080" y="6884117"/>
            <a:ext cx="246379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45B74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77.png"/><Relationship Id="rId21" Type="http://schemas.openxmlformats.org/officeDocument/2006/relationships/image" Target="../media/image20.png"/><Relationship Id="rId34" Type="http://schemas.openxmlformats.org/officeDocument/2006/relationships/hyperlink" Target="http://www.hbmahesh.weebly.com/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79.png"/><Relationship Id="rId2" Type="http://schemas.openxmlformats.org/officeDocument/2006/relationships/image" Target="../media/image76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78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81.png"/><Relationship Id="rId21" Type="http://schemas.openxmlformats.org/officeDocument/2006/relationships/image" Target="../media/image20.png"/><Relationship Id="rId34" Type="http://schemas.openxmlformats.org/officeDocument/2006/relationships/image" Target="../media/image8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83.png"/><Relationship Id="rId2" Type="http://schemas.openxmlformats.org/officeDocument/2006/relationships/image" Target="../media/image80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hyperlink" Target="http://www.hbmahesh.weebly.com/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8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85.png"/><Relationship Id="rId8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87.png"/><Relationship Id="rId21" Type="http://schemas.openxmlformats.org/officeDocument/2006/relationships/image" Target="../media/image20.png"/><Relationship Id="rId34" Type="http://schemas.openxmlformats.org/officeDocument/2006/relationships/image" Target="../media/image9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89.png"/><Relationship Id="rId2" Type="http://schemas.openxmlformats.org/officeDocument/2006/relationships/image" Target="../media/image86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88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hyperlink" Target="http://www.hbmahesh.weebly.com/" TargetMode="External"/><Relationship Id="rId8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92.png"/><Relationship Id="rId21" Type="http://schemas.openxmlformats.org/officeDocument/2006/relationships/image" Target="../media/image20.png"/><Relationship Id="rId34" Type="http://schemas.openxmlformats.org/officeDocument/2006/relationships/hyperlink" Target="http://www.hbmahesh.weebly.com/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94.png"/><Relationship Id="rId2" Type="http://schemas.openxmlformats.org/officeDocument/2006/relationships/image" Target="../media/image9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9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96.png"/><Relationship Id="rId21" Type="http://schemas.openxmlformats.org/officeDocument/2006/relationships/image" Target="../media/image20.png"/><Relationship Id="rId34" Type="http://schemas.openxmlformats.org/officeDocument/2006/relationships/hyperlink" Target="http://www.hbmahesh.weebly.com/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98.png"/><Relationship Id="rId2" Type="http://schemas.openxmlformats.org/officeDocument/2006/relationships/image" Target="../media/image95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97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10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01.jpg"/><Relationship Id="rId38" Type="http://schemas.openxmlformats.org/officeDocument/2006/relationships/hyperlink" Target="http://www.hbmahesh.weebly.com/" TargetMode="External"/><Relationship Id="rId2" Type="http://schemas.openxmlformats.org/officeDocument/2006/relationships/image" Target="../media/image99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105.jp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104.jp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100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103.png"/><Relationship Id="rId8" Type="http://schemas.openxmlformats.org/officeDocument/2006/relationships/image" Target="../media/image7.png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107.png"/><Relationship Id="rId21" Type="http://schemas.openxmlformats.org/officeDocument/2006/relationships/image" Target="../media/image20.png"/><Relationship Id="rId34" Type="http://schemas.openxmlformats.org/officeDocument/2006/relationships/image" Target="../media/image11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09.png"/><Relationship Id="rId2" Type="http://schemas.openxmlformats.org/officeDocument/2006/relationships/image" Target="../media/image106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108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hyperlink" Target="http://www.hbmahesh.weebly.com/" TargetMode="External"/><Relationship Id="rId8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112.png"/><Relationship Id="rId21" Type="http://schemas.openxmlformats.org/officeDocument/2006/relationships/image" Target="../media/image20.png"/><Relationship Id="rId34" Type="http://schemas.openxmlformats.org/officeDocument/2006/relationships/image" Target="../media/image11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14.png"/><Relationship Id="rId2" Type="http://schemas.openxmlformats.org/officeDocument/2006/relationships/image" Target="../media/image11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11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hyperlink" Target="http://www.hbmahesh.weebly.com/" TargetMode="External"/><Relationship Id="rId8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117.png"/><Relationship Id="rId21" Type="http://schemas.openxmlformats.org/officeDocument/2006/relationships/image" Target="../media/image20.png"/><Relationship Id="rId34" Type="http://schemas.openxmlformats.org/officeDocument/2006/relationships/image" Target="../media/image1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19.jpg"/><Relationship Id="rId2" Type="http://schemas.openxmlformats.org/officeDocument/2006/relationships/image" Target="../media/image116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hyperlink" Target="http://www.hbmahesh.weebly.com/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118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121.png"/><Relationship Id="rId8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123.png"/><Relationship Id="rId21" Type="http://schemas.openxmlformats.org/officeDocument/2006/relationships/image" Target="../media/image20.png"/><Relationship Id="rId34" Type="http://schemas.openxmlformats.org/officeDocument/2006/relationships/image" Target="../media/image12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25.jpg"/><Relationship Id="rId2" Type="http://schemas.openxmlformats.org/officeDocument/2006/relationships/image" Target="../media/image122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hyperlink" Target="http://www.hbmahesh.weebly.com/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12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127.png"/><Relationship Id="rId8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5.png"/><Relationship Id="rId2" Type="http://schemas.openxmlformats.org/officeDocument/2006/relationships/image" Target="../media/image32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129.png"/><Relationship Id="rId21" Type="http://schemas.openxmlformats.org/officeDocument/2006/relationships/image" Target="../media/image20.png"/><Relationship Id="rId34" Type="http://schemas.openxmlformats.org/officeDocument/2006/relationships/image" Target="../media/image13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31.png"/><Relationship Id="rId2" Type="http://schemas.openxmlformats.org/officeDocument/2006/relationships/image" Target="../media/image128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130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hyperlink" Target="http://www.hbmahesh.weebly.com/" TargetMode="External"/><Relationship Id="rId8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3.png"/><Relationship Id="rId21" Type="http://schemas.openxmlformats.org/officeDocument/2006/relationships/image" Target="../media/image20.png"/><Relationship Id="rId34" Type="http://schemas.openxmlformats.org/officeDocument/2006/relationships/image" Target="../media/image13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35.jpg"/><Relationship Id="rId2" Type="http://schemas.openxmlformats.org/officeDocument/2006/relationships/image" Target="../media/image13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hyperlink" Target="http://www.hbmahesh.weebly.com/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13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137.png"/><Relationship Id="rId8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139.png"/><Relationship Id="rId21" Type="http://schemas.openxmlformats.org/officeDocument/2006/relationships/image" Target="../media/image20.png"/><Relationship Id="rId34" Type="http://schemas.openxmlformats.org/officeDocument/2006/relationships/image" Target="../media/image14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41.jpg"/><Relationship Id="rId2" Type="http://schemas.openxmlformats.org/officeDocument/2006/relationships/image" Target="../media/image138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hyperlink" Target="http://www.hbmahesh.weebly.com/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140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143.png"/><Relationship Id="rId8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145.png"/><Relationship Id="rId21" Type="http://schemas.openxmlformats.org/officeDocument/2006/relationships/image" Target="../media/image20.png"/><Relationship Id="rId34" Type="http://schemas.openxmlformats.org/officeDocument/2006/relationships/image" Target="../media/image14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47.jpg"/><Relationship Id="rId2" Type="http://schemas.openxmlformats.org/officeDocument/2006/relationships/image" Target="../media/image144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hyperlink" Target="http://www.hbmahesh.weebly.com/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146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149.jpg"/><Relationship Id="rId8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159.jpg"/><Relationship Id="rId21" Type="http://schemas.openxmlformats.org/officeDocument/2006/relationships/image" Target="../media/image20.png"/><Relationship Id="rId34" Type="http://schemas.openxmlformats.org/officeDocument/2006/relationships/image" Target="../media/image15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53.jpg"/><Relationship Id="rId38" Type="http://schemas.openxmlformats.org/officeDocument/2006/relationships/image" Target="../media/image158.png"/><Relationship Id="rId2" Type="http://schemas.openxmlformats.org/officeDocument/2006/relationships/image" Target="../media/image150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157.jpg"/><Relationship Id="rId40" Type="http://schemas.openxmlformats.org/officeDocument/2006/relationships/hyperlink" Target="http://www.hbmahesh.weebly.com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156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15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155.jpg"/><Relationship Id="rId8" Type="http://schemas.openxmlformats.org/officeDocument/2006/relationships/image" Target="../media/image7.png"/><Relationship Id="rId3" Type="http://schemas.openxmlformats.org/officeDocument/2006/relationships/image" Target="../media/image151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161.png"/><Relationship Id="rId21" Type="http://schemas.openxmlformats.org/officeDocument/2006/relationships/image" Target="../media/image20.png"/><Relationship Id="rId34" Type="http://schemas.openxmlformats.org/officeDocument/2006/relationships/image" Target="../media/image16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63.png"/><Relationship Id="rId2" Type="http://schemas.openxmlformats.org/officeDocument/2006/relationships/image" Target="../media/image160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16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hyperlink" Target="http://www.hbmahesh.weebly.com/" TargetMode="External"/><Relationship Id="rId8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16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68.jpg"/><Relationship Id="rId2" Type="http://schemas.openxmlformats.org/officeDocument/2006/relationships/image" Target="../media/image165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hyperlink" Target="http://www.hbmahesh.weebly.com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171.jp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167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170.png"/><Relationship Id="rId8" Type="http://schemas.openxmlformats.org/officeDocument/2006/relationships/image" Target="../media/image7.png"/><Relationship Id="rId3" Type="http://schemas.openxmlformats.org/officeDocument/2006/relationships/image" Target="../media/image166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173.png"/><Relationship Id="rId21" Type="http://schemas.openxmlformats.org/officeDocument/2006/relationships/image" Target="../media/image20.png"/><Relationship Id="rId34" Type="http://schemas.openxmlformats.org/officeDocument/2006/relationships/image" Target="../media/image17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75.png"/><Relationship Id="rId2" Type="http://schemas.openxmlformats.org/officeDocument/2006/relationships/image" Target="../media/image172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17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hyperlink" Target="http://www.hbmahesh.weebly.com/" TargetMode="External"/><Relationship Id="rId8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3.png"/><Relationship Id="rId21" Type="http://schemas.openxmlformats.org/officeDocument/2006/relationships/image" Target="../media/image20.png"/><Relationship Id="rId34" Type="http://schemas.openxmlformats.org/officeDocument/2006/relationships/hyperlink" Target="http://www.hbmahesh.weebly.com/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79.png"/><Relationship Id="rId2" Type="http://schemas.openxmlformats.org/officeDocument/2006/relationships/image" Target="../media/image177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178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3.png"/><Relationship Id="rId21" Type="http://schemas.openxmlformats.org/officeDocument/2006/relationships/image" Target="../media/image20.png"/><Relationship Id="rId34" Type="http://schemas.openxmlformats.org/officeDocument/2006/relationships/image" Target="../media/image3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8.png"/><Relationship Id="rId2" Type="http://schemas.openxmlformats.org/officeDocument/2006/relationships/image" Target="../media/image36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40.jpg"/><Relationship Id="rId8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42.png"/><Relationship Id="rId21" Type="http://schemas.openxmlformats.org/officeDocument/2006/relationships/image" Target="../media/image20.png"/><Relationship Id="rId34" Type="http://schemas.openxmlformats.org/officeDocument/2006/relationships/image" Target="../media/image45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44.png"/><Relationship Id="rId2" Type="http://schemas.openxmlformats.org/officeDocument/2006/relationships/image" Target="../media/image4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hyperlink" Target="http://www.hbmahesh.weebly.com/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4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46.png"/><Relationship Id="rId8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48.png"/><Relationship Id="rId21" Type="http://schemas.openxmlformats.org/officeDocument/2006/relationships/image" Target="../media/image20.png"/><Relationship Id="rId34" Type="http://schemas.openxmlformats.org/officeDocument/2006/relationships/image" Target="../media/image5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50.png"/><Relationship Id="rId2" Type="http://schemas.openxmlformats.org/officeDocument/2006/relationships/image" Target="../media/image47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49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hyperlink" Target="http://www.hbmahesh.weebly.com/" TargetMode="External"/><Relationship Id="rId8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5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55.jpg"/><Relationship Id="rId2" Type="http://schemas.openxmlformats.org/officeDocument/2006/relationships/image" Target="../media/image52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hyperlink" Target="http://www.hbmahesh.weebly.com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58.jp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5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57.png"/><Relationship Id="rId8" Type="http://schemas.openxmlformats.org/officeDocument/2006/relationships/image" Target="../media/image7.png"/><Relationship Id="rId3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3.png"/><Relationship Id="rId21" Type="http://schemas.openxmlformats.org/officeDocument/2006/relationships/image" Target="../media/image20.png"/><Relationship Id="rId34" Type="http://schemas.openxmlformats.org/officeDocument/2006/relationships/image" Target="../media/image6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61.jpg"/><Relationship Id="rId2" Type="http://schemas.openxmlformats.org/officeDocument/2006/relationships/image" Target="../media/image59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hyperlink" Target="http://www.hbmahesh.weebly.com/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60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63.jpg"/><Relationship Id="rId8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65.png"/><Relationship Id="rId21" Type="http://schemas.openxmlformats.org/officeDocument/2006/relationships/image" Target="../media/image20.png"/><Relationship Id="rId34" Type="http://schemas.openxmlformats.org/officeDocument/2006/relationships/image" Target="../media/image6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67.jpg"/><Relationship Id="rId2" Type="http://schemas.openxmlformats.org/officeDocument/2006/relationships/image" Target="../media/image64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hyperlink" Target="http://www.hbmahesh.weebly.com/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66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69.jpg"/><Relationship Id="rId8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71.png"/><Relationship Id="rId21" Type="http://schemas.openxmlformats.org/officeDocument/2006/relationships/image" Target="../media/image20.png"/><Relationship Id="rId34" Type="http://schemas.openxmlformats.org/officeDocument/2006/relationships/image" Target="../media/image7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73.png"/><Relationship Id="rId2" Type="http://schemas.openxmlformats.org/officeDocument/2006/relationships/image" Target="../media/image70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hyperlink" Target="http://www.hbmahesh.weebly.com/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7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75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8572" y="444418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>
            <a:spLocks noGrp="1"/>
          </p:cNvSpPr>
          <p:nvPr>
            <p:ph type="title"/>
          </p:nvPr>
        </p:nvSpPr>
        <p:spPr>
          <a:xfrm>
            <a:off x="3635840" y="2160441"/>
            <a:ext cx="430946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5000" spc="-35" dirty="0">
                <a:latin typeface="Calibri"/>
                <a:cs typeface="Calibri"/>
              </a:rPr>
              <a:t>TRANSCRIPTION</a:t>
            </a:r>
            <a:endParaRPr lang="en-IN" sz="5000" dirty="0">
              <a:latin typeface="Calibri"/>
              <a:cs typeface="Calibri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2825F8C3-2DA3-8C52-A8C6-7B4E10991A32}"/>
              </a:ext>
            </a:extLst>
          </p:cNvPr>
          <p:cNvSpPr/>
          <p:nvPr/>
        </p:nvSpPr>
        <p:spPr>
          <a:xfrm>
            <a:off x="2937292" y="3552158"/>
            <a:ext cx="5564728" cy="21232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56870" marR="349885" algn="ctr">
              <a:lnSpc>
                <a:spcPct val="120000"/>
              </a:lnSpc>
              <a:spcBef>
                <a:spcPts val="30"/>
              </a:spcBef>
            </a:pPr>
            <a:r>
              <a:rPr lang="en-IN" sz="28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/>
                <a:cs typeface="Cambria"/>
              </a:rPr>
              <a:t>Miss B Krishnaveni</a:t>
            </a:r>
          </a:p>
          <a:p>
            <a:pPr marL="356870" marR="349885" algn="ctr">
              <a:lnSpc>
                <a:spcPct val="120000"/>
              </a:lnSpc>
              <a:spcBef>
                <a:spcPts val="30"/>
              </a:spcBef>
            </a:pPr>
            <a:r>
              <a:rPr lang="en-IN" sz="28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/>
                <a:cs typeface="Cambria"/>
              </a:rPr>
              <a:t> </a:t>
            </a:r>
            <a:r>
              <a:rPr sz="28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/>
                <a:cs typeface="Cambria"/>
              </a:rPr>
              <a:t>Ass</a:t>
            </a:r>
            <a:r>
              <a:rPr lang="en-IN" sz="28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/>
                <a:cs typeface="Cambria"/>
              </a:rPr>
              <a:t>istant</a:t>
            </a:r>
            <a:r>
              <a:rPr sz="28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/>
                <a:cs typeface="Cambria"/>
              </a:rPr>
              <a:t> Professor</a:t>
            </a:r>
            <a:endParaRPr lang="en-IN" sz="28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/>
              <a:cs typeface="Cambria"/>
            </a:endParaRPr>
          </a:p>
          <a:p>
            <a:pPr marL="356870" marR="349885" algn="ctr">
              <a:lnSpc>
                <a:spcPct val="120000"/>
              </a:lnSpc>
              <a:spcBef>
                <a:spcPts val="30"/>
              </a:spcBef>
            </a:pPr>
            <a:r>
              <a:rPr sz="28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/>
                <a:cs typeface="Cambria"/>
              </a:rPr>
              <a:t> Department of </a:t>
            </a:r>
            <a:r>
              <a:rPr lang="en-IN" sz="28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/>
                <a:cs typeface="Cambria"/>
              </a:rPr>
              <a:t>Biotechnology</a:t>
            </a:r>
            <a:r>
              <a:rPr sz="28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/>
                <a:cs typeface="Cambria"/>
              </a:rPr>
              <a:t> </a:t>
            </a:r>
            <a:endParaRPr lang="en-IN" sz="28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/>
              <a:cs typeface="Cambria"/>
            </a:endParaRPr>
          </a:p>
          <a:p>
            <a:pPr marL="356870" marR="349885" algn="ctr">
              <a:lnSpc>
                <a:spcPct val="120000"/>
              </a:lnSpc>
              <a:spcBef>
                <a:spcPts val="30"/>
              </a:spcBef>
            </a:pPr>
            <a:r>
              <a:rPr lang="en-IN" sz="28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/>
                <a:cs typeface="Cambria"/>
              </a:rPr>
              <a:t>D.N.R. </a:t>
            </a:r>
            <a:r>
              <a:rPr sz="28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/>
                <a:cs typeface="Cambria"/>
              </a:rPr>
              <a:t>College</a:t>
            </a:r>
            <a:r>
              <a:rPr lang="en-IN" sz="28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/>
                <a:cs typeface="Cambria"/>
              </a:rPr>
              <a:t>(A),Bhimavaram</a:t>
            </a:r>
            <a:endParaRPr lang="en-IN" sz="28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>
            <a:spLocks noGrp="1"/>
          </p:cNvSpPr>
          <p:nvPr>
            <p:ph type="title"/>
          </p:nvPr>
        </p:nvSpPr>
        <p:spPr>
          <a:xfrm>
            <a:off x="1220096" y="1099819"/>
            <a:ext cx="32505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100" dirty="0">
                <a:solidFill>
                  <a:srgbClr val="C00000"/>
                </a:solidFill>
                <a:latin typeface="Cambria"/>
                <a:cs typeface="Cambria"/>
              </a:rPr>
              <a:t>Requirements</a:t>
            </a:r>
            <a:endParaRPr sz="4000">
              <a:latin typeface="Cambria"/>
              <a:cs typeface="Cambria"/>
            </a:endParaRPr>
          </a:p>
        </p:txBody>
      </p:sp>
      <p:pic>
        <p:nvPicPr>
          <p:cNvPr id="115" name="object 11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74073" y="3777996"/>
            <a:ext cx="9143996" cy="3428999"/>
          </a:xfrm>
          <a:prstGeom prst="rect">
            <a:avLst/>
          </a:prstGeom>
        </p:spPr>
      </p:pic>
      <p:sp>
        <p:nvSpPr>
          <p:cNvPr id="116" name="object 116"/>
          <p:cNvSpPr txBox="1"/>
          <p:nvPr/>
        </p:nvSpPr>
        <p:spPr>
          <a:xfrm>
            <a:off x="1284617" y="2222717"/>
            <a:ext cx="7333615" cy="196215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648970" indent="-610235">
              <a:lnSpc>
                <a:spcPct val="100000"/>
              </a:lnSpc>
              <a:spcBef>
                <a:spcPts val="755"/>
              </a:spcBef>
              <a:buClr>
                <a:srgbClr val="0AD0D9"/>
              </a:buClr>
              <a:buSzPct val="94230"/>
              <a:buAutoNum type="arabicPeriod"/>
              <a:tabLst>
                <a:tab pos="648970" algn="l"/>
                <a:tab pos="649605" algn="l"/>
              </a:tabLst>
            </a:pPr>
            <a:r>
              <a:rPr sz="2600" b="1" spc="70" dirty="0">
                <a:solidFill>
                  <a:srgbClr val="FF0000"/>
                </a:solidFill>
                <a:latin typeface="Cambria"/>
                <a:cs typeface="Cambria"/>
              </a:rPr>
              <a:t>Template-</a:t>
            </a:r>
            <a:r>
              <a:rPr sz="2600" b="1" spc="3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800" b="1" spc="100" dirty="0">
                <a:solidFill>
                  <a:srgbClr val="FF0000"/>
                </a:solidFill>
                <a:latin typeface="Cambria"/>
                <a:cs typeface="Cambria"/>
              </a:rPr>
              <a:t>Double</a:t>
            </a:r>
            <a:r>
              <a:rPr sz="2800" b="1" spc="5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800" b="1" spc="60" dirty="0">
                <a:solidFill>
                  <a:srgbClr val="FF0000"/>
                </a:solidFill>
                <a:latin typeface="Cambria"/>
                <a:cs typeface="Cambria"/>
              </a:rPr>
              <a:t>stranded</a:t>
            </a:r>
            <a:r>
              <a:rPr sz="2800" b="1" spc="7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800" b="1" spc="220" dirty="0">
                <a:solidFill>
                  <a:srgbClr val="FF0000"/>
                </a:solidFill>
                <a:latin typeface="Cambria"/>
                <a:cs typeface="Cambria"/>
              </a:rPr>
              <a:t>DNA</a:t>
            </a:r>
            <a:endParaRPr sz="2800">
              <a:latin typeface="Cambria"/>
              <a:cs typeface="Cambria"/>
            </a:endParaRPr>
          </a:p>
          <a:p>
            <a:pPr marL="648970" indent="-610235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AutoNum type="arabicPeriod"/>
              <a:tabLst>
                <a:tab pos="648970" algn="l"/>
                <a:tab pos="649605" algn="l"/>
              </a:tabLst>
            </a:pPr>
            <a:r>
              <a:rPr sz="2600" b="1" spc="80" dirty="0">
                <a:solidFill>
                  <a:srgbClr val="6F2FA0"/>
                </a:solidFill>
                <a:latin typeface="Cambria"/>
                <a:cs typeface="Cambria"/>
              </a:rPr>
              <a:t>Activated</a:t>
            </a:r>
            <a:r>
              <a:rPr sz="2600" b="1" spc="25" dirty="0">
                <a:solidFill>
                  <a:srgbClr val="6F2FA0"/>
                </a:solidFill>
                <a:latin typeface="Cambria"/>
                <a:cs typeface="Cambria"/>
              </a:rPr>
              <a:t> </a:t>
            </a:r>
            <a:r>
              <a:rPr sz="2600" b="1" spc="70" dirty="0">
                <a:solidFill>
                  <a:srgbClr val="6F2FA0"/>
                </a:solidFill>
                <a:latin typeface="Cambria"/>
                <a:cs typeface="Cambria"/>
              </a:rPr>
              <a:t>precursors:-</a:t>
            </a:r>
            <a:r>
              <a:rPr sz="2600" b="1" spc="60" dirty="0">
                <a:solidFill>
                  <a:srgbClr val="6F2FA0"/>
                </a:solidFill>
                <a:latin typeface="Cambria"/>
                <a:cs typeface="Cambria"/>
              </a:rPr>
              <a:t> </a:t>
            </a:r>
            <a:r>
              <a:rPr sz="2400" b="1" spc="35" dirty="0">
                <a:solidFill>
                  <a:srgbClr val="6F2FA0"/>
                </a:solidFill>
                <a:latin typeface="Cambria"/>
                <a:cs typeface="Cambria"/>
              </a:rPr>
              <a:t>ATP,</a:t>
            </a:r>
            <a:r>
              <a:rPr sz="2400" b="1" spc="70" dirty="0">
                <a:solidFill>
                  <a:srgbClr val="6F2FA0"/>
                </a:solidFill>
                <a:latin typeface="Cambria"/>
                <a:cs typeface="Cambria"/>
              </a:rPr>
              <a:t> </a:t>
            </a:r>
            <a:r>
              <a:rPr sz="2400" b="1" spc="145" dirty="0">
                <a:solidFill>
                  <a:srgbClr val="6F2FA0"/>
                </a:solidFill>
                <a:latin typeface="Cambria"/>
                <a:cs typeface="Cambria"/>
              </a:rPr>
              <a:t>GTP,</a:t>
            </a:r>
            <a:r>
              <a:rPr sz="2400" b="1" spc="75" dirty="0">
                <a:solidFill>
                  <a:srgbClr val="6F2FA0"/>
                </a:solidFill>
                <a:latin typeface="Cambria"/>
                <a:cs typeface="Cambria"/>
              </a:rPr>
              <a:t> </a:t>
            </a:r>
            <a:r>
              <a:rPr sz="2400" b="1" spc="25" dirty="0">
                <a:solidFill>
                  <a:srgbClr val="6F2FA0"/>
                </a:solidFill>
                <a:latin typeface="Cambria"/>
                <a:cs typeface="Cambria"/>
              </a:rPr>
              <a:t>UTP,</a:t>
            </a:r>
            <a:r>
              <a:rPr sz="2400" b="1" spc="80" dirty="0">
                <a:solidFill>
                  <a:srgbClr val="6F2FA0"/>
                </a:solidFill>
                <a:latin typeface="Cambria"/>
                <a:cs typeface="Cambria"/>
              </a:rPr>
              <a:t> </a:t>
            </a:r>
            <a:r>
              <a:rPr sz="2400" b="1" spc="235" dirty="0">
                <a:solidFill>
                  <a:srgbClr val="6F2FA0"/>
                </a:solidFill>
                <a:latin typeface="Cambria"/>
                <a:cs typeface="Cambria"/>
              </a:rPr>
              <a:t>CTP</a:t>
            </a:r>
            <a:endParaRPr sz="2400">
              <a:latin typeface="Cambria"/>
              <a:cs typeface="Cambria"/>
            </a:endParaRPr>
          </a:p>
          <a:p>
            <a:pPr marL="648970" indent="-61023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AutoNum type="arabicPeriod"/>
              <a:tabLst>
                <a:tab pos="648970" algn="l"/>
                <a:tab pos="649605" algn="l"/>
              </a:tabLst>
            </a:pPr>
            <a:r>
              <a:rPr sz="2600" b="1" spc="95" dirty="0">
                <a:solidFill>
                  <a:srgbClr val="0000FF"/>
                </a:solidFill>
                <a:latin typeface="Cambria"/>
                <a:cs typeface="Cambria"/>
              </a:rPr>
              <a:t>Divalent</a:t>
            </a:r>
            <a:r>
              <a:rPr sz="2600" b="1" spc="3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2600" b="1" spc="160" dirty="0">
                <a:solidFill>
                  <a:srgbClr val="0000FF"/>
                </a:solidFill>
                <a:latin typeface="Cambria"/>
                <a:cs typeface="Cambria"/>
              </a:rPr>
              <a:t>Metal</a:t>
            </a:r>
            <a:r>
              <a:rPr sz="2600" b="1" spc="7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2600" b="1" spc="100" dirty="0">
                <a:solidFill>
                  <a:srgbClr val="0000FF"/>
                </a:solidFill>
                <a:latin typeface="Cambria"/>
                <a:cs typeface="Cambria"/>
              </a:rPr>
              <a:t>Ions:-</a:t>
            </a:r>
            <a:r>
              <a:rPr sz="2600" b="1" spc="5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2400" b="1" spc="200" dirty="0">
                <a:solidFill>
                  <a:srgbClr val="0000FF"/>
                </a:solidFill>
                <a:latin typeface="Cambria"/>
                <a:cs typeface="Cambria"/>
              </a:rPr>
              <a:t>mg</a:t>
            </a:r>
            <a:r>
              <a:rPr sz="2400" b="1" spc="300" baseline="24305" dirty="0">
                <a:solidFill>
                  <a:srgbClr val="0000FF"/>
                </a:solidFill>
                <a:latin typeface="Cambria"/>
                <a:cs typeface="Cambria"/>
              </a:rPr>
              <a:t>++</a:t>
            </a:r>
            <a:r>
              <a:rPr sz="2400" b="1" spc="200" dirty="0">
                <a:solidFill>
                  <a:srgbClr val="0000FF"/>
                </a:solidFill>
                <a:latin typeface="Cambria"/>
                <a:cs typeface="Cambria"/>
              </a:rPr>
              <a:t>,</a:t>
            </a:r>
            <a:r>
              <a:rPr sz="2400" b="1" spc="7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2400" b="1" spc="130" dirty="0">
                <a:solidFill>
                  <a:srgbClr val="0000FF"/>
                </a:solidFill>
                <a:latin typeface="Cambria"/>
                <a:cs typeface="Cambria"/>
              </a:rPr>
              <a:t>mn</a:t>
            </a:r>
            <a:r>
              <a:rPr sz="2400" b="1" spc="195" baseline="24305" dirty="0">
                <a:solidFill>
                  <a:srgbClr val="0000FF"/>
                </a:solidFill>
                <a:latin typeface="Cambria"/>
                <a:cs typeface="Cambria"/>
              </a:rPr>
              <a:t>++</a:t>
            </a:r>
            <a:endParaRPr sz="2400" baseline="24305">
              <a:latin typeface="Cambria"/>
              <a:cs typeface="Cambria"/>
            </a:endParaRPr>
          </a:p>
          <a:p>
            <a:pPr marL="647700" indent="-60960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AutoNum type="arabicPeriod"/>
              <a:tabLst>
                <a:tab pos="647065" algn="l"/>
                <a:tab pos="647700" algn="l"/>
              </a:tabLst>
            </a:pPr>
            <a:r>
              <a:rPr sz="2600" b="1" spc="180" dirty="0">
                <a:solidFill>
                  <a:srgbClr val="001F5F"/>
                </a:solidFill>
                <a:latin typeface="Cambria"/>
                <a:cs typeface="Cambria"/>
              </a:rPr>
              <a:t>RNA</a:t>
            </a:r>
            <a:r>
              <a:rPr sz="2600" b="1" spc="4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2600" b="1" spc="100" dirty="0">
                <a:solidFill>
                  <a:srgbClr val="001F5F"/>
                </a:solidFill>
                <a:latin typeface="Cambria"/>
                <a:cs typeface="Cambria"/>
              </a:rPr>
              <a:t>polymerase:-</a:t>
            </a:r>
            <a:r>
              <a:rPr sz="2600" b="1" spc="4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2400" b="1" spc="145" dirty="0">
                <a:solidFill>
                  <a:srgbClr val="001F5F"/>
                </a:solidFill>
                <a:latin typeface="Cambria"/>
                <a:cs typeface="Cambria"/>
              </a:rPr>
              <a:t>Enzyme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117" name="object 1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18" name="object 118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4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19" name="object 1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4" name="object 114"/>
          <p:cNvGrpSpPr/>
          <p:nvPr/>
        </p:nvGrpSpPr>
        <p:grpSpPr>
          <a:xfrm>
            <a:off x="774073" y="2482595"/>
            <a:ext cx="9144000" cy="4724400"/>
            <a:chOff x="774073" y="2482595"/>
            <a:chExt cx="9144000" cy="4724400"/>
          </a:xfrm>
        </p:grpSpPr>
        <p:pic>
          <p:nvPicPr>
            <p:cNvPr id="115" name="object 11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717670" y="2482595"/>
              <a:ext cx="2895600" cy="1952244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78871" y="2795015"/>
              <a:ext cx="4572000" cy="174498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</p:grpSp>
      <p:sp>
        <p:nvSpPr>
          <p:cNvPr id="118" name="object 118"/>
          <p:cNvSpPr txBox="1">
            <a:spLocks noGrp="1"/>
          </p:cNvSpPr>
          <p:nvPr>
            <p:ph type="title"/>
          </p:nvPr>
        </p:nvSpPr>
        <p:spPr>
          <a:xfrm>
            <a:off x="1006736" y="1288795"/>
            <a:ext cx="7797165" cy="66738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sz="2400" spc="-5" dirty="0">
                <a:solidFill>
                  <a:srgbClr val="0000FF"/>
                </a:solidFill>
              </a:rPr>
              <a:t>RNA </a:t>
            </a:r>
            <a:r>
              <a:rPr sz="2400" spc="-10" dirty="0">
                <a:solidFill>
                  <a:srgbClr val="0000FF"/>
                </a:solidFill>
              </a:rPr>
              <a:t>polymerase </a:t>
            </a:r>
            <a:r>
              <a:rPr sz="1800" dirty="0">
                <a:solidFill>
                  <a:srgbClr val="FF0000"/>
                </a:solidFill>
              </a:rPr>
              <a:t>is a </a:t>
            </a:r>
            <a:r>
              <a:rPr sz="1800" spc="-5" dirty="0">
                <a:solidFill>
                  <a:srgbClr val="FF0000"/>
                </a:solidFill>
              </a:rPr>
              <a:t>key enzyme and </a:t>
            </a:r>
            <a:r>
              <a:rPr sz="1800" spc="15" dirty="0">
                <a:solidFill>
                  <a:srgbClr val="FF0000"/>
                </a:solidFill>
              </a:rPr>
              <a:t>was </a:t>
            </a:r>
            <a:r>
              <a:rPr sz="1800" spc="-5" dirty="0">
                <a:solidFill>
                  <a:srgbClr val="FF0000"/>
                </a:solidFill>
              </a:rPr>
              <a:t>isolated from </a:t>
            </a:r>
            <a:r>
              <a:rPr sz="1800" i="1" spc="-5" dirty="0">
                <a:solidFill>
                  <a:srgbClr val="FF0000"/>
                </a:solidFill>
                <a:latin typeface="Arial"/>
                <a:cs typeface="Arial"/>
              </a:rPr>
              <a:t>E. coli </a:t>
            </a:r>
            <a:r>
              <a:rPr sz="1800" dirty="0">
                <a:solidFill>
                  <a:srgbClr val="FF0000"/>
                </a:solidFill>
              </a:rPr>
              <a:t>by </a:t>
            </a:r>
            <a:r>
              <a:rPr sz="1800" spc="-490" dirty="0">
                <a:solidFill>
                  <a:srgbClr val="FF0000"/>
                </a:solidFill>
              </a:rPr>
              <a:t> </a:t>
            </a:r>
            <a:r>
              <a:rPr sz="1800" spc="-5" dirty="0">
                <a:solidFill>
                  <a:srgbClr val="FF0000"/>
                </a:solidFill>
              </a:rPr>
              <a:t>Chamberlin</a:t>
            </a:r>
            <a:r>
              <a:rPr sz="1800" spc="-10" dirty="0">
                <a:solidFill>
                  <a:srgbClr val="FF0000"/>
                </a:solidFill>
              </a:rPr>
              <a:t> </a:t>
            </a:r>
            <a:r>
              <a:rPr sz="1800" spc="-5" dirty="0">
                <a:solidFill>
                  <a:srgbClr val="FF0000"/>
                </a:solidFill>
              </a:rPr>
              <a:t>and Berg</a:t>
            </a:r>
            <a:r>
              <a:rPr sz="1800" spc="5" dirty="0">
                <a:solidFill>
                  <a:srgbClr val="FF0000"/>
                </a:solidFill>
              </a:rPr>
              <a:t> </a:t>
            </a:r>
            <a:r>
              <a:rPr sz="1800" spc="-5" dirty="0">
                <a:solidFill>
                  <a:srgbClr val="FF0000"/>
                </a:solidFill>
              </a:rPr>
              <a:t>(1962)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1" name="object 1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22" name="object 122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6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3" name="object 1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119" name="object 119"/>
          <p:cNvSpPr txBox="1"/>
          <p:nvPr/>
        </p:nvSpPr>
        <p:spPr>
          <a:xfrm>
            <a:off x="4072011" y="4800089"/>
            <a:ext cx="2644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">
              <a:lnSpc>
                <a:spcPct val="100000"/>
              </a:lnSpc>
              <a:spcBef>
                <a:spcPts val="100"/>
              </a:spcBef>
            </a:pPr>
            <a:r>
              <a:rPr sz="1200" b="1" spc="45" dirty="0">
                <a:solidFill>
                  <a:srgbClr val="C00000"/>
                </a:solidFill>
                <a:latin typeface="Cambria"/>
                <a:cs typeface="Cambria"/>
              </a:rPr>
              <a:t>The</a:t>
            </a:r>
            <a:r>
              <a:rPr sz="1200" b="1" spc="1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200" b="1" spc="45" dirty="0">
                <a:solidFill>
                  <a:srgbClr val="C00000"/>
                </a:solidFill>
                <a:latin typeface="Cambria"/>
                <a:cs typeface="Cambria"/>
              </a:rPr>
              <a:t>complete</a:t>
            </a:r>
            <a:r>
              <a:rPr sz="1200" b="1" spc="2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200" b="1" spc="65" dirty="0">
                <a:solidFill>
                  <a:srgbClr val="C00000"/>
                </a:solidFill>
                <a:latin typeface="Cambria"/>
                <a:cs typeface="Cambria"/>
              </a:rPr>
              <a:t>enzyme,</a:t>
            </a:r>
            <a:endParaRPr sz="1200">
              <a:latin typeface="Cambria"/>
              <a:cs typeface="Cambria"/>
            </a:endParaRPr>
          </a:p>
          <a:p>
            <a:pPr marL="38100">
              <a:lnSpc>
                <a:spcPct val="100000"/>
              </a:lnSpc>
            </a:pPr>
            <a:r>
              <a:rPr sz="1200" b="1" i="1" spc="-10" dirty="0">
                <a:solidFill>
                  <a:srgbClr val="C00000"/>
                </a:solidFill>
                <a:latin typeface="Times New Roman"/>
                <a:cs typeface="Times New Roman"/>
              </a:rPr>
              <a:t>α</a:t>
            </a:r>
            <a:r>
              <a:rPr sz="1200" b="1" spc="-15" baseline="-24305" dirty="0">
                <a:solidFill>
                  <a:srgbClr val="C00000"/>
                </a:solidFill>
                <a:latin typeface="Cambria"/>
                <a:cs typeface="Cambria"/>
              </a:rPr>
              <a:t>2</a:t>
            </a:r>
            <a:r>
              <a:rPr sz="1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,</a:t>
            </a:r>
            <a:r>
              <a:rPr sz="12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b="1" i="1" spc="5" dirty="0">
                <a:solidFill>
                  <a:srgbClr val="C00000"/>
                </a:solidFill>
                <a:latin typeface="Times New Roman"/>
                <a:cs typeface="Times New Roman"/>
              </a:rPr>
              <a:t>β</a:t>
            </a:r>
            <a:r>
              <a:rPr sz="1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,</a:t>
            </a: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b="1" i="1" spc="25" dirty="0">
                <a:solidFill>
                  <a:srgbClr val="C00000"/>
                </a:solidFill>
                <a:latin typeface="Times New Roman"/>
                <a:cs typeface="Times New Roman"/>
              </a:rPr>
              <a:t>β</a:t>
            </a:r>
            <a:r>
              <a:rPr sz="1200" b="1" spc="25" dirty="0">
                <a:solidFill>
                  <a:srgbClr val="C00000"/>
                </a:solidFill>
                <a:latin typeface="Cambria"/>
                <a:cs typeface="Cambria"/>
              </a:rPr>
              <a:t>'</a:t>
            </a:r>
            <a:r>
              <a:rPr sz="1200" b="1" spc="4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200" b="1" i="1" spc="5" dirty="0">
                <a:solidFill>
                  <a:srgbClr val="C00000"/>
                </a:solidFill>
                <a:latin typeface="Times New Roman"/>
                <a:cs typeface="Times New Roman"/>
              </a:rPr>
              <a:t>σ</a:t>
            </a:r>
            <a:r>
              <a:rPr sz="1200" b="1" i="1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b="1" spc="50" dirty="0">
                <a:solidFill>
                  <a:srgbClr val="C00000"/>
                </a:solidFill>
                <a:latin typeface="Cambria"/>
                <a:cs typeface="Cambria"/>
              </a:rPr>
              <a:t>is</a:t>
            </a:r>
            <a:r>
              <a:rPr sz="1200" b="1" spc="3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200" b="1" spc="55" dirty="0">
                <a:solidFill>
                  <a:srgbClr val="C00000"/>
                </a:solidFill>
                <a:latin typeface="Cambria"/>
                <a:cs typeface="Cambria"/>
              </a:rPr>
              <a:t>called</a:t>
            </a:r>
            <a:r>
              <a:rPr sz="1200" b="1" spc="6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200" b="1" spc="15" dirty="0">
                <a:solidFill>
                  <a:srgbClr val="C00000"/>
                </a:solidFill>
                <a:latin typeface="Cambria"/>
                <a:cs typeface="Cambria"/>
              </a:rPr>
              <a:t>the</a:t>
            </a:r>
            <a:r>
              <a:rPr sz="1200" b="1" spc="2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200" b="1" spc="50" dirty="0">
                <a:solidFill>
                  <a:srgbClr val="0000FF"/>
                </a:solidFill>
                <a:latin typeface="Cambria"/>
                <a:cs typeface="Cambria"/>
              </a:rPr>
              <a:t>holoenzyme.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979812" y="4800089"/>
            <a:ext cx="2392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490855">
              <a:lnSpc>
                <a:spcPct val="100000"/>
              </a:lnSpc>
              <a:spcBef>
                <a:spcPts val="100"/>
              </a:spcBef>
            </a:pPr>
            <a:r>
              <a:rPr sz="1200" b="1" spc="45" dirty="0">
                <a:solidFill>
                  <a:srgbClr val="C00000"/>
                </a:solidFill>
                <a:latin typeface="Cambria"/>
                <a:cs typeface="Cambria"/>
              </a:rPr>
              <a:t>The</a:t>
            </a:r>
            <a:r>
              <a:rPr sz="1200" b="1" spc="-1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200" b="1" spc="40" dirty="0">
                <a:solidFill>
                  <a:srgbClr val="C00000"/>
                </a:solidFill>
                <a:latin typeface="Cambria"/>
                <a:cs typeface="Cambria"/>
              </a:rPr>
              <a:t>term</a:t>
            </a:r>
            <a:r>
              <a:rPr sz="1200" b="1" spc="2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200" b="1" spc="35" dirty="0">
                <a:solidFill>
                  <a:srgbClr val="0000FF"/>
                </a:solidFill>
                <a:latin typeface="Cambria"/>
                <a:cs typeface="Cambria"/>
              </a:rPr>
              <a:t>core</a:t>
            </a:r>
            <a:r>
              <a:rPr sz="1200" b="1" spc="2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0000FF"/>
                </a:solidFill>
                <a:latin typeface="Cambria"/>
                <a:cs typeface="Cambria"/>
              </a:rPr>
              <a:t>enzyme</a:t>
            </a:r>
            <a:r>
              <a:rPr sz="1200" b="1" spc="1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200" b="1" spc="50" dirty="0">
                <a:solidFill>
                  <a:srgbClr val="C00000"/>
                </a:solidFill>
                <a:latin typeface="Cambria"/>
                <a:cs typeface="Cambria"/>
              </a:rPr>
              <a:t>is </a:t>
            </a:r>
            <a:r>
              <a:rPr sz="1200" b="1" spc="-25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200" b="1" spc="40" dirty="0">
                <a:solidFill>
                  <a:srgbClr val="C00000"/>
                </a:solidFill>
                <a:latin typeface="Cambria"/>
                <a:cs typeface="Cambria"/>
              </a:rPr>
              <a:t>used</a:t>
            </a:r>
            <a:r>
              <a:rPr sz="1200" b="1" spc="1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200" b="1" spc="-20" dirty="0">
                <a:solidFill>
                  <a:srgbClr val="C00000"/>
                </a:solidFill>
                <a:latin typeface="Cambria"/>
                <a:cs typeface="Cambria"/>
              </a:rPr>
              <a:t>to</a:t>
            </a:r>
            <a:r>
              <a:rPr sz="1200" b="1" spc="3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200" b="1" spc="50" dirty="0">
                <a:solidFill>
                  <a:srgbClr val="C00000"/>
                </a:solidFill>
                <a:latin typeface="Cambria"/>
                <a:cs typeface="Cambria"/>
              </a:rPr>
              <a:t>describe</a:t>
            </a:r>
            <a:endParaRPr sz="1200">
              <a:latin typeface="Cambria"/>
              <a:cs typeface="Cambria"/>
            </a:endParaRPr>
          </a:p>
          <a:p>
            <a:pPr marL="74295">
              <a:lnSpc>
                <a:spcPct val="100000"/>
              </a:lnSpc>
            </a:pPr>
            <a:r>
              <a:rPr sz="1200" b="1" spc="15" dirty="0">
                <a:solidFill>
                  <a:srgbClr val="C00000"/>
                </a:solidFill>
                <a:latin typeface="Cambria"/>
                <a:cs typeface="Cambria"/>
              </a:rPr>
              <a:t>the</a:t>
            </a:r>
            <a:r>
              <a:rPr sz="1200" b="1" spc="3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200" b="1" i="1" spc="15" dirty="0">
                <a:solidFill>
                  <a:srgbClr val="C00000"/>
                </a:solidFill>
                <a:latin typeface="Times New Roman"/>
                <a:cs typeface="Times New Roman"/>
              </a:rPr>
              <a:t>σ</a:t>
            </a:r>
            <a:r>
              <a:rPr sz="1200" b="1" spc="15" dirty="0">
                <a:solidFill>
                  <a:srgbClr val="C00000"/>
                </a:solidFill>
                <a:latin typeface="Cambria"/>
                <a:cs typeface="Cambria"/>
              </a:rPr>
              <a:t>-free</a:t>
            </a:r>
            <a:r>
              <a:rPr sz="1200" b="1" spc="4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200" b="1" spc="30" dirty="0">
                <a:solidFill>
                  <a:srgbClr val="C00000"/>
                </a:solidFill>
                <a:latin typeface="Cambria"/>
                <a:cs typeface="Cambria"/>
              </a:rPr>
              <a:t>unit-namely,</a:t>
            </a:r>
            <a:r>
              <a:rPr sz="1200" b="1" spc="4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200" b="1" i="1" spc="-10" dirty="0">
                <a:solidFill>
                  <a:srgbClr val="C00000"/>
                </a:solidFill>
                <a:latin typeface="Times New Roman"/>
                <a:cs typeface="Times New Roman"/>
              </a:rPr>
              <a:t>α</a:t>
            </a:r>
            <a:r>
              <a:rPr sz="1200" b="1" spc="-15" baseline="-24305" dirty="0">
                <a:solidFill>
                  <a:srgbClr val="C00000"/>
                </a:solidFill>
                <a:latin typeface="Cambria"/>
                <a:cs typeface="Cambria"/>
              </a:rPr>
              <a:t>2</a:t>
            </a:r>
            <a:r>
              <a:rPr sz="1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,</a:t>
            </a:r>
            <a:r>
              <a:rPr sz="1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b="1" i="1" spc="5" dirty="0">
                <a:solidFill>
                  <a:srgbClr val="C00000"/>
                </a:solidFill>
                <a:latin typeface="Times New Roman"/>
                <a:cs typeface="Times New Roman"/>
              </a:rPr>
              <a:t>β</a:t>
            </a:r>
            <a:r>
              <a:rPr sz="1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,</a:t>
            </a:r>
            <a:r>
              <a:rPr sz="1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b="1" i="1" spc="60" dirty="0">
                <a:solidFill>
                  <a:srgbClr val="C00000"/>
                </a:solidFill>
                <a:latin typeface="Times New Roman"/>
                <a:cs typeface="Times New Roman"/>
              </a:rPr>
              <a:t>β</a:t>
            </a:r>
            <a:r>
              <a:rPr sz="1200" b="1" spc="60" dirty="0">
                <a:solidFill>
                  <a:srgbClr val="C00000"/>
                </a:solidFill>
                <a:latin typeface="Cambria"/>
                <a:cs typeface="Cambria"/>
              </a:rPr>
              <a:t>'.</a:t>
            </a:r>
            <a:endParaRPr sz="1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>
            <a:spLocks noGrp="1"/>
          </p:cNvSpPr>
          <p:nvPr>
            <p:ph type="title"/>
          </p:nvPr>
        </p:nvSpPr>
        <p:spPr>
          <a:xfrm>
            <a:off x="1220096" y="1089151"/>
            <a:ext cx="7482205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dirty="0">
                <a:solidFill>
                  <a:srgbClr val="6500CC"/>
                </a:solidFill>
                <a:latin typeface="Calibri"/>
                <a:cs typeface="Calibri"/>
              </a:rPr>
              <a:t>Sub</a:t>
            </a:r>
            <a:r>
              <a:rPr sz="2900" spc="-40" dirty="0">
                <a:solidFill>
                  <a:srgbClr val="6500CC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rgbClr val="6500CC"/>
                </a:solidFill>
                <a:latin typeface="Calibri"/>
                <a:cs typeface="Calibri"/>
              </a:rPr>
              <a:t>Units</a:t>
            </a:r>
            <a:r>
              <a:rPr sz="2900" spc="-40" dirty="0">
                <a:solidFill>
                  <a:srgbClr val="6500CC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rgbClr val="6500CC"/>
                </a:solidFill>
                <a:latin typeface="Calibri"/>
                <a:cs typeface="Calibri"/>
              </a:rPr>
              <a:t>of</a:t>
            </a:r>
            <a:r>
              <a:rPr sz="2900" spc="-15" dirty="0">
                <a:solidFill>
                  <a:srgbClr val="6500CC"/>
                </a:solidFill>
                <a:latin typeface="Calibri"/>
                <a:cs typeface="Calibri"/>
              </a:rPr>
              <a:t> </a:t>
            </a:r>
            <a:r>
              <a:rPr sz="2900" spc="-5" dirty="0">
                <a:solidFill>
                  <a:srgbClr val="6500CC"/>
                </a:solidFill>
                <a:latin typeface="Calibri"/>
                <a:cs typeface="Calibri"/>
              </a:rPr>
              <a:t>RNA polymerase</a:t>
            </a:r>
            <a:r>
              <a:rPr sz="2900" spc="-30" dirty="0">
                <a:solidFill>
                  <a:srgbClr val="6500CC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rgbClr val="6500CC"/>
                </a:solidFill>
                <a:latin typeface="Calibri"/>
                <a:cs typeface="Calibri"/>
              </a:rPr>
              <a:t>and</a:t>
            </a:r>
            <a:r>
              <a:rPr sz="2900" spc="-30" dirty="0">
                <a:solidFill>
                  <a:srgbClr val="6500CC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rgbClr val="6500CC"/>
                </a:solidFill>
                <a:latin typeface="Calibri"/>
                <a:cs typeface="Calibri"/>
              </a:rPr>
              <a:t>their</a:t>
            </a:r>
            <a:r>
              <a:rPr sz="2900" spc="-45" dirty="0">
                <a:solidFill>
                  <a:srgbClr val="6500CC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rgbClr val="6500CC"/>
                </a:solidFill>
                <a:latin typeface="Calibri"/>
                <a:cs typeface="Calibri"/>
              </a:rPr>
              <a:t>functions</a:t>
            </a:r>
            <a:endParaRPr sz="2900">
              <a:latin typeface="Calibri"/>
              <a:cs typeface="Calibri"/>
            </a:endParaRPr>
          </a:p>
        </p:txBody>
      </p:sp>
      <p:graphicFrame>
        <p:nvGraphicFramePr>
          <p:cNvPr id="115" name="object 115"/>
          <p:cNvGraphicFramePr>
            <a:graphicFrameLocks noGrp="1"/>
          </p:cNvGraphicFramePr>
          <p:nvPr/>
        </p:nvGraphicFramePr>
        <p:xfrm>
          <a:off x="1446157" y="1706879"/>
          <a:ext cx="7892415" cy="4805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5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039">
                <a:tc>
                  <a:txBody>
                    <a:bodyPr/>
                    <a:lstStyle/>
                    <a:p>
                      <a:pPr marL="17272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b="1" spc="120" dirty="0">
                          <a:solidFill>
                            <a:srgbClr val="CC3200"/>
                          </a:solidFill>
                          <a:latin typeface="Cambria"/>
                          <a:cs typeface="Cambria"/>
                        </a:rPr>
                        <a:t>Sl.</a:t>
                      </a:r>
                      <a:endParaRPr sz="2000">
                        <a:latin typeface="Cambria"/>
                        <a:cs typeface="Cambria"/>
                      </a:endParaRPr>
                    </a:p>
                    <a:p>
                      <a:pPr marL="107314">
                        <a:lnSpc>
                          <a:spcPct val="100000"/>
                        </a:lnSpc>
                      </a:pPr>
                      <a:r>
                        <a:rPr sz="2000" b="1" spc="130" dirty="0">
                          <a:solidFill>
                            <a:srgbClr val="CC3200"/>
                          </a:solidFill>
                          <a:latin typeface="Cambria"/>
                          <a:cs typeface="Cambria"/>
                        </a:rPr>
                        <a:t>No.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3619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1940" marR="271780" indent="2730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b="1" spc="50" dirty="0">
                          <a:solidFill>
                            <a:srgbClr val="CC3200"/>
                          </a:solidFill>
                          <a:latin typeface="Cambria"/>
                          <a:cs typeface="Cambria"/>
                        </a:rPr>
                        <a:t>Sub </a:t>
                      </a:r>
                      <a:r>
                        <a:rPr sz="2000" b="1" spc="-430" dirty="0">
                          <a:solidFill>
                            <a:srgbClr val="CC3200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dirty="0">
                          <a:solidFill>
                            <a:srgbClr val="CC3200"/>
                          </a:solidFill>
                          <a:latin typeface="Cambria"/>
                          <a:cs typeface="Cambria"/>
                        </a:rPr>
                        <a:t>U</a:t>
                      </a:r>
                      <a:r>
                        <a:rPr sz="2000" b="1" spc="-5" dirty="0">
                          <a:solidFill>
                            <a:srgbClr val="CC3200"/>
                          </a:solidFill>
                          <a:latin typeface="Cambria"/>
                          <a:cs typeface="Cambria"/>
                        </a:rPr>
                        <a:t>ni</a:t>
                      </a:r>
                      <a:r>
                        <a:rPr sz="2000" b="1" dirty="0">
                          <a:solidFill>
                            <a:srgbClr val="CC3200"/>
                          </a:solidFill>
                          <a:latin typeface="Cambria"/>
                          <a:cs typeface="Cambria"/>
                        </a:rPr>
                        <a:t>t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b="1" spc="190" dirty="0">
                          <a:solidFill>
                            <a:srgbClr val="CC3200"/>
                          </a:solidFill>
                          <a:latin typeface="Cambria"/>
                          <a:cs typeface="Cambria"/>
                        </a:rPr>
                        <a:t>M.W.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4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b="1" spc="65" dirty="0">
                          <a:solidFill>
                            <a:srgbClr val="CC3200"/>
                          </a:solidFill>
                          <a:latin typeface="Cambria"/>
                          <a:cs typeface="Cambria"/>
                        </a:rPr>
                        <a:t>Function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399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b="1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1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3619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b="1" spc="114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β</a:t>
                      </a:r>
                      <a:r>
                        <a:rPr sz="2000" b="1" spc="114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’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b="1" spc="-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1,60,000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b="1" spc="80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Binding</a:t>
                      </a:r>
                      <a:r>
                        <a:rPr sz="2000" b="1" spc="5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30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of</a:t>
                      </a:r>
                      <a:r>
                        <a:rPr sz="2000" b="1" spc="60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13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RNA</a:t>
                      </a:r>
                      <a:r>
                        <a:rPr sz="2000" b="1" spc="6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7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polymerase</a:t>
                      </a:r>
                      <a:r>
                        <a:rPr sz="2000" b="1" spc="6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to</a:t>
                      </a:r>
                      <a:r>
                        <a:rPr sz="2000" b="1" spc="50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15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DNA</a:t>
                      </a:r>
                      <a:endParaRPr sz="2000">
                        <a:latin typeface="Cambria"/>
                        <a:cs typeface="Cambria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b="1" i="1" u="heavy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rebuchet MS"/>
                          <a:cs typeface="Trebuchet MS"/>
                        </a:rPr>
                        <a:t>i.</a:t>
                      </a:r>
                      <a:r>
                        <a:rPr sz="2000" b="1" i="1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2000" b="1" i="1" u="heavy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rebuchet MS"/>
                          <a:cs typeface="Trebuchet MS"/>
                        </a:rPr>
                        <a:t>.,</a:t>
                      </a:r>
                      <a:r>
                        <a:rPr sz="2000" spc="-210" dirty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u="heavy" spc="-16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mbria"/>
                          <a:cs typeface="Cambria"/>
                        </a:rPr>
                        <a:t>T</a:t>
                      </a:r>
                      <a:r>
                        <a:rPr sz="2000" b="1" u="heavy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mbria"/>
                          <a:cs typeface="Cambria"/>
                        </a:rPr>
                        <a:t>e</a:t>
                      </a:r>
                      <a:r>
                        <a:rPr sz="2000" b="1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mbria"/>
                          <a:cs typeface="Cambria"/>
                        </a:rPr>
                        <a:t>mpla</a:t>
                      </a:r>
                      <a:r>
                        <a:rPr sz="2000" b="1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mbria"/>
                          <a:cs typeface="Cambria"/>
                        </a:rPr>
                        <a:t>t</a:t>
                      </a:r>
                      <a:r>
                        <a:rPr sz="2000" b="1" u="heavy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mbria"/>
                          <a:cs typeface="Cambria"/>
                        </a:rPr>
                        <a:t>e</a:t>
                      </a:r>
                      <a:r>
                        <a:rPr sz="2000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mbria"/>
                          <a:cs typeface="Cambria"/>
                        </a:rPr>
                        <a:t>s</a:t>
                      </a:r>
                      <a:r>
                        <a:rPr sz="2000" b="1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mbria"/>
                          <a:cs typeface="Cambria"/>
                        </a:rPr>
                        <a:t>t</a:t>
                      </a:r>
                      <a:r>
                        <a:rPr sz="2000" b="1" u="heavy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mbria"/>
                          <a:cs typeface="Cambria"/>
                        </a:rPr>
                        <a:t>r</a:t>
                      </a:r>
                      <a:r>
                        <a:rPr sz="2000" b="1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mbria"/>
                          <a:cs typeface="Cambria"/>
                        </a:rPr>
                        <a:t>an</a:t>
                      </a:r>
                      <a:r>
                        <a:rPr sz="2000" b="1" u="heavy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mbria"/>
                          <a:cs typeface="Cambria"/>
                        </a:rPr>
                        <a:t>d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241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b="1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2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3619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b="1" dirty="0">
                          <a:solidFill>
                            <a:srgbClr val="009DD9"/>
                          </a:solidFill>
                          <a:latin typeface="Calibri"/>
                          <a:cs typeface="Calibri"/>
                        </a:rPr>
                        <a:t>β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b="1" spc="-5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1,50,000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816610" indent="12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b="1" spc="80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Helps </a:t>
                      </a:r>
                      <a:r>
                        <a:rPr sz="2000" b="1" spc="60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in </a:t>
                      </a:r>
                      <a:r>
                        <a:rPr sz="2000" b="1" spc="80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binding </a:t>
                      </a:r>
                      <a:r>
                        <a:rPr sz="2000" b="1" spc="25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with </a:t>
                      </a:r>
                      <a:r>
                        <a:rPr sz="2000" b="1" spc="100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incoming </a:t>
                      </a:r>
                      <a:r>
                        <a:rPr sz="2000" b="1" spc="-430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60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nucleotides </a:t>
                      </a:r>
                      <a:r>
                        <a:rPr sz="2000" b="1" spc="125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&amp; </a:t>
                      </a:r>
                      <a:r>
                        <a:rPr sz="2000" b="1" spc="85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forms </a:t>
                      </a:r>
                      <a:r>
                        <a:rPr sz="2000" b="1" spc="-5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1</a:t>
                      </a:r>
                      <a:r>
                        <a:rPr sz="1950" b="1" spc="-7" baseline="25641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st </a:t>
                      </a:r>
                      <a:r>
                        <a:rPr sz="1950" b="1" baseline="25641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45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phosphodiester </a:t>
                      </a:r>
                      <a:r>
                        <a:rPr sz="2000" b="1" spc="40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bond</a:t>
                      </a:r>
                      <a:r>
                        <a:rPr sz="2000" b="1" spc="35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55" dirty="0">
                          <a:solidFill>
                            <a:srgbClr val="009DD9"/>
                          </a:solidFill>
                          <a:latin typeface="Cambria"/>
                          <a:cs typeface="Cambria"/>
                        </a:rPr>
                        <a:t>formation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053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000" b="1" dirty="0">
                          <a:solidFill>
                            <a:srgbClr val="007F00"/>
                          </a:solidFill>
                          <a:latin typeface="Cambria"/>
                          <a:cs typeface="Cambria"/>
                        </a:rPr>
                        <a:t>3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3683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b="1" spc="-80" dirty="0">
                          <a:solidFill>
                            <a:srgbClr val="007F00"/>
                          </a:solidFill>
                          <a:latin typeface="Cambria"/>
                          <a:cs typeface="Cambria"/>
                        </a:rPr>
                        <a:t>2</a:t>
                      </a:r>
                      <a:r>
                        <a:rPr sz="2000" b="1" spc="-10" dirty="0">
                          <a:solidFill>
                            <a:srgbClr val="007F00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dirty="0">
                          <a:solidFill>
                            <a:srgbClr val="007F00"/>
                          </a:solidFill>
                          <a:latin typeface="Calibri"/>
                          <a:cs typeface="Calibri"/>
                        </a:rPr>
                        <a:t>α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000" b="1" spc="-30" dirty="0">
                          <a:solidFill>
                            <a:srgbClr val="007F00"/>
                          </a:solidFill>
                          <a:latin typeface="Cambria"/>
                          <a:cs typeface="Cambria"/>
                        </a:rPr>
                        <a:t>40,000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16129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000" b="1" spc="95" dirty="0">
                          <a:solidFill>
                            <a:srgbClr val="007F00"/>
                          </a:solidFill>
                          <a:latin typeface="Cambria"/>
                          <a:cs typeface="Cambria"/>
                        </a:rPr>
                        <a:t>Needed </a:t>
                      </a:r>
                      <a:r>
                        <a:rPr sz="2000" b="1" spc="10" dirty="0">
                          <a:solidFill>
                            <a:srgbClr val="007F00"/>
                          </a:solidFill>
                          <a:latin typeface="Cambria"/>
                          <a:cs typeface="Cambria"/>
                        </a:rPr>
                        <a:t>for </a:t>
                      </a:r>
                      <a:r>
                        <a:rPr sz="2000" b="1" spc="95" dirty="0">
                          <a:solidFill>
                            <a:srgbClr val="007F00"/>
                          </a:solidFill>
                          <a:latin typeface="Cambria"/>
                          <a:cs typeface="Cambria"/>
                        </a:rPr>
                        <a:t>assembly </a:t>
                      </a:r>
                      <a:r>
                        <a:rPr sz="2000" b="1" spc="30" dirty="0">
                          <a:solidFill>
                            <a:srgbClr val="007F00"/>
                          </a:solidFill>
                          <a:latin typeface="Cambria"/>
                          <a:cs typeface="Cambria"/>
                        </a:rPr>
                        <a:t>of </a:t>
                      </a:r>
                      <a:r>
                        <a:rPr sz="2000" b="1" spc="60" dirty="0">
                          <a:solidFill>
                            <a:srgbClr val="007F00"/>
                          </a:solidFill>
                          <a:latin typeface="Cambria"/>
                          <a:cs typeface="Cambria"/>
                        </a:rPr>
                        <a:t>core </a:t>
                      </a:r>
                      <a:r>
                        <a:rPr sz="2000" b="1" spc="105" dirty="0">
                          <a:solidFill>
                            <a:srgbClr val="007F00"/>
                          </a:solidFill>
                          <a:latin typeface="Cambria"/>
                          <a:cs typeface="Cambria"/>
                        </a:rPr>
                        <a:t>enzyme </a:t>
                      </a:r>
                      <a:r>
                        <a:rPr sz="2000" b="1" spc="-430" dirty="0">
                          <a:solidFill>
                            <a:srgbClr val="007F00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125" dirty="0">
                          <a:solidFill>
                            <a:srgbClr val="007F00"/>
                          </a:solidFill>
                          <a:latin typeface="Cambria"/>
                          <a:cs typeface="Cambria"/>
                        </a:rPr>
                        <a:t>&amp;</a:t>
                      </a:r>
                      <a:r>
                        <a:rPr sz="2000" b="1" spc="35" dirty="0">
                          <a:solidFill>
                            <a:srgbClr val="007F00"/>
                          </a:solidFill>
                          <a:latin typeface="Cambria"/>
                          <a:cs typeface="Cambria"/>
                        </a:rPr>
                        <a:t> Promoter</a:t>
                      </a:r>
                      <a:r>
                        <a:rPr sz="2000" b="1" spc="45" dirty="0">
                          <a:solidFill>
                            <a:srgbClr val="007F00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75" dirty="0">
                          <a:solidFill>
                            <a:srgbClr val="007F00"/>
                          </a:solidFill>
                          <a:latin typeface="Cambria"/>
                          <a:cs typeface="Cambria"/>
                        </a:rPr>
                        <a:t>Recognition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4241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b="1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4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3619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b="1" spc="-30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90,000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9334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b="1" spc="7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Recognition </a:t>
                      </a:r>
                      <a:r>
                        <a:rPr sz="2000" b="1" spc="30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of start </a:t>
                      </a:r>
                      <a:r>
                        <a:rPr sz="2000" b="1" spc="100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signal </a:t>
                      </a:r>
                      <a:r>
                        <a:rPr sz="2000" b="1" spc="12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&amp; </a:t>
                      </a:r>
                      <a:r>
                        <a:rPr sz="2000" b="1" spc="60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directs </a:t>
                      </a:r>
                      <a:r>
                        <a:rPr sz="2000" b="1" spc="6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to</a:t>
                      </a:r>
                      <a:r>
                        <a:rPr sz="2000" b="1" spc="4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5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bind </a:t>
                      </a:r>
                      <a:r>
                        <a:rPr sz="2000" b="1" spc="-2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to</a:t>
                      </a:r>
                      <a:r>
                        <a:rPr sz="2000" b="1" spc="60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30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the</a:t>
                      </a:r>
                      <a:r>
                        <a:rPr sz="2000" b="1" spc="6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30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promoter</a:t>
                      </a:r>
                      <a:r>
                        <a:rPr sz="2000" b="1" spc="50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6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region</a:t>
                      </a:r>
                      <a:r>
                        <a:rPr sz="2000" b="1" spc="50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30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of</a:t>
                      </a:r>
                      <a:r>
                        <a:rPr sz="2000" b="1" spc="60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155" dirty="0">
                          <a:solidFill>
                            <a:srgbClr val="0000FF"/>
                          </a:solidFill>
                          <a:latin typeface="Cambria"/>
                          <a:cs typeface="Cambria"/>
                        </a:rPr>
                        <a:t>DNA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6" name="object 11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74073" y="3777996"/>
            <a:ext cx="9143996" cy="3428999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374269" y="5454396"/>
            <a:ext cx="457200" cy="381000"/>
          </a:xfrm>
          <a:prstGeom prst="rect">
            <a:avLst/>
          </a:prstGeom>
        </p:spPr>
      </p:pic>
      <p:sp>
        <p:nvSpPr>
          <p:cNvPr id="118" name="object 1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19" name="object 119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5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0" name="object 1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>
            <a:spLocks noGrp="1"/>
          </p:cNvSpPr>
          <p:nvPr>
            <p:ph type="title"/>
          </p:nvPr>
        </p:nvSpPr>
        <p:spPr>
          <a:xfrm>
            <a:off x="1311541" y="2581147"/>
            <a:ext cx="781875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45" dirty="0">
                <a:solidFill>
                  <a:srgbClr val="007F00"/>
                </a:solidFill>
                <a:latin typeface="Cambria"/>
                <a:cs typeface="Cambria"/>
              </a:rPr>
              <a:t>Promoter </a:t>
            </a:r>
            <a:r>
              <a:rPr spc="204" dirty="0">
                <a:solidFill>
                  <a:srgbClr val="007F00"/>
                </a:solidFill>
                <a:latin typeface="Cambria"/>
                <a:cs typeface="Cambria"/>
              </a:rPr>
              <a:t>:</a:t>
            </a:r>
            <a:r>
              <a:rPr spc="-135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pc="125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pc="8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pc="70" dirty="0">
                <a:solidFill>
                  <a:srgbClr val="6500CC"/>
                </a:solidFill>
                <a:latin typeface="Cambria"/>
                <a:cs typeface="Cambria"/>
              </a:rPr>
              <a:t>site</a:t>
            </a:r>
            <a:r>
              <a:rPr spc="8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pc="75" dirty="0">
                <a:solidFill>
                  <a:srgbClr val="FF0000"/>
                </a:solidFill>
                <a:latin typeface="Cambria"/>
                <a:cs typeface="Cambria"/>
              </a:rPr>
              <a:t>in</a:t>
            </a:r>
            <a:r>
              <a:rPr spc="9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pc="13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pc="7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pc="220" dirty="0">
                <a:solidFill>
                  <a:srgbClr val="6500CC"/>
                </a:solidFill>
                <a:latin typeface="Cambria"/>
                <a:cs typeface="Cambria"/>
              </a:rPr>
              <a:t>DNA</a:t>
            </a:r>
            <a:r>
              <a:rPr spc="9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pc="135" dirty="0">
                <a:solidFill>
                  <a:srgbClr val="FF0000"/>
                </a:solidFill>
                <a:latin typeface="Cambria"/>
                <a:cs typeface="Cambria"/>
              </a:rPr>
              <a:t>molecule</a:t>
            </a:r>
            <a:r>
              <a:rPr spc="6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pc="35" dirty="0">
                <a:solidFill>
                  <a:srgbClr val="FF0000"/>
                </a:solidFill>
                <a:latin typeface="Cambria"/>
                <a:cs typeface="Cambria"/>
              </a:rPr>
              <a:t>at</a:t>
            </a:r>
            <a:r>
              <a:rPr spc="8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pc="90" dirty="0">
                <a:solidFill>
                  <a:srgbClr val="FF0000"/>
                </a:solidFill>
                <a:latin typeface="Cambria"/>
                <a:cs typeface="Cambria"/>
              </a:rPr>
              <a:t>which </a:t>
            </a:r>
            <a:r>
              <a:rPr spc="-60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pc="190" dirty="0">
                <a:solidFill>
                  <a:srgbClr val="6500CC"/>
                </a:solidFill>
                <a:latin typeface="Cambria"/>
                <a:cs typeface="Cambria"/>
              </a:rPr>
              <a:t>RNA </a:t>
            </a:r>
            <a:r>
              <a:rPr spc="105" dirty="0">
                <a:solidFill>
                  <a:srgbClr val="6500CC"/>
                </a:solidFill>
                <a:latin typeface="Cambria"/>
                <a:cs typeface="Cambria"/>
              </a:rPr>
              <a:t>polymerase </a:t>
            </a:r>
            <a:r>
              <a:rPr spc="85" dirty="0">
                <a:solidFill>
                  <a:srgbClr val="FF0000"/>
                </a:solidFill>
                <a:latin typeface="Cambria"/>
                <a:cs typeface="Cambria"/>
              </a:rPr>
              <a:t>and </a:t>
            </a:r>
            <a:r>
              <a:rPr spc="55" dirty="0">
                <a:solidFill>
                  <a:srgbClr val="6500CC"/>
                </a:solidFill>
                <a:latin typeface="Cambria"/>
                <a:cs typeface="Cambria"/>
              </a:rPr>
              <a:t>transcription </a:t>
            </a:r>
            <a:r>
              <a:rPr spc="70" dirty="0">
                <a:solidFill>
                  <a:srgbClr val="6500CC"/>
                </a:solidFill>
                <a:latin typeface="Cambria"/>
                <a:cs typeface="Cambria"/>
              </a:rPr>
              <a:t>factors </a:t>
            </a:r>
            <a:r>
              <a:rPr spc="7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pc="80" dirty="0">
                <a:solidFill>
                  <a:srgbClr val="FF0000"/>
                </a:solidFill>
                <a:latin typeface="Cambria"/>
                <a:cs typeface="Cambria"/>
              </a:rPr>
              <a:t>bind</a:t>
            </a:r>
            <a:r>
              <a:rPr spc="6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pc="-30" dirty="0">
                <a:solidFill>
                  <a:srgbClr val="FF0000"/>
                </a:solidFill>
                <a:latin typeface="Cambria"/>
                <a:cs typeface="Cambria"/>
              </a:rPr>
              <a:t>to</a:t>
            </a:r>
            <a:r>
              <a:rPr spc="8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pc="55" dirty="0">
                <a:solidFill>
                  <a:srgbClr val="6500CC"/>
                </a:solidFill>
                <a:latin typeface="Cambria"/>
                <a:cs typeface="Cambria"/>
              </a:rPr>
              <a:t>initiate</a:t>
            </a:r>
            <a:r>
              <a:rPr spc="9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pc="55" dirty="0">
                <a:solidFill>
                  <a:srgbClr val="6500CC"/>
                </a:solidFill>
                <a:latin typeface="Cambria"/>
                <a:cs typeface="Cambria"/>
              </a:rPr>
              <a:t>transcription</a:t>
            </a:r>
            <a:r>
              <a:rPr spc="10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pc="40" dirty="0">
                <a:solidFill>
                  <a:srgbClr val="FF0000"/>
                </a:solidFill>
                <a:latin typeface="Cambria"/>
                <a:cs typeface="Cambria"/>
              </a:rPr>
              <a:t>of</a:t>
            </a:r>
            <a:r>
              <a:rPr spc="7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pc="240" dirty="0">
                <a:solidFill>
                  <a:srgbClr val="6500CC"/>
                </a:solidFill>
                <a:latin typeface="Cambria"/>
                <a:cs typeface="Cambria"/>
              </a:rPr>
              <a:t>mRNA</a:t>
            </a:r>
            <a:r>
              <a:rPr spc="240" dirty="0">
                <a:solidFill>
                  <a:srgbClr val="FF0000"/>
                </a:solidFill>
                <a:latin typeface="Cambria"/>
                <a:cs typeface="Cambria"/>
              </a:rPr>
              <a:t>.</a:t>
            </a:r>
          </a:p>
        </p:txBody>
      </p:sp>
      <p:pic>
        <p:nvPicPr>
          <p:cNvPr id="115" name="object 11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74073" y="3777996"/>
            <a:ext cx="9143996" cy="3428999"/>
          </a:xfrm>
          <a:prstGeom prst="rect">
            <a:avLst/>
          </a:prstGeom>
        </p:spPr>
      </p:pic>
      <p:sp>
        <p:nvSpPr>
          <p:cNvPr id="116" name="object 1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17" name="object 117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4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18" name="object 1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>
            <a:spLocks noGrp="1"/>
          </p:cNvSpPr>
          <p:nvPr>
            <p:ph type="title"/>
          </p:nvPr>
        </p:nvSpPr>
        <p:spPr>
          <a:xfrm>
            <a:off x="1220096" y="1400047"/>
            <a:ext cx="431927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135" dirty="0">
                <a:solidFill>
                  <a:srgbClr val="009DD9"/>
                </a:solidFill>
                <a:latin typeface="Cambria"/>
                <a:cs typeface="Cambria"/>
              </a:rPr>
              <a:t>Transcription</a:t>
            </a:r>
            <a:endParaRPr sz="5000">
              <a:latin typeface="Cambria"/>
              <a:cs typeface="Cambria"/>
            </a:endParaRPr>
          </a:p>
        </p:txBody>
      </p:sp>
      <p:pic>
        <p:nvPicPr>
          <p:cNvPr id="115" name="object 11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74073" y="3777996"/>
            <a:ext cx="9143996" cy="3428999"/>
          </a:xfrm>
          <a:prstGeom prst="rect">
            <a:avLst/>
          </a:prstGeom>
        </p:spPr>
      </p:pic>
      <p:sp>
        <p:nvSpPr>
          <p:cNvPr id="116" name="object 116"/>
          <p:cNvSpPr txBox="1"/>
          <p:nvPr/>
        </p:nvSpPr>
        <p:spPr>
          <a:xfrm>
            <a:off x="1310017" y="2226664"/>
            <a:ext cx="7560309" cy="324548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70840" indent="-357505">
              <a:lnSpc>
                <a:spcPct val="100000"/>
              </a:lnSpc>
              <a:spcBef>
                <a:spcPts val="720"/>
              </a:spcBef>
              <a:buAutoNum type="arabicPeriod"/>
              <a:tabLst>
                <a:tab pos="371475" algn="l"/>
              </a:tabLst>
            </a:pPr>
            <a:r>
              <a:rPr sz="2600" b="1" spc="65" dirty="0">
                <a:solidFill>
                  <a:srgbClr val="CC3200"/>
                </a:solidFill>
                <a:latin typeface="Cambria"/>
                <a:cs typeface="Cambria"/>
              </a:rPr>
              <a:t>Initiation</a:t>
            </a:r>
            <a:endParaRPr sz="2600">
              <a:latin typeface="Cambria"/>
              <a:cs typeface="Cambria"/>
            </a:endParaRPr>
          </a:p>
          <a:p>
            <a:pPr marL="370840" indent="-357505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371475" algn="l"/>
              </a:tabLst>
            </a:pPr>
            <a:r>
              <a:rPr sz="2600" b="1" spc="90" dirty="0">
                <a:solidFill>
                  <a:srgbClr val="CC3200"/>
                </a:solidFill>
                <a:latin typeface="Cambria"/>
                <a:cs typeface="Cambria"/>
              </a:rPr>
              <a:t>Elongation</a:t>
            </a:r>
            <a:endParaRPr sz="2600">
              <a:latin typeface="Cambria"/>
              <a:cs typeface="Cambria"/>
            </a:endParaRPr>
          </a:p>
          <a:p>
            <a:pPr marL="344805" indent="-33147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345440" algn="l"/>
              </a:tabLst>
            </a:pPr>
            <a:r>
              <a:rPr sz="2600" b="1" spc="65" dirty="0">
                <a:solidFill>
                  <a:srgbClr val="CC3200"/>
                </a:solidFill>
                <a:latin typeface="Cambria"/>
                <a:cs typeface="Cambria"/>
              </a:rPr>
              <a:t>Termination</a:t>
            </a:r>
            <a:endParaRPr sz="260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3200">
              <a:latin typeface="Cambria"/>
              <a:cs typeface="Cambria"/>
            </a:endParaRPr>
          </a:p>
          <a:p>
            <a:pPr marL="12700" marR="5080">
              <a:lnSpc>
                <a:spcPct val="120000"/>
              </a:lnSpc>
            </a:pPr>
            <a:r>
              <a:rPr sz="2400" b="1" spc="70" dirty="0">
                <a:solidFill>
                  <a:srgbClr val="C00000"/>
                </a:solidFill>
                <a:latin typeface="Cambria"/>
                <a:cs typeface="Cambria"/>
              </a:rPr>
              <a:t>Template</a:t>
            </a:r>
            <a:r>
              <a:rPr sz="2400" b="1" spc="5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spc="95" dirty="0">
                <a:solidFill>
                  <a:srgbClr val="C00000"/>
                </a:solidFill>
                <a:latin typeface="Cambria"/>
                <a:cs typeface="Cambria"/>
              </a:rPr>
              <a:t>binding</a:t>
            </a:r>
            <a:r>
              <a:rPr sz="2400" b="1" spc="6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spc="30" dirty="0">
                <a:solidFill>
                  <a:srgbClr val="C00000"/>
                </a:solidFill>
                <a:latin typeface="Cambria"/>
                <a:cs typeface="Cambria"/>
              </a:rPr>
              <a:t>at</a:t>
            </a:r>
            <a:r>
              <a:rPr sz="2400" b="1" spc="8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spc="110" dirty="0">
                <a:solidFill>
                  <a:srgbClr val="C00000"/>
                </a:solidFill>
                <a:latin typeface="Cambria"/>
                <a:cs typeface="Cambria"/>
              </a:rPr>
              <a:t>a</a:t>
            </a:r>
            <a:r>
              <a:rPr sz="2400" b="1" spc="7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spc="90" dirty="0">
                <a:solidFill>
                  <a:srgbClr val="C00000"/>
                </a:solidFill>
                <a:latin typeface="Cambria"/>
                <a:cs typeface="Cambria"/>
              </a:rPr>
              <a:t>polymerase</a:t>
            </a:r>
            <a:r>
              <a:rPr sz="2400" b="1" spc="4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spc="70" dirty="0">
                <a:solidFill>
                  <a:srgbClr val="C00000"/>
                </a:solidFill>
                <a:latin typeface="Cambria"/>
                <a:cs typeface="Cambria"/>
              </a:rPr>
              <a:t>recognition</a:t>
            </a:r>
            <a:r>
              <a:rPr sz="2400" b="1" spc="4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spc="65" dirty="0">
                <a:solidFill>
                  <a:srgbClr val="C00000"/>
                </a:solidFill>
                <a:latin typeface="Cambria"/>
                <a:cs typeface="Cambria"/>
              </a:rPr>
              <a:t>site </a:t>
            </a:r>
            <a:r>
              <a:rPr sz="2400" b="1" spc="-51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spc="100" dirty="0">
                <a:solidFill>
                  <a:srgbClr val="0065CC"/>
                </a:solidFill>
                <a:latin typeface="Cambria"/>
                <a:cs typeface="Cambria"/>
              </a:rPr>
              <a:t>Binding</a:t>
            </a:r>
            <a:r>
              <a:rPr sz="2400" b="1" spc="45" dirty="0">
                <a:solidFill>
                  <a:srgbClr val="0065CC"/>
                </a:solidFill>
                <a:latin typeface="Cambria"/>
                <a:cs typeface="Cambria"/>
              </a:rPr>
              <a:t> </a:t>
            </a:r>
            <a:r>
              <a:rPr sz="2400" b="1" spc="-25" dirty="0">
                <a:solidFill>
                  <a:srgbClr val="0065CC"/>
                </a:solidFill>
                <a:latin typeface="Cambria"/>
                <a:cs typeface="Cambria"/>
              </a:rPr>
              <a:t>to</a:t>
            </a:r>
            <a:r>
              <a:rPr sz="2400" b="1" spc="70" dirty="0">
                <a:solidFill>
                  <a:srgbClr val="0065CC"/>
                </a:solidFill>
                <a:latin typeface="Cambria"/>
                <a:cs typeface="Cambria"/>
              </a:rPr>
              <a:t> </a:t>
            </a:r>
            <a:r>
              <a:rPr sz="2400" b="1" spc="50" dirty="0">
                <a:solidFill>
                  <a:srgbClr val="0065CC"/>
                </a:solidFill>
                <a:latin typeface="Cambria"/>
                <a:cs typeface="Cambria"/>
              </a:rPr>
              <a:t>initiation</a:t>
            </a:r>
            <a:r>
              <a:rPr sz="2400" b="1" spc="45" dirty="0">
                <a:solidFill>
                  <a:srgbClr val="0065CC"/>
                </a:solidFill>
                <a:latin typeface="Cambria"/>
                <a:cs typeface="Cambria"/>
              </a:rPr>
              <a:t> </a:t>
            </a:r>
            <a:r>
              <a:rPr sz="2400" b="1" spc="65" dirty="0">
                <a:solidFill>
                  <a:srgbClr val="0065CC"/>
                </a:solidFill>
                <a:latin typeface="Cambria"/>
                <a:cs typeface="Cambria"/>
              </a:rPr>
              <a:t>site</a:t>
            </a:r>
            <a:endParaRPr sz="24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400" b="1" spc="85" dirty="0">
                <a:solidFill>
                  <a:srgbClr val="04607A"/>
                </a:solidFill>
                <a:latin typeface="Cambria"/>
                <a:cs typeface="Cambria"/>
              </a:rPr>
              <a:t>Establishment</a:t>
            </a:r>
            <a:r>
              <a:rPr sz="2400" b="1" spc="40" dirty="0">
                <a:solidFill>
                  <a:srgbClr val="04607A"/>
                </a:solidFill>
                <a:latin typeface="Cambria"/>
                <a:cs typeface="Cambria"/>
              </a:rPr>
              <a:t> </a:t>
            </a:r>
            <a:r>
              <a:rPr sz="2400" b="1" spc="35" dirty="0">
                <a:solidFill>
                  <a:srgbClr val="04607A"/>
                </a:solidFill>
                <a:latin typeface="Cambria"/>
                <a:cs typeface="Cambria"/>
              </a:rPr>
              <a:t>of</a:t>
            </a:r>
            <a:r>
              <a:rPr sz="2400" b="1" spc="60" dirty="0">
                <a:solidFill>
                  <a:srgbClr val="04607A"/>
                </a:solidFill>
                <a:latin typeface="Cambria"/>
                <a:cs typeface="Cambria"/>
              </a:rPr>
              <a:t> </a:t>
            </a:r>
            <a:r>
              <a:rPr sz="2400" b="1" spc="55" dirty="0">
                <a:solidFill>
                  <a:srgbClr val="04607A"/>
                </a:solidFill>
                <a:latin typeface="Cambria"/>
                <a:cs typeface="Cambria"/>
              </a:rPr>
              <a:t>open </a:t>
            </a:r>
            <a:r>
              <a:rPr sz="2400" b="1" spc="35" dirty="0">
                <a:solidFill>
                  <a:srgbClr val="04607A"/>
                </a:solidFill>
                <a:latin typeface="Cambria"/>
                <a:cs typeface="Cambria"/>
              </a:rPr>
              <a:t>promoter</a:t>
            </a:r>
            <a:r>
              <a:rPr sz="2400" b="1" spc="45" dirty="0">
                <a:solidFill>
                  <a:srgbClr val="04607A"/>
                </a:solidFill>
                <a:latin typeface="Cambria"/>
                <a:cs typeface="Cambria"/>
              </a:rPr>
              <a:t> </a:t>
            </a:r>
            <a:r>
              <a:rPr sz="2400" b="1" spc="120" dirty="0">
                <a:solidFill>
                  <a:srgbClr val="04607A"/>
                </a:solidFill>
                <a:latin typeface="Cambria"/>
                <a:cs typeface="Cambria"/>
              </a:rPr>
              <a:t>complex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117" name="object 1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18" name="object 118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4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19" name="object 1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4" name="object 114"/>
          <p:cNvGrpSpPr/>
          <p:nvPr/>
        </p:nvGrpSpPr>
        <p:grpSpPr>
          <a:xfrm>
            <a:off x="774073" y="806195"/>
            <a:ext cx="9144000" cy="6400800"/>
            <a:chOff x="774073" y="806195"/>
            <a:chExt cx="9144000" cy="6400800"/>
          </a:xfrm>
        </p:grpSpPr>
        <p:pic>
          <p:nvPicPr>
            <p:cNvPr id="115" name="object 11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50273" y="806195"/>
              <a:ext cx="8915396" cy="2971799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669670" y="1110996"/>
              <a:ext cx="1143000" cy="481583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50271" y="3777995"/>
              <a:ext cx="8915400" cy="900684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26471" y="4904231"/>
              <a:ext cx="8915400" cy="1225296"/>
            </a:xfrm>
            <a:prstGeom prst="rect">
              <a:avLst/>
            </a:prstGeom>
          </p:spPr>
        </p:pic>
      </p:grpSp>
      <p:sp>
        <p:nvSpPr>
          <p:cNvPr id="120" name="object 1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21" name="object 121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8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2" name="object 1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>
            <a:spLocks noGrp="1"/>
          </p:cNvSpPr>
          <p:nvPr>
            <p:ph type="title"/>
          </p:nvPr>
        </p:nvSpPr>
        <p:spPr>
          <a:xfrm>
            <a:off x="3064140" y="1224787"/>
            <a:ext cx="43173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INITIATION</a:t>
            </a:r>
            <a:r>
              <a:rPr dirty="0"/>
              <a:t> </a:t>
            </a:r>
            <a:r>
              <a:rPr spc="-10" dirty="0"/>
              <a:t>OF SYNTESIS</a:t>
            </a:r>
          </a:p>
        </p:txBody>
      </p:sp>
      <p:grpSp>
        <p:nvGrpSpPr>
          <p:cNvPr id="115" name="object 115"/>
          <p:cNvGrpSpPr/>
          <p:nvPr/>
        </p:nvGrpSpPr>
        <p:grpSpPr>
          <a:xfrm>
            <a:off x="774073" y="1796796"/>
            <a:ext cx="9144000" cy="5410200"/>
            <a:chOff x="774073" y="1796796"/>
            <a:chExt cx="9144000" cy="5410200"/>
          </a:xfrm>
        </p:grpSpPr>
        <p:pic>
          <p:nvPicPr>
            <p:cNvPr id="116" name="object 11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41226" y="1796796"/>
              <a:ext cx="7411211" cy="2372867"/>
            </a:xfrm>
            <a:prstGeom prst="rect">
              <a:avLst/>
            </a:prstGeom>
          </p:spPr>
        </p:pic>
      </p:grpSp>
      <p:sp>
        <p:nvSpPr>
          <p:cNvPr id="118" name="object 1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19" name="object 119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5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0" name="object 1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4" name="object 11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647066" y="2135124"/>
            <a:ext cx="5399532" cy="3287267"/>
          </a:xfrm>
          <a:prstGeom prst="rect">
            <a:avLst/>
          </a:prstGeom>
        </p:spPr>
      </p:pic>
      <p:sp>
        <p:nvSpPr>
          <p:cNvPr id="115" name="object 115"/>
          <p:cNvSpPr txBox="1"/>
          <p:nvPr/>
        </p:nvSpPr>
        <p:spPr>
          <a:xfrm>
            <a:off x="1082936" y="1822195"/>
            <a:ext cx="8383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25" dirty="0">
                <a:solidFill>
                  <a:srgbClr val="006FC0"/>
                </a:solidFill>
                <a:latin typeface="Cambria"/>
                <a:cs typeface="Cambria"/>
              </a:rPr>
              <a:t>RNA</a:t>
            </a:r>
            <a:r>
              <a:rPr sz="1800" b="1" spc="5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65" dirty="0">
                <a:solidFill>
                  <a:srgbClr val="006FC0"/>
                </a:solidFill>
                <a:latin typeface="Cambria"/>
                <a:cs typeface="Cambria"/>
              </a:rPr>
              <a:t>polymerase</a:t>
            </a:r>
            <a:r>
              <a:rPr sz="1800" b="1" spc="8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75" dirty="0">
                <a:solidFill>
                  <a:srgbClr val="006FC0"/>
                </a:solidFill>
                <a:latin typeface="Cambria"/>
                <a:cs typeface="Cambria"/>
              </a:rPr>
              <a:t>is</a:t>
            </a:r>
            <a:r>
              <a:rPr sz="1800" b="1" spc="5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85" dirty="0">
                <a:solidFill>
                  <a:srgbClr val="006FC0"/>
                </a:solidFill>
                <a:latin typeface="Cambria"/>
                <a:cs typeface="Cambria"/>
              </a:rPr>
              <a:t>a</a:t>
            </a:r>
            <a:r>
              <a:rPr sz="1800" b="1" spc="5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80" dirty="0">
                <a:solidFill>
                  <a:srgbClr val="006FC0"/>
                </a:solidFill>
                <a:latin typeface="Cambria"/>
                <a:cs typeface="Cambria"/>
              </a:rPr>
              <a:t>huge</a:t>
            </a:r>
            <a:r>
              <a:rPr sz="1800" b="1" spc="4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95" dirty="0">
                <a:solidFill>
                  <a:srgbClr val="006FC0"/>
                </a:solidFill>
                <a:latin typeface="Cambria"/>
                <a:cs typeface="Cambria"/>
              </a:rPr>
              <a:t>enzyme</a:t>
            </a:r>
            <a:r>
              <a:rPr sz="1800" b="1" spc="6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10" dirty="0">
                <a:solidFill>
                  <a:srgbClr val="006FC0"/>
                </a:solidFill>
                <a:latin typeface="Cambria"/>
                <a:cs typeface="Cambria"/>
              </a:rPr>
              <a:t>it</a:t>
            </a:r>
            <a:r>
              <a:rPr sz="1800" b="1" spc="5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60" dirty="0">
                <a:solidFill>
                  <a:srgbClr val="006FC0"/>
                </a:solidFill>
                <a:latin typeface="Cambria"/>
                <a:cs typeface="Cambria"/>
              </a:rPr>
              <a:t>binds</a:t>
            </a:r>
            <a:r>
              <a:rPr sz="1800" b="1" spc="4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30" dirty="0">
                <a:solidFill>
                  <a:srgbClr val="006FC0"/>
                </a:solidFill>
                <a:latin typeface="Cambria"/>
                <a:cs typeface="Cambria"/>
              </a:rPr>
              <a:t>around</a:t>
            </a:r>
            <a:r>
              <a:rPr sz="1800" b="1" spc="7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-75" dirty="0">
                <a:solidFill>
                  <a:srgbClr val="006FC0"/>
                </a:solidFill>
                <a:latin typeface="Cambria"/>
                <a:cs typeface="Cambria"/>
              </a:rPr>
              <a:t>60</a:t>
            </a:r>
            <a:r>
              <a:rPr sz="1800" b="1" spc="4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55" dirty="0">
                <a:solidFill>
                  <a:srgbClr val="006FC0"/>
                </a:solidFill>
                <a:latin typeface="Cambria"/>
                <a:cs typeface="Cambria"/>
              </a:rPr>
              <a:t>nucleotides </a:t>
            </a:r>
            <a:r>
              <a:rPr sz="1800" b="1" spc="15" dirty="0">
                <a:solidFill>
                  <a:srgbClr val="006FC0"/>
                </a:solidFill>
                <a:latin typeface="Cambria"/>
                <a:cs typeface="Cambria"/>
              </a:rPr>
              <a:t>at</a:t>
            </a:r>
            <a:r>
              <a:rPr sz="1800" b="1" spc="6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85" dirty="0">
                <a:solidFill>
                  <a:srgbClr val="006FC0"/>
                </a:solidFill>
                <a:latin typeface="Cambria"/>
                <a:cs typeface="Cambria"/>
              </a:rPr>
              <a:t>a</a:t>
            </a:r>
            <a:r>
              <a:rPr sz="1800" b="1" spc="5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70" dirty="0">
                <a:solidFill>
                  <a:srgbClr val="006FC0"/>
                </a:solidFill>
                <a:latin typeface="Cambria"/>
                <a:cs typeface="Cambria"/>
              </a:rPr>
              <a:t>time</a:t>
            </a:r>
            <a:endParaRPr sz="1800">
              <a:latin typeface="Cambria"/>
              <a:cs typeface="Cambria"/>
            </a:endParaRPr>
          </a:p>
        </p:txBody>
      </p:sp>
      <p:pic>
        <p:nvPicPr>
          <p:cNvPr id="116" name="object 116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74073" y="3777996"/>
            <a:ext cx="9143996" cy="3428999"/>
          </a:xfrm>
          <a:prstGeom prst="rect">
            <a:avLst/>
          </a:prstGeom>
        </p:spPr>
      </p:pic>
      <p:sp>
        <p:nvSpPr>
          <p:cNvPr id="117" name="object 1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18" name="object 118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5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19" name="object 1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4" name="object 11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078871" y="1568195"/>
            <a:ext cx="7696200" cy="1947672"/>
          </a:xfrm>
          <a:prstGeom prst="rect">
            <a:avLst/>
          </a:prstGeom>
        </p:spPr>
      </p:pic>
      <p:grpSp>
        <p:nvGrpSpPr>
          <p:cNvPr id="115" name="object 115"/>
          <p:cNvGrpSpPr/>
          <p:nvPr/>
        </p:nvGrpSpPr>
        <p:grpSpPr>
          <a:xfrm>
            <a:off x="774073" y="3625596"/>
            <a:ext cx="9144000" cy="3581400"/>
            <a:chOff x="774073" y="3625596"/>
            <a:chExt cx="9144000" cy="3581400"/>
          </a:xfrm>
        </p:grpSpPr>
        <p:pic>
          <p:nvPicPr>
            <p:cNvPr id="116" name="object 11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058546" y="3625596"/>
              <a:ext cx="6249923" cy="685800"/>
            </a:xfrm>
            <a:prstGeom prst="rect">
              <a:avLst/>
            </a:prstGeom>
          </p:spPr>
        </p:pic>
      </p:grpSp>
      <p:sp>
        <p:nvSpPr>
          <p:cNvPr id="118" name="object 1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19" name="object 119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6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0" name="object 1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4" name="object 11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764669" y="723900"/>
            <a:ext cx="7315200" cy="1911095"/>
          </a:xfrm>
          <a:prstGeom prst="rect">
            <a:avLst/>
          </a:prstGeom>
        </p:spPr>
      </p:pic>
      <p:grpSp>
        <p:nvGrpSpPr>
          <p:cNvPr id="115" name="object 115"/>
          <p:cNvGrpSpPr/>
          <p:nvPr/>
        </p:nvGrpSpPr>
        <p:grpSpPr>
          <a:xfrm>
            <a:off x="774073" y="2836164"/>
            <a:ext cx="9144000" cy="4371340"/>
            <a:chOff x="774073" y="2836164"/>
            <a:chExt cx="9144000" cy="4371340"/>
          </a:xfrm>
        </p:grpSpPr>
        <p:pic>
          <p:nvPicPr>
            <p:cNvPr id="116" name="object 11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869826" y="2836164"/>
              <a:ext cx="6954011" cy="1885188"/>
            </a:xfrm>
            <a:prstGeom prst="rect">
              <a:avLst/>
            </a:prstGeom>
          </p:spPr>
        </p:pic>
      </p:grpSp>
      <p:sp>
        <p:nvSpPr>
          <p:cNvPr id="118" name="object 1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19" name="object 119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6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0" name="object 1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>
            <a:spLocks noGrp="1"/>
          </p:cNvSpPr>
          <p:nvPr>
            <p:ph type="title"/>
          </p:nvPr>
        </p:nvSpPr>
        <p:spPr>
          <a:xfrm>
            <a:off x="1220096" y="1380235"/>
            <a:ext cx="347345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35" dirty="0">
                <a:latin typeface="Calibri"/>
                <a:cs typeface="Calibri"/>
              </a:rPr>
              <a:t>Transcription</a:t>
            </a:r>
            <a:endParaRPr sz="5000">
              <a:latin typeface="Calibri"/>
              <a:cs typeface="Calibri"/>
            </a:endParaRPr>
          </a:p>
        </p:txBody>
      </p:sp>
      <p:pic>
        <p:nvPicPr>
          <p:cNvPr id="115" name="object 11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437011" y="3288384"/>
            <a:ext cx="7786115" cy="3793489"/>
          </a:xfrm>
          <a:prstGeom prst="rect">
            <a:avLst/>
          </a:prstGeom>
        </p:spPr>
      </p:pic>
      <p:sp>
        <p:nvSpPr>
          <p:cNvPr id="116" name="object 116"/>
          <p:cNvSpPr txBox="1"/>
          <p:nvPr/>
        </p:nvSpPr>
        <p:spPr>
          <a:xfrm>
            <a:off x="1310017" y="2265678"/>
            <a:ext cx="7973059" cy="272097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288290" marR="5080" indent="-274320">
              <a:lnSpc>
                <a:spcPts val="2810"/>
              </a:lnSpc>
              <a:spcBef>
                <a:spcPts val="455"/>
              </a:spcBef>
            </a:pPr>
            <a:r>
              <a:rPr sz="2600" spc="-65" dirty="0">
                <a:solidFill>
                  <a:srgbClr val="CC3200"/>
                </a:solidFill>
                <a:latin typeface="Cambria"/>
                <a:cs typeface="Cambria"/>
              </a:rPr>
              <a:t>It</a:t>
            </a:r>
            <a:r>
              <a:rPr sz="2600" spc="55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50" dirty="0">
                <a:solidFill>
                  <a:srgbClr val="CC3200"/>
                </a:solidFill>
                <a:latin typeface="Cambria"/>
                <a:cs typeface="Cambria"/>
              </a:rPr>
              <a:t>is</a:t>
            </a:r>
            <a:r>
              <a:rPr sz="2600" spc="85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55" dirty="0">
                <a:solidFill>
                  <a:srgbClr val="CC3200"/>
                </a:solidFill>
                <a:latin typeface="Cambria"/>
                <a:cs typeface="Cambria"/>
              </a:rPr>
              <a:t>the</a:t>
            </a:r>
            <a:r>
              <a:rPr sz="2600" spc="75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105" dirty="0">
                <a:solidFill>
                  <a:srgbClr val="CC3200"/>
                </a:solidFill>
                <a:latin typeface="Cambria"/>
                <a:cs typeface="Cambria"/>
              </a:rPr>
              <a:t>process</a:t>
            </a:r>
            <a:r>
              <a:rPr sz="2600" spc="7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35" dirty="0">
                <a:solidFill>
                  <a:srgbClr val="CC3200"/>
                </a:solidFill>
                <a:latin typeface="Cambria"/>
                <a:cs typeface="Cambria"/>
              </a:rPr>
              <a:t>of</a:t>
            </a:r>
            <a:r>
              <a:rPr sz="2600" spc="65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80" dirty="0">
                <a:solidFill>
                  <a:srgbClr val="CC3200"/>
                </a:solidFill>
                <a:latin typeface="Cambria"/>
                <a:cs typeface="Cambria"/>
              </a:rPr>
              <a:t>transcribing</a:t>
            </a:r>
            <a:r>
              <a:rPr sz="2600" spc="9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55" dirty="0">
                <a:solidFill>
                  <a:srgbClr val="CC3200"/>
                </a:solidFill>
                <a:latin typeface="Cambria"/>
                <a:cs typeface="Cambria"/>
              </a:rPr>
              <a:t>or</a:t>
            </a:r>
            <a:r>
              <a:rPr sz="2600" spc="75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120" dirty="0">
                <a:solidFill>
                  <a:srgbClr val="CC3200"/>
                </a:solidFill>
                <a:latin typeface="Cambria"/>
                <a:cs typeface="Cambria"/>
              </a:rPr>
              <a:t>making</a:t>
            </a:r>
            <a:r>
              <a:rPr sz="2600" spc="7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110" dirty="0">
                <a:solidFill>
                  <a:srgbClr val="CC3200"/>
                </a:solidFill>
                <a:latin typeface="Cambria"/>
                <a:cs typeface="Cambria"/>
              </a:rPr>
              <a:t>a</a:t>
            </a:r>
            <a:r>
              <a:rPr sz="2600" spc="75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140" dirty="0">
                <a:solidFill>
                  <a:srgbClr val="CC3200"/>
                </a:solidFill>
                <a:latin typeface="Cambria"/>
                <a:cs typeface="Cambria"/>
              </a:rPr>
              <a:t>copy</a:t>
            </a:r>
            <a:r>
              <a:rPr sz="2600" spc="6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35" dirty="0">
                <a:solidFill>
                  <a:srgbClr val="CC3200"/>
                </a:solidFill>
                <a:latin typeface="Cambria"/>
                <a:cs typeface="Cambria"/>
              </a:rPr>
              <a:t>of </a:t>
            </a:r>
            <a:r>
              <a:rPr sz="2600" spc="4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155" dirty="0">
                <a:solidFill>
                  <a:srgbClr val="0000FF"/>
                </a:solidFill>
                <a:latin typeface="Cambria"/>
                <a:cs typeface="Cambria"/>
              </a:rPr>
              <a:t>Genetic</a:t>
            </a:r>
            <a:r>
              <a:rPr sz="2600" spc="7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2600" spc="40" dirty="0">
                <a:solidFill>
                  <a:srgbClr val="CC3200"/>
                </a:solidFill>
                <a:latin typeface="Cambria"/>
                <a:cs typeface="Cambria"/>
              </a:rPr>
              <a:t>information</a:t>
            </a:r>
            <a:r>
              <a:rPr sz="2600" spc="9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55" dirty="0">
                <a:solidFill>
                  <a:srgbClr val="CC3200"/>
                </a:solidFill>
                <a:latin typeface="Cambria"/>
                <a:cs typeface="Cambria"/>
              </a:rPr>
              <a:t>stored</a:t>
            </a:r>
            <a:r>
              <a:rPr sz="2600" spc="9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35" dirty="0">
                <a:solidFill>
                  <a:srgbClr val="CC3200"/>
                </a:solidFill>
                <a:latin typeface="Cambria"/>
                <a:cs typeface="Cambria"/>
              </a:rPr>
              <a:t>in</a:t>
            </a:r>
            <a:r>
              <a:rPr sz="2600" spc="75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110" dirty="0">
                <a:solidFill>
                  <a:srgbClr val="CC3200"/>
                </a:solidFill>
                <a:latin typeface="Cambria"/>
                <a:cs typeface="Cambria"/>
              </a:rPr>
              <a:t>a</a:t>
            </a:r>
            <a:r>
              <a:rPr sz="2600" spc="65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140" dirty="0">
                <a:solidFill>
                  <a:srgbClr val="0000FF"/>
                </a:solidFill>
                <a:latin typeface="Cambria"/>
                <a:cs typeface="Cambria"/>
              </a:rPr>
              <a:t>DNA</a:t>
            </a:r>
            <a:r>
              <a:rPr sz="2600" spc="8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2600" spc="35" dirty="0">
                <a:solidFill>
                  <a:srgbClr val="CC3200"/>
                </a:solidFill>
                <a:latin typeface="Cambria"/>
                <a:cs typeface="Cambria"/>
              </a:rPr>
              <a:t>strand</a:t>
            </a:r>
            <a:r>
              <a:rPr sz="2600" spc="75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15" dirty="0">
                <a:solidFill>
                  <a:srgbClr val="CC3200"/>
                </a:solidFill>
                <a:latin typeface="Cambria"/>
                <a:cs typeface="Cambria"/>
              </a:rPr>
              <a:t>into</a:t>
            </a:r>
            <a:r>
              <a:rPr sz="2600" spc="8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110" dirty="0">
                <a:solidFill>
                  <a:srgbClr val="CC3200"/>
                </a:solidFill>
                <a:latin typeface="Cambria"/>
                <a:cs typeface="Cambria"/>
              </a:rPr>
              <a:t>a </a:t>
            </a:r>
            <a:r>
              <a:rPr sz="2600" spc="114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130" dirty="0">
                <a:solidFill>
                  <a:srgbClr val="0000FF"/>
                </a:solidFill>
                <a:latin typeface="Cambria"/>
                <a:cs typeface="Cambria"/>
              </a:rPr>
              <a:t>Complementary </a:t>
            </a:r>
            <a:r>
              <a:rPr sz="2600" spc="35" dirty="0">
                <a:solidFill>
                  <a:srgbClr val="0000FF"/>
                </a:solidFill>
                <a:latin typeface="Cambria"/>
                <a:cs typeface="Cambria"/>
              </a:rPr>
              <a:t>strand </a:t>
            </a:r>
            <a:r>
              <a:rPr sz="2600" spc="35" dirty="0">
                <a:solidFill>
                  <a:srgbClr val="CC3200"/>
                </a:solidFill>
                <a:latin typeface="Cambria"/>
                <a:cs typeface="Cambria"/>
              </a:rPr>
              <a:t>of </a:t>
            </a:r>
            <a:r>
              <a:rPr sz="2600" spc="70" dirty="0">
                <a:solidFill>
                  <a:srgbClr val="CC3200"/>
                </a:solidFill>
                <a:latin typeface="Cambria"/>
                <a:cs typeface="Cambria"/>
              </a:rPr>
              <a:t>RNA </a:t>
            </a:r>
            <a:r>
              <a:rPr sz="2600" spc="114" dirty="0">
                <a:solidFill>
                  <a:srgbClr val="CC3200"/>
                </a:solidFill>
                <a:latin typeface="Cambria"/>
                <a:cs typeface="Cambria"/>
              </a:rPr>
              <a:t>(messenger </a:t>
            </a:r>
            <a:r>
              <a:rPr sz="2600" spc="70" dirty="0">
                <a:solidFill>
                  <a:srgbClr val="CC3200"/>
                </a:solidFill>
                <a:latin typeface="Cambria"/>
                <a:cs typeface="Cambria"/>
              </a:rPr>
              <a:t>RNA </a:t>
            </a:r>
            <a:r>
              <a:rPr sz="2600" spc="55" dirty="0">
                <a:solidFill>
                  <a:srgbClr val="CC3200"/>
                </a:solidFill>
                <a:latin typeface="Cambria"/>
                <a:cs typeface="Cambria"/>
              </a:rPr>
              <a:t>or </a:t>
            </a:r>
            <a:r>
              <a:rPr sz="2600" spc="-56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55" dirty="0">
                <a:solidFill>
                  <a:srgbClr val="0000FF"/>
                </a:solidFill>
                <a:latin typeface="Cambria"/>
                <a:cs typeface="Cambria"/>
              </a:rPr>
              <a:t>mRNA</a:t>
            </a:r>
            <a:r>
              <a:rPr sz="2600" spc="55" dirty="0">
                <a:solidFill>
                  <a:srgbClr val="CC3200"/>
                </a:solidFill>
                <a:latin typeface="Cambria"/>
                <a:cs typeface="Cambria"/>
              </a:rPr>
              <a:t>)</a:t>
            </a:r>
            <a:r>
              <a:rPr sz="2600" spc="4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-10" dirty="0">
                <a:solidFill>
                  <a:srgbClr val="CC3200"/>
                </a:solidFill>
                <a:latin typeface="Cambria"/>
                <a:cs typeface="Cambria"/>
              </a:rPr>
              <a:t>with</a:t>
            </a:r>
            <a:r>
              <a:rPr sz="2600" spc="8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55" dirty="0">
                <a:solidFill>
                  <a:srgbClr val="CC3200"/>
                </a:solidFill>
                <a:latin typeface="Cambria"/>
                <a:cs typeface="Cambria"/>
              </a:rPr>
              <a:t>the</a:t>
            </a:r>
            <a:r>
              <a:rPr sz="2600" spc="75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105" dirty="0">
                <a:solidFill>
                  <a:srgbClr val="CC3200"/>
                </a:solidFill>
                <a:latin typeface="Cambria"/>
                <a:cs typeface="Cambria"/>
              </a:rPr>
              <a:t>aid</a:t>
            </a:r>
            <a:r>
              <a:rPr sz="2600" spc="8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35" dirty="0">
                <a:solidFill>
                  <a:srgbClr val="CC3200"/>
                </a:solidFill>
                <a:latin typeface="Cambria"/>
                <a:cs typeface="Cambria"/>
              </a:rPr>
              <a:t>of</a:t>
            </a:r>
            <a:r>
              <a:rPr sz="2600" spc="65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70" dirty="0">
                <a:solidFill>
                  <a:srgbClr val="0000FF"/>
                </a:solidFill>
                <a:latin typeface="Cambria"/>
                <a:cs typeface="Cambria"/>
              </a:rPr>
              <a:t>RNA</a:t>
            </a:r>
            <a:r>
              <a:rPr sz="2600" spc="8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2600" spc="110" dirty="0">
                <a:solidFill>
                  <a:srgbClr val="0000FF"/>
                </a:solidFill>
                <a:latin typeface="Cambria"/>
                <a:cs typeface="Cambria"/>
              </a:rPr>
              <a:t>polymerase</a:t>
            </a:r>
            <a:r>
              <a:rPr sz="2600" spc="110" dirty="0">
                <a:solidFill>
                  <a:srgbClr val="CC3200"/>
                </a:solidFill>
                <a:latin typeface="Cambria"/>
                <a:cs typeface="Cambria"/>
              </a:rPr>
              <a:t>.</a:t>
            </a:r>
            <a:endParaRPr sz="26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600" spc="195" dirty="0">
                <a:solidFill>
                  <a:srgbClr val="CC3200"/>
                </a:solidFill>
                <a:latin typeface="Cambria"/>
                <a:cs typeface="Cambria"/>
              </a:rPr>
              <a:t>Or</a:t>
            </a:r>
            <a:endParaRPr sz="2600">
              <a:latin typeface="Cambria"/>
              <a:cs typeface="Cambria"/>
            </a:endParaRPr>
          </a:p>
          <a:p>
            <a:pPr marL="286385" marR="278765" indent="-274320">
              <a:lnSpc>
                <a:spcPts val="2810"/>
              </a:lnSpc>
              <a:spcBef>
                <a:spcPts val="660"/>
              </a:spcBef>
            </a:pPr>
            <a:r>
              <a:rPr sz="2600" spc="80" dirty="0">
                <a:solidFill>
                  <a:srgbClr val="CC3200"/>
                </a:solidFill>
                <a:latin typeface="Cambria"/>
                <a:cs typeface="Cambria"/>
              </a:rPr>
              <a:t>The </a:t>
            </a:r>
            <a:r>
              <a:rPr sz="2600" spc="105" dirty="0">
                <a:solidFill>
                  <a:srgbClr val="CC3200"/>
                </a:solidFill>
                <a:latin typeface="Cambria"/>
                <a:cs typeface="Cambria"/>
              </a:rPr>
              <a:t>process </a:t>
            </a:r>
            <a:r>
              <a:rPr sz="2600" spc="145" dirty="0">
                <a:solidFill>
                  <a:srgbClr val="CC3200"/>
                </a:solidFill>
                <a:latin typeface="Cambria"/>
                <a:cs typeface="Cambria"/>
              </a:rPr>
              <a:t>by </a:t>
            </a:r>
            <a:r>
              <a:rPr sz="2600" spc="55" dirty="0">
                <a:solidFill>
                  <a:srgbClr val="CC3200"/>
                </a:solidFill>
                <a:latin typeface="Cambria"/>
                <a:cs typeface="Cambria"/>
              </a:rPr>
              <a:t>which </a:t>
            </a:r>
            <a:r>
              <a:rPr sz="2600" spc="70" dirty="0">
                <a:solidFill>
                  <a:srgbClr val="CC3200"/>
                </a:solidFill>
                <a:latin typeface="Cambria"/>
                <a:cs typeface="Cambria"/>
              </a:rPr>
              <a:t>RNA </a:t>
            </a:r>
            <a:r>
              <a:rPr sz="2600" spc="110" dirty="0">
                <a:solidFill>
                  <a:srgbClr val="CC3200"/>
                </a:solidFill>
                <a:latin typeface="Cambria"/>
                <a:cs typeface="Cambria"/>
              </a:rPr>
              <a:t>molecules </a:t>
            </a:r>
            <a:r>
              <a:rPr sz="2600" spc="65" dirty="0">
                <a:solidFill>
                  <a:srgbClr val="CC3200"/>
                </a:solidFill>
                <a:latin typeface="Cambria"/>
                <a:cs typeface="Cambria"/>
              </a:rPr>
              <a:t>are initiated, </a:t>
            </a:r>
            <a:r>
              <a:rPr sz="2600" spc="-56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120" dirty="0">
                <a:solidFill>
                  <a:srgbClr val="CC3200"/>
                </a:solidFill>
                <a:latin typeface="Cambria"/>
                <a:cs typeface="Cambria"/>
              </a:rPr>
              <a:t>elongated</a:t>
            </a:r>
            <a:r>
              <a:rPr sz="2600" spc="5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105" dirty="0">
                <a:solidFill>
                  <a:srgbClr val="CC3200"/>
                </a:solidFill>
                <a:latin typeface="Cambria"/>
                <a:cs typeface="Cambria"/>
              </a:rPr>
              <a:t>and</a:t>
            </a:r>
            <a:r>
              <a:rPr sz="2600" spc="7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65" dirty="0">
                <a:solidFill>
                  <a:srgbClr val="CC3200"/>
                </a:solidFill>
                <a:latin typeface="Cambria"/>
                <a:cs typeface="Cambria"/>
              </a:rPr>
              <a:t>terminated</a:t>
            </a:r>
            <a:r>
              <a:rPr sz="2600" spc="9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50" dirty="0">
                <a:solidFill>
                  <a:srgbClr val="CC3200"/>
                </a:solidFill>
                <a:latin typeface="Cambria"/>
                <a:cs typeface="Cambria"/>
              </a:rPr>
              <a:t>is</a:t>
            </a:r>
            <a:r>
              <a:rPr sz="2600" spc="8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135" dirty="0">
                <a:solidFill>
                  <a:srgbClr val="CC3200"/>
                </a:solidFill>
                <a:latin typeface="Cambria"/>
                <a:cs typeface="Cambria"/>
              </a:rPr>
              <a:t>called</a:t>
            </a:r>
            <a:r>
              <a:rPr sz="2600" spc="80" dirty="0">
                <a:solidFill>
                  <a:srgbClr val="CC3200"/>
                </a:solidFill>
                <a:latin typeface="Cambria"/>
                <a:cs typeface="Cambria"/>
              </a:rPr>
              <a:t> </a:t>
            </a:r>
            <a:r>
              <a:rPr sz="2600" spc="55" dirty="0">
                <a:solidFill>
                  <a:srgbClr val="CC3200"/>
                </a:solidFill>
                <a:latin typeface="Cambria"/>
                <a:cs typeface="Cambria"/>
              </a:rPr>
              <a:t>transcription.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19" name="object 119"/>
          <p:cNvSpPr txBox="1">
            <a:spLocks noGrp="1"/>
          </p:cNvSpPr>
          <p:nvPr>
            <p:ph type="sldNum" sz="quarter" idx="7"/>
          </p:nvPr>
        </p:nvSpPr>
        <p:spPr>
          <a:xfrm>
            <a:off x="9252080" y="6884117"/>
            <a:ext cx="246379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lang="en-IN" smtClean="0">
                <a:solidFill>
                  <a:schemeClr val="bg1"/>
                </a:solidFill>
              </a:rPr>
              <a:t>2</a:t>
            </a:fld>
            <a:endParaRPr lang="en-IN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4" name="object 114"/>
          <p:cNvGrpSpPr/>
          <p:nvPr/>
        </p:nvGrpSpPr>
        <p:grpSpPr>
          <a:xfrm>
            <a:off x="774073" y="1263396"/>
            <a:ext cx="9144000" cy="5943600"/>
            <a:chOff x="774073" y="1263396"/>
            <a:chExt cx="9144000" cy="5943600"/>
          </a:xfrm>
        </p:grpSpPr>
        <p:pic>
          <p:nvPicPr>
            <p:cNvPr id="115" name="object 11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755270" y="1263396"/>
              <a:ext cx="5134355" cy="3314699"/>
            </a:xfrm>
            <a:prstGeom prst="rect">
              <a:avLst/>
            </a:prstGeom>
          </p:spPr>
        </p:pic>
      </p:grpSp>
      <p:sp>
        <p:nvSpPr>
          <p:cNvPr id="117" name="object 117"/>
          <p:cNvSpPr txBox="1"/>
          <p:nvPr/>
        </p:nvSpPr>
        <p:spPr>
          <a:xfrm>
            <a:off x="2605416" y="4566918"/>
            <a:ext cx="48298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Figure </a:t>
            </a:r>
            <a:r>
              <a:rPr sz="1800" b="1" spc="5" dirty="0">
                <a:solidFill>
                  <a:srgbClr val="FF0000"/>
                </a:solidFill>
                <a:latin typeface="Arial"/>
                <a:cs typeface="Arial"/>
              </a:rPr>
              <a:t>shows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general promoter and </a:t>
            </a:r>
            <a:r>
              <a:rPr sz="1800" b="1" spc="5" dirty="0">
                <a:solidFill>
                  <a:srgbClr val="FF0000"/>
                </a:solidFill>
                <a:latin typeface="Arial"/>
                <a:cs typeface="Arial"/>
              </a:rPr>
              <a:t>where </a:t>
            </a:r>
            <a:r>
              <a:rPr sz="1800" b="1" spc="-4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18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RNA</a:t>
            </a:r>
            <a:r>
              <a:rPr sz="18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Polymerase</a:t>
            </a:r>
            <a:r>
              <a:rPr sz="1800" b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sigma</a:t>
            </a: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factor</a:t>
            </a: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binds.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8" name="object 1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19" name="object 119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5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0" name="object 1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4" name="object 11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069469" y="882396"/>
            <a:ext cx="6649211" cy="2429255"/>
          </a:xfrm>
          <a:prstGeom prst="rect">
            <a:avLst/>
          </a:prstGeom>
        </p:spPr>
      </p:pic>
      <p:grpSp>
        <p:nvGrpSpPr>
          <p:cNvPr id="115" name="object 115"/>
          <p:cNvGrpSpPr/>
          <p:nvPr/>
        </p:nvGrpSpPr>
        <p:grpSpPr>
          <a:xfrm>
            <a:off x="774073" y="3777996"/>
            <a:ext cx="9144000" cy="3429000"/>
            <a:chOff x="774073" y="3777996"/>
            <a:chExt cx="9144000" cy="3429000"/>
          </a:xfrm>
        </p:grpSpPr>
        <p:pic>
          <p:nvPicPr>
            <p:cNvPr id="116" name="object 11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907670" y="3930396"/>
              <a:ext cx="5353811" cy="1620011"/>
            </a:xfrm>
            <a:prstGeom prst="rect">
              <a:avLst/>
            </a:prstGeom>
          </p:spPr>
        </p:pic>
      </p:grpSp>
      <p:sp>
        <p:nvSpPr>
          <p:cNvPr id="118" name="object 1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19" name="object 119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6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0" name="object 1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21</a:t>
            </a:fld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4" name="object 11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612270" y="348996"/>
            <a:ext cx="7487411" cy="2639567"/>
          </a:xfrm>
          <a:prstGeom prst="rect">
            <a:avLst/>
          </a:prstGeom>
        </p:spPr>
      </p:pic>
      <p:grpSp>
        <p:nvGrpSpPr>
          <p:cNvPr id="115" name="object 115"/>
          <p:cNvGrpSpPr/>
          <p:nvPr/>
        </p:nvGrpSpPr>
        <p:grpSpPr>
          <a:xfrm>
            <a:off x="774073" y="3625596"/>
            <a:ext cx="9144000" cy="3581400"/>
            <a:chOff x="774073" y="3625596"/>
            <a:chExt cx="9144000" cy="3581400"/>
          </a:xfrm>
        </p:grpSpPr>
        <p:pic>
          <p:nvPicPr>
            <p:cNvPr id="116" name="object 11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64670" y="3625596"/>
              <a:ext cx="7182611" cy="2258568"/>
            </a:xfrm>
            <a:prstGeom prst="rect">
              <a:avLst/>
            </a:prstGeom>
          </p:spPr>
        </p:pic>
      </p:grpSp>
      <p:sp>
        <p:nvSpPr>
          <p:cNvPr id="118" name="object 1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19" name="object 119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6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0" name="object 1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22</a:t>
            </a:fld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4" name="object 11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850273" y="1339595"/>
            <a:ext cx="8968736" cy="2438399"/>
          </a:xfrm>
          <a:prstGeom prst="rect">
            <a:avLst/>
          </a:prstGeom>
        </p:spPr>
      </p:pic>
      <p:sp>
        <p:nvSpPr>
          <p:cNvPr id="115" name="object 115"/>
          <p:cNvSpPr txBox="1"/>
          <p:nvPr/>
        </p:nvSpPr>
        <p:spPr>
          <a:xfrm>
            <a:off x="4740539" y="1288795"/>
            <a:ext cx="2243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solidFill>
                  <a:srgbClr val="FF0000"/>
                </a:solidFill>
                <a:latin typeface="Cambria"/>
                <a:cs typeface="Cambria"/>
              </a:rPr>
              <a:t>Synthesis</a:t>
            </a:r>
            <a:r>
              <a:rPr sz="1800" b="1" spc="-1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1800" b="1" spc="50" dirty="0">
                <a:solidFill>
                  <a:srgbClr val="FF0000"/>
                </a:solidFill>
                <a:latin typeface="Cambria"/>
                <a:cs typeface="Cambria"/>
              </a:rPr>
              <a:t>continues</a:t>
            </a:r>
            <a:endParaRPr sz="1800">
              <a:latin typeface="Cambria"/>
              <a:cs typeface="Cambria"/>
            </a:endParaRPr>
          </a:p>
        </p:txBody>
      </p:sp>
      <p:grpSp>
        <p:nvGrpSpPr>
          <p:cNvPr id="116" name="object 116"/>
          <p:cNvGrpSpPr/>
          <p:nvPr/>
        </p:nvGrpSpPr>
        <p:grpSpPr>
          <a:xfrm>
            <a:off x="774073" y="3777995"/>
            <a:ext cx="9144000" cy="3429000"/>
            <a:chOff x="774073" y="3777995"/>
            <a:chExt cx="9144000" cy="3429000"/>
          </a:xfrm>
        </p:grpSpPr>
        <p:pic>
          <p:nvPicPr>
            <p:cNvPr id="117" name="object 11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50271" y="3777995"/>
              <a:ext cx="8968740" cy="583692"/>
            </a:xfrm>
            <a:prstGeom prst="rect">
              <a:avLst/>
            </a:prstGeom>
          </p:spPr>
        </p:pic>
      </p:grpSp>
      <p:sp>
        <p:nvSpPr>
          <p:cNvPr id="119" name="object 1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20" name="object 120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6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1" name="object 1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23</a:t>
            </a:fld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4" name="object 11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078873" y="463296"/>
            <a:ext cx="3241544" cy="3314699"/>
          </a:xfrm>
          <a:prstGeom prst="rect">
            <a:avLst/>
          </a:prstGeom>
        </p:spPr>
      </p:pic>
      <p:grpSp>
        <p:nvGrpSpPr>
          <p:cNvPr id="115" name="object 115"/>
          <p:cNvGrpSpPr/>
          <p:nvPr/>
        </p:nvGrpSpPr>
        <p:grpSpPr>
          <a:xfrm>
            <a:off x="4574926" y="864108"/>
            <a:ext cx="5114925" cy="2914015"/>
            <a:chOff x="4574926" y="864108"/>
            <a:chExt cx="5114925" cy="2914015"/>
          </a:xfrm>
        </p:grpSpPr>
        <p:pic>
          <p:nvPicPr>
            <p:cNvPr id="116" name="object 11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574926" y="3473196"/>
              <a:ext cx="999743" cy="304799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489326" y="864108"/>
              <a:ext cx="4200143" cy="2913887"/>
            </a:xfrm>
            <a:prstGeom prst="rect">
              <a:avLst/>
            </a:prstGeom>
          </p:spPr>
        </p:pic>
      </p:grpSp>
      <p:sp>
        <p:nvSpPr>
          <p:cNvPr id="118" name="object 118"/>
          <p:cNvSpPr txBox="1">
            <a:spLocks noGrp="1"/>
          </p:cNvSpPr>
          <p:nvPr>
            <p:ph type="title"/>
          </p:nvPr>
        </p:nvSpPr>
        <p:spPr>
          <a:xfrm>
            <a:off x="3597540" y="526795"/>
            <a:ext cx="47777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/>
              <a:t>ELONGATION</a:t>
            </a:r>
            <a:r>
              <a:rPr sz="2400" spc="-35" dirty="0"/>
              <a:t> </a:t>
            </a:r>
            <a:r>
              <a:rPr sz="2400" dirty="0"/>
              <a:t>OF</a:t>
            </a:r>
            <a:r>
              <a:rPr sz="2400" spc="-35" dirty="0"/>
              <a:t> </a:t>
            </a:r>
            <a:r>
              <a:rPr sz="2400" spc="-5" dirty="0"/>
              <a:t>CHAIN</a:t>
            </a:r>
            <a:r>
              <a:rPr sz="2400" spc="15" dirty="0"/>
              <a:t> </a:t>
            </a:r>
            <a:r>
              <a:rPr sz="1600" spc="-5" dirty="0">
                <a:solidFill>
                  <a:srgbClr val="0000FF"/>
                </a:solidFill>
              </a:rPr>
              <a:t>Mechanism</a:t>
            </a:r>
            <a:endParaRPr sz="1600"/>
          </a:p>
        </p:txBody>
      </p:sp>
      <p:grpSp>
        <p:nvGrpSpPr>
          <p:cNvPr id="119" name="object 119"/>
          <p:cNvGrpSpPr/>
          <p:nvPr/>
        </p:nvGrpSpPr>
        <p:grpSpPr>
          <a:xfrm>
            <a:off x="774073" y="3777995"/>
            <a:ext cx="9144000" cy="3429000"/>
            <a:chOff x="774073" y="3777995"/>
            <a:chExt cx="9144000" cy="3429000"/>
          </a:xfrm>
        </p:grpSpPr>
        <p:pic>
          <p:nvPicPr>
            <p:cNvPr id="120" name="object 12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78871" y="3777995"/>
              <a:ext cx="3241548" cy="2819400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574926" y="3777995"/>
              <a:ext cx="999744" cy="163068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489326" y="3777995"/>
              <a:ext cx="4200144" cy="1981200"/>
            </a:xfrm>
            <a:prstGeom prst="rect">
              <a:avLst/>
            </a:prstGeom>
          </p:spPr>
        </p:pic>
      </p:grpSp>
      <p:sp>
        <p:nvSpPr>
          <p:cNvPr id="124" name="object 1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25" name="object 125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40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6" name="object 1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24</a:t>
            </a:fld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1531" y="347218"/>
            <a:ext cx="9149080" cy="3430904"/>
            <a:chOff x="771531" y="347218"/>
            <a:chExt cx="914908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3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30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7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49" y="413765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5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6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1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8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30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3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3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3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2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5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49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3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8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49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5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1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2" y="491489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5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49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8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5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5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4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8" y="548639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8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2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4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8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79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79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7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59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2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3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6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8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30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2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7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2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8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7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30" y="98983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09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4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30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1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4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522342" y="1017269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0" y="0"/>
                  </a:moveTo>
                  <a:lnTo>
                    <a:pt x="1097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2" y="1017269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476622" y="1021841"/>
              <a:ext cx="123825" cy="0"/>
            </a:xfrm>
            <a:custGeom>
              <a:avLst/>
              <a:gdLst/>
              <a:ahLst/>
              <a:cxnLst/>
              <a:rect l="l" t="t" r="r" b="b"/>
              <a:pathLst>
                <a:path w="123825">
                  <a:moveTo>
                    <a:pt x="0" y="0"/>
                  </a:moveTo>
                  <a:lnTo>
                    <a:pt x="12344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7435474" y="1026413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70">
                  <a:moveTo>
                    <a:pt x="0" y="0"/>
                  </a:moveTo>
                  <a:lnTo>
                    <a:pt x="1280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7334889" y="1030986"/>
              <a:ext cx="146685" cy="0"/>
            </a:xfrm>
            <a:custGeom>
              <a:avLst/>
              <a:gdLst/>
              <a:ahLst/>
              <a:cxnLst/>
              <a:rect l="l" t="t" r="r" b="b"/>
              <a:pathLst>
                <a:path w="146684">
                  <a:moveTo>
                    <a:pt x="0" y="0"/>
                  </a:moveTo>
                  <a:lnTo>
                    <a:pt x="146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30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261738" y="103555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5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5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09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09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3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90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TERMINATION</a:t>
            </a:r>
            <a:r>
              <a:rPr dirty="0"/>
              <a:t> </a:t>
            </a:r>
            <a:r>
              <a:rPr spc="-10" dirty="0"/>
              <a:t>OF</a:t>
            </a:r>
            <a:r>
              <a:rPr spc="-20" dirty="0"/>
              <a:t> </a:t>
            </a:r>
            <a:r>
              <a:rPr spc="-10" dirty="0"/>
              <a:t>SYNTHE</a:t>
            </a:r>
            <a:r>
              <a:rPr strike="sngStrike" spc="-10" dirty="0"/>
              <a:t>SIS</a:t>
            </a:r>
          </a:p>
        </p:txBody>
      </p:sp>
      <p:sp>
        <p:nvSpPr>
          <p:cNvPr id="115" name="object 115"/>
          <p:cNvSpPr txBox="1"/>
          <p:nvPr/>
        </p:nvSpPr>
        <p:spPr>
          <a:xfrm>
            <a:off x="1387741" y="1183639"/>
            <a:ext cx="796226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35" dirty="0">
                <a:solidFill>
                  <a:srgbClr val="0000FF"/>
                </a:solidFill>
                <a:latin typeface="Cambria"/>
                <a:cs typeface="Cambria"/>
              </a:rPr>
              <a:t>Termination</a:t>
            </a:r>
            <a:r>
              <a:rPr sz="1600" b="1" spc="4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20" dirty="0">
                <a:solidFill>
                  <a:srgbClr val="0000FF"/>
                </a:solidFill>
                <a:latin typeface="Cambria"/>
                <a:cs typeface="Cambria"/>
              </a:rPr>
              <a:t>of</a:t>
            </a:r>
            <a:r>
              <a:rPr sz="1600" b="1" spc="5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105" dirty="0">
                <a:solidFill>
                  <a:srgbClr val="0000FF"/>
                </a:solidFill>
                <a:latin typeface="Cambria"/>
                <a:cs typeface="Cambria"/>
              </a:rPr>
              <a:t>RNA</a:t>
            </a:r>
            <a:r>
              <a:rPr sz="1600" b="1" spc="50" dirty="0">
                <a:solidFill>
                  <a:srgbClr val="0000FF"/>
                </a:solidFill>
                <a:latin typeface="Cambria"/>
                <a:cs typeface="Cambria"/>
              </a:rPr>
              <a:t> synthesis </a:t>
            </a:r>
            <a:r>
              <a:rPr sz="1600" b="1" spc="60" dirty="0">
                <a:solidFill>
                  <a:srgbClr val="0000FF"/>
                </a:solidFill>
                <a:latin typeface="Cambria"/>
                <a:cs typeface="Cambria"/>
              </a:rPr>
              <a:t>occurs</a:t>
            </a:r>
            <a:r>
              <a:rPr sz="1600" b="1" spc="5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20" dirty="0">
                <a:solidFill>
                  <a:srgbClr val="0000FF"/>
                </a:solidFill>
                <a:latin typeface="Cambria"/>
                <a:cs typeface="Cambria"/>
              </a:rPr>
              <a:t>at</a:t>
            </a:r>
            <a:r>
              <a:rPr sz="1600" b="1" spc="7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75" dirty="0">
                <a:solidFill>
                  <a:srgbClr val="0000FF"/>
                </a:solidFill>
                <a:latin typeface="Cambria"/>
                <a:cs typeface="Cambria"/>
              </a:rPr>
              <a:t>specific</a:t>
            </a:r>
            <a:r>
              <a:rPr sz="1600" b="1" spc="5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65" dirty="0">
                <a:solidFill>
                  <a:srgbClr val="0000FF"/>
                </a:solidFill>
                <a:latin typeface="Cambria"/>
                <a:cs typeface="Cambria"/>
              </a:rPr>
              <a:t>base</a:t>
            </a:r>
            <a:r>
              <a:rPr sz="1600" b="1" spc="4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65" dirty="0">
                <a:solidFill>
                  <a:srgbClr val="0000FF"/>
                </a:solidFill>
                <a:latin typeface="Cambria"/>
                <a:cs typeface="Cambria"/>
              </a:rPr>
              <a:t>sequences </a:t>
            </a:r>
            <a:r>
              <a:rPr sz="1600" b="1" spc="25" dirty="0">
                <a:solidFill>
                  <a:srgbClr val="0000FF"/>
                </a:solidFill>
                <a:latin typeface="Cambria"/>
                <a:cs typeface="Cambria"/>
              </a:rPr>
              <a:t>within</a:t>
            </a:r>
            <a:r>
              <a:rPr sz="1600" b="1" spc="6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20" dirty="0">
                <a:solidFill>
                  <a:srgbClr val="0000FF"/>
                </a:solidFill>
                <a:latin typeface="Cambria"/>
                <a:cs typeface="Cambria"/>
              </a:rPr>
              <a:t>the</a:t>
            </a:r>
            <a:r>
              <a:rPr sz="1600" b="1" spc="4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120" dirty="0">
                <a:solidFill>
                  <a:srgbClr val="0000FF"/>
                </a:solidFill>
                <a:latin typeface="Cambria"/>
                <a:cs typeface="Cambria"/>
              </a:rPr>
              <a:t>DNA </a:t>
            </a:r>
            <a:r>
              <a:rPr sz="1600" b="1" spc="-33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80" dirty="0">
                <a:solidFill>
                  <a:srgbClr val="0000FF"/>
                </a:solidFill>
                <a:latin typeface="Cambria"/>
                <a:cs typeface="Cambria"/>
              </a:rPr>
              <a:t>molecule.</a:t>
            </a:r>
            <a:endParaRPr sz="16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600" b="1" spc="60" dirty="0">
                <a:solidFill>
                  <a:srgbClr val="0000FF"/>
                </a:solidFill>
                <a:latin typeface="Cambria"/>
                <a:cs typeface="Cambria"/>
              </a:rPr>
              <a:t>These</a:t>
            </a:r>
            <a:r>
              <a:rPr sz="1600" b="1" spc="2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65" dirty="0">
                <a:solidFill>
                  <a:srgbClr val="0000FF"/>
                </a:solidFill>
                <a:latin typeface="Cambria"/>
                <a:cs typeface="Cambria"/>
              </a:rPr>
              <a:t>sequences</a:t>
            </a:r>
            <a:r>
              <a:rPr sz="1600" b="1" spc="5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40" dirty="0">
                <a:solidFill>
                  <a:srgbClr val="0000FF"/>
                </a:solidFill>
                <a:latin typeface="Cambria"/>
                <a:cs typeface="Cambria"/>
              </a:rPr>
              <a:t>are</a:t>
            </a:r>
            <a:r>
              <a:rPr sz="1600" b="1" spc="3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20" dirty="0">
                <a:solidFill>
                  <a:srgbClr val="0000FF"/>
                </a:solidFill>
                <a:latin typeface="Cambria"/>
                <a:cs typeface="Cambria"/>
              </a:rPr>
              <a:t>of</a:t>
            </a:r>
            <a:r>
              <a:rPr sz="1600" b="1" spc="3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-20" dirty="0">
                <a:solidFill>
                  <a:srgbClr val="0000FF"/>
                </a:solidFill>
                <a:latin typeface="Cambria"/>
                <a:cs typeface="Cambria"/>
              </a:rPr>
              <a:t>two</a:t>
            </a:r>
            <a:r>
              <a:rPr sz="1600" b="1" spc="3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60" dirty="0">
                <a:solidFill>
                  <a:srgbClr val="0000FF"/>
                </a:solidFill>
                <a:latin typeface="Cambria"/>
                <a:cs typeface="Cambria"/>
              </a:rPr>
              <a:t>types,</a:t>
            </a:r>
            <a:endParaRPr sz="16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600" b="1" spc="60" dirty="0">
                <a:solidFill>
                  <a:srgbClr val="0000FF"/>
                </a:solidFill>
                <a:latin typeface="Cambria"/>
                <a:cs typeface="Cambria"/>
              </a:rPr>
              <a:t>1.</a:t>
            </a:r>
            <a:r>
              <a:rPr sz="1600" b="1" spc="-7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65" dirty="0">
                <a:solidFill>
                  <a:srgbClr val="0000FF"/>
                </a:solidFill>
                <a:latin typeface="Cambria"/>
                <a:cs typeface="Cambria"/>
              </a:rPr>
              <a:t>Simple</a:t>
            </a:r>
            <a:r>
              <a:rPr sz="1600" b="1" spc="5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35" dirty="0">
                <a:solidFill>
                  <a:srgbClr val="0000FF"/>
                </a:solidFill>
                <a:latin typeface="Cambria"/>
                <a:cs typeface="Cambria"/>
              </a:rPr>
              <a:t>terminators</a:t>
            </a:r>
            <a:r>
              <a:rPr sz="1600" b="1" spc="4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95" dirty="0">
                <a:solidFill>
                  <a:srgbClr val="0000FF"/>
                </a:solidFill>
                <a:latin typeface="Cambria"/>
                <a:cs typeface="Cambria"/>
              </a:rPr>
              <a:t>&amp;</a:t>
            </a:r>
            <a:r>
              <a:rPr sz="1600" b="1" spc="5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60" dirty="0">
                <a:solidFill>
                  <a:srgbClr val="0000FF"/>
                </a:solidFill>
                <a:latin typeface="Cambria"/>
                <a:cs typeface="Cambria"/>
              </a:rPr>
              <a:t>2.</a:t>
            </a:r>
            <a:r>
              <a:rPr sz="1600" b="1" spc="-18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35" dirty="0">
                <a:solidFill>
                  <a:srgbClr val="0000FF"/>
                </a:solidFill>
                <a:latin typeface="Cambria"/>
                <a:cs typeface="Cambria"/>
              </a:rPr>
              <a:t>Termination</a:t>
            </a:r>
            <a:r>
              <a:rPr sz="1600" b="1" spc="5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40" dirty="0">
                <a:solidFill>
                  <a:srgbClr val="0000FF"/>
                </a:solidFill>
                <a:latin typeface="Cambria"/>
                <a:cs typeface="Cambria"/>
              </a:rPr>
              <a:t>factors</a:t>
            </a:r>
            <a:r>
              <a:rPr sz="1600" b="1" spc="5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25" dirty="0">
                <a:solidFill>
                  <a:srgbClr val="0000FF"/>
                </a:solidFill>
                <a:latin typeface="Cambria"/>
                <a:cs typeface="Cambria"/>
              </a:rPr>
              <a:t>dependent</a:t>
            </a:r>
            <a:r>
              <a:rPr sz="1600" b="1" spc="2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540141" y="3119118"/>
            <a:ext cx="2470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800" b="1" spc="-5" dirty="0">
                <a:solidFill>
                  <a:srgbClr val="CC3200"/>
                </a:solidFill>
                <a:latin typeface="Arial"/>
                <a:cs typeface="Arial"/>
              </a:rPr>
              <a:t>1.	Simple</a:t>
            </a:r>
            <a:r>
              <a:rPr sz="1800" b="1" spc="-80" dirty="0">
                <a:solidFill>
                  <a:srgbClr val="CC3200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CC3200"/>
                </a:solidFill>
                <a:latin typeface="Arial"/>
                <a:cs typeface="Arial"/>
              </a:rPr>
              <a:t>Termination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7" name="object 117"/>
          <p:cNvGrpSpPr/>
          <p:nvPr/>
        </p:nvGrpSpPr>
        <p:grpSpPr>
          <a:xfrm>
            <a:off x="774073" y="2458211"/>
            <a:ext cx="9144000" cy="4749165"/>
            <a:chOff x="774073" y="2458211"/>
            <a:chExt cx="9144000" cy="4749165"/>
          </a:xfrm>
        </p:grpSpPr>
        <p:pic>
          <p:nvPicPr>
            <p:cNvPr id="118" name="object 11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346326" y="2458211"/>
              <a:ext cx="4200144" cy="3758183"/>
            </a:xfrm>
            <a:prstGeom prst="rect">
              <a:avLst/>
            </a:prstGeom>
          </p:spPr>
        </p:pic>
      </p:grpSp>
      <p:sp>
        <p:nvSpPr>
          <p:cNvPr id="120" name="object 120"/>
          <p:cNvSpPr txBox="1"/>
          <p:nvPr/>
        </p:nvSpPr>
        <p:spPr>
          <a:xfrm>
            <a:off x="1462417" y="3279930"/>
            <a:ext cx="2738755" cy="219265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00"/>
              </a:spcBef>
            </a:pPr>
            <a:r>
              <a:rPr sz="1600" b="1" spc="-5" dirty="0">
                <a:solidFill>
                  <a:srgbClr val="0000FF"/>
                </a:solidFill>
                <a:latin typeface="Arial"/>
                <a:cs typeface="Arial"/>
              </a:rPr>
              <a:t>Features</a:t>
            </a:r>
            <a:r>
              <a:rPr sz="1600" b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00FF"/>
                </a:solidFill>
                <a:latin typeface="Arial"/>
                <a:cs typeface="Arial"/>
              </a:rPr>
              <a:t>are</a:t>
            </a:r>
            <a:endParaRPr sz="16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800"/>
              </a:spcBef>
              <a:buAutoNum type="arabicPeriod"/>
              <a:tabLst>
                <a:tab pos="215900" algn="l"/>
              </a:tabLst>
            </a:pPr>
            <a:r>
              <a:rPr sz="1400" b="1" spc="55" dirty="0">
                <a:solidFill>
                  <a:srgbClr val="6500CC"/>
                </a:solidFill>
                <a:latin typeface="Cambria"/>
                <a:cs typeface="Cambria"/>
              </a:rPr>
              <a:t>Sequence </a:t>
            </a:r>
            <a:r>
              <a:rPr sz="1400" b="1" spc="40" dirty="0">
                <a:solidFill>
                  <a:srgbClr val="6500CC"/>
                </a:solidFill>
                <a:latin typeface="Cambria"/>
                <a:cs typeface="Cambria"/>
              </a:rPr>
              <a:t>in </a:t>
            </a:r>
            <a:r>
              <a:rPr sz="1400" b="1" spc="25" dirty="0">
                <a:solidFill>
                  <a:srgbClr val="6500CC"/>
                </a:solidFill>
                <a:latin typeface="Cambria"/>
                <a:cs typeface="Cambria"/>
              </a:rPr>
              <a:t>one </a:t>
            </a:r>
            <a:r>
              <a:rPr sz="1400" b="1" spc="110" dirty="0">
                <a:solidFill>
                  <a:srgbClr val="6500CC"/>
                </a:solidFill>
                <a:latin typeface="Cambria"/>
                <a:cs typeface="Cambria"/>
              </a:rPr>
              <a:t>DNA </a:t>
            </a:r>
            <a:r>
              <a:rPr sz="1400" b="1" spc="20" dirty="0">
                <a:solidFill>
                  <a:srgbClr val="6500CC"/>
                </a:solidFill>
                <a:latin typeface="Cambria"/>
                <a:cs typeface="Cambria"/>
              </a:rPr>
              <a:t>strand </a:t>
            </a:r>
            <a:r>
              <a:rPr sz="1400" b="1" spc="-29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25" dirty="0">
                <a:solidFill>
                  <a:srgbClr val="6500CC"/>
                </a:solidFill>
                <a:latin typeface="Cambria"/>
                <a:cs typeface="Cambria"/>
              </a:rPr>
              <a:t>would</a:t>
            </a:r>
            <a:r>
              <a:rPr sz="1400" b="1" spc="30" dirty="0">
                <a:solidFill>
                  <a:srgbClr val="6500CC"/>
                </a:solidFill>
                <a:latin typeface="Cambria"/>
                <a:cs typeface="Cambria"/>
              </a:rPr>
              <a:t> read</a:t>
            </a:r>
            <a:r>
              <a:rPr sz="1400" b="1" spc="3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50" dirty="0">
                <a:solidFill>
                  <a:srgbClr val="6500CC"/>
                </a:solidFill>
                <a:latin typeface="Cambria"/>
                <a:cs typeface="Cambria"/>
              </a:rPr>
              <a:t>like</a:t>
            </a:r>
            <a:r>
              <a:rPr sz="1400" b="1" spc="5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110" dirty="0">
                <a:solidFill>
                  <a:srgbClr val="6500CC"/>
                </a:solidFill>
                <a:latin typeface="Cambria"/>
                <a:cs typeface="Cambria"/>
              </a:rPr>
              <a:t>ABCDE-XYZ- </a:t>
            </a:r>
            <a:r>
              <a:rPr sz="1400" b="1" spc="-29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120" dirty="0">
                <a:solidFill>
                  <a:srgbClr val="6500CC"/>
                </a:solidFill>
                <a:latin typeface="Cambria"/>
                <a:cs typeface="Cambria"/>
              </a:rPr>
              <a:t>E</a:t>
            </a:r>
            <a:r>
              <a:rPr sz="1400" b="1" spc="40" dirty="0">
                <a:solidFill>
                  <a:srgbClr val="6500CC"/>
                </a:solidFill>
                <a:latin typeface="Cambria"/>
                <a:cs typeface="Cambria"/>
              </a:rPr>
              <a:t>'</a:t>
            </a:r>
            <a:r>
              <a:rPr sz="1400" b="1" spc="125" dirty="0">
                <a:solidFill>
                  <a:srgbClr val="6500CC"/>
                </a:solidFill>
                <a:latin typeface="Cambria"/>
                <a:cs typeface="Cambria"/>
              </a:rPr>
              <a:t>D</a:t>
            </a:r>
            <a:r>
              <a:rPr sz="1400" b="1" spc="40" dirty="0">
                <a:solidFill>
                  <a:srgbClr val="6500CC"/>
                </a:solidFill>
                <a:latin typeface="Cambria"/>
                <a:cs typeface="Cambria"/>
              </a:rPr>
              <a:t>'</a:t>
            </a:r>
            <a:r>
              <a:rPr sz="1400" b="1" spc="270" dirty="0">
                <a:solidFill>
                  <a:srgbClr val="6500CC"/>
                </a:solidFill>
                <a:latin typeface="Cambria"/>
                <a:cs typeface="Cambria"/>
              </a:rPr>
              <a:t>C</a:t>
            </a:r>
            <a:r>
              <a:rPr sz="1400" b="1" spc="40" dirty="0">
                <a:solidFill>
                  <a:srgbClr val="6500CC"/>
                </a:solidFill>
                <a:latin typeface="Cambria"/>
                <a:cs typeface="Cambria"/>
              </a:rPr>
              <a:t>'</a:t>
            </a:r>
            <a:r>
              <a:rPr sz="1400" b="1" spc="55" dirty="0">
                <a:solidFill>
                  <a:srgbClr val="6500CC"/>
                </a:solidFill>
                <a:latin typeface="Cambria"/>
                <a:cs typeface="Cambria"/>
              </a:rPr>
              <a:t>B</a:t>
            </a:r>
            <a:r>
              <a:rPr sz="1400" b="1" spc="25" dirty="0">
                <a:solidFill>
                  <a:srgbClr val="6500CC"/>
                </a:solidFill>
                <a:latin typeface="Cambria"/>
                <a:cs typeface="Cambria"/>
              </a:rPr>
              <a:t>'</a:t>
            </a:r>
            <a:r>
              <a:rPr sz="1400" b="1" spc="55" dirty="0">
                <a:solidFill>
                  <a:srgbClr val="6500CC"/>
                </a:solidFill>
                <a:latin typeface="Cambria"/>
                <a:cs typeface="Cambria"/>
              </a:rPr>
              <a:t>A</a:t>
            </a:r>
            <a:r>
              <a:rPr sz="1400" b="1" spc="40" dirty="0">
                <a:solidFill>
                  <a:srgbClr val="6500CC"/>
                </a:solidFill>
                <a:latin typeface="Cambria"/>
                <a:cs typeface="Cambria"/>
              </a:rPr>
              <a:t>'</a:t>
            </a:r>
            <a:r>
              <a:rPr sz="1400" b="1" spc="170" dirty="0">
                <a:solidFill>
                  <a:srgbClr val="6500CC"/>
                </a:solidFill>
                <a:latin typeface="Cambria"/>
                <a:cs typeface="Cambria"/>
              </a:rPr>
              <a:t>.</a:t>
            </a:r>
            <a:r>
              <a:rPr sz="1400" spc="-155" dirty="0">
                <a:solidFill>
                  <a:srgbClr val="6500CC"/>
                </a:solidFill>
                <a:latin typeface="Times New Roman"/>
                <a:cs typeface="Times New Roman"/>
              </a:rPr>
              <a:t> </a:t>
            </a:r>
            <a:r>
              <a:rPr sz="1400" b="1" spc="50" dirty="0">
                <a:solidFill>
                  <a:srgbClr val="6500CC"/>
                </a:solidFill>
                <a:latin typeface="Cambria"/>
                <a:cs typeface="Cambria"/>
              </a:rPr>
              <a:t>T</a:t>
            </a:r>
            <a:r>
              <a:rPr sz="1400" b="1" spc="35" dirty="0">
                <a:solidFill>
                  <a:srgbClr val="6500CC"/>
                </a:solidFill>
                <a:latin typeface="Cambria"/>
                <a:cs typeface="Cambria"/>
              </a:rPr>
              <a:t>hus</a:t>
            </a:r>
            <a:r>
              <a:rPr sz="1400" b="1" spc="170" dirty="0">
                <a:solidFill>
                  <a:srgbClr val="6500CC"/>
                </a:solidFill>
                <a:latin typeface="Cambria"/>
                <a:cs typeface="Cambria"/>
              </a:rPr>
              <a:t>,</a:t>
            </a:r>
            <a:r>
              <a:rPr sz="1400" spc="-10" dirty="0">
                <a:solidFill>
                  <a:srgbClr val="6500CC"/>
                </a:solidFill>
                <a:latin typeface="Times New Roman"/>
                <a:cs typeface="Times New Roman"/>
              </a:rPr>
              <a:t> </a:t>
            </a:r>
            <a:r>
              <a:rPr sz="1400" b="1" spc="-35" dirty="0">
                <a:solidFill>
                  <a:srgbClr val="6500CC"/>
                </a:solidFill>
                <a:latin typeface="Cambria"/>
                <a:cs typeface="Cambria"/>
              </a:rPr>
              <a:t>t</a:t>
            </a:r>
            <a:r>
              <a:rPr sz="1400" b="1" spc="35" dirty="0">
                <a:solidFill>
                  <a:srgbClr val="6500CC"/>
                </a:solidFill>
                <a:latin typeface="Cambria"/>
                <a:cs typeface="Cambria"/>
              </a:rPr>
              <a:t>h</a:t>
            </a:r>
            <a:r>
              <a:rPr sz="1400" b="1" spc="50" dirty="0">
                <a:solidFill>
                  <a:srgbClr val="6500CC"/>
                </a:solidFill>
                <a:latin typeface="Cambria"/>
                <a:cs typeface="Cambria"/>
              </a:rPr>
              <a:t>i</a:t>
            </a:r>
            <a:r>
              <a:rPr sz="1400" b="1" spc="70" dirty="0">
                <a:solidFill>
                  <a:srgbClr val="6500CC"/>
                </a:solidFill>
                <a:latin typeface="Cambria"/>
                <a:cs typeface="Cambria"/>
              </a:rPr>
              <a:t>s</a:t>
            </a:r>
            <a:r>
              <a:rPr sz="1400" dirty="0">
                <a:solidFill>
                  <a:srgbClr val="6500CC"/>
                </a:solidFill>
                <a:latin typeface="Times New Roman"/>
                <a:cs typeface="Times New Roman"/>
              </a:rPr>
              <a:t> </a:t>
            </a:r>
            <a:r>
              <a:rPr sz="1400" b="1" spc="70" dirty="0">
                <a:solidFill>
                  <a:srgbClr val="6500CC"/>
                </a:solidFill>
                <a:latin typeface="Cambria"/>
                <a:cs typeface="Cambria"/>
              </a:rPr>
              <a:t>s</a:t>
            </a:r>
            <a:r>
              <a:rPr sz="1400" b="1" spc="45" dirty="0">
                <a:solidFill>
                  <a:srgbClr val="6500CC"/>
                </a:solidFill>
                <a:latin typeface="Cambria"/>
                <a:cs typeface="Cambria"/>
              </a:rPr>
              <a:t>e</a:t>
            </a:r>
            <a:r>
              <a:rPr sz="1400" b="1" spc="30" dirty="0">
                <a:solidFill>
                  <a:srgbClr val="6500CC"/>
                </a:solidFill>
                <a:latin typeface="Cambria"/>
                <a:cs typeface="Cambria"/>
              </a:rPr>
              <a:t>q</a:t>
            </a:r>
            <a:r>
              <a:rPr sz="1400" b="1" spc="25" dirty="0">
                <a:solidFill>
                  <a:srgbClr val="6500CC"/>
                </a:solidFill>
                <a:latin typeface="Cambria"/>
                <a:cs typeface="Cambria"/>
              </a:rPr>
              <a:t>u</a:t>
            </a:r>
            <a:r>
              <a:rPr sz="1400" b="1" spc="45" dirty="0">
                <a:solidFill>
                  <a:srgbClr val="6500CC"/>
                </a:solidFill>
                <a:latin typeface="Cambria"/>
                <a:cs typeface="Cambria"/>
              </a:rPr>
              <a:t>e</a:t>
            </a:r>
            <a:r>
              <a:rPr sz="1400" b="1" spc="15" dirty="0">
                <a:solidFill>
                  <a:srgbClr val="6500CC"/>
                </a:solidFill>
                <a:latin typeface="Cambria"/>
                <a:cs typeface="Cambria"/>
              </a:rPr>
              <a:t>n</a:t>
            </a:r>
            <a:r>
              <a:rPr sz="1400" b="1" spc="114" dirty="0">
                <a:solidFill>
                  <a:srgbClr val="6500CC"/>
                </a:solidFill>
                <a:latin typeface="Cambria"/>
                <a:cs typeface="Cambria"/>
              </a:rPr>
              <a:t>c</a:t>
            </a:r>
            <a:r>
              <a:rPr sz="1400" b="1" spc="40" dirty="0">
                <a:solidFill>
                  <a:srgbClr val="6500CC"/>
                </a:solidFill>
                <a:latin typeface="Cambria"/>
                <a:cs typeface="Cambria"/>
              </a:rPr>
              <a:t>e </a:t>
            </a:r>
            <a:r>
              <a:rPr sz="1400" spc="25" dirty="0">
                <a:solidFill>
                  <a:srgbClr val="6500CC"/>
                </a:solidFill>
                <a:latin typeface="Times New Roman"/>
                <a:cs typeface="Times New Roman"/>
              </a:rPr>
              <a:t> </a:t>
            </a:r>
            <a:r>
              <a:rPr sz="1400" b="1" spc="60" dirty="0">
                <a:solidFill>
                  <a:srgbClr val="6500CC"/>
                </a:solidFill>
                <a:latin typeface="Cambria"/>
                <a:cs typeface="Cambria"/>
              </a:rPr>
              <a:t>is </a:t>
            </a:r>
            <a:r>
              <a:rPr sz="1400" b="1" spc="55" dirty="0">
                <a:solidFill>
                  <a:srgbClr val="6500CC"/>
                </a:solidFill>
                <a:latin typeface="Cambria"/>
                <a:cs typeface="Cambria"/>
              </a:rPr>
              <a:t>capable </a:t>
            </a:r>
            <a:r>
              <a:rPr sz="1400" b="1" spc="20" dirty="0">
                <a:solidFill>
                  <a:srgbClr val="6500CC"/>
                </a:solidFill>
                <a:latin typeface="Cambria"/>
                <a:cs typeface="Cambria"/>
              </a:rPr>
              <a:t>of intrastrand </a:t>
            </a:r>
            <a:r>
              <a:rPr sz="1400" b="1" spc="55" dirty="0">
                <a:solidFill>
                  <a:srgbClr val="6500CC"/>
                </a:solidFill>
                <a:latin typeface="Cambria"/>
                <a:cs typeface="Cambria"/>
              </a:rPr>
              <a:t>base </a:t>
            </a:r>
            <a:r>
              <a:rPr sz="1400" b="1" spc="6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55" dirty="0">
                <a:solidFill>
                  <a:srgbClr val="6500CC"/>
                </a:solidFill>
                <a:latin typeface="Cambria"/>
                <a:cs typeface="Cambria"/>
              </a:rPr>
              <a:t>pairing,</a:t>
            </a:r>
            <a:r>
              <a:rPr sz="1400" b="1" spc="6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65" dirty="0">
                <a:solidFill>
                  <a:srgbClr val="6500CC"/>
                </a:solidFill>
                <a:latin typeface="Cambria"/>
                <a:cs typeface="Cambria"/>
              </a:rPr>
              <a:t>forming</a:t>
            </a:r>
            <a:r>
              <a:rPr sz="1400" b="1" spc="7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65" dirty="0">
                <a:solidFill>
                  <a:srgbClr val="6500CC"/>
                </a:solidFill>
                <a:latin typeface="Cambria"/>
                <a:cs typeface="Cambria"/>
              </a:rPr>
              <a:t>a</a:t>
            </a:r>
            <a:r>
              <a:rPr sz="1400" b="1" spc="7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40" dirty="0">
                <a:solidFill>
                  <a:srgbClr val="6500CC"/>
                </a:solidFill>
                <a:latin typeface="Cambria"/>
                <a:cs typeface="Cambria"/>
              </a:rPr>
              <a:t>stem-and- </a:t>
            </a:r>
            <a:r>
              <a:rPr sz="1400" b="1" spc="-29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25" dirty="0">
                <a:solidFill>
                  <a:srgbClr val="6500CC"/>
                </a:solidFill>
                <a:latin typeface="Cambria"/>
                <a:cs typeface="Cambria"/>
              </a:rPr>
              <a:t>loop</a:t>
            </a:r>
            <a:r>
              <a:rPr sz="1400" b="1" spc="1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40" dirty="0">
                <a:solidFill>
                  <a:srgbClr val="6500CC"/>
                </a:solidFill>
                <a:latin typeface="Cambria"/>
                <a:cs typeface="Cambria"/>
              </a:rPr>
              <a:t>in</a:t>
            </a:r>
            <a:r>
              <a:rPr sz="1400" b="1" spc="4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20" dirty="0">
                <a:solidFill>
                  <a:srgbClr val="6500CC"/>
                </a:solidFill>
                <a:latin typeface="Cambria"/>
                <a:cs typeface="Cambria"/>
              </a:rPr>
              <a:t>the</a:t>
            </a:r>
            <a:r>
              <a:rPr sz="1400" b="1" spc="3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95" dirty="0">
                <a:solidFill>
                  <a:srgbClr val="6500CC"/>
                </a:solidFill>
                <a:latin typeface="Cambria"/>
                <a:cs typeface="Cambria"/>
              </a:rPr>
              <a:t>RNA</a:t>
            </a:r>
            <a:r>
              <a:rPr sz="1400" b="1" spc="4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30" dirty="0">
                <a:solidFill>
                  <a:srgbClr val="6500CC"/>
                </a:solidFill>
                <a:latin typeface="Cambria"/>
                <a:cs typeface="Cambria"/>
              </a:rPr>
              <a:t>transcript</a:t>
            </a:r>
            <a:endParaRPr sz="1400">
              <a:latin typeface="Cambria"/>
              <a:cs typeface="Cambria"/>
            </a:endParaRPr>
          </a:p>
          <a:p>
            <a:pPr marL="12700" marR="5080" algn="just">
              <a:lnSpc>
                <a:spcPct val="100000"/>
              </a:lnSpc>
              <a:buAutoNum type="arabicPeriod"/>
              <a:tabLst>
                <a:tab pos="224790" algn="l"/>
              </a:tabLst>
            </a:pPr>
            <a:r>
              <a:rPr sz="1400" b="1" spc="65" dirty="0">
                <a:solidFill>
                  <a:srgbClr val="6500CC"/>
                </a:solidFill>
                <a:latin typeface="Cambria"/>
                <a:cs typeface="Cambria"/>
              </a:rPr>
              <a:t>Near </a:t>
            </a:r>
            <a:r>
              <a:rPr sz="1400" b="1" spc="20" dirty="0">
                <a:solidFill>
                  <a:srgbClr val="6500CC"/>
                </a:solidFill>
                <a:latin typeface="Cambria"/>
                <a:cs typeface="Cambria"/>
              </a:rPr>
              <a:t>the </a:t>
            </a:r>
            <a:r>
              <a:rPr sz="1400" b="1" spc="25" dirty="0">
                <a:solidFill>
                  <a:srgbClr val="6500CC"/>
                </a:solidFill>
                <a:latin typeface="Cambria"/>
                <a:cs typeface="Cambria"/>
              </a:rPr>
              <a:t>loop </a:t>
            </a:r>
            <a:r>
              <a:rPr sz="1400" b="1" spc="40" dirty="0">
                <a:solidFill>
                  <a:srgbClr val="6500CC"/>
                </a:solidFill>
                <a:latin typeface="Cambria"/>
                <a:cs typeface="Cambria"/>
              </a:rPr>
              <a:t>end </a:t>
            </a:r>
            <a:r>
              <a:rPr sz="1400" b="1" spc="15" dirty="0">
                <a:solidFill>
                  <a:srgbClr val="6500CC"/>
                </a:solidFill>
                <a:latin typeface="Cambria"/>
                <a:cs typeface="Cambria"/>
              </a:rPr>
              <a:t>there </a:t>
            </a:r>
            <a:r>
              <a:rPr sz="1400" b="1" spc="60" dirty="0">
                <a:solidFill>
                  <a:srgbClr val="6500CC"/>
                </a:solidFill>
                <a:latin typeface="Cambria"/>
                <a:cs typeface="Cambria"/>
              </a:rPr>
              <a:t>is </a:t>
            </a:r>
            <a:r>
              <a:rPr sz="1400" b="1" spc="65" dirty="0">
                <a:solidFill>
                  <a:srgbClr val="6500CC"/>
                </a:solidFill>
                <a:latin typeface="Cambria"/>
                <a:cs typeface="Cambria"/>
              </a:rPr>
              <a:t>a </a:t>
            </a:r>
            <a:r>
              <a:rPr sz="1400" b="1" spc="7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65" dirty="0">
                <a:solidFill>
                  <a:srgbClr val="6500CC"/>
                </a:solidFill>
                <a:latin typeface="Cambria"/>
                <a:cs typeface="Cambria"/>
              </a:rPr>
              <a:t>high</a:t>
            </a:r>
            <a:r>
              <a:rPr sz="1400" b="1" spc="3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280" dirty="0">
                <a:solidFill>
                  <a:srgbClr val="6500CC"/>
                </a:solidFill>
                <a:latin typeface="Cambria"/>
                <a:cs typeface="Cambria"/>
              </a:rPr>
              <a:t>G</a:t>
            </a:r>
            <a:r>
              <a:rPr sz="1400" b="1" spc="4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105" dirty="0">
                <a:solidFill>
                  <a:srgbClr val="6500CC"/>
                </a:solidFill>
                <a:latin typeface="Cambria"/>
                <a:cs typeface="Cambria"/>
              </a:rPr>
              <a:t>+</a:t>
            </a:r>
            <a:r>
              <a:rPr sz="1400" b="1" spc="3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290" dirty="0">
                <a:solidFill>
                  <a:srgbClr val="6500CC"/>
                </a:solidFill>
                <a:latin typeface="Cambria"/>
                <a:cs typeface="Cambria"/>
              </a:rPr>
              <a:t>C</a:t>
            </a:r>
            <a:r>
              <a:rPr sz="1400" b="1" spc="2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70" dirty="0">
                <a:solidFill>
                  <a:srgbClr val="6500CC"/>
                </a:solidFill>
                <a:latin typeface="Cambria"/>
                <a:cs typeface="Cambria"/>
              </a:rPr>
              <a:t>sequence.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122" name="object 1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23" name="object 123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5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4" name="object 1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25</a:t>
            </a:fld>
            <a:endParaRPr dirty="0"/>
          </a:p>
        </p:txBody>
      </p:sp>
      <p:sp>
        <p:nvSpPr>
          <p:cNvPr id="121" name="object 121"/>
          <p:cNvSpPr txBox="1"/>
          <p:nvPr/>
        </p:nvSpPr>
        <p:spPr>
          <a:xfrm>
            <a:off x="1462417" y="5446265"/>
            <a:ext cx="2738755" cy="44830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639"/>
              </a:lnSpc>
              <a:spcBef>
                <a:spcPts val="190"/>
              </a:spcBef>
              <a:tabLst>
                <a:tab pos="352425" algn="l"/>
                <a:tab pos="931544" algn="l"/>
                <a:tab pos="1277620" algn="l"/>
                <a:tab pos="2214245" algn="l"/>
                <a:tab pos="2621280" algn="l"/>
              </a:tabLst>
            </a:pPr>
            <a:r>
              <a:rPr sz="1400" b="1" spc="-50" dirty="0">
                <a:solidFill>
                  <a:srgbClr val="6500CC"/>
                </a:solidFill>
                <a:latin typeface="Cambria"/>
                <a:cs typeface="Cambria"/>
              </a:rPr>
              <a:t>3</a:t>
            </a:r>
            <a:r>
              <a:rPr sz="1400" b="1" spc="170" dirty="0">
                <a:solidFill>
                  <a:srgbClr val="6500CC"/>
                </a:solidFill>
                <a:latin typeface="Cambria"/>
                <a:cs typeface="Cambria"/>
              </a:rPr>
              <a:t>.</a:t>
            </a:r>
            <a:r>
              <a:rPr sz="1400" dirty="0">
                <a:solidFill>
                  <a:srgbClr val="6500CC"/>
                </a:solidFill>
                <a:latin typeface="Times New Roman"/>
                <a:cs typeface="Times New Roman"/>
              </a:rPr>
              <a:t>	</a:t>
            </a:r>
            <a:r>
              <a:rPr sz="1400" b="1" spc="50" dirty="0">
                <a:solidFill>
                  <a:srgbClr val="6500CC"/>
                </a:solidFill>
                <a:latin typeface="Cambria"/>
                <a:cs typeface="Cambria"/>
              </a:rPr>
              <a:t>T</a:t>
            </a:r>
            <a:r>
              <a:rPr sz="1400" b="1" spc="35" dirty="0">
                <a:solidFill>
                  <a:srgbClr val="6500CC"/>
                </a:solidFill>
                <a:latin typeface="Cambria"/>
                <a:cs typeface="Cambria"/>
              </a:rPr>
              <a:t>h</a:t>
            </a:r>
            <a:r>
              <a:rPr sz="1400" b="1" spc="50" dirty="0">
                <a:solidFill>
                  <a:srgbClr val="6500CC"/>
                </a:solidFill>
                <a:latin typeface="Cambria"/>
                <a:cs typeface="Cambria"/>
              </a:rPr>
              <a:t>i</a:t>
            </a:r>
            <a:r>
              <a:rPr sz="1400" b="1" spc="70" dirty="0">
                <a:solidFill>
                  <a:srgbClr val="6500CC"/>
                </a:solidFill>
                <a:latin typeface="Cambria"/>
                <a:cs typeface="Cambria"/>
              </a:rPr>
              <a:t>s</a:t>
            </a:r>
            <a:r>
              <a:rPr sz="1400" dirty="0">
                <a:solidFill>
                  <a:srgbClr val="6500CC"/>
                </a:solidFill>
                <a:latin typeface="Times New Roman"/>
                <a:cs typeface="Times New Roman"/>
              </a:rPr>
              <a:t>	</a:t>
            </a:r>
            <a:r>
              <a:rPr sz="1400" b="1" spc="50" dirty="0">
                <a:solidFill>
                  <a:srgbClr val="6500CC"/>
                </a:solidFill>
                <a:latin typeface="Cambria"/>
                <a:cs typeface="Cambria"/>
              </a:rPr>
              <a:t>i</a:t>
            </a:r>
            <a:r>
              <a:rPr sz="1400" b="1" spc="70" dirty="0">
                <a:solidFill>
                  <a:srgbClr val="6500CC"/>
                </a:solidFill>
                <a:latin typeface="Cambria"/>
                <a:cs typeface="Cambria"/>
              </a:rPr>
              <a:t>s</a:t>
            </a:r>
            <a:r>
              <a:rPr sz="1400" dirty="0">
                <a:solidFill>
                  <a:srgbClr val="6500CC"/>
                </a:solidFill>
                <a:latin typeface="Times New Roman"/>
                <a:cs typeface="Times New Roman"/>
              </a:rPr>
              <a:t>	</a:t>
            </a:r>
            <a:r>
              <a:rPr sz="1400" b="1" spc="35" dirty="0">
                <a:solidFill>
                  <a:srgbClr val="6500CC"/>
                </a:solidFill>
                <a:latin typeface="Cambria"/>
                <a:cs typeface="Cambria"/>
              </a:rPr>
              <a:t>f</a:t>
            </a:r>
            <a:r>
              <a:rPr sz="1400" b="1" dirty="0">
                <a:solidFill>
                  <a:srgbClr val="6500CC"/>
                </a:solidFill>
                <a:latin typeface="Cambria"/>
                <a:cs typeface="Cambria"/>
              </a:rPr>
              <a:t>o</a:t>
            </a:r>
            <a:r>
              <a:rPr sz="1400" b="1" spc="70" dirty="0">
                <a:solidFill>
                  <a:srgbClr val="6500CC"/>
                </a:solidFill>
                <a:latin typeface="Cambria"/>
                <a:cs typeface="Cambria"/>
              </a:rPr>
              <a:t>ll</a:t>
            </a:r>
            <a:r>
              <a:rPr sz="1400" b="1" spc="-25" dirty="0">
                <a:solidFill>
                  <a:srgbClr val="6500CC"/>
                </a:solidFill>
                <a:latin typeface="Cambria"/>
                <a:cs typeface="Cambria"/>
              </a:rPr>
              <a:t>o</a:t>
            </a:r>
            <a:r>
              <a:rPr sz="1400" b="1" spc="-20" dirty="0">
                <a:solidFill>
                  <a:srgbClr val="6500CC"/>
                </a:solidFill>
                <a:latin typeface="Cambria"/>
                <a:cs typeface="Cambria"/>
              </a:rPr>
              <a:t>w</a:t>
            </a:r>
            <a:r>
              <a:rPr sz="1400" b="1" spc="55" dirty="0">
                <a:solidFill>
                  <a:srgbClr val="6500CC"/>
                </a:solidFill>
                <a:latin typeface="Cambria"/>
                <a:cs typeface="Cambria"/>
              </a:rPr>
              <a:t>e</a:t>
            </a:r>
            <a:r>
              <a:rPr sz="1400" b="1" spc="40" dirty="0">
                <a:solidFill>
                  <a:srgbClr val="6500CC"/>
                </a:solidFill>
                <a:latin typeface="Cambria"/>
                <a:cs typeface="Cambria"/>
              </a:rPr>
              <a:t>d</a:t>
            </a:r>
            <a:r>
              <a:rPr sz="1400" dirty="0">
                <a:solidFill>
                  <a:srgbClr val="6500CC"/>
                </a:solidFill>
                <a:latin typeface="Times New Roman"/>
                <a:cs typeface="Times New Roman"/>
              </a:rPr>
              <a:t>	</a:t>
            </a:r>
            <a:r>
              <a:rPr sz="1400" b="1" spc="15" dirty="0">
                <a:solidFill>
                  <a:srgbClr val="6500CC"/>
                </a:solidFill>
                <a:latin typeface="Cambria"/>
                <a:cs typeface="Cambria"/>
              </a:rPr>
              <a:t>b</a:t>
            </a:r>
            <a:r>
              <a:rPr sz="1400" b="1" spc="90" dirty="0">
                <a:solidFill>
                  <a:srgbClr val="6500CC"/>
                </a:solidFill>
                <a:latin typeface="Cambria"/>
                <a:cs typeface="Cambria"/>
              </a:rPr>
              <a:t>y</a:t>
            </a:r>
            <a:r>
              <a:rPr sz="1400" dirty="0">
                <a:solidFill>
                  <a:srgbClr val="6500CC"/>
                </a:solidFill>
                <a:latin typeface="Times New Roman"/>
                <a:cs typeface="Times New Roman"/>
              </a:rPr>
              <a:t>	</a:t>
            </a:r>
            <a:r>
              <a:rPr sz="1400" b="1" spc="45" dirty="0">
                <a:solidFill>
                  <a:srgbClr val="6500CC"/>
                </a:solidFill>
                <a:latin typeface="Cambria"/>
                <a:cs typeface="Cambria"/>
              </a:rPr>
              <a:t>a </a:t>
            </a:r>
            <a:r>
              <a:rPr sz="1400" spc="30" dirty="0">
                <a:solidFill>
                  <a:srgbClr val="6500CC"/>
                </a:solidFill>
                <a:latin typeface="Times New Roman"/>
                <a:cs typeface="Times New Roman"/>
              </a:rPr>
              <a:t> </a:t>
            </a:r>
            <a:r>
              <a:rPr sz="1400" b="1" spc="60" dirty="0">
                <a:solidFill>
                  <a:srgbClr val="6500CC"/>
                </a:solidFill>
                <a:latin typeface="Cambria"/>
                <a:cs typeface="Cambria"/>
              </a:rPr>
              <a:t>sequence</a:t>
            </a:r>
            <a:r>
              <a:rPr sz="1400" b="1" spc="-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20" dirty="0">
                <a:solidFill>
                  <a:srgbClr val="6500CC"/>
                </a:solidFill>
                <a:latin typeface="Cambria"/>
                <a:cs typeface="Cambria"/>
              </a:rPr>
              <a:t>of</a:t>
            </a:r>
            <a:r>
              <a:rPr sz="1400" b="1" spc="3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-35" dirty="0">
                <a:solidFill>
                  <a:srgbClr val="6500CC"/>
                </a:solidFill>
                <a:latin typeface="Cambria"/>
                <a:cs typeface="Cambria"/>
              </a:rPr>
              <a:t>6-8</a:t>
            </a:r>
            <a:r>
              <a:rPr sz="1400" b="1" spc="4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400" b="1" spc="50" dirty="0">
                <a:solidFill>
                  <a:srgbClr val="6500CC"/>
                </a:solidFill>
                <a:latin typeface="Cambria"/>
                <a:cs typeface="Cambria"/>
              </a:rPr>
              <a:t>U</a:t>
            </a:r>
            <a:r>
              <a:rPr sz="1400" b="1" spc="50" dirty="0">
                <a:solidFill>
                  <a:srgbClr val="6500CC"/>
                </a:solidFill>
                <a:latin typeface="Calibri"/>
                <a:cs typeface="Calibri"/>
              </a:rPr>
              <a:t>’</a:t>
            </a:r>
            <a:r>
              <a:rPr sz="1400" b="1" spc="50" dirty="0">
                <a:solidFill>
                  <a:srgbClr val="6500CC"/>
                </a:solidFill>
                <a:latin typeface="Cambria"/>
                <a:cs typeface="Cambria"/>
              </a:rPr>
              <a:t>s.</a:t>
            </a:r>
            <a:endParaRPr sz="1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1531" y="347218"/>
            <a:ext cx="9149080" cy="4345305"/>
            <a:chOff x="771531" y="347218"/>
            <a:chExt cx="9149080" cy="43453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3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30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7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49" y="413765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5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6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1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8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30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3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3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3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2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5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49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3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8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49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5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1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2" y="491489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5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49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8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5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5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4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8" y="548639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8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2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4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8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79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79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7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59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2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3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6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8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66977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30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2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7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2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8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7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30" y="98983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7691506" y="99440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>
                  <a:moveTo>
                    <a:pt x="0" y="0"/>
                  </a:moveTo>
                  <a:lnTo>
                    <a:pt x="9143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659501" y="99898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>
                  <a:moveTo>
                    <a:pt x="0" y="0"/>
                  </a:moveTo>
                  <a:lnTo>
                    <a:pt x="9143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7627498" y="1003554"/>
              <a:ext cx="96520" cy="0"/>
            </a:xfrm>
            <a:custGeom>
              <a:avLst/>
              <a:gdLst/>
              <a:ahLst/>
              <a:cxnLst/>
              <a:rect l="l" t="t" r="r" b="b"/>
              <a:pathLst>
                <a:path w="96520">
                  <a:moveTo>
                    <a:pt x="0" y="0"/>
                  </a:moveTo>
                  <a:lnTo>
                    <a:pt x="9601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7595494" y="1008126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0" y="0"/>
                  </a:moveTo>
                  <a:lnTo>
                    <a:pt x="10058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1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558918" y="1012698"/>
              <a:ext cx="105410" cy="0"/>
            </a:xfrm>
            <a:custGeom>
              <a:avLst/>
              <a:gdLst/>
              <a:ahLst/>
              <a:cxnLst/>
              <a:rect l="l" t="t" r="r" b="b"/>
              <a:pathLst>
                <a:path w="105409">
                  <a:moveTo>
                    <a:pt x="0" y="0"/>
                  </a:moveTo>
                  <a:lnTo>
                    <a:pt x="10515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30" y="1017269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2" y="1017269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4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89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30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5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5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09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09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3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90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50271" y="501396"/>
              <a:ext cx="4114800" cy="1935479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669669" y="2679191"/>
              <a:ext cx="3733799" cy="2013204"/>
            </a:xfrm>
            <a:prstGeom prst="rect">
              <a:avLst/>
            </a:prstGeom>
          </p:spPr>
        </p:pic>
      </p:grpSp>
      <p:sp>
        <p:nvSpPr>
          <p:cNvPr id="116" name="object 116"/>
          <p:cNvSpPr txBox="1"/>
          <p:nvPr/>
        </p:nvSpPr>
        <p:spPr>
          <a:xfrm>
            <a:off x="5350037" y="801115"/>
            <a:ext cx="3924935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5595">
              <a:lnSpc>
                <a:spcPct val="100000"/>
              </a:lnSpc>
              <a:spcBef>
                <a:spcPts val="100"/>
              </a:spcBef>
              <a:tabLst>
                <a:tab pos="640080" algn="l"/>
              </a:tabLst>
            </a:pPr>
            <a:r>
              <a:rPr sz="1800" b="1" strike="sngStrike" dirty="0">
                <a:solidFill>
                  <a:srgbClr val="CC3200"/>
                </a:solidFill>
                <a:latin typeface="Arial"/>
                <a:cs typeface="Arial"/>
              </a:rPr>
              <a:t> 	</a:t>
            </a:r>
            <a:r>
              <a:rPr sz="1800" b="1" strike="sngStrike" spc="-5" dirty="0">
                <a:solidFill>
                  <a:srgbClr val="CC3200"/>
                </a:solidFill>
                <a:latin typeface="Arial"/>
                <a:cs typeface="Arial"/>
              </a:rPr>
              <a:t>2</a:t>
            </a:r>
            <a:r>
              <a:rPr sz="1800" b="1" strike="noStrike" spc="-5" dirty="0">
                <a:solidFill>
                  <a:srgbClr val="CC3200"/>
                </a:solidFill>
                <a:latin typeface="Arial"/>
                <a:cs typeface="Arial"/>
              </a:rPr>
              <a:t>.</a:t>
            </a:r>
            <a:r>
              <a:rPr sz="1800" b="1" strike="noStrike" spc="-20" dirty="0">
                <a:solidFill>
                  <a:srgbClr val="CC3200"/>
                </a:solidFill>
                <a:latin typeface="Arial"/>
                <a:cs typeface="Arial"/>
              </a:rPr>
              <a:t> </a:t>
            </a:r>
            <a:r>
              <a:rPr sz="1800" b="1" strike="noStrike" spc="-5" dirty="0">
                <a:solidFill>
                  <a:srgbClr val="CC3200"/>
                </a:solidFill>
                <a:latin typeface="Arial"/>
                <a:cs typeface="Arial"/>
              </a:rPr>
              <a:t>Rho</a:t>
            </a:r>
            <a:r>
              <a:rPr sz="1800" b="1" strike="noStrike" spc="-20" dirty="0">
                <a:solidFill>
                  <a:srgbClr val="CC3200"/>
                </a:solidFill>
                <a:latin typeface="Arial"/>
                <a:cs typeface="Arial"/>
              </a:rPr>
              <a:t> </a:t>
            </a:r>
            <a:r>
              <a:rPr sz="1800" b="1" strike="noStrike" spc="-10" dirty="0">
                <a:solidFill>
                  <a:srgbClr val="CC3200"/>
                </a:solidFill>
                <a:latin typeface="Arial"/>
                <a:cs typeface="Arial"/>
              </a:rPr>
              <a:t>dependant</a:t>
            </a:r>
            <a:r>
              <a:rPr sz="1800" b="1" strike="sngStrike" spc="20" dirty="0">
                <a:solidFill>
                  <a:srgbClr val="CC3200"/>
                </a:solidFill>
                <a:latin typeface="Arial"/>
                <a:cs typeface="Arial"/>
              </a:rPr>
              <a:t> </a:t>
            </a:r>
            <a:r>
              <a:rPr sz="1800" b="1" strike="sngStrike" spc="-15" dirty="0">
                <a:solidFill>
                  <a:srgbClr val="CC3200"/>
                </a:solidFill>
                <a:latin typeface="Arial"/>
                <a:cs typeface="Arial"/>
              </a:rPr>
              <a:t>T</a:t>
            </a:r>
            <a:r>
              <a:rPr sz="1800" b="1" strike="noStrike" spc="-15" dirty="0">
                <a:solidFill>
                  <a:srgbClr val="CC3200"/>
                </a:solidFill>
                <a:latin typeface="Arial"/>
                <a:cs typeface="Arial"/>
              </a:rPr>
              <a:t>ermination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85"/>
              </a:spcBef>
            </a:pPr>
            <a:r>
              <a:rPr sz="1600" b="1" spc="75" dirty="0">
                <a:solidFill>
                  <a:srgbClr val="6500CC"/>
                </a:solidFill>
                <a:latin typeface="Cambria"/>
                <a:cs typeface="Cambria"/>
              </a:rPr>
              <a:t>As</a:t>
            </a:r>
            <a:r>
              <a:rPr sz="1600" b="1" spc="3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600" b="1" spc="45" dirty="0">
                <a:solidFill>
                  <a:srgbClr val="6500CC"/>
                </a:solidFill>
                <a:latin typeface="Cambria"/>
                <a:cs typeface="Cambria"/>
              </a:rPr>
              <a:t>polymerization</a:t>
            </a:r>
            <a:r>
              <a:rPr sz="1600" b="1" spc="3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600" b="1" spc="45" dirty="0">
                <a:solidFill>
                  <a:srgbClr val="6500CC"/>
                </a:solidFill>
                <a:latin typeface="Cambria"/>
                <a:cs typeface="Cambria"/>
              </a:rPr>
              <a:t>proceeds</a:t>
            </a:r>
            <a:endParaRPr sz="1600">
              <a:latin typeface="Cambria"/>
              <a:cs typeface="Cambria"/>
            </a:endParaRPr>
          </a:p>
          <a:p>
            <a:pPr marL="60960" marR="297815">
              <a:lnSpc>
                <a:spcPct val="100000"/>
              </a:lnSpc>
            </a:pPr>
            <a:r>
              <a:rPr sz="1600" b="1" spc="45" dirty="0">
                <a:solidFill>
                  <a:srgbClr val="6500CC"/>
                </a:solidFill>
                <a:latin typeface="Cambria"/>
                <a:cs typeface="Cambria"/>
              </a:rPr>
              <a:t>and</a:t>
            </a:r>
            <a:r>
              <a:rPr sz="1600" b="1" spc="5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600" b="1" spc="20" dirty="0">
                <a:solidFill>
                  <a:srgbClr val="6500CC"/>
                </a:solidFill>
                <a:latin typeface="Cambria"/>
                <a:cs typeface="Cambria"/>
              </a:rPr>
              <a:t>rut</a:t>
            </a:r>
            <a:r>
              <a:rPr sz="1600" b="1" spc="5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600" b="1" spc="45" dirty="0">
                <a:solidFill>
                  <a:srgbClr val="6500CC"/>
                </a:solidFill>
                <a:latin typeface="Cambria"/>
                <a:cs typeface="Cambria"/>
              </a:rPr>
              <a:t>sites</a:t>
            </a:r>
            <a:r>
              <a:rPr sz="1600" b="1" spc="3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600" b="1" spc="40" dirty="0">
                <a:solidFill>
                  <a:srgbClr val="6500CC"/>
                </a:solidFill>
                <a:latin typeface="Cambria"/>
                <a:cs typeface="Cambria"/>
              </a:rPr>
              <a:t>are</a:t>
            </a:r>
            <a:r>
              <a:rPr sz="1600" b="1" spc="3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600" b="1" spc="45" dirty="0">
                <a:solidFill>
                  <a:srgbClr val="6500CC"/>
                </a:solidFill>
                <a:latin typeface="Cambria"/>
                <a:cs typeface="Cambria"/>
              </a:rPr>
              <a:t>exposed</a:t>
            </a:r>
            <a:r>
              <a:rPr sz="1600" b="1" spc="5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600" b="1" spc="45" dirty="0">
                <a:solidFill>
                  <a:srgbClr val="6500CC"/>
                </a:solidFill>
                <a:latin typeface="Cambria"/>
                <a:cs typeface="Cambria"/>
              </a:rPr>
              <a:t>Rho</a:t>
            </a:r>
            <a:r>
              <a:rPr sz="1600" b="1" spc="5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600" b="1" spc="30" dirty="0">
                <a:solidFill>
                  <a:srgbClr val="6500CC"/>
                </a:solidFill>
                <a:latin typeface="Cambria"/>
                <a:cs typeface="Cambria"/>
              </a:rPr>
              <a:t>factor </a:t>
            </a:r>
            <a:r>
              <a:rPr sz="1600" b="1" spc="-34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600" b="1" spc="60" dirty="0">
                <a:solidFill>
                  <a:srgbClr val="6500CC"/>
                </a:solidFill>
                <a:latin typeface="Cambria"/>
                <a:cs typeface="Cambria"/>
              </a:rPr>
              <a:t>recognizes</a:t>
            </a:r>
            <a:r>
              <a:rPr sz="1600" b="1" spc="5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600" b="1" spc="45" dirty="0">
                <a:solidFill>
                  <a:srgbClr val="6500CC"/>
                </a:solidFill>
                <a:latin typeface="Cambria"/>
                <a:cs typeface="Cambria"/>
              </a:rPr>
              <a:t>and</a:t>
            </a:r>
            <a:r>
              <a:rPr sz="1600" b="1" spc="50" dirty="0">
                <a:solidFill>
                  <a:srgbClr val="6500CC"/>
                </a:solidFill>
                <a:latin typeface="Cambria"/>
                <a:cs typeface="Cambria"/>
              </a:rPr>
              <a:t> attaches</a:t>
            </a:r>
            <a:r>
              <a:rPr sz="1600" b="1" spc="4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600" b="1" spc="-20" dirty="0">
                <a:solidFill>
                  <a:srgbClr val="6500CC"/>
                </a:solidFill>
                <a:latin typeface="Cambria"/>
                <a:cs typeface="Cambria"/>
              </a:rPr>
              <a:t>to</a:t>
            </a:r>
            <a:r>
              <a:rPr sz="1600" b="1" spc="3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1600" b="1" spc="10" dirty="0">
                <a:solidFill>
                  <a:srgbClr val="6500CC"/>
                </a:solidFill>
                <a:latin typeface="Cambria"/>
                <a:cs typeface="Cambria"/>
              </a:rPr>
              <a:t>it</a:t>
            </a:r>
            <a:endParaRPr sz="1600">
              <a:latin typeface="Cambria"/>
              <a:cs typeface="Cambria"/>
            </a:endParaRPr>
          </a:p>
        </p:txBody>
      </p:sp>
      <p:grpSp>
        <p:nvGrpSpPr>
          <p:cNvPr id="117" name="object 117"/>
          <p:cNvGrpSpPr/>
          <p:nvPr/>
        </p:nvGrpSpPr>
        <p:grpSpPr>
          <a:xfrm>
            <a:off x="774073" y="3777996"/>
            <a:ext cx="9144000" cy="3429000"/>
            <a:chOff x="774073" y="3777996"/>
            <a:chExt cx="9144000" cy="3429000"/>
          </a:xfrm>
        </p:grpSpPr>
        <p:pic>
          <p:nvPicPr>
            <p:cNvPr id="118" name="object 11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650870" y="4482084"/>
              <a:ext cx="4191000" cy="2039111"/>
            </a:xfrm>
            <a:prstGeom prst="rect">
              <a:avLst/>
            </a:prstGeom>
          </p:spPr>
        </p:pic>
      </p:grpSp>
      <p:sp>
        <p:nvSpPr>
          <p:cNvPr id="120" name="object 120"/>
          <p:cNvSpPr txBox="1"/>
          <p:nvPr/>
        </p:nvSpPr>
        <p:spPr>
          <a:xfrm>
            <a:off x="957869" y="3728718"/>
            <a:ext cx="5259070" cy="2742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08835" indent="-635">
              <a:lnSpc>
                <a:spcPct val="100000"/>
              </a:lnSpc>
              <a:spcBef>
                <a:spcPts val="95"/>
              </a:spcBef>
            </a:pPr>
            <a:r>
              <a:rPr sz="1600" b="1" spc="75" dirty="0">
                <a:solidFill>
                  <a:srgbClr val="007F00"/>
                </a:solidFill>
                <a:latin typeface="Cambria"/>
                <a:cs typeface="Cambria"/>
              </a:rPr>
              <a:t>As </a:t>
            </a:r>
            <a:r>
              <a:rPr sz="1600" b="1" spc="45" dirty="0">
                <a:solidFill>
                  <a:srgbClr val="007F00"/>
                </a:solidFill>
                <a:latin typeface="Cambria"/>
                <a:cs typeface="Cambria"/>
              </a:rPr>
              <a:t>polymerization proceeds </a:t>
            </a:r>
            <a:r>
              <a:rPr sz="1600" b="1" spc="50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600" b="1" spc="45" dirty="0">
                <a:solidFill>
                  <a:srgbClr val="007F00"/>
                </a:solidFill>
                <a:latin typeface="Cambria"/>
                <a:cs typeface="Cambria"/>
              </a:rPr>
              <a:t>and</a:t>
            </a:r>
            <a:r>
              <a:rPr sz="1600" b="1" spc="25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600" b="1" spc="100" dirty="0">
                <a:solidFill>
                  <a:srgbClr val="007F00"/>
                </a:solidFill>
                <a:latin typeface="Cambria"/>
                <a:cs typeface="Cambria"/>
              </a:rPr>
              <a:t>C-rich</a:t>
            </a:r>
            <a:r>
              <a:rPr sz="1600" b="1" spc="30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600" b="1" spc="70" dirty="0">
                <a:solidFill>
                  <a:srgbClr val="007F00"/>
                </a:solidFill>
                <a:latin typeface="Cambria"/>
                <a:cs typeface="Cambria"/>
              </a:rPr>
              <a:t>segments</a:t>
            </a:r>
            <a:r>
              <a:rPr sz="1600" b="1" spc="50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600" b="1" spc="40" dirty="0">
                <a:solidFill>
                  <a:srgbClr val="007F00"/>
                </a:solidFill>
                <a:latin typeface="Cambria"/>
                <a:cs typeface="Cambria"/>
              </a:rPr>
              <a:t>are</a:t>
            </a:r>
            <a:r>
              <a:rPr sz="1600" b="1" spc="30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600" b="1" spc="95" dirty="0">
                <a:solidFill>
                  <a:srgbClr val="007F00"/>
                </a:solidFill>
                <a:latin typeface="Cambria"/>
                <a:cs typeface="Cambria"/>
              </a:rPr>
              <a:t>made, </a:t>
            </a:r>
            <a:r>
              <a:rPr sz="1600" b="1" spc="-340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600" b="1" spc="20" dirty="0">
                <a:solidFill>
                  <a:srgbClr val="007F00"/>
                </a:solidFill>
                <a:latin typeface="Cambria"/>
                <a:cs typeface="Cambria"/>
              </a:rPr>
              <a:t>the </a:t>
            </a:r>
            <a:r>
              <a:rPr sz="1600" b="1" spc="60" dirty="0">
                <a:solidFill>
                  <a:srgbClr val="007F00"/>
                </a:solidFill>
                <a:latin typeface="Cambria"/>
                <a:cs typeface="Cambria"/>
              </a:rPr>
              <a:t>ATPase </a:t>
            </a:r>
            <a:r>
              <a:rPr sz="1600" b="1" spc="50" dirty="0">
                <a:solidFill>
                  <a:srgbClr val="007F00"/>
                </a:solidFill>
                <a:latin typeface="Cambria"/>
                <a:cs typeface="Cambria"/>
              </a:rPr>
              <a:t>activity </a:t>
            </a:r>
            <a:r>
              <a:rPr sz="1600" b="1" spc="20" dirty="0">
                <a:solidFill>
                  <a:srgbClr val="007F00"/>
                </a:solidFill>
                <a:latin typeface="Cambria"/>
                <a:cs typeface="Cambria"/>
              </a:rPr>
              <a:t>of </a:t>
            </a:r>
            <a:r>
              <a:rPr sz="1600" b="1" spc="45" dirty="0">
                <a:solidFill>
                  <a:srgbClr val="007F00"/>
                </a:solidFill>
                <a:latin typeface="Cambria"/>
                <a:cs typeface="Cambria"/>
              </a:rPr>
              <a:t>Rho </a:t>
            </a:r>
            <a:r>
              <a:rPr sz="1600" b="1" spc="50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600" b="1" spc="60" dirty="0">
                <a:solidFill>
                  <a:srgbClr val="007F00"/>
                </a:solidFill>
                <a:latin typeface="Cambria"/>
                <a:cs typeface="Cambria"/>
              </a:rPr>
              <a:t>increases</a:t>
            </a:r>
            <a:r>
              <a:rPr sz="1600" b="1" spc="30" dirty="0">
                <a:solidFill>
                  <a:srgbClr val="007F00"/>
                </a:solidFill>
                <a:latin typeface="Cambria"/>
                <a:cs typeface="Cambria"/>
              </a:rPr>
              <a:t> until</a:t>
            </a:r>
            <a:r>
              <a:rPr sz="1600" b="1" spc="40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600" b="1" spc="15" dirty="0">
                <a:solidFill>
                  <a:srgbClr val="007F00"/>
                </a:solidFill>
                <a:latin typeface="Cambria"/>
                <a:cs typeface="Cambria"/>
              </a:rPr>
              <a:t>no</a:t>
            </a:r>
            <a:r>
              <a:rPr sz="1600" b="1" spc="45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600" b="1" spc="20" dirty="0">
                <a:solidFill>
                  <a:srgbClr val="007F00"/>
                </a:solidFill>
                <a:latin typeface="Cambria"/>
                <a:cs typeface="Cambria"/>
              </a:rPr>
              <a:t>further </a:t>
            </a:r>
            <a:r>
              <a:rPr sz="1600" b="1" spc="25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600" b="1" spc="45" dirty="0">
                <a:solidFill>
                  <a:srgbClr val="007F00"/>
                </a:solidFill>
                <a:latin typeface="Cambria"/>
                <a:cs typeface="Cambria"/>
              </a:rPr>
              <a:t>polymerization</a:t>
            </a:r>
            <a:r>
              <a:rPr sz="1600" b="1" spc="35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600" b="1" spc="65" dirty="0">
                <a:solidFill>
                  <a:srgbClr val="007F00"/>
                </a:solidFill>
                <a:latin typeface="Cambria"/>
                <a:cs typeface="Cambria"/>
              </a:rPr>
              <a:t>is</a:t>
            </a:r>
            <a:r>
              <a:rPr sz="1600" b="1" spc="35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600" b="1" spc="60" dirty="0">
                <a:solidFill>
                  <a:srgbClr val="007F00"/>
                </a:solidFill>
                <a:latin typeface="Cambria"/>
                <a:cs typeface="Cambria"/>
              </a:rPr>
              <a:t>possible,</a:t>
            </a:r>
            <a:endParaRPr sz="160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18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Cambria"/>
              <a:cs typeface="Cambria"/>
            </a:endParaRPr>
          </a:p>
          <a:p>
            <a:pPr marL="386080">
              <a:lnSpc>
                <a:spcPct val="100000"/>
              </a:lnSpc>
            </a:pPr>
            <a:r>
              <a:rPr sz="1600" b="1" spc="75" dirty="0">
                <a:solidFill>
                  <a:srgbClr val="0000FF"/>
                </a:solidFill>
                <a:latin typeface="Cambria"/>
                <a:cs typeface="Cambria"/>
              </a:rPr>
              <a:t>As</a:t>
            </a:r>
            <a:r>
              <a:rPr sz="1600" b="1" spc="3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15" dirty="0">
                <a:solidFill>
                  <a:srgbClr val="0000FF"/>
                </a:solidFill>
                <a:latin typeface="Cambria"/>
                <a:cs typeface="Cambria"/>
              </a:rPr>
              <a:t>no</a:t>
            </a:r>
            <a:r>
              <a:rPr sz="1600" b="1" spc="4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55" dirty="0">
                <a:solidFill>
                  <a:srgbClr val="0000FF"/>
                </a:solidFill>
                <a:latin typeface="Cambria"/>
                <a:cs typeface="Cambria"/>
              </a:rPr>
              <a:t>polymerization, </a:t>
            </a:r>
            <a:r>
              <a:rPr sz="1600" b="1" spc="105" dirty="0">
                <a:solidFill>
                  <a:srgbClr val="0000FF"/>
                </a:solidFill>
                <a:latin typeface="Cambria"/>
                <a:cs typeface="Cambria"/>
              </a:rPr>
              <a:t>RNA</a:t>
            </a:r>
            <a:r>
              <a:rPr sz="1600" b="1" spc="4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55" dirty="0">
                <a:solidFill>
                  <a:srgbClr val="0000FF"/>
                </a:solidFill>
                <a:latin typeface="Cambria"/>
                <a:cs typeface="Cambria"/>
              </a:rPr>
              <a:t>polymerase</a:t>
            </a:r>
            <a:r>
              <a:rPr sz="1600" b="1" spc="5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30" dirty="0">
                <a:solidFill>
                  <a:srgbClr val="0000FF"/>
                </a:solidFill>
                <a:latin typeface="Cambria"/>
                <a:cs typeface="Cambria"/>
              </a:rPr>
              <a:t>stops</a:t>
            </a:r>
            <a:endParaRPr sz="1600">
              <a:latin typeface="Cambria"/>
              <a:cs typeface="Cambria"/>
            </a:endParaRPr>
          </a:p>
          <a:p>
            <a:pPr marL="386080" marR="5080">
              <a:lnSpc>
                <a:spcPct val="100000"/>
              </a:lnSpc>
            </a:pPr>
            <a:r>
              <a:rPr sz="1600" b="1" spc="30" dirty="0">
                <a:solidFill>
                  <a:srgbClr val="0000FF"/>
                </a:solidFill>
                <a:latin typeface="Cambria"/>
                <a:cs typeface="Cambria"/>
              </a:rPr>
              <a:t>its </a:t>
            </a:r>
            <a:r>
              <a:rPr sz="1600" b="1" spc="65" dirty="0">
                <a:solidFill>
                  <a:srgbClr val="0000FF"/>
                </a:solidFill>
                <a:latin typeface="Cambria"/>
                <a:cs typeface="Cambria"/>
              </a:rPr>
              <a:t>action.</a:t>
            </a:r>
            <a:r>
              <a:rPr sz="1600" b="1" spc="-7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30" dirty="0">
                <a:solidFill>
                  <a:srgbClr val="0000FF"/>
                </a:solidFill>
                <a:latin typeface="Cambria"/>
                <a:cs typeface="Cambria"/>
              </a:rPr>
              <a:t>However,</a:t>
            </a:r>
            <a:r>
              <a:rPr sz="1600" b="1" spc="2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75" dirty="0">
                <a:solidFill>
                  <a:srgbClr val="0000FF"/>
                </a:solidFill>
                <a:latin typeface="Cambria"/>
                <a:cs typeface="Cambria"/>
              </a:rPr>
              <a:t>since</a:t>
            </a:r>
            <a:r>
              <a:rPr sz="1600" b="1" spc="5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15" dirty="0">
                <a:solidFill>
                  <a:srgbClr val="0000FF"/>
                </a:solidFill>
                <a:latin typeface="Cambria"/>
                <a:cs typeface="Cambria"/>
              </a:rPr>
              <a:t>no</a:t>
            </a:r>
            <a:r>
              <a:rPr sz="1600" b="1" spc="3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105" dirty="0">
                <a:solidFill>
                  <a:srgbClr val="0000FF"/>
                </a:solidFill>
                <a:latin typeface="Cambria"/>
                <a:cs typeface="Cambria"/>
              </a:rPr>
              <a:t>sigma</a:t>
            </a:r>
            <a:r>
              <a:rPr sz="1600" b="1" spc="6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30" dirty="0">
                <a:solidFill>
                  <a:srgbClr val="0000FF"/>
                </a:solidFill>
                <a:latin typeface="Cambria"/>
                <a:cs typeface="Cambria"/>
              </a:rPr>
              <a:t>factor</a:t>
            </a:r>
            <a:r>
              <a:rPr sz="1600" b="1" spc="4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40" dirty="0">
                <a:solidFill>
                  <a:srgbClr val="0000FF"/>
                </a:solidFill>
                <a:latin typeface="Cambria"/>
                <a:cs typeface="Cambria"/>
              </a:rPr>
              <a:t>in </a:t>
            </a:r>
            <a:r>
              <a:rPr sz="1600" b="1" spc="45" dirty="0">
                <a:solidFill>
                  <a:srgbClr val="0000FF"/>
                </a:solidFill>
                <a:latin typeface="Cambria"/>
                <a:cs typeface="Cambria"/>
              </a:rPr>
              <a:t>core </a:t>
            </a:r>
            <a:r>
              <a:rPr sz="1600" b="1" spc="-33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80" dirty="0">
                <a:solidFill>
                  <a:srgbClr val="0000FF"/>
                </a:solidFill>
                <a:latin typeface="Cambria"/>
                <a:cs typeface="Cambria"/>
              </a:rPr>
              <a:t>enzyme</a:t>
            </a:r>
            <a:r>
              <a:rPr sz="1600" b="1" spc="3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10" dirty="0">
                <a:solidFill>
                  <a:srgbClr val="0000FF"/>
                </a:solidFill>
                <a:latin typeface="Cambria"/>
                <a:cs typeface="Cambria"/>
              </a:rPr>
              <a:t>it</a:t>
            </a:r>
            <a:r>
              <a:rPr sz="1600" b="1" spc="4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85" dirty="0">
                <a:solidFill>
                  <a:srgbClr val="0000FF"/>
                </a:solidFill>
                <a:latin typeface="Cambria"/>
                <a:cs typeface="Cambria"/>
              </a:rPr>
              <a:t>can</a:t>
            </a:r>
            <a:r>
              <a:rPr sz="1600" b="1" spc="5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-5" dirty="0">
                <a:solidFill>
                  <a:srgbClr val="0000FF"/>
                </a:solidFill>
                <a:latin typeface="Cambria"/>
                <a:cs typeface="Cambria"/>
              </a:rPr>
              <a:t>not</a:t>
            </a:r>
            <a:r>
              <a:rPr sz="1600" b="1" spc="4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25" dirty="0">
                <a:solidFill>
                  <a:srgbClr val="0000FF"/>
                </a:solidFill>
                <a:latin typeface="Cambria"/>
                <a:cs typeface="Cambria"/>
              </a:rPr>
              <a:t>restart</a:t>
            </a:r>
            <a:r>
              <a:rPr sz="1600" b="1" spc="3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20" dirty="0">
                <a:solidFill>
                  <a:srgbClr val="0000FF"/>
                </a:solidFill>
                <a:latin typeface="Cambria"/>
                <a:cs typeface="Cambria"/>
              </a:rPr>
              <a:t>the</a:t>
            </a:r>
            <a:r>
              <a:rPr sz="1600" b="1" spc="4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50" dirty="0">
                <a:solidFill>
                  <a:srgbClr val="0000FF"/>
                </a:solidFill>
                <a:latin typeface="Cambria"/>
                <a:cs typeface="Cambria"/>
              </a:rPr>
              <a:t>process</a:t>
            </a:r>
            <a:endParaRPr sz="1600">
              <a:latin typeface="Cambria"/>
              <a:cs typeface="Cambria"/>
            </a:endParaRPr>
          </a:p>
          <a:p>
            <a:pPr marL="386080">
              <a:lnSpc>
                <a:spcPct val="100000"/>
              </a:lnSpc>
            </a:pPr>
            <a:r>
              <a:rPr sz="1600" b="1" spc="70" dirty="0">
                <a:solidFill>
                  <a:srgbClr val="0000FF"/>
                </a:solidFill>
                <a:latin typeface="Cambria"/>
                <a:cs typeface="Cambria"/>
              </a:rPr>
              <a:t>Hence</a:t>
            </a:r>
            <a:r>
              <a:rPr sz="1600" b="1" spc="2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30" dirty="0">
                <a:solidFill>
                  <a:srgbClr val="0000FF"/>
                </a:solidFill>
                <a:latin typeface="Cambria"/>
                <a:cs typeface="Cambria"/>
              </a:rPr>
              <a:t>separation </a:t>
            </a:r>
            <a:r>
              <a:rPr sz="1600" b="1" spc="20" dirty="0">
                <a:solidFill>
                  <a:srgbClr val="0000FF"/>
                </a:solidFill>
                <a:latin typeface="Cambria"/>
                <a:cs typeface="Cambria"/>
              </a:rPr>
              <a:t>of</a:t>
            </a:r>
            <a:r>
              <a:rPr sz="1600" b="1" spc="4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70" dirty="0">
                <a:solidFill>
                  <a:srgbClr val="0000FF"/>
                </a:solidFill>
                <a:latin typeface="Cambria"/>
                <a:cs typeface="Cambria"/>
              </a:rPr>
              <a:t>all</a:t>
            </a:r>
            <a:r>
              <a:rPr sz="1600" b="1" spc="3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1600" b="1" spc="50" dirty="0">
                <a:solidFill>
                  <a:srgbClr val="0000FF"/>
                </a:solidFill>
                <a:latin typeface="Cambria"/>
                <a:cs typeface="Cambria"/>
              </a:rPr>
              <a:t>units.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121" name="object 1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22" name="object 122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7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3" name="object 1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26</a:t>
            </a:fld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4" name="object 114"/>
          <p:cNvGrpSpPr/>
          <p:nvPr/>
        </p:nvGrpSpPr>
        <p:grpSpPr>
          <a:xfrm>
            <a:off x="774073" y="393192"/>
            <a:ext cx="9144000" cy="6814184"/>
            <a:chOff x="774073" y="393192"/>
            <a:chExt cx="9144000" cy="6814184"/>
          </a:xfrm>
        </p:grpSpPr>
        <p:pic>
          <p:nvPicPr>
            <p:cNvPr id="115" name="object 11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76022" y="393192"/>
              <a:ext cx="6099047" cy="6356603"/>
            </a:xfrm>
            <a:prstGeom prst="rect">
              <a:avLst/>
            </a:prstGeom>
          </p:spPr>
        </p:pic>
      </p:grpSp>
      <p:sp>
        <p:nvSpPr>
          <p:cNvPr id="117" name="object 1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18" name="object 118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5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19" name="object 1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27</a:t>
            </a:fld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4" name="object 11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74073" y="3777996"/>
            <a:ext cx="9143996" cy="3428999"/>
          </a:xfrm>
          <a:prstGeom prst="rect">
            <a:avLst/>
          </a:prstGeom>
        </p:spPr>
      </p:pic>
      <p:sp>
        <p:nvSpPr>
          <p:cNvPr id="115" name="object 115"/>
          <p:cNvSpPr txBox="1"/>
          <p:nvPr/>
        </p:nvSpPr>
        <p:spPr>
          <a:xfrm>
            <a:off x="4345823" y="2587242"/>
            <a:ext cx="1925955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7F0000"/>
                </a:solidFill>
                <a:latin typeface="Arial"/>
                <a:cs typeface="Arial"/>
              </a:rPr>
              <a:t>Acknowledgements</a:t>
            </a:r>
            <a:endParaRPr sz="1600">
              <a:latin typeface="Arial"/>
              <a:cs typeface="Arial"/>
            </a:endParaRPr>
          </a:p>
          <a:p>
            <a:pPr marL="41275" algn="ctr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solidFill>
                  <a:srgbClr val="7F0000"/>
                </a:solidFill>
                <a:latin typeface="Arial"/>
                <a:cs typeface="Arial"/>
              </a:rPr>
              <a:t>to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>
              <a:latin typeface="Arial"/>
              <a:cs typeface="Arial"/>
            </a:endParaRPr>
          </a:p>
          <a:p>
            <a:pPr marL="54610" algn="ctr">
              <a:lnSpc>
                <a:spcPct val="100000"/>
              </a:lnSpc>
            </a:pPr>
            <a:r>
              <a:rPr sz="1600" spc="-10" dirty="0">
                <a:solidFill>
                  <a:srgbClr val="7F0000"/>
                </a:solidFill>
                <a:latin typeface="Arial Black"/>
                <a:cs typeface="Arial Black"/>
              </a:rPr>
              <a:t>INTERNET</a:t>
            </a:r>
            <a:endParaRPr sz="16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975"/>
              </a:spcBef>
            </a:pPr>
            <a:r>
              <a:rPr sz="1200" b="1" spc="125" dirty="0">
                <a:solidFill>
                  <a:srgbClr val="7F0000"/>
                </a:solidFill>
                <a:latin typeface="Cambria"/>
                <a:cs typeface="Cambria"/>
              </a:rPr>
              <a:t>FOR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17" name="object 1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18" name="object 118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4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19" name="object 1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28</a:t>
            </a:fld>
            <a:endParaRPr dirty="0"/>
          </a:p>
        </p:txBody>
      </p:sp>
      <p:sp>
        <p:nvSpPr>
          <p:cNvPr id="116" name="object 116"/>
          <p:cNvSpPr txBox="1"/>
          <p:nvPr/>
        </p:nvSpPr>
        <p:spPr>
          <a:xfrm>
            <a:off x="4422023" y="4166106"/>
            <a:ext cx="18561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85" dirty="0">
                <a:solidFill>
                  <a:srgbClr val="7F0000"/>
                </a:solidFill>
                <a:latin typeface="Cambria"/>
                <a:cs typeface="Cambria"/>
              </a:rPr>
              <a:t>PICTURES</a:t>
            </a:r>
            <a:endParaRPr sz="2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4" name="object 114"/>
          <p:cNvGrpSpPr/>
          <p:nvPr/>
        </p:nvGrpSpPr>
        <p:grpSpPr>
          <a:xfrm>
            <a:off x="774700" y="1661248"/>
            <a:ext cx="9144000" cy="5562600"/>
            <a:chOff x="774073" y="1644395"/>
            <a:chExt cx="9144000" cy="5562600"/>
          </a:xfrm>
        </p:grpSpPr>
        <p:pic>
          <p:nvPicPr>
            <p:cNvPr id="115" name="object 11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069470" y="1644395"/>
              <a:ext cx="2209800" cy="2438400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55071" y="4140707"/>
              <a:ext cx="4495800" cy="2112264"/>
            </a:xfrm>
            <a:prstGeom prst="rect">
              <a:avLst/>
            </a:prstGeom>
          </p:spPr>
        </p:pic>
      </p:grpSp>
      <p:sp>
        <p:nvSpPr>
          <p:cNvPr id="118" name="object 118"/>
          <p:cNvSpPr txBox="1"/>
          <p:nvPr/>
        </p:nvSpPr>
        <p:spPr>
          <a:xfrm>
            <a:off x="4435740" y="2750310"/>
            <a:ext cx="520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Eukaryotic transcription</a:t>
            </a:r>
            <a:r>
              <a:rPr sz="18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takes</a:t>
            </a:r>
            <a:r>
              <a:rPr sz="18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place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 nucleus.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9" name="object 119"/>
          <p:cNvSpPr txBox="1">
            <a:spLocks noGrp="1"/>
          </p:cNvSpPr>
          <p:nvPr>
            <p:ph type="title"/>
          </p:nvPr>
        </p:nvSpPr>
        <p:spPr>
          <a:xfrm>
            <a:off x="1246004" y="1145539"/>
            <a:ext cx="793178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>
                <a:solidFill>
                  <a:srgbClr val="0000FF"/>
                </a:solidFill>
              </a:rPr>
              <a:t>Transcription</a:t>
            </a:r>
            <a:r>
              <a:rPr spc="-5" dirty="0">
                <a:solidFill>
                  <a:srgbClr val="0000FF"/>
                </a:solidFill>
              </a:rPr>
              <a:t> site in</a:t>
            </a:r>
            <a:r>
              <a:rPr spc="-15" dirty="0">
                <a:solidFill>
                  <a:srgbClr val="0000FF"/>
                </a:solidFill>
              </a:rPr>
              <a:t> </a:t>
            </a:r>
            <a:r>
              <a:rPr spc="-5" dirty="0">
                <a:solidFill>
                  <a:srgbClr val="0000FF"/>
                </a:solidFill>
              </a:rPr>
              <a:t>Prokaryotes</a:t>
            </a:r>
            <a:r>
              <a:rPr spc="45" dirty="0">
                <a:solidFill>
                  <a:srgbClr val="0000FF"/>
                </a:solidFill>
              </a:rPr>
              <a:t> </a:t>
            </a:r>
            <a:r>
              <a:rPr spc="-5" dirty="0">
                <a:solidFill>
                  <a:srgbClr val="0000FF"/>
                </a:solidFill>
              </a:rPr>
              <a:t>&amp;</a:t>
            </a:r>
            <a:r>
              <a:rPr spc="-15" dirty="0">
                <a:solidFill>
                  <a:srgbClr val="0000FF"/>
                </a:solidFill>
              </a:rPr>
              <a:t> </a:t>
            </a:r>
            <a:r>
              <a:rPr spc="-5" dirty="0">
                <a:solidFill>
                  <a:srgbClr val="0000FF"/>
                </a:solidFill>
              </a:rPr>
              <a:t>Eukaryotes</a:t>
            </a:r>
          </a:p>
        </p:txBody>
      </p:sp>
      <p:sp>
        <p:nvSpPr>
          <p:cNvPr id="120" name="object 120"/>
          <p:cNvSpPr txBox="1"/>
          <p:nvPr/>
        </p:nvSpPr>
        <p:spPr>
          <a:xfrm>
            <a:off x="5882015" y="4566918"/>
            <a:ext cx="30467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Prokaryotic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transcription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takes place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in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side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cell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as</a:t>
            </a:r>
            <a:r>
              <a:rPr sz="18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there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 is</a:t>
            </a:r>
            <a:r>
              <a:rPr sz="18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no</a:t>
            </a:r>
            <a:r>
              <a:rPr sz="18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separation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by </a:t>
            </a:r>
            <a:r>
              <a:rPr sz="1800" b="1" spc="-48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nuclear</a:t>
            </a:r>
            <a:r>
              <a:rPr sz="18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membrane.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>
            <a:spLocks noGrp="1"/>
          </p:cNvSpPr>
          <p:nvPr>
            <p:ph type="title"/>
          </p:nvPr>
        </p:nvSpPr>
        <p:spPr>
          <a:xfrm>
            <a:off x="1220096" y="1156207"/>
            <a:ext cx="754443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>
                <a:solidFill>
                  <a:srgbClr val="04607A"/>
                </a:solidFill>
                <a:latin typeface="Calibri"/>
                <a:cs typeface="Calibri"/>
              </a:rPr>
              <a:t>Basic</a:t>
            </a:r>
            <a:r>
              <a:rPr sz="4500" spc="-20" dirty="0">
                <a:solidFill>
                  <a:srgbClr val="04607A"/>
                </a:solidFill>
                <a:latin typeface="Calibri"/>
                <a:cs typeface="Calibri"/>
              </a:rPr>
              <a:t> </a:t>
            </a:r>
            <a:r>
              <a:rPr sz="4500" spc="-25" dirty="0">
                <a:solidFill>
                  <a:srgbClr val="04607A"/>
                </a:solidFill>
                <a:latin typeface="Calibri"/>
                <a:cs typeface="Calibri"/>
              </a:rPr>
              <a:t>Features</a:t>
            </a:r>
            <a:r>
              <a:rPr sz="4500" spc="-20" dirty="0">
                <a:solidFill>
                  <a:srgbClr val="04607A"/>
                </a:solidFill>
                <a:latin typeface="Calibri"/>
                <a:cs typeface="Calibri"/>
              </a:rPr>
              <a:t> </a:t>
            </a:r>
            <a:r>
              <a:rPr sz="4500" dirty="0">
                <a:solidFill>
                  <a:srgbClr val="04607A"/>
                </a:solidFill>
                <a:latin typeface="Calibri"/>
                <a:cs typeface="Calibri"/>
              </a:rPr>
              <a:t>of </a:t>
            </a:r>
            <a:r>
              <a:rPr sz="4500" spc="-5" dirty="0">
                <a:solidFill>
                  <a:srgbClr val="04607A"/>
                </a:solidFill>
                <a:latin typeface="Calibri"/>
                <a:cs typeface="Calibri"/>
              </a:rPr>
              <a:t>RNA</a:t>
            </a:r>
            <a:r>
              <a:rPr sz="4500" spc="-15" dirty="0">
                <a:solidFill>
                  <a:srgbClr val="04607A"/>
                </a:solidFill>
                <a:latin typeface="Calibri"/>
                <a:cs typeface="Calibri"/>
              </a:rPr>
              <a:t> Synthesis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311541" y="2305302"/>
            <a:ext cx="8010525" cy="818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</a:pPr>
            <a:r>
              <a:rPr sz="2600" b="1" spc="75" dirty="0">
                <a:solidFill>
                  <a:srgbClr val="0000FF"/>
                </a:solidFill>
                <a:latin typeface="Cambria"/>
                <a:cs typeface="Cambria"/>
              </a:rPr>
              <a:t>1.Precursors </a:t>
            </a:r>
            <a:r>
              <a:rPr sz="2600" b="1" spc="220" dirty="0">
                <a:solidFill>
                  <a:srgbClr val="0000FF"/>
                </a:solidFill>
                <a:latin typeface="Cambria"/>
                <a:cs typeface="Cambria"/>
              </a:rPr>
              <a:t>i.e., </a:t>
            </a:r>
            <a:r>
              <a:rPr sz="2600" spc="55" dirty="0">
                <a:solidFill>
                  <a:srgbClr val="0000FF"/>
                </a:solidFill>
                <a:latin typeface="Cambria"/>
                <a:cs typeface="Cambria"/>
              </a:rPr>
              <a:t>the </a:t>
            </a:r>
            <a:r>
              <a:rPr sz="2600" spc="35" dirty="0">
                <a:solidFill>
                  <a:srgbClr val="0000FF"/>
                </a:solidFill>
                <a:latin typeface="Cambria"/>
                <a:cs typeface="Cambria"/>
              </a:rPr>
              <a:t>four </a:t>
            </a:r>
            <a:r>
              <a:rPr sz="2600" spc="110" dirty="0">
                <a:solidFill>
                  <a:srgbClr val="0000FF"/>
                </a:solidFill>
                <a:latin typeface="Cambria"/>
                <a:cs typeface="Cambria"/>
              </a:rPr>
              <a:t>ribonucleoside </a:t>
            </a:r>
            <a:r>
              <a:rPr sz="2600" spc="-45" dirty="0">
                <a:solidFill>
                  <a:srgbClr val="0000FF"/>
                </a:solidFill>
                <a:latin typeface="Cambria"/>
                <a:cs typeface="Cambria"/>
              </a:rPr>
              <a:t>5'- </a:t>
            </a:r>
            <a:r>
              <a:rPr sz="2600" spc="-4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2600" spc="65" dirty="0">
                <a:solidFill>
                  <a:srgbClr val="0000FF"/>
                </a:solidFill>
                <a:latin typeface="Cambria"/>
                <a:cs typeface="Cambria"/>
              </a:rPr>
              <a:t>triphosphates</a:t>
            </a:r>
            <a:r>
              <a:rPr sz="2600" spc="7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2600" spc="30" dirty="0">
                <a:solidFill>
                  <a:srgbClr val="0000FF"/>
                </a:solidFill>
                <a:latin typeface="Cambria"/>
                <a:cs typeface="Cambria"/>
              </a:rPr>
              <a:t>(</a:t>
            </a:r>
            <a:r>
              <a:rPr sz="2600" b="1" spc="30" dirty="0">
                <a:solidFill>
                  <a:srgbClr val="0000FF"/>
                </a:solidFill>
                <a:latin typeface="Cambria"/>
                <a:cs typeface="Cambria"/>
              </a:rPr>
              <a:t>ATP,</a:t>
            </a:r>
            <a:r>
              <a:rPr sz="2600" b="1" spc="7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2600" b="1" spc="160" dirty="0">
                <a:solidFill>
                  <a:srgbClr val="0000FF"/>
                </a:solidFill>
                <a:latin typeface="Cambria"/>
                <a:cs typeface="Cambria"/>
              </a:rPr>
              <a:t>GTP,</a:t>
            </a:r>
            <a:r>
              <a:rPr sz="2600" b="1" spc="95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2600" b="1" spc="165" dirty="0">
                <a:solidFill>
                  <a:srgbClr val="0000FF"/>
                </a:solidFill>
                <a:latin typeface="Cambria"/>
                <a:cs typeface="Cambria"/>
              </a:rPr>
              <a:t>CTP,</a:t>
            </a:r>
            <a:r>
              <a:rPr sz="2600" b="1" spc="9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2600" b="1" spc="20" dirty="0">
                <a:solidFill>
                  <a:srgbClr val="0000FF"/>
                </a:solidFill>
                <a:latin typeface="Cambria"/>
                <a:cs typeface="Cambria"/>
              </a:rPr>
              <a:t>UTP)</a:t>
            </a:r>
            <a:r>
              <a:rPr sz="2600" b="1" spc="7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sz="2600" b="1" spc="65" dirty="0">
                <a:solidFill>
                  <a:srgbClr val="0000FF"/>
                </a:solidFill>
                <a:latin typeface="Cambria"/>
                <a:cs typeface="Cambria"/>
              </a:rPr>
              <a:t>are </a:t>
            </a:r>
            <a:r>
              <a:rPr sz="2600" b="1" spc="55" dirty="0">
                <a:solidFill>
                  <a:srgbClr val="0000FF"/>
                </a:solidFill>
                <a:latin typeface="Cambria"/>
                <a:cs typeface="Cambria"/>
              </a:rPr>
              <a:t>required</a:t>
            </a:r>
            <a:endParaRPr sz="2600">
              <a:latin typeface="Cambria"/>
              <a:cs typeface="Cambria"/>
            </a:endParaRPr>
          </a:p>
        </p:txBody>
      </p:sp>
      <p:grpSp>
        <p:nvGrpSpPr>
          <p:cNvPr id="116" name="object 116"/>
          <p:cNvGrpSpPr/>
          <p:nvPr/>
        </p:nvGrpSpPr>
        <p:grpSpPr>
          <a:xfrm>
            <a:off x="774073" y="3156204"/>
            <a:ext cx="9144000" cy="4051300"/>
            <a:chOff x="774073" y="3156204"/>
            <a:chExt cx="9144000" cy="4051300"/>
          </a:xfrm>
        </p:grpSpPr>
        <p:sp>
          <p:nvSpPr>
            <p:cNvPr id="117" name="object 117"/>
            <p:cNvSpPr/>
            <p:nvPr/>
          </p:nvSpPr>
          <p:spPr>
            <a:xfrm>
              <a:off x="4317370" y="316839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76199" y="609600"/>
                  </a:moveTo>
                  <a:lnTo>
                    <a:pt x="76199" y="0"/>
                  </a:lnTo>
                  <a:lnTo>
                    <a:pt x="0" y="0"/>
                  </a:lnTo>
                  <a:lnTo>
                    <a:pt x="0" y="609600"/>
                  </a:lnTo>
                  <a:lnTo>
                    <a:pt x="76199" y="609600"/>
                  </a:lnTo>
                  <a:close/>
                </a:path>
              </a:pathLst>
            </a:custGeom>
            <a:solidFill>
              <a:srgbClr val="0E6F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4305178" y="3156204"/>
              <a:ext cx="102235" cy="622300"/>
            </a:xfrm>
            <a:custGeom>
              <a:avLst/>
              <a:gdLst/>
              <a:ahLst/>
              <a:cxnLst/>
              <a:rect l="l" t="t" r="r" b="b"/>
              <a:pathLst>
                <a:path w="102235" h="622300">
                  <a:moveTo>
                    <a:pt x="102108" y="621792"/>
                  </a:moveTo>
                  <a:lnTo>
                    <a:pt x="102108" y="0"/>
                  </a:lnTo>
                  <a:lnTo>
                    <a:pt x="0" y="0"/>
                  </a:lnTo>
                  <a:lnTo>
                    <a:pt x="0" y="621792"/>
                  </a:lnTo>
                  <a:lnTo>
                    <a:pt x="12192" y="621792"/>
                  </a:lnTo>
                  <a:lnTo>
                    <a:pt x="12192" y="25908"/>
                  </a:lnTo>
                  <a:lnTo>
                    <a:pt x="25908" y="12192"/>
                  </a:lnTo>
                  <a:lnTo>
                    <a:pt x="25908" y="25908"/>
                  </a:lnTo>
                  <a:lnTo>
                    <a:pt x="76200" y="25908"/>
                  </a:lnTo>
                  <a:lnTo>
                    <a:pt x="76200" y="12192"/>
                  </a:lnTo>
                  <a:lnTo>
                    <a:pt x="88392" y="25908"/>
                  </a:lnTo>
                  <a:lnTo>
                    <a:pt x="88392" y="621792"/>
                  </a:lnTo>
                  <a:lnTo>
                    <a:pt x="102108" y="621792"/>
                  </a:lnTo>
                  <a:close/>
                </a:path>
                <a:path w="102235" h="622300">
                  <a:moveTo>
                    <a:pt x="25908" y="25908"/>
                  </a:moveTo>
                  <a:lnTo>
                    <a:pt x="25908" y="12192"/>
                  </a:lnTo>
                  <a:lnTo>
                    <a:pt x="12192" y="25908"/>
                  </a:lnTo>
                  <a:lnTo>
                    <a:pt x="25908" y="25908"/>
                  </a:lnTo>
                  <a:close/>
                </a:path>
                <a:path w="102235" h="622300">
                  <a:moveTo>
                    <a:pt x="25908" y="621792"/>
                  </a:moveTo>
                  <a:lnTo>
                    <a:pt x="25908" y="25908"/>
                  </a:lnTo>
                  <a:lnTo>
                    <a:pt x="12192" y="25908"/>
                  </a:lnTo>
                  <a:lnTo>
                    <a:pt x="12192" y="621792"/>
                  </a:lnTo>
                  <a:lnTo>
                    <a:pt x="25908" y="621792"/>
                  </a:lnTo>
                  <a:close/>
                </a:path>
                <a:path w="102235" h="622300">
                  <a:moveTo>
                    <a:pt x="88392" y="25908"/>
                  </a:moveTo>
                  <a:lnTo>
                    <a:pt x="76200" y="12192"/>
                  </a:lnTo>
                  <a:lnTo>
                    <a:pt x="76200" y="25908"/>
                  </a:lnTo>
                  <a:lnTo>
                    <a:pt x="88392" y="25908"/>
                  </a:lnTo>
                  <a:close/>
                </a:path>
                <a:path w="102235" h="622300">
                  <a:moveTo>
                    <a:pt x="88392" y="621792"/>
                  </a:moveTo>
                  <a:lnTo>
                    <a:pt x="88392" y="25908"/>
                  </a:lnTo>
                  <a:lnTo>
                    <a:pt x="76200" y="25908"/>
                  </a:lnTo>
                  <a:lnTo>
                    <a:pt x="76200" y="621792"/>
                  </a:lnTo>
                  <a:lnTo>
                    <a:pt x="88392" y="621792"/>
                  </a:lnTo>
                  <a:close/>
                </a:path>
              </a:pathLst>
            </a:custGeom>
            <a:solidFill>
              <a:srgbClr val="074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526670" y="3803903"/>
              <a:ext cx="3767328" cy="2183892"/>
            </a:xfrm>
            <a:prstGeom prst="rect">
              <a:avLst/>
            </a:prstGeom>
          </p:spPr>
        </p:pic>
      </p:grpSp>
      <p:sp>
        <p:nvSpPr>
          <p:cNvPr id="121" name="object 121"/>
          <p:cNvSpPr txBox="1"/>
          <p:nvPr/>
        </p:nvSpPr>
        <p:spPr>
          <a:xfrm>
            <a:off x="4133987" y="3961890"/>
            <a:ext cx="5181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solidFill>
                  <a:srgbClr val="6500CC"/>
                </a:solidFill>
                <a:latin typeface="Arial Black"/>
                <a:cs typeface="Arial Black"/>
              </a:rPr>
              <a:t>A</a:t>
            </a:r>
            <a:r>
              <a:rPr sz="1800" spc="-5" dirty="0">
                <a:solidFill>
                  <a:srgbClr val="6500CC"/>
                </a:solidFill>
                <a:latin typeface="Arial Black"/>
                <a:cs typeface="Arial Black"/>
              </a:rPr>
              <a:t>T</a:t>
            </a:r>
            <a:r>
              <a:rPr sz="1800" dirty="0">
                <a:solidFill>
                  <a:srgbClr val="6500CC"/>
                </a:solidFill>
                <a:latin typeface="Arial Black"/>
                <a:cs typeface="Arial Black"/>
              </a:rPr>
              <a:t>P</a:t>
            </a:r>
            <a:endParaRPr sz="1800">
              <a:latin typeface="Arial Black"/>
              <a:cs typeface="Arial Black"/>
            </a:endParaRPr>
          </a:p>
        </p:txBody>
      </p:sp>
      <p:pic>
        <p:nvPicPr>
          <p:cNvPr id="122" name="object 122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248790" y="3777996"/>
            <a:ext cx="214884" cy="170687"/>
          </a:xfrm>
          <a:prstGeom prst="rect">
            <a:avLst/>
          </a:prstGeom>
        </p:spPr>
      </p:pic>
      <p:sp>
        <p:nvSpPr>
          <p:cNvPr id="123" name="object 1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24" name="object 124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6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5" name="object 1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>
            <a:spLocks noGrp="1"/>
          </p:cNvSpPr>
          <p:nvPr>
            <p:ph type="title"/>
          </p:nvPr>
        </p:nvSpPr>
        <p:spPr>
          <a:xfrm>
            <a:off x="2759340" y="699007"/>
            <a:ext cx="51923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2.</a:t>
            </a:r>
            <a:r>
              <a:rPr sz="3200" spc="-40" dirty="0"/>
              <a:t> </a:t>
            </a:r>
            <a:r>
              <a:rPr sz="3200" spc="-5" dirty="0">
                <a:solidFill>
                  <a:srgbClr val="6500CC"/>
                </a:solidFill>
              </a:rPr>
              <a:t>Polymerization</a:t>
            </a:r>
            <a:r>
              <a:rPr sz="3200" spc="-50" dirty="0">
                <a:solidFill>
                  <a:srgbClr val="6500CC"/>
                </a:solidFill>
              </a:rPr>
              <a:t> </a:t>
            </a:r>
            <a:r>
              <a:rPr sz="3200" spc="-5" dirty="0">
                <a:solidFill>
                  <a:srgbClr val="6500CC"/>
                </a:solidFill>
              </a:rPr>
              <a:t>Reaction</a:t>
            </a:r>
            <a:endParaRPr sz="3200"/>
          </a:p>
        </p:txBody>
      </p:sp>
      <p:grpSp>
        <p:nvGrpSpPr>
          <p:cNvPr id="115" name="object 115"/>
          <p:cNvGrpSpPr/>
          <p:nvPr/>
        </p:nvGrpSpPr>
        <p:grpSpPr>
          <a:xfrm>
            <a:off x="774073" y="1187196"/>
            <a:ext cx="9144000" cy="6019800"/>
            <a:chOff x="774073" y="1187196"/>
            <a:chExt cx="9144000" cy="6019800"/>
          </a:xfrm>
        </p:grpSpPr>
        <p:pic>
          <p:nvPicPr>
            <p:cNvPr id="116" name="object 11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83671" y="1187196"/>
              <a:ext cx="3867911" cy="5638799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</p:grpSp>
      <p:sp>
        <p:nvSpPr>
          <p:cNvPr id="118" name="object 118"/>
          <p:cNvSpPr txBox="1"/>
          <p:nvPr/>
        </p:nvSpPr>
        <p:spPr>
          <a:xfrm>
            <a:off x="5426225" y="2888994"/>
            <a:ext cx="43827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800" b="1" spc="80" dirty="0">
                <a:solidFill>
                  <a:srgbClr val="007F00"/>
                </a:solidFill>
                <a:latin typeface="Cambria"/>
                <a:cs typeface="Cambria"/>
              </a:rPr>
              <a:t>A</a:t>
            </a:r>
            <a:r>
              <a:rPr sz="1800" b="1" spc="85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800" b="1" spc="65" dirty="0">
                <a:solidFill>
                  <a:srgbClr val="007F00"/>
                </a:solidFill>
                <a:latin typeface="Cambria"/>
                <a:cs typeface="Cambria"/>
              </a:rPr>
              <a:t>3'-OH </a:t>
            </a:r>
            <a:r>
              <a:rPr sz="1800" b="1" spc="50" dirty="0">
                <a:solidFill>
                  <a:srgbClr val="007F00"/>
                </a:solidFill>
                <a:latin typeface="Cambria"/>
                <a:cs typeface="Cambria"/>
              </a:rPr>
              <a:t>group </a:t>
            </a:r>
            <a:r>
              <a:rPr sz="1800" b="1" spc="25" dirty="0">
                <a:solidFill>
                  <a:srgbClr val="007F00"/>
                </a:solidFill>
                <a:latin typeface="Cambria"/>
                <a:cs typeface="Cambria"/>
              </a:rPr>
              <a:t>of </a:t>
            </a:r>
            <a:r>
              <a:rPr sz="1800" b="1" spc="35" dirty="0">
                <a:solidFill>
                  <a:srgbClr val="007F00"/>
                </a:solidFill>
                <a:latin typeface="Cambria"/>
                <a:cs typeface="Cambria"/>
              </a:rPr>
              <a:t>one </a:t>
            </a:r>
            <a:r>
              <a:rPr sz="1800" b="1" spc="50" dirty="0">
                <a:solidFill>
                  <a:srgbClr val="007F00"/>
                </a:solidFill>
                <a:latin typeface="Cambria"/>
                <a:cs typeface="Cambria"/>
              </a:rPr>
              <a:t>nucleotide </a:t>
            </a:r>
            <a:r>
              <a:rPr sz="1800" b="1" spc="55" dirty="0">
                <a:solidFill>
                  <a:srgbClr val="007F00"/>
                </a:solidFill>
                <a:latin typeface="Cambria"/>
                <a:cs typeface="Cambria"/>
              </a:rPr>
              <a:t>reacts </a:t>
            </a:r>
            <a:r>
              <a:rPr sz="1800" b="1" spc="-385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800" b="1" spc="25" dirty="0">
                <a:solidFill>
                  <a:srgbClr val="007F00"/>
                </a:solidFill>
                <a:latin typeface="Cambria"/>
                <a:cs typeface="Cambria"/>
              </a:rPr>
              <a:t>with</a:t>
            </a:r>
            <a:r>
              <a:rPr sz="1800" b="1" spc="35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800" b="1" spc="25" dirty="0">
                <a:solidFill>
                  <a:srgbClr val="007F00"/>
                </a:solidFill>
                <a:latin typeface="Cambria"/>
                <a:cs typeface="Cambria"/>
              </a:rPr>
              <a:t>the</a:t>
            </a:r>
            <a:r>
              <a:rPr sz="1800" b="1" spc="60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800" b="1" spc="25" dirty="0">
                <a:solidFill>
                  <a:srgbClr val="007F00"/>
                </a:solidFill>
                <a:latin typeface="Cambria"/>
                <a:cs typeface="Cambria"/>
              </a:rPr>
              <a:t>5'-triphosphate</a:t>
            </a:r>
            <a:r>
              <a:rPr sz="1800" b="1" spc="55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800" b="1" spc="25" dirty="0">
                <a:solidFill>
                  <a:srgbClr val="007F00"/>
                </a:solidFill>
                <a:latin typeface="Cambria"/>
                <a:cs typeface="Cambria"/>
              </a:rPr>
              <a:t>of</a:t>
            </a:r>
            <a:r>
              <a:rPr sz="1800" b="1" spc="55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800" b="1" spc="85" dirty="0">
                <a:solidFill>
                  <a:srgbClr val="007F00"/>
                </a:solidFill>
                <a:latin typeface="Cambria"/>
                <a:cs typeface="Cambria"/>
              </a:rPr>
              <a:t>a</a:t>
            </a:r>
            <a:r>
              <a:rPr sz="1800" b="1" spc="55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800" b="1" spc="65" dirty="0">
                <a:solidFill>
                  <a:srgbClr val="007F00"/>
                </a:solidFill>
                <a:latin typeface="Cambria"/>
                <a:cs typeface="Cambria"/>
              </a:rPr>
              <a:t>second </a:t>
            </a:r>
            <a:r>
              <a:rPr sz="1800" b="1" spc="70" dirty="0">
                <a:solidFill>
                  <a:srgbClr val="007F00"/>
                </a:solidFill>
                <a:latin typeface="Cambria"/>
                <a:cs typeface="Cambria"/>
              </a:rPr>
              <a:t> </a:t>
            </a:r>
            <a:r>
              <a:rPr sz="1800" b="1" spc="60" dirty="0">
                <a:solidFill>
                  <a:srgbClr val="007F00"/>
                </a:solidFill>
                <a:latin typeface="Cambria"/>
                <a:cs typeface="Cambria"/>
              </a:rPr>
              <a:t>nucleotide;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19" name="object 1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20" name="object 120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5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1" name="object 1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>
            <a:spLocks noGrp="1"/>
          </p:cNvSpPr>
          <p:nvPr>
            <p:ph type="title"/>
          </p:nvPr>
        </p:nvSpPr>
        <p:spPr>
          <a:xfrm>
            <a:off x="1159136" y="1131823"/>
            <a:ext cx="7673340" cy="818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</a:pPr>
            <a:r>
              <a:rPr sz="2600" spc="100" dirty="0">
                <a:solidFill>
                  <a:srgbClr val="6500CC"/>
                </a:solidFill>
                <a:latin typeface="Cambria"/>
                <a:cs typeface="Cambria"/>
              </a:rPr>
              <a:t>3.The </a:t>
            </a:r>
            <a:r>
              <a:rPr sz="2600" spc="114" dirty="0">
                <a:solidFill>
                  <a:srgbClr val="6500CC"/>
                </a:solidFill>
                <a:latin typeface="Cambria"/>
                <a:cs typeface="Cambria"/>
              </a:rPr>
              <a:t>sequence </a:t>
            </a:r>
            <a:r>
              <a:rPr sz="2600" spc="35" dirty="0">
                <a:solidFill>
                  <a:srgbClr val="6500CC"/>
                </a:solidFill>
                <a:latin typeface="Cambria"/>
                <a:cs typeface="Cambria"/>
              </a:rPr>
              <a:t>of </a:t>
            </a:r>
            <a:r>
              <a:rPr sz="2600" spc="114" dirty="0">
                <a:solidFill>
                  <a:srgbClr val="6500CC"/>
                </a:solidFill>
                <a:latin typeface="Cambria"/>
                <a:cs typeface="Cambria"/>
              </a:rPr>
              <a:t>bases </a:t>
            </a:r>
            <a:r>
              <a:rPr sz="2600" spc="80" dirty="0">
                <a:solidFill>
                  <a:srgbClr val="6500CC"/>
                </a:solidFill>
                <a:latin typeface="Cambria"/>
                <a:cs typeface="Cambria"/>
              </a:rPr>
              <a:t>in </a:t>
            </a:r>
            <a:r>
              <a:rPr sz="2600" spc="180" dirty="0">
                <a:solidFill>
                  <a:srgbClr val="6500CC"/>
                </a:solidFill>
                <a:latin typeface="Cambria"/>
                <a:cs typeface="Cambria"/>
              </a:rPr>
              <a:t>RNA </a:t>
            </a:r>
            <a:r>
              <a:rPr sz="2600" spc="130" dirty="0">
                <a:solidFill>
                  <a:srgbClr val="6500CC"/>
                </a:solidFill>
                <a:latin typeface="Cambria"/>
                <a:cs typeface="Cambria"/>
              </a:rPr>
              <a:t>molecule </a:t>
            </a:r>
            <a:r>
              <a:rPr sz="2600" spc="114" dirty="0">
                <a:solidFill>
                  <a:srgbClr val="6500CC"/>
                </a:solidFill>
                <a:latin typeface="Cambria"/>
                <a:cs typeface="Cambria"/>
              </a:rPr>
              <a:t>is </a:t>
            </a:r>
            <a:r>
              <a:rPr sz="2600" spc="12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spc="90" dirty="0">
                <a:solidFill>
                  <a:srgbClr val="6500CC"/>
                </a:solidFill>
                <a:latin typeface="Cambria"/>
                <a:cs typeface="Cambria"/>
              </a:rPr>
              <a:t>determined</a:t>
            </a:r>
            <a:r>
              <a:rPr sz="2600" spc="3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spc="105" dirty="0">
                <a:solidFill>
                  <a:srgbClr val="6500CC"/>
                </a:solidFill>
                <a:latin typeface="Cambria"/>
                <a:cs typeface="Cambria"/>
              </a:rPr>
              <a:t>by</a:t>
            </a:r>
            <a:r>
              <a:rPr sz="2600" spc="6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spc="45" dirty="0">
                <a:solidFill>
                  <a:srgbClr val="6500CC"/>
                </a:solidFill>
                <a:latin typeface="Cambria"/>
                <a:cs typeface="Cambria"/>
              </a:rPr>
              <a:t>the</a:t>
            </a:r>
            <a:r>
              <a:rPr sz="2600" spc="6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spc="114" dirty="0">
                <a:solidFill>
                  <a:srgbClr val="6500CC"/>
                </a:solidFill>
                <a:latin typeface="Cambria"/>
                <a:cs typeface="Cambria"/>
              </a:rPr>
              <a:t>base</a:t>
            </a:r>
            <a:r>
              <a:rPr sz="2600" spc="4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spc="114" dirty="0">
                <a:solidFill>
                  <a:srgbClr val="6500CC"/>
                </a:solidFill>
                <a:latin typeface="Cambria"/>
                <a:cs typeface="Cambria"/>
              </a:rPr>
              <a:t>sequence</a:t>
            </a:r>
            <a:r>
              <a:rPr sz="2600" spc="3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spc="35" dirty="0">
                <a:solidFill>
                  <a:srgbClr val="6500CC"/>
                </a:solidFill>
                <a:latin typeface="Cambria"/>
                <a:cs typeface="Cambria"/>
              </a:rPr>
              <a:t>of</a:t>
            </a:r>
            <a:r>
              <a:rPr sz="2600" spc="7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spc="45" dirty="0">
                <a:solidFill>
                  <a:srgbClr val="6500CC"/>
                </a:solidFill>
                <a:latin typeface="Cambria"/>
                <a:cs typeface="Cambria"/>
              </a:rPr>
              <a:t>the</a:t>
            </a:r>
            <a:r>
              <a:rPr sz="2600" spc="6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spc="235" dirty="0">
                <a:solidFill>
                  <a:srgbClr val="6500CC"/>
                </a:solidFill>
                <a:latin typeface="Cambria"/>
                <a:cs typeface="Cambria"/>
              </a:rPr>
              <a:t>DNA.</a:t>
            </a:r>
            <a:endParaRPr sz="2600">
              <a:latin typeface="Cambria"/>
              <a:cs typeface="Cambria"/>
            </a:endParaRPr>
          </a:p>
        </p:txBody>
      </p:sp>
      <p:grpSp>
        <p:nvGrpSpPr>
          <p:cNvPr id="115" name="object 115"/>
          <p:cNvGrpSpPr/>
          <p:nvPr/>
        </p:nvGrpSpPr>
        <p:grpSpPr>
          <a:xfrm>
            <a:off x="774073" y="2624327"/>
            <a:ext cx="9144000" cy="4582795"/>
            <a:chOff x="774073" y="2624327"/>
            <a:chExt cx="9144000" cy="4582795"/>
          </a:xfrm>
        </p:grpSpPr>
        <p:pic>
          <p:nvPicPr>
            <p:cNvPr id="116" name="object 11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221870" y="2624327"/>
              <a:ext cx="4876799" cy="1153667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946270" y="2692907"/>
              <a:ext cx="1839467" cy="323088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221870" y="3777995"/>
              <a:ext cx="4876800" cy="1143000"/>
            </a:xfrm>
            <a:prstGeom prst="rect">
              <a:avLst/>
            </a:prstGeom>
          </p:spPr>
        </p:pic>
      </p:grpSp>
      <p:sp>
        <p:nvSpPr>
          <p:cNvPr id="120" name="object 120"/>
          <p:cNvSpPr txBox="1"/>
          <p:nvPr/>
        </p:nvSpPr>
        <p:spPr>
          <a:xfrm>
            <a:off x="7014347" y="3618990"/>
            <a:ext cx="18662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0" dirty="0">
                <a:solidFill>
                  <a:srgbClr val="FF0000"/>
                </a:solidFill>
                <a:latin typeface="Cambria"/>
                <a:cs typeface="Cambria"/>
              </a:rPr>
              <a:t>Template</a:t>
            </a:r>
            <a:r>
              <a:rPr sz="1800" b="1" spc="-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1800" b="1" spc="20" dirty="0">
                <a:solidFill>
                  <a:srgbClr val="FF0000"/>
                </a:solidFill>
                <a:latin typeface="Cambria"/>
                <a:cs typeface="Cambria"/>
              </a:rPr>
              <a:t>Strand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21" name="object 1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22" name="object 122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7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3" name="object 1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>
            <a:spLocks noGrp="1"/>
          </p:cNvSpPr>
          <p:nvPr>
            <p:ph type="title"/>
          </p:nvPr>
        </p:nvSpPr>
        <p:spPr>
          <a:xfrm>
            <a:off x="854336" y="979423"/>
            <a:ext cx="8068309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05" dirty="0">
                <a:solidFill>
                  <a:srgbClr val="6500CC"/>
                </a:solidFill>
                <a:latin typeface="Cambria"/>
                <a:cs typeface="Cambria"/>
              </a:rPr>
              <a:t>4</a:t>
            </a:r>
            <a:r>
              <a:rPr sz="2600" spc="315" dirty="0">
                <a:solidFill>
                  <a:srgbClr val="6500CC"/>
                </a:solidFill>
                <a:latin typeface="Cambria"/>
                <a:cs typeface="Cambria"/>
              </a:rPr>
              <a:t>.</a:t>
            </a:r>
            <a:r>
              <a:rPr sz="2600" b="0" spc="-409" dirty="0">
                <a:solidFill>
                  <a:srgbClr val="6500CC"/>
                </a:solidFill>
                <a:latin typeface="Times New Roman"/>
                <a:cs typeface="Times New Roman"/>
              </a:rPr>
              <a:t> </a:t>
            </a:r>
            <a:r>
              <a:rPr sz="2600" spc="100" dirty="0">
                <a:solidFill>
                  <a:srgbClr val="6500CC"/>
                </a:solidFill>
                <a:latin typeface="Cambria"/>
                <a:cs typeface="Cambria"/>
              </a:rPr>
              <a:t>T</a:t>
            </a:r>
            <a:r>
              <a:rPr sz="2600" spc="75" dirty="0">
                <a:solidFill>
                  <a:srgbClr val="6500CC"/>
                </a:solidFill>
                <a:latin typeface="Cambria"/>
                <a:cs typeface="Cambria"/>
              </a:rPr>
              <a:t>h</a:t>
            </a:r>
            <a:r>
              <a:rPr sz="2600" spc="110" dirty="0">
                <a:solidFill>
                  <a:srgbClr val="6500CC"/>
                </a:solidFill>
                <a:latin typeface="Cambria"/>
                <a:cs typeface="Cambria"/>
              </a:rPr>
              <a:t>e</a:t>
            </a:r>
            <a:r>
              <a:rPr sz="2600" b="0" spc="-10" dirty="0">
                <a:solidFill>
                  <a:srgbClr val="6500CC"/>
                </a:solidFill>
                <a:latin typeface="Times New Roman"/>
                <a:cs typeface="Times New Roman"/>
              </a:rPr>
              <a:t> </a:t>
            </a:r>
            <a:r>
              <a:rPr sz="2600" spc="254" dirty="0">
                <a:solidFill>
                  <a:srgbClr val="6500CC"/>
                </a:solidFill>
                <a:latin typeface="Cambria"/>
                <a:cs typeface="Cambria"/>
              </a:rPr>
              <a:t>DN</a:t>
            </a:r>
            <a:r>
              <a:rPr sz="2600" spc="120" dirty="0">
                <a:solidFill>
                  <a:srgbClr val="6500CC"/>
                </a:solidFill>
                <a:latin typeface="Cambria"/>
                <a:cs typeface="Cambria"/>
              </a:rPr>
              <a:t>A</a:t>
            </a:r>
            <a:r>
              <a:rPr sz="2600" b="0" spc="-10" dirty="0">
                <a:solidFill>
                  <a:srgbClr val="6500CC"/>
                </a:solidFill>
                <a:latin typeface="Times New Roman"/>
                <a:cs typeface="Times New Roman"/>
              </a:rPr>
              <a:t> </a:t>
            </a:r>
            <a:r>
              <a:rPr sz="2600" spc="260" dirty="0">
                <a:solidFill>
                  <a:srgbClr val="6500CC"/>
                </a:solidFill>
                <a:latin typeface="Cambria"/>
                <a:cs typeface="Cambria"/>
              </a:rPr>
              <a:t>m</a:t>
            </a:r>
            <a:r>
              <a:rPr sz="2600" dirty="0">
                <a:solidFill>
                  <a:srgbClr val="6500CC"/>
                </a:solidFill>
                <a:latin typeface="Cambria"/>
                <a:cs typeface="Cambria"/>
              </a:rPr>
              <a:t>o</a:t>
            </a:r>
            <a:r>
              <a:rPr sz="2600" spc="120" dirty="0">
                <a:solidFill>
                  <a:srgbClr val="6500CC"/>
                </a:solidFill>
                <a:latin typeface="Cambria"/>
                <a:cs typeface="Cambria"/>
              </a:rPr>
              <a:t>l</a:t>
            </a:r>
            <a:r>
              <a:rPr sz="2600" spc="100" dirty="0">
                <a:solidFill>
                  <a:srgbClr val="6500CC"/>
                </a:solidFill>
                <a:latin typeface="Cambria"/>
                <a:cs typeface="Cambria"/>
              </a:rPr>
              <a:t>e</a:t>
            </a:r>
            <a:r>
              <a:rPr sz="2600" spc="240" dirty="0">
                <a:solidFill>
                  <a:srgbClr val="6500CC"/>
                </a:solidFill>
                <a:latin typeface="Cambria"/>
                <a:cs typeface="Cambria"/>
              </a:rPr>
              <a:t>c</a:t>
            </a:r>
            <a:r>
              <a:rPr sz="2600" spc="70" dirty="0">
                <a:solidFill>
                  <a:srgbClr val="6500CC"/>
                </a:solidFill>
                <a:latin typeface="Cambria"/>
                <a:cs typeface="Cambria"/>
              </a:rPr>
              <a:t>u</a:t>
            </a:r>
            <a:r>
              <a:rPr sz="2600" spc="120" dirty="0">
                <a:solidFill>
                  <a:srgbClr val="6500CC"/>
                </a:solidFill>
                <a:latin typeface="Cambria"/>
                <a:cs typeface="Cambria"/>
              </a:rPr>
              <a:t>l</a:t>
            </a:r>
            <a:r>
              <a:rPr sz="2600" spc="110" dirty="0">
                <a:solidFill>
                  <a:srgbClr val="6500CC"/>
                </a:solidFill>
                <a:latin typeface="Cambria"/>
                <a:cs typeface="Cambria"/>
              </a:rPr>
              <a:t>e</a:t>
            </a:r>
            <a:r>
              <a:rPr sz="2600" b="0" spc="-20" dirty="0">
                <a:solidFill>
                  <a:srgbClr val="6500CC"/>
                </a:solidFill>
                <a:latin typeface="Times New Roman"/>
                <a:cs typeface="Times New Roman"/>
              </a:rPr>
              <a:t> </a:t>
            </a:r>
            <a:r>
              <a:rPr sz="2600" spc="90" dirty="0">
                <a:solidFill>
                  <a:srgbClr val="6500CC"/>
                </a:solidFill>
                <a:latin typeface="Cambria"/>
                <a:cs typeface="Cambria"/>
              </a:rPr>
              <a:t>b</a:t>
            </a:r>
            <a:r>
              <a:rPr sz="2600" spc="100" dirty="0">
                <a:solidFill>
                  <a:srgbClr val="6500CC"/>
                </a:solidFill>
                <a:latin typeface="Cambria"/>
                <a:cs typeface="Cambria"/>
              </a:rPr>
              <a:t>ei</a:t>
            </a:r>
            <a:r>
              <a:rPr sz="2600" spc="55" dirty="0">
                <a:solidFill>
                  <a:srgbClr val="6500CC"/>
                </a:solidFill>
                <a:latin typeface="Cambria"/>
                <a:cs typeface="Cambria"/>
              </a:rPr>
              <a:t>n</a:t>
            </a:r>
            <a:r>
              <a:rPr sz="2600" spc="275" dirty="0">
                <a:solidFill>
                  <a:srgbClr val="6500CC"/>
                </a:solidFill>
                <a:latin typeface="Cambria"/>
                <a:cs typeface="Cambria"/>
              </a:rPr>
              <a:t>g</a:t>
            </a:r>
            <a:r>
              <a:rPr sz="2600" b="0" spc="-25" dirty="0">
                <a:solidFill>
                  <a:srgbClr val="6500CC"/>
                </a:solidFill>
                <a:latin typeface="Times New Roman"/>
                <a:cs typeface="Times New Roman"/>
              </a:rPr>
              <a:t> </a:t>
            </a:r>
            <a:r>
              <a:rPr sz="2600" spc="-55" dirty="0">
                <a:solidFill>
                  <a:srgbClr val="6500CC"/>
                </a:solidFill>
                <a:latin typeface="Cambria"/>
                <a:cs typeface="Cambria"/>
              </a:rPr>
              <a:t>t</a:t>
            </a:r>
            <a:r>
              <a:rPr sz="2600" spc="-40" dirty="0">
                <a:solidFill>
                  <a:srgbClr val="6500CC"/>
                </a:solidFill>
                <a:latin typeface="Cambria"/>
                <a:cs typeface="Cambria"/>
              </a:rPr>
              <a:t>r</a:t>
            </a:r>
            <a:r>
              <a:rPr sz="2600" spc="130" dirty="0">
                <a:solidFill>
                  <a:srgbClr val="6500CC"/>
                </a:solidFill>
                <a:latin typeface="Cambria"/>
                <a:cs typeface="Cambria"/>
              </a:rPr>
              <a:t>a</a:t>
            </a:r>
            <a:r>
              <a:rPr sz="2600" spc="55" dirty="0">
                <a:solidFill>
                  <a:srgbClr val="6500CC"/>
                </a:solidFill>
                <a:latin typeface="Cambria"/>
                <a:cs typeface="Cambria"/>
              </a:rPr>
              <a:t>n</a:t>
            </a:r>
            <a:r>
              <a:rPr sz="2600" spc="135" dirty="0">
                <a:solidFill>
                  <a:srgbClr val="6500CC"/>
                </a:solidFill>
                <a:latin typeface="Cambria"/>
                <a:cs typeface="Cambria"/>
              </a:rPr>
              <a:t>s</a:t>
            </a:r>
            <a:r>
              <a:rPr sz="2600" spc="240" dirty="0">
                <a:solidFill>
                  <a:srgbClr val="6500CC"/>
                </a:solidFill>
                <a:latin typeface="Cambria"/>
                <a:cs typeface="Cambria"/>
              </a:rPr>
              <a:t>c</a:t>
            </a:r>
            <a:r>
              <a:rPr sz="2600" spc="20" dirty="0">
                <a:solidFill>
                  <a:srgbClr val="6500CC"/>
                </a:solidFill>
                <a:latin typeface="Cambria"/>
                <a:cs typeface="Cambria"/>
              </a:rPr>
              <a:t>r</a:t>
            </a:r>
            <a:r>
              <a:rPr sz="2600" spc="100" dirty="0">
                <a:solidFill>
                  <a:srgbClr val="6500CC"/>
                </a:solidFill>
                <a:latin typeface="Cambria"/>
                <a:cs typeface="Cambria"/>
              </a:rPr>
              <a:t>i</a:t>
            </a:r>
            <a:r>
              <a:rPr sz="2600" spc="90" dirty="0">
                <a:solidFill>
                  <a:srgbClr val="6500CC"/>
                </a:solidFill>
                <a:latin typeface="Cambria"/>
                <a:cs typeface="Cambria"/>
              </a:rPr>
              <a:t>b</a:t>
            </a:r>
            <a:r>
              <a:rPr sz="2600" spc="100" dirty="0">
                <a:solidFill>
                  <a:srgbClr val="6500CC"/>
                </a:solidFill>
                <a:latin typeface="Cambria"/>
                <a:cs typeface="Cambria"/>
              </a:rPr>
              <a:t>e</a:t>
            </a:r>
            <a:r>
              <a:rPr sz="2600" spc="70" dirty="0">
                <a:solidFill>
                  <a:srgbClr val="6500CC"/>
                </a:solidFill>
                <a:latin typeface="Cambria"/>
                <a:cs typeface="Cambria"/>
              </a:rPr>
              <a:t>d</a:t>
            </a:r>
            <a:r>
              <a:rPr sz="2600" b="0" spc="-35" dirty="0">
                <a:solidFill>
                  <a:srgbClr val="6500CC"/>
                </a:solidFill>
                <a:latin typeface="Times New Roman"/>
                <a:cs typeface="Times New Roman"/>
              </a:rPr>
              <a:t> </a:t>
            </a:r>
            <a:r>
              <a:rPr sz="2600" spc="100" dirty="0">
                <a:solidFill>
                  <a:srgbClr val="6500CC"/>
                </a:solidFill>
                <a:latin typeface="Cambria"/>
                <a:cs typeface="Cambria"/>
              </a:rPr>
              <a:t>i</a:t>
            </a:r>
            <a:r>
              <a:rPr sz="2600" spc="130" dirty="0">
                <a:solidFill>
                  <a:srgbClr val="6500CC"/>
                </a:solidFill>
                <a:latin typeface="Cambria"/>
                <a:cs typeface="Cambria"/>
              </a:rPr>
              <a:t>s</a:t>
            </a:r>
            <a:r>
              <a:rPr sz="2600" b="0" dirty="0">
                <a:solidFill>
                  <a:srgbClr val="6500CC"/>
                </a:solidFill>
                <a:latin typeface="Times New Roman"/>
                <a:cs typeface="Times New Roman"/>
              </a:rPr>
              <a:t> </a:t>
            </a:r>
            <a:r>
              <a:rPr sz="2600" spc="70" dirty="0">
                <a:solidFill>
                  <a:srgbClr val="6500CC"/>
                </a:solidFill>
                <a:latin typeface="Cambria"/>
                <a:cs typeface="Cambria"/>
              </a:rPr>
              <a:t>d</a:t>
            </a:r>
            <a:r>
              <a:rPr sz="2600" dirty="0">
                <a:solidFill>
                  <a:srgbClr val="6500CC"/>
                </a:solidFill>
                <a:latin typeface="Cambria"/>
                <a:cs typeface="Cambria"/>
              </a:rPr>
              <a:t>o</a:t>
            </a:r>
            <a:r>
              <a:rPr sz="2600" spc="70" dirty="0">
                <a:solidFill>
                  <a:srgbClr val="6500CC"/>
                </a:solidFill>
                <a:latin typeface="Cambria"/>
                <a:cs typeface="Cambria"/>
              </a:rPr>
              <a:t>u</a:t>
            </a:r>
            <a:r>
              <a:rPr sz="2600" spc="30" dirty="0">
                <a:solidFill>
                  <a:srgbClr val="6500CC"/>
                </a:solidFill>
                <a:latin typeface="Cambria"/>
                <a:cs typeface="Cambria"/>
              </a:rPr>
              <a:t>b</a:t>
            </a:r>
            <a:r>
              <a:rPr sz="2600" spc="120" dirty="0">
                <a:solidFill>
                  <a:srgbClr val="6500CC"/>
                </a:solidFill>
                <a:latin typeface="Cambria"/>
                <a:cs typeface="Cambria"/>
              </a:rPr>
              <a:t>l</a:t>
            </a:r>
            <a:r>
              <a:rPr sz="2600" spc="100" dirty="0">
                <a:solidFill>
                  <a:srgbClr val="6500CC"/>
                </a:solidFill>
                <a:latin typeface="Cambria"/>
                <a:cs typeface="Cambria"/>
              </a:rPr>
              <a:t>e</a:t>
            </a:r>
            <a:r>
              <a:rPr sz="2600" spc="20" dirty="0">
                <a:solidFill>
                  <a:srgbClr val="6500CC"/>
                </a:solidFill>
                <a:latin typeface="Cambria"/>
                <a:cs typeface="Cambria"/>
              </a:rPr>
              <a:t>-</a:t>
            </a:r>
            <a:endParaRPr sz="2600">
              <a:latin typeface="Cambria"/>
              <a:cs typeface="Cambria"/>
            </a:endParaRPr>
          </a:p>
        </p:txBody>
      </p:sp>
      <p:grpSp>
        <p:nvGrpSpPr>
          <p:cNvPr id="115" name="object 115"/>
          <p:cNvGrpSpPr/>
          <p:nvPr/>
        </p:nvGrpSpPr>
        <p:grpSpPr>
          <a:xfrm>
            <a:off x="774073" y="2406396"/>
            <a:ext cx="9144000" cy="4800600"/>
            <a:chOff x="774073" y="2406396"/>
            <a:chExt cx="9144000" cy="4800600"/>
          </a:xfrm>
        </p:grpSpPr>
        <p:pic>
          <p:nvPicPr>
            <p:cNvPr id="116" name="object 11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459873" y="2939796"/>
              <a:ext cx="7982708" cy="838199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6336670" y="2418588"/>
              <a:ext cx="228600" cy="673735"/>
            </a:xfrm>
            <a:custGeom>
              <a:avLst/>
              <a:gdLst/>
              <a:ahLst/>
              <a:cxnLst/>
              <a:rect l="l" t="t" r="r" b="b"/>
              <a:pathLst>
                <a:path w="228600" h="673735">
                  <a:moveTo>
                    <a:pt x="228599" y="559307"/>
                  </a:moveTo>
                  <a:lnTo>
                    <a:pt x="172211" y="559307"/>
                  </a:lnTo>
                  <a:lnTo>
                    <a:pt x="172211" y="0"/>
                  </a:lnTo>
                  <a:lnTo>
                    <a:pt x="57911" y="0"/>
                  </a:lnTo>
                  <a:lnTo>
                    <a:pt x="57911" y="559307"/>
                  </a:lnTo>
                  <a:lnTo>
                    <a:pt x="0" y="559307"/>
                  </a:lnTo>
                  <a:lnTo>
                    <a:pt x="114299" y="673607"/>
                  </a:lnTo>
                  <a:lnTo>
                    <a:pt x="228599" y="559307"/>
                  </a:lnTo>
                  <a:close/>
                </a:path>
              </a:pathLst>
            </a:custGeom>
            <a:solidFill>
              <a:srgbClr val="0E6F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306190" y="2406396"/>
              <a:ext cx="291465" cy="704215"/>
            </a:xfrm>
            <a:custGeom>
              <a:avLst/>
              <a:gdLst/>
              <a:ahLst/>
              <a:cxnLst/>
              <a:rect l="l" t="t" r="r" b="b"/>
              <a:pathLst>
                <a:path w="291465" h="704214">
                  <a:moveTo>
                    <a:pt x="88392" y="559308"/>
                  </a:moveTo>
                  <a:lnTo>
                    <a:pt x="0" y="559308"/>
                  </a:lnTo>
                  <a:lnTo>
                    <a:pt x="30480" y="589788"/>
                  </a:lnTo>
                  <a:lnTo>
                    <a:pt x="30480" y="585216"/>
                  </a:lnTo>
                  <a:lnTo>
                    <a:pt x="39624" y="563880"/>
                  </a:lnTo>
                  <a:lnTo>
                    <a:pt x="60960" y="585216"/>
                  </a:lnTo>
                  <a:lnTo>
                    <a:pt x="76200" y="585216"/>
                  </a:lnTo>
                  <a:lnTo>
                    <a:pt x="76200" y="571500"/>
                  </a:lnTo>
                  <a:lnTo>
                    <a:pt x="88392" y="559308"/>
                  </a:lnTo>
                  <a:close/>
                </a:path>
                <a:path w="291465" h="704214">
                  <a:moveTo>
                    <a:pt x="60960" y="585216"/>
                  </a:moveTo>
                  <a:lnTo>
                    <a:pt x="39624" y="563880"/>
                  </a:lnTo>
                  <a:lnTo>
                    <a:pt x="30480" y="585216"/>
                  </a:lnTo>
                  <a:lnTo>
                    <a:pt x="60960" y="585216"/>
                  </a:lnTo>
                  <a:close/>
                </a:path>
                <a:path w="291465" h="704214">
                  <a:moveTo>
                    <a:pt x="145542" y="669798"/>
                  </a:moveTo>
                  <a:lnTo>
                    <a:pt x="60960" y="585216"/>
                  </a:lnTo>
                  <a:lnTo>
                    <a:pt x="30480" y="585216"/>
                  </a:lnTo>
                  <a:lnTo>
                    <a:pt x="30480" y="589788"/>
                  </a:lnTo>
                  <a:lnTo>
                    <a:pt x="137160" y="696468"/>
                  </a:lnTo>
                  <a:lnTo>
                    <a:pt x="137160" y="678180"/>
                  </a:lnTo>
                  <a:lnTo>
                    <a:pt x="145542" y="669798"/>
                  </a:lnTo>
                  <a:close/>
                </a:path>
                <a:path w="291465" h="704214">
                  <a:moveTo>
                    <a:pt x="214884" y="559308"/>
                  </a:moveTo>
                  <a:lnTo>
                    <a:pt x="214884" y="0"/>
                  </a:lnTo>
                  <a:lnTo>
                    <a:pt x="76200" y="0"/>
                  </a:lnTo>
                  <a:lnTo>
                    <a:pt x="76200" y="559308"/>
                  </a:lnTo>
                  <a:lnTo>
                    <a:pt x="88392" y="559308"/>
                  </a:lnTo>
                  <a:lnTo>
                    <a:pt x="88392" y="25908"/>
                  </a:lnTo>
                  <a:lnTo>
                    <a:pt x="100584" y="12192"/>
                  </a:lnTo>
                  <a:lnTo>
                    <a:pt x="100584" y="25908"/>
                  </a:lnTo>
                  <a:lnTo>
                    <a:pt x="190500" y="25908"/>
                  </a:lnTo>
                  <a:lnTo>
                    <a:pt x="190500" y="12192"/>
                  </a:lnTo>
                  <a:lnTo>
                    <a:pt x="202692" y="25908"/>
                  </a:lnTo>
                  <a:lnTo>
                    <a:pt x="202692" y="559308"/>
                  </a:lnTo>
                  <a:lnTo>
                    <a:pt x="214884" y="559308"/>
                  </a:lnTo>
                  <a:close/>
                </a:path>
                <a:path w="291465" h="704214">
                  <a:moveTo>
                    <a:pt x="100584" y="585216"/>
                  </a:moveTo>
                  <a:lnTo>
                    <a:pt x="100584" y="25908"/>
                  </a:lnTo>
                  <a:lnTo>
                    <a:pt x="88392" y="25908"/>
                  </a:lnTo>
                  <a:lnTo>
                    <a:pt x="88392" y="559308"/>
                  </a:lnTo>
                  <a:lnTo>
                    <a:pt x="76200" y="571500"/>
                  </a:lnTo>
                  <a:lnTo>
                    <a:pt x="76200" y="585216"/>
                  </a:lnTo>
                  <a:lnTo>
                    <a:pt x="100584" y="585216"/>
                  </a:lnTo>
                  <a:close/>
                </a:path>
                <a:path w="291465" h="704214">
                  <a:moveTo>
                    <a:pt x="100584" y="25908"/>
                  </a:moveTo>
                  <a:lnTo>
                    <a:pt x="100584" y="12192"/>
                  </a:lnTo>
                  <a:lnTo>
                    <a:pt x="88392" y="25908"/>
                  </a:lnTo>
                  <a:lnTo>
                    <a:pt x="100584" y="25908"/>
                  </a:lnTo>
                  <a:close/>
                </a:path>
                <a:path w="291465" h="704214">
                  <a:moveTo>
                    <a:pt x="153924" y="678180"/>
                  </a:moveTo>
                  <a:lnTo>
                    <a:pt x="145542" y="669798"/>
                  </a:lnTo>
                  <a:lnTo>
                    <a:pt x="137160" y="678180"/>
                  </a:lnTo>
                  <a:lnTo>
                    <a:pt x="153924" y="678180"/>
                  </a:lnTo>
                  <a:close/>
                </a:path>
                <a:path w="291465" h="704214">
                  <a:moveTo>
                    <a:pt x="153924" y="695039"/>
                  </a:moveTo>
                  <a:lnTo>
                    <a:pt x="153924" y="678180"/>
                  </a:lnTo>
                  <a:lnTo>
                    <a:pt x="137160" y="678180"/>
                  </a:lnTo>
                  <a:lnTo>
                    <a:pt x="137160" y="696468"/>
                  </a:lnTo>
                  <a:lnTo>
                    <a:pt x="144780" y="704088"/>
                  </a:lnTo>
                  <a:lnTo>
                    <a:pt x="153924" y="695039"/>
                  </a:lnTo>
                  <a:close/>
                </a:path>
                <a:path w="291465" h="704214">
                  <a:moveTo>
                    <a:pt x="259080" y="590978"/>
                  </a:moveTo>
                  <a:lnTo>
                    <a:pt x="259080" y="585216"/>
                  </a:lnTo>
                  <a:lnTo>
                    <a:pt x="230124" y="585216"/>
                  </a:lnTo>
                  <a:lnTo>
                    <a:pt x="145542" y="669798"/>
                  </a:lnTo>
                  <a:lnTo>
                    <a:pt x="153924" y="678180"/>
                  </a:lnTo>
                  <a:lnTo>
                    <a:pt x="153924" y="695039"/>
                  </a:lnTo>
                  <a:lnTo>
                    <a:pt x="259080" y="590978"/>
                  </a:lnTo>
                  <a:close/>
                </a:path>
                <a:path w="291465" h="704214">
                  <a:moveTo>
                    <a:pt x="202692" y="25908"/>
                  </a:moveTo>
                  <a:lnTo>
                    <a:pt x="190500" y="12192"/>
                  </a:lnTo>
                  <a:lnTo>
                    <a:pt x="190500" y="25908"/>
                  </a:lnTo>
                  <a:lnTo>
                    <a:pt x="202692" y="25908"/>
                  </a:lnTo>
                  <a:close/>
                </a:path>
                <a:path w="291465" h="704214">
                  <a:moveTo>
                    <a:pt x="214884" y="585216"/>
                  </a:moveTo>
                  <a:lnTo>
                    <a:pt x="214884" y="571500"/>
                  </a:lnTo>
                  <a:lnTo>
                    <a:pt x="202692" y="559308"/>
                  </a:lnTo>
                  <a:lnTo>
                    <a:pt x="202692" y="25908"/>
                  </a:lnTo>
                  <a:lnTo>
                    <a:pt x="190500" y="25908"/>
                  </a:lnTo>
                  <a:lnTo>
                    <a:pt x="190500" y="585216"/>
                  </a:lnTo>
                  <a:lnTo>
                    <a:pt x="214884" y="585216"/>
                  </a:lnTo>
                  <a:close/>
                </a:path>
                <a:path w="291465" h="704214">
                  <a:moveTo>
                    <a:pt x="291084" y="559308"/>
                  </a:moveTo>
                  <a:lnTo>
                    <a:pt x="202692" y="559308"/>
                  </a:lnTo>
                  <a:lnTo>
                    <a:pt x="214884" y="571500"/>
                  </a:lnTo>
                  <a:lnTo>
                    <a:pt x="214884" y="585216"/>
                  </a:lnTo>
                  <a:lnTo>
                    <a:pt x="230124" y="585216"/>
                  </a:lnTo>
                  <a:lnTo>
                    <a:pt x="251460" y="563880"/>
                  </a:lnTo>
                  <a:lnTo>
                    <a:pt x="259080" y="585216"/>
                  </a:lnTo>
                  <a:lnTo>
                    <a:pt x="259080" y="590978"/>
                  </a:lnTo>
                  <a:lnTo>
                    <a:pt x="291084" y="559308"/>
                  </a:lnTo>
                  <a:close/>
                </a:path>
                <a:path w="291465" h="704214">
                  <a:moveTo>
                    <a:pt x="259080" y="585216"/>
                  </a:moveTo>
                  <a:lnTo>
                    <a:pt x="251460" y="563880"/>
                  </a:lnTo>
                  <a:lnTo>
                    <a:pt x="230124" y="585216"/>
                  </a:lnTo>
                  <a:lnTo>
                    <a:pt x="259080" y="585216"/>
                  </a:lnTo>
                  <a:close/>
                </a:path>
              </a:pathLst>
            </a:custGeom>
            <a:solidFill>
              <a:srgbClr val="074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459871" y="3777995"/>
              <a:ext cx="7982711" cy="685800"/>
            </a:xfrm>
            <a:prstGeom prst="rect">
              <a:avLst/>
            </a:prstGeom>
          </p:spPr>
        </p:pic>
      </p:grpSp>
      <p:sp>
        <p:nvSpPr>
          <p:cNvPr id="121" name="object 121"/>
          <p:cNvSpPr txBox="1"/>
          <p:nvPr/>
        </p:nvSpPr>
        <p:spPr>
          <a:xfrm>
            <a:off x="1128656" y="1375663"/>
            <a:ext cx="7531100" cy="987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600" b="1" spc="90" dirty="0">
                <a:solidFill>
                  <a:srgbClr val="6500CC"/>
                </a:solidFill>
                <a:latin typeface="Cambria"/>
                <a:cs typeface="Cambria"/>
              </a:rPr>
              <a:t>stranded,</a:t>
            </a:r>
            <a:r>
              <a:rPr sz="2600" b="1" spc="2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b="1" spc="35" dirty="0">
                <a:solidFill>
                  <a:srgbClr val="6500CC"/>
                </a:solidFill>
                <a:latin typeface="Cambria"/>
                <a:cs typeface="Cambria"/>
              </a:rPr>
              <a:t>yet</a:t>
            </a:r>
            <a:r>
              <a:rPr sz="2600" b="1" spc="7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b="1" spc="80" dirty="0">
                <a:solidFill>
                  <a:srgbClr val="6500CC"/>
                </a:solidFill>
                <a:latin typeface="Cambria"/>
                <a:cs typeface="Cambria"/>
              </a:rPr>
              <a:t>in</a:t>
            </a:r>
            <a:r>
              <a:rPr sz="2600" b="1" spc="7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b="1" spc="85" dirty="0">
                <a:solidFill>
                  <a:srgbClr val="6500CC"/>
                </a:solidFill>
                <a:latin typeface="Cambria"/>
                <a:cs typeface="Cambria"/>
              </a:rPr>
              <a:t>any</a:t>
            </a:r>
            <a:r>
              <a:rPr sz="2600" b="1" spc="6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b="1" spc="85" dirty="0">
                <a:solidFill>
                  <a:srgbClr val="6500CC"/>
                </a:solidFill>
                <a:latin typeface="Cambria"/>
                <a:cs typeface="Cambria"/>
              </a:rPr>
              <a:t>particular</a:t>
            </a:r>
            <a:r>
              <a:rPr sz="2600" b="1" spc="3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b="1" spc="80" dirty="0">
                <a:solidFill>
                  <a:srgbClr val="6500CC"/>
                </a:solidFill>
                <a:latin typeface="Cambria"/>
                <a:cs typeface="Cambria"/>
              </a:rPr>
              <a:t>region</a:t>
            </a:r>
            <a:r>
              <a:rPr sz="2600" b="1" spc="6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b="1" spc="75" dirty="0">
                <a:solidFill>
                  <a:srgbClr val="6500CC"/>
                </a:solidFill>
                <a:latin typeface="Cambria"/>
                <a:cs typeface="Cambria"/>
              </a:rPr>
              <a:t>only</a:t>
            </a:r>
            <a:r>
              <a:rPr sz="2600" b="1" spc="6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b="1" spc="55" dirty="0">
                <a:solidFill>
                  <a:srgbClr val="6500CC"/>
                </a:solidFill>
                <a:latin typeface="Cambria"/>
                <a:cs typeface="Cambria"/>
              </a:rPr>
              <a:t>one </a:t>
            </a:r>
            <a:r>
              <a:rPr sz="2600" b="1" spc="-55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b="1" spc="50" dirty="0">
                <a:solidFill>
                  <a:srgbClr val="6500CC"/>
                </a:solidFill>
                <a:latin typeface="Cambria"/>
                <a:cs typeface="Cambria"/>
              </a:rPr>
              <a:t>strand</a:t>
            </a:r>
            <a:r>
              <a:rPr sz="2600" b="1" spc="2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b="1" spc="110" dirty="0">
                <a:solidFill>
                  <a:srgbClr val="6500CC"/>
                </a:solidFill>
                <a:latin typeface="Cambria"/>
                <a:cs typeface="Cambria"/>
              </a:rPr>
              <a:t>serves</a:t>
            </a:r>
            <a:r>
              <a:rPr sz="2600" b="1" spc="6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b="1" spc="130" dirty="0">
                <a:solidFill>
                  <a:srgbClr val="6500CC"/>
                </a:solidFill>
                <a:latin typeface="Cambria"/>
                <a:cs typeface="Cambria"/>
              </a:rPr>
              <a:t>as</a:t>
            </a:r>
            <a:r>
              <a:rPr sz="2600" b="1" spc="65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b="1" spc="125" dirty="0">
                <a:solidFill>
                  <a:srgbClr val="6500CC"/>
                </a:solidFill>
                <a:latin typeface="Cambria"/>
                <a:cs typeface="Cambria"/>
              </a:rPr>
              <a:t>a</a:t>
            </a:r>
            <a:r>
              <a:rPr sz="2600" b="1" spc="7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b="1" spc="105" dirty="0">
                <a:solidFill>
                  <a:srgbClr val="6500CC"/>
                </a:solidFill>
                <a:latin typeface="Cambria"/>
                <a:cs typeface="Cambria"/>
              </a:rPr>
              <a:t>template.</a:t>
            </a:r>
            <a:endParaRPr sz="2600">
              <a:latin typeface="Cambria"/>
              <a:cs typeface="Cambria"/>
            </a:endParaRPr>
          </a:p>
          <a:p>
            <a:pPr marL="4691380">
              <a:lnSpc>
                <a:spcPts val="1330"/>
              </a:lnSpc>
            </a:pPr>
            <a:r>
              <a:rPr sz="1800" b="1" spc="50" dirty="0">
                <a:solidFill>
                  <a:srgbClr val="FF0000"/>
                </a:solidFill>
                <a:latin typeface="Cambria"/>
                <a:cs typeface="Cambria"/>
              </a:rPr>
              <a:t>Template</a:t>
            </a:r>
            <a:r>
              <a:rPr sz="1800" b="1" spc="1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1800" b="1" spc="20" dirty="0">
                <a:solidFill>
                  <a:srgbClr val="FF0000"/>
                </a:solidFill>
                <a:latin typeface="Cambria"/>
                <a:cs typeface="Cambria"/>
              </a:rPr>
              <a:t>Strand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23" name="object 1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24" name="object 124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6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5" name="object 1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122" name="object 122"/>
          <p:cNvSpPr txBox="1"/>
          <p:nvPr/>
        </p:nvSpPr>
        <p:spPr>
          <a:xfrm>
            <a:off x="5424815" y="4412994"/>
            <a:ext cx="1622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14" dirty="0">
                <a:solidFill>
                  <a:srgbClr val="FF0000"/>
                </a:solidFill>
                <a:latin typeface="Cambria"/>
                <a:cs typeface="Cambria"/>
              </a:rPr>
              <a:t>Coding</a:t>
            </a:r>
            <a:r>
              <a:rPr sz="1800" b="1" spc="-1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1800" b="1" spc="20" dirty="0">
                <a:solidFill>
                  <a:srgbClr val="FF0000"/>
                </a:solidFill>
                <a:latin typeface="Cambria"/>
                <a:cs typeface="Cambria"/>
              </a:rPr>
              <a:t>Strand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>
            <a:spLocks noGrp="1"/>
          </p:cNvSpPr>
          <p:nvPr>
            <p:ph type="title"/>
          </p:nvPr>
        </p:nvSpPr>
        <p:spPr>
          <a:xfrm>
            <a:off x="1768741" y="628903"/>
            <a:ext cx="45104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5.</a:t>
            </a:r>
            <a:r>
              <a:rPr sz="3200" spc="-35" dirty="0"/>
              <a:t> </a:t>
            </a:r>
            <a:r>
              <a:rPr sz="3200" spc="-5" dirty="0">
                <a:solidFill>
                  <a:srgbClr val="6500CC"/>
                </a:solidFill>
              </a:rPr>
              <a:t>Chain</a:t>
            </a:r>
            <a:r>
              <a:rPr sz="3200" spc="-45" dirty="0">
                <a:solidFill>
                  <a:srgbClr val="6500CC"/>
                </a:solidFill>
              </a:rPr>
              <a:t> </a:t>
            </a:r>
            <a:r>
              <a:rPr sz="3200" dirty="0">
                <a:solidFill>
                  <a:srgbClr val="6500CC"/>
                </a:solidFill>
              </a:rPr>
              <a:t>Growth</a:t>
            </a:r>
            <a:r>
              <a:rPr sz="3200" spc="-40" dirty="0">
                <a:solidFill>
                  <a:srgbClr val="6500CC"/>
                </a:solidFill>
              </a:rPr>
              <a:t> </a:t>
            </a:r>
            <a:r>
              <a:rPr sz="3200" spc="-5" dirty="0">
                <a:solidFill>
                  <a:srgbClr val="6500CC"/>
                </a:solidFill>
              </a:rPr>
              <a:t>is</a:t>
            </a:r>
            <a:r>
              <a:rPr sz="3200" spc="-35" dirty="0">
                <a:solidFill>
                  <a:srgbClr val="6500CC"/>
                </a:solidFill>
              </a:rPr>
              <a:t> </a:t>
            </a:r>
            <a:r>
              <a:rPr sz="3200" spc="-5" dirty="0">
                <a:solidFill>
                  <a:srgbClr val="6500CC"/>
                </a:solidFill>
              </a:rPr>
              <a:t>5’-3’</a:t>
            </a:r>
            <a:endParaRPr sz="3200"/>
          </a:p>
        </p:txBody>
      </p:sp>
      <p:pic>
        <p:nvPicPr>
          <p:cNvPr id="115" name="object 11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078873" y="1491995"/>
            <a:ext cx="4343396" cy="2285999"/>
          </a:xfrm>
          <a:prstGeom prst="rect">
            <a:avLst/>
          </a:prstGeom>
        </p:spPr>
      </p:pic>
      <p:sp>
        <p:nvSpPr>
          <p:cNvPr id="116" name="object 116"/>
          <p:cNvSpPr txBox="1"/>
          <p:nvPr/>
        </p:nvSpPr>
        <p:spPr>
          <a:xfrm>
            <a:off x="5273939" y="2888994"/>
            <a:ext cx="37649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70" dirty="0">
                <a:solidFill>
                  <a:srgbClr val="006FC0"/>
                </a:solidFill>
                <a:latin typeface="Cambria"/>
                <a:cs typeface="Cambria"/>
              </a:rPr>
              <a:t>Nucleotides</a:t>
            </a:r>
            <a:r>
              <a:rPr sz="1800" b="1" spc="4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40" dirty="0">
                <a:solidFill>
                  <a:srgbClr val="006FC0"/>
                </a:solidFill>
                <a:latin typeface="Cambria"/>
                <a:cs typeface="Cambria"/>
              </a:rPr>
              <a:t>are</a:t>
            </a:r>
            <a:r>
              <a:rPr sz="1800" b="1" spc="6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50" dirty="0">
                <a:solidFill>
                  <a:srgbClr val="006FC0"/>
                </a:solidFill>
                <a:latin typeface="Cambria"/>
                <a:cs typeface="Cambria"/>
              </a:rPr>
              <a:t>added only </a:t>
            </a:r>
            <a:r>
              <a:rPr sz="1800" b="1" spc="-20" dirty="0">
                <a:solidFill>
                  <a:srgbClr val="006FC0"/>
                </a:solidFill>
                <a:latin typeface="Cambria"/>
                <a:cs typeface="Cambria"/>
              </a:rPr>
              <a:t>to</a:t>
            </a:r>
            <a:r>
              <a:rPr sz="1800" b="1" spc="5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25" dirty="0">
                <a:solidFill>
                  <a:srgbClr val="006FC0"/>
                </a:solidFill>
                <a:latin typeface="Cambria"/>
                <a:cs typeface="Cambria"/>
              </a:rPr>
              <a:t>the </a:t>
            </a:r>
            <a:r>
              <a:rPr sz="1800" b="1" spc="-38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-15" dirty="0">
                <a:solidFill>
                  <a:srgbClr val="006FC0"/>
                </a:solidFill>
                <a:latin typeface="Cambria"/>
                <a:cs typeface="Cambria"/>
              </a:rPr>
              <a:t>3'</a:t>
            </a:r>
            <a:r>
              <a:rPr sz="1800" b="1" spc="1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120" dirty="0">
                <a:solidFill>
                  <a:srgbClr val="006FC0"/>
                </a:solidFill>
                <a:latin typeface="Cambria"/>
                <a:cs typeface="Cambria"/>
              </a:rPr>
              <a:t>-OH</a:t>
            </a:r>
            <a:r>
              <a:rPr sz="1800" b="1" spc="5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50" dirty="0">
                <a:solidFill>
                  <a:srgbClr val="006FC0"/>
                </a:solidFill>
                <a:latin typeface="Cambria"/>
                <a:cs typeface="Cambria"/>
              </a:rPr>
              <a:t>end</a:t>
            </a:r>
            <a:r>
              <a:rPr sz="1800" b="1" spc="4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25" dirty="0">
                <a:solidFill>
                  <a:srgbClr val="006FC0"/>
                </a:solidFill>
                <a:latin typeface="Cambria"/>
                <a:cs typeface="Cambria"/>
              </a:rPr>
              <a:t>of</a:t>
            </a:r>
            <a:r>
              <a:rPr sz="1800" b="1" spc="5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25" dirty="0">
                <a:solidFill>
                  <a:srgbClr val="006FC0"/>
                </a:solidFill>
                <a:latin typeface="Cambria"/>
                <a:cs typeface="Cambria"/>
              </a:rPr>
              <a:t>the</a:t>
            </a:r>
            <a:r>
              <a:rPr sz="1800" b="1" spc="5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65" dirty="0">
                <a:solidFill>
                  <a:srgbClr val="006FC0"/>
                </a:solidFill>
                <a:latin typeface="Cambria"/>
                <a:cs typeface="Cambria"/>
              </a:rPr>
              <a:t>growing</a:t>
            </a:r>
            <a:r>
              <a:rPr sz="1800" b="1" spc="5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1800" b="1" spc="100" dirty="0">
                <a:solidFill>
                  <a:srgbClr val="006FC0"/>
                </a:solidFill>
                <a:latin typeface="Cambria"/>
                <a:cs typeface="Cambria"/>
              </a:rPr>
              <a:t>chain.</a:t>
            </a:r>
            <a:endParaRPr sz="1800">
              <a:latin typeface="Cambria"/>
              <a:cs typeface="Cambria"/>
            </a:endParaRPr>
          </a:p>
        </p:txBody>
      </p:sp>
      <p:grpSp>
        <p:nvGrpSpPr>
          <p:cNvPr id="117" name="object 117"/>
          <p:cNvGrpSpPr/>
          <p:nvPr/>
        </p:nvGrpSpPr>
        <p:grpSpPr>
          <a:xfrm>
            <a:off x="774073" y="3777995"/>
            <a:ext cx="9144000" cy="3429000"/>
            <a:chOff x="774073" y="3777995"/>
            <a:chExt cx="9144000" cy="3429000"/>
          </a:xfrm>
        </p:grpSpPr>
        <p:pic>
          <p:nvPicPr>
            <p:cNvPr id="118" name="object 11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78871" y="3777995"/>
              <a:ext cx="4343400" cy="2650236"/>
            </a:xfrm>
            <a:prstGeom prst="rect">
              <a:avLst/>
            </a:prstGeom>
          </p:spPr>
        </p:pic>
      </p:grpSp>
      <p:sp>
        <p:nvSpPr>
          <p:cNvPr id="120" name="object 1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21" name="object 121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6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2" name="object 1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1" y="347472"/>
            <a:ext cx="9144000" cy="3430904"/>
            <a:chOff x="774071" y="347472"/>
            <a:chExt cx="9144000" cy="34309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6"/>
              <a:ext cx="9143996" cy="342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3" y="349249"/>
              <a:ext cx="9143996" cy="1029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2334" y="350265"/>
              <a:ext cx="4745735" cy="6007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26629" y="34975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2622" y="354330"/>
              <a:ext cx="91440" cy="18415"/>
            </a:xfrm>
            <a:custGeom>
              <a:avLst/>
              <a:gdLst/>
              <a:ahLst/>
              <a:cxnLst/>
              <a:rect l="l" t="t" r="r" b="b"/>
              <a:pathLst>
                <a:path w="91440" h="18414">
                  <a:moveTo>
                    <a:pt x="50292" y="0"/>
                  </a:moveTo>
                  <a:lnTo>
                    <a:pt x="91440" y="0"/>
                  </a:lnTo>
                </a:path>
                <a:path w="91440" h="18414">
                  <a:moveTo>
                    <a:pt x="36575" y="4572"/>
                  </a:moveTo>
                  <a:lnTo>
                    <a:pt x="82295" y="4572"/>
                  </a:lnTo>
                </a:path>
                <a:path w="91440" h="18414">
                  <a:moveTo>
                    <a:pt x="22860" y="9144"/>
                  </a:moveTo>
                  <a:lnTo>
                    <a:pt x="64008" y="9144"/>
                  </a:lnTo>
                </a:path>
                <a:path w="91440" h="18414">
                  <a:moveTo>
                    <a:pt x="9144" y="13716"/>
                  </a:moveTo>
                  <a:lnTo>
                    <a:pt x="50292" y="13716"/>
                  </a:lnTo>
                </a:path>
                <a:path w="91440" h="18414">
                  <a:moveTo>
                    <a:pt x="0" y="18288"/>
                  </a:moveTo>
                  <a:lnTo>
                    <a:pt x="41148" y="18288"/>
                  </a:lnTo>
                </a:path>
              </a:pathLst>
            </a:custGeom>
            <a:ln w="4572">
              <a:solidFill>
                <a:srgbClr val="0098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6046" y="377190"/>
              <a:ext cx="64135" cy="5080"/>
            </a:xfrm>
            <a:custGeom>
              <a:avLst/>
              <a:gdLst/>
              <a:ahLst/>
              <a:cxnLst/>
              <a:rect l="l" t="t" r="r" b="b"/>
              <a:pathLst>
                <a:path w="64134" h="5079">
                  <a:moveTo>
                    <a:pt x="27432" y="0"/>
                  </a:moveTo>
                  <a:lnTo>
                    <a:pt x="64008" y="0"/>
                  </a:lnTo>
                </a:path>
                <a:path w="64134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8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89470" y="386334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7432" y="0"/>
                  </a:moveTo>
                  <a:lnTo>
                    <a:pt x="64008" y="0"/>
                  </a:lnTo>
                </a:path>
                <a:path w="64134" h="9525">
                  <a:moveTo>
                    <a:pt x="13716" y="4572"/>
                  </a:moveTo>
                  <a:lnTo>
                    <a:pt x="54864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7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1182" y="400050"/>
              <a:ext cx="45720" cy="5080"/>
            </a:xfrm>
            <a:custGeom>
              <a:avLst/>
              <a:gdLst/>
              <a:ahLst/>
              <a:cxnLst/>
              <a:rect l="l" t="t" r="r" b="b"/>
              <a:pathLst>
                <a:path w="45720" h="5079">
                  <a:moveTo>
                    <a:pt x="9144" y="0"/>
                  </a:moveTo>
                  <a:lnTo>
                    <a:pt x="45720" y="0"/>
                  </a:lnTo>
                </a:path>
                <a:path w="45720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353" y="40462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57465" y="4091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0638" y="4091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43750" y="4137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6922" y="41376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4605" y="41833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8634" y="4183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462" y="422910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44917" y="42291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98029" y="42748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12914" y="427482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1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88886" y="43205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7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99198" y="432054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00A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741" y="43662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85482" y="43662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66026" y="44119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6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58050" y="441198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3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165" y="443484"/>
              <a:ext cx="45719" cy="91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726046" y="450342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4877" y="452628"/>
              <a:ext cx="45720" cy="9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698614" y="45948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8288" y="0"/>
                  </a:moveTo>
                  <a:lnTo>
                    <a:pt x="59436" y="0"/>
                  </a:lnTo>
                </a:path>
                <a:path w="59690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017" y="461772"/>
              <a:ext cx="45720" cy="9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684898" y="468630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A0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643750" y="473202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59" h="5079">
                  <a:moveTo>
                    <a:pt x="27431" y="0"/>
                  </a:moveTo>
                  <a:lnTo>
                    <a:pt x="73151" y="0"/>
                  </a:lnTo>
                </a:path>
                <a:path w="73659" h="5079">
                  <a:moveTo>
                    <a:pt x="0" y="4572"/>
                  </a:moveTo>
                  <a:lnTo>
                    <a:pt x="45719" y="4572"/>
                  </a:lnTo>
                </a:path>
              </a:pathLst>
            </a:custGeom>
            <a:ln w="4572">
              <a:solidFill>
                <a:srgbClr val="00A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298" y="470916"/>
              <a:ext cx="68580" cy="137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30034" y="48234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009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620889" y="48691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010" y="484632"/>
              <a:ext cx="45720" cy="914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79741" y="491490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1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3"/>
                  </a:moveTo>
                  <a:lnTo>
                    <a:pt x="45719" y="9143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1434" y="493776"/>
              <a:ext cx="59436" cy="137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552310" y="505206"/>
              <a:ext cx="59690" cy="5080"/>
            </a:xfrm>
            <a:custGeom>
              <a:avLst/>
              <a:gdLst/>
              <a:ahLst/>
              <a:cxnLst/>
              <a:rect l="l" t="t" r="r" b="b"/>
              <a:pathLst>
                <a:path w="59690" h="5079">
                  <a:moveTo>
                    <a:pt x="13716" y="0"/>
                  </a:moveTo>
                  <a:lnTo>
                    <a:pt x="59435" y="0"/>
                  </a:lnTo>
                </a:path>
                <a:path w="5969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3146" y="507492"/>
              <a:ext cx="45719" cy="91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529450" y="514350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3" y="0"/>
                  </a:moveTo>
                  <a:lnTo>
                    <a:pt x="50292" y="0"/>
                  </a:lnTo>
                </a:path>
                <a:path w="50800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02017" y="5234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1998" y="516636"/>
              <a:ext cx="64008" cy="137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479158" y="52806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9144" y="0"/>
                  </a:moveTo>
                  <a:lnTo>
                    <a:pt x="54863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14565" y="530352"/>
              <a:ext cx="45719" cy="9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451726" y="537210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5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36576" y="4572"/>
                  </a:lnTo>
                </a:path>
              </a:pathLst>
            </a:custGeom>
            <a:ln w="4572">
              <a:solidFill>
                <a:srgbClr val="009F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277" y="539496"/>
              <a:ext cx="45720" cy="9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38010" y="5463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24293" y="550926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3417" y="548640"/>
              <a:ext cx="45719" cy="914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387717" y="555497"/>
              <a:ext cx="64135" cy="9525"/>
            </a:xfrm>
            <a:custGeom>
              <a:avLst/>
              <a:gdLst/>
              <a:ahLst/>
              <a:cxnLst/>
              <a:rect l="l" t="t" r="r" b="b"/>
              <a:pathLst>
                <a:path w="64134" h="9525">
                  <a:moveTo>
                    <a:pt x="22860" y="0"/>
                  </a:moveTo>
                  <a:lnTo>
                    <a:pt x="64008" y="0"/>
                  </a:lnTo>
                </a:path>
                <a:path w="64134" h="9525">
                  <a:moveTo>
                    <a:pt x="9144" y="4572"/>
                  </a:moveTo>
                  <a:lnTo>
                    <a:pt x="54863" y="4572"/>
                  </a:lnTo>
                </a:path>
                <a:path w="64134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51141" y="569213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9144" y="0"/>
                  </a:moveTo>
                  <a:lnTo>
                    <a:pt x="50292" y="0"/>
                  </a:lnTo>
                </a:path>
                <a:path w="50800" h="5079">
                  <a:moveTo>
                    <a:pt x="0" y="4571"/>
                  </a:moveTo>
                  <a:lnTo>
                    <a:pt x="41148" y="4571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00265" y="557784"/>
              <a:ext cx="100584" cy="2743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09993" y="578358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27432" y="0"/>
                  </a:moveTo>
                  <a:lnTo>
                    <a:pt x="68580" y="0"/>
                  </a:lnTo>
                </a:path>
                <a:path w="68579" h="9525">
                  <a:moveTo>
                    <a:pt x="13716" y="4572"/>
                  </a:moveTo>
                  <a:lnTo>
                    <a:pt x="54864" y="4572"/>
                  </a:lnTo>
                </a:path>
                <a:path w="68579" h="9525">
                  <a:moveTo>
                    <a:pt x="0" y="9144"/>
                  </a:moveTo>
                  <a:lnTo>
                    <a:pt x="41148" y="9144"/>
                  </a:lnTo>
                </a:path>
              </a:pathLst>
            </a:custGeom>
            <a:ln w="4572">
              <a:solidFill>
                <a:srgbClr val="009E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87134" y="592074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79">
                  <a:moveTo>
                    <a:pt x="13716" y="0"/>
                  </a:moveTo>
                  <a:lnTo>
                    <a:pt x="54864" y="0"/>
                  </a:lnTo>
                </a:path>
                <a:path w="55245" h="5079">
                  <a:moveTo>
                    <a:pt x="0" y="4572"/>
                  </a:moveTo>
                  <a:lnTo>
                    <a:pt x="41148" y="4572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54546" y="585215"/>
              <a:ext cx="68580" cy="182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73417" y="601218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09E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13398" y="603504"/>
              <a:ext cx="64007" cy="137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534" y="603504"/>
              <a:ext cx="242316" cy="3657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1101" y="640080"/>
              <a:ext cx="45719" cy="91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7658" y="640080"/>
              <a:ext cx="278891" cy="548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1938" y="672084"/>
              <a:ext cx="155447" cy="365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39077" y="708660"/>
              <a:ext cx="123443" cy="91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9641" y="717804"/>
              <a:ext cx="155448" cy="228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782" y="736092"/>
              <a:ext cx="123443" cy="1371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922" y="752094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C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720205" y="756666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0" y="0"/>
                  </a:moveTo>
                  <a:lnTo>
                    <a:pt x="36576" y="0"/>
                  </a:lnTo>
                </a:path>
              </a:pathLst>
            </a:custGeom>
            <a:ln w="4572">
              <a:solidFill>
                <a:srgbClr val="04A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62422" y="749808"/>
              <a:ext cx="662939" cy="1645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17654" y="813816"/>
              <a:ext cx="3762755" cy="182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16117" y="914400"/>
              <a:ext cx="237744" cy="5029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78958" y="944118"/>
              <a:ext cx="182880" cy="22860"/>
            </a:xfrm>
            <a:custGeom>
              <a:avLst/>
              <a:gdLst/>
              <a:ahLst/>
              <a:cxnLst/>
              <a:rect l="l" t="t" r="r" b="b"/>
              <a:pathLst>
                <a:path w="182879" h="22859">
                  <a:moveTo>
                    <a:pt x="114300" y="0"/>
                  </a:moveTo>
                  <a:lnTo>
                    <a:pt x="182880" y="0"/>
                  </a:lnTo>
                </a:path>
                <a:path w="182879" h="22859">
                  <a:moveTo>
                    <a:pt x="96011" y="4572"/>
                  </a:moveTo>
                  <a:lnTo>
                    <a:pt x="160019" y="4572"/>
                  </a:lnTo>
                </a:path>
                <a:path w="182879" h="22859">
                  <a:moveTo>
                    <a:pt x="68579" y="9144"/>
                  </a:moveTo>
                  <a:lnTo>
                    <a:pt x="141732" y="9144"/>
                  </a:lnTo>
                </a:path>
                <a:path w="182879" h="22859">
                  <a:moveTo>
                    <a:pt x="50292" y="13715"/>
                  </a:moveTo>
                  <a:lnTo>
                    <a:pt x="118872" y="13715"/>
                  </a:lnTo>
                </a:path>
                <a:path w="182879" h="22859">
                  <a:moveTo>
                    <a:pt x="22859" y="18287"/>
                  </a:moveTo>
                  <a:lnTo>
                    <a:pt x="96012" y="18287"/>
                  </a:lnTo>
                </a:path>
                <a:path w="182879" h="22859">
                  <a:moveTo>
                    <a:pt x="0" y="22859"/>
                  </a:moveTo>
                  <a:lnTo>
                    <a:pt x="73152" y="22859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97829" y="96697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856098" y="971550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979541" y="97155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4572">
              <a:solidFill>
                <a:srgbClr val="0091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833238" y="97612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61253" y="97612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801234" y="98069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942965" y="98069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2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0941" y="985266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901817" y="98526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3510" y="98983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883529" y="98983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90">
                  <a:moveTo>
                    <a:pt x="0" y="0"/>
                  </a:moveTo>
                  <a:lnTo>
                    <a:pt x="59435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66110" y="994409"/>
              <a:ext cx="2117090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164592" y="0"/>
                  </a:lnTo>
                </a:path>
                <a:path w="2117090">
                  <a:moveTo>
                    <a:pt x="2025396" y="0"/>
                  </a:moveTo>
                  <a:lnTo>
                    <a:pt x="211683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60670" y="99440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20973" y="998981"/>
              <a:ext cx="2030095" cy="0"/>
            </a:xfrm>
            <a:custGeom>
              <a:avLst/>
              <a:gdLst/>
              <a:ahLst/>
              <a:cxnLst/>
              <a:rect l="l" t="t" r="r" b="b"/>
              <a:pathLst>
                <a:path w="2030095">
                  <a:moveTo>
                    <a:pt x="0" y="0"/>
                  </a:moveTo>
                  <a:lnTo>
                    <a:pt x="164592" y="0"/>
                  </a:lnTo>
                </a:path>
                <a:path w="2030095">
                  <a:moveTo>
                    <a:pt x="1938528" y="0"/>
                  </a:moveTo>
                  <a:lnTo>
                    <a:pt x="202996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842382" y="99898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75838" y="1003554"/>
              <a:ext cx="1948180" cy="0"/>
            </a:xfrm>
            <a:custGeom>
              <a:avLst/>
              <a:gdLst/>
              <a:ahLst/>
              <a:cxnLst/>
              <a:rect l="l" t="t" r="r" b="b"/>
              <a:pathLst>
                <a:path w="1948179">
                  <a:moveTo>
                    <a:pt x="0" y="0"/>
                  </a:moveTo>
                  <a:lnTo>
                    <a:pt x="169163" y="0"/>
                  </a:lnTo>
                </a:path>
                <a:path w="1948179">
                  <a:moveTo>
                    <a:pt x="1851659" y="0"/>
                  </a:moveTo>
                  <a:lnTo>
                    <a:pt x="1947671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9522" y="1003554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129" y="1008126"/>
              <a:ext cx="1870075" cy="0"/>
            </a:xfrm>
            <a:custGeom>
              <a:avLst/>
              <a:gdLst/>
              <a:ahLst/>
              <a:cxnLst/>
              <a:rect l="l" t="t" r="r" b="b"/>
              <a:pathLst>
                <a:path w="1870075">
                  <a:moveTo>
                    <a:pt x="0" y="0"/>
                  </a:moveTo>
                  <a:lnTo>
                    <a:pt x="182879" y="0"/>
                  </a:lnTo>
                </a:path>
                <a:path w="1870075">
                  <a:moveTo>
                    <a:pt x="1769363" y="0"/>
                  </a:moveTo>
                  <a:lnTo>
                    <a:pt x="186994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796662" y="1008126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0993" y="1012698"/>
              <a:ext cx="1783080" cy="0"/>
            </a:xfrm>
            <a:custGeom>
              <a:avLst/>
              <a:gdLst/>
              <a:ahLst/>
              <a:cxnLst/>
              <a:rect l="l" t="t" r="r" b="b"/>
              <a:pathLst>
                <a:path w="1783079">
                  <a:moveTo>
                    <a:pt x="0" y="0"/>
                  </a:moveTo>
                  <a:lnTo>
                    <a:pt x="187452" y="0"/>
                  </a:lnTo>
                </a:path>
                <a:path w="1783079">
                  <a:moveTo>
                    <a:pt x="1677923" y="0"/>
                  </a:moveTo>
                  <a:lnTo>
                    <a:pt x="1783079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73801" y="1012698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940429" y="1017270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40">
                  <a:moveTo>
                    <a:pt x="0" y="0"/>
                  </a:moveTo>
                  <a:lnTo>
                    <a:pt x="192023" y="0"/>
                  </a:lnTo>
                </a:path>
                <a:path w="1691640">
                  <a:moveTo>
                    <a:pt x="1581911" y="0"/>
                  </a:moveTo>
                  <a:lnTo>
                    <a:pt x="1691640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750941" y="101727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04438" y="1021841"/>
              <a:ext cx="1595755" cy="0"/>
            </a:xfrm>
            <a:custGeom>
              <a:avLst/>
              <a:gdLst/>
              <a:ahLst/>
              <a:cxnLst/>
              <a:rect l="l" t="t" r="r" b="b"/>
              <a:pathLst>
                <a:path w="1595754">
                  <a:moveTo>
                    <a:pt x="0" y="0"/>
                  </a:moveTo>
                  <a:lnTo>
                    <a:pt x="192023" y="0"/>
                  </a:lnTo>
                </a:path>
                <a:path w="1595754">
                  <a:moveTo>
                    <a:pt x="1472183" y="0"/>
                  </a:moveTo>
                  <a:lnTo>
                    <a:pt x="1595628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28082" y="1021841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63873" y="1026413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0" y="0"/>
                  </a:moveTo>
                  <a:lnTo>
                    <a:pt x="205740" y="0"/>
                  </a:lnTo>
                </a:path>
                <a:path w="1499870">
                  <a:moveTo>
                    <a:pt x="1371600" y="0"/>
                  </a:moveTo>
                  <a:lnTo>
                    <a:pt x="1499615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38762" y="996695"/>
              <a:ext cx="489204" cy="6858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705222" y="10264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152" y="0"/>
                  </a:lnTo>
                </a:path>
              </a:pathLst>
            </a:custGeom>
            <a:ln w="4572">
              <a:solidFill>
                <a:srgbClr val="0096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91890" y="1030986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237743" y="0"/>
                  </a:lnTo>
                </a:path>
                <a:path w="1289684">
                  <a:moveTo>
                    <a:pt x="1143000" y="0"/>
                  </a:moveTo>
                  <a:lnTo>
                    <a:pt x="1289304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4929" y="1030986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0" y="0"/>
                  </a:moveTo>
                  <a:lnTo>
                    <a:pt x="77723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5042" y="1035558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256031" y="0"/>
                  </a:lnTo>
                </a:path>
                <a:path w="1175384">
                  <a:moveTo>
                    <a:pt x="996695" y="0"/>
                  </a:moveTo>
                  <a:lnTo>
                    <a:pt x="1175003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22926" y="1035558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296" y="0"/>
                  </a:lnTo>
                </a:path>
              </a:pathLst>
            </a:custGeom>
            <a:ln w="4572">
              <a:solidFill>
                <a:srgbClr val="0097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342766" y="1040130"/>
              <a:ext cx="1047115" cy="13970"/>
            </a:xfrm>
            <a:custGeom>
              <a:avLst/>
              <a:gdLst/>
              <a:ahLst/>
              <a:cxnLst/>
              <a:rect l="l" t="t" r="r" b="b"/>
              <a:pathLst>
                <a:path w="1047115" h="13969">
                  <a:moveTo>
                    <a:pt x="0" y="0"/>
                  </a:moveTo>
                  <a:lnTo>
                    <a:pt x="306324" y="0"/>
                  </a:lnTo>
                </a:path>
                <a:path w="1047115" h="13969">
                  <a:moveTo>
                    <a:pt x="827531" y="0"/>
                  </a:moveTo>
                  <a:lnTo>
                    <a:pt x="1046988" y="0"/>
                  </a:lnTo>
                </a:path>
                <a:path w="1047115" h="13969">
                  <a:moveTo>
                    <a:pt x="82296" y="4572"/>
                  </a:moveTo>
                  <a:lnTo>
                    <a:pt x="525779" y="4572"/>
                  </a:lnTo>
                </a:path>
                <a:path w="1047115" h="13969">
                  <a:moveTo>
                    <a:pt x="662940" y="4572"/>
                  </a:moveTo>
                  <a:lnTo>
                    <a:pt x="996696" y="4572"/>
                  </a:lnTo>
                </a:path>
                <a:path w="1047115" h="13969">
                  <a:moveTo>
                    <a:pt x="173736" y="9144"/>
                  </a:moveTo>
                  <a:lnTo>
                    <a:pt x="923544" y="9144"/>
                  </a:lnTo>
                </a:path>
                <a:path w="1047115" h="13969">
                  <a:moveTo>
                    <a:pt x="297179" y="13716"/>
                  </a:moveTo>
                  <a:lnTo>
                    <a:pt x="836675" y="13716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51810" y="996695"/>
              <a:ext cx="2130552" cy="100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41114" y="105841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8307" y="0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20474" y="106756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292" y="0"/>
                  </a:lnTo>
                </a:path>
              </a:pathLst>
            </a:custGeom>
            <a:ln w="4572">
              <a:solidFill>
                <a:srgbClr val="28B8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6115" y="1065276"/>
              <a:ext cx="754378" cy="15544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19791" y="1223010"/>
              <a:ext cx="342900" cy="64135"/>
            </a:xfrm>
            <a:custGeom>
              <a:avLst/>
              <a:gdLst/>
              <a:ahLst/>
              <a:cxnLst/>
              <a:rect l="l" t="t" r="r" b="b"/>
              <a:pathLst>
                <a:path w="342900" h="64134">
                  <a:moveTo>
                    <a:pt x="292607" y="0"/>
                  </a:moveTo>
                  <a:lnTo>
                    <a:pt x="342900" y="0"/>
                  </a:lnTo>
                </a:path>
                <a:path w="342900" h="64134">
                  <a:moveTo>
                    <a:pt x="269747" y="4572"/>
                  </a:moveTo>
                  <a:lnTo>
                    <a:pt x="329183" y="4572"/>
                  </a:lnTo>
                </a:path>
                <a:path w="342900" h="64134">
                  <a:moveTo>
                    <a:pt x="251459" y="9143"/>
                  </a:moveTo>
                  <a:lnTo>
                    <a:pt x="310895" y="9143"/>
                  </a:lnTo>
                </a:path>
                <a:path w="342900" h="64134">
                  <a:moveTo>
                    <a:pt x="237744" y="13715"/>
                  </a:moveTo>
                  <a:lnTo>
                    <a:pt x="292608" y="13715"/>
                  </a:lnTo>
                </a:path>
                <a:path w="342900" h="64134">
                  <a:moveTo>
                    <a:pt x="214884" y="18287"/>
                  </a:moveTo>
                  <a:lnTo>
                    <a:pt x="274319" y="18287"/>
                  </a:lnTo>
                </a:path>
                <a:path w="342900" h="64134">
                  <a:moveTo>
                    <a:pt x="201168" y="22859"/>
                  </a:moveTo>
                  <a:lnTo>
                    <a:pt x="251460" y="22859"/>
                  </a:lnTo>
                </a:path>
                <a:path w="342900" h="64134">
                  <a:moveTo>
                    <a:pt x="178307" y="27431"/>
                  </a:moveTo>
                  <a:lnTo>
                    <a:pt x="237743" y="27431"/>
                  </a:lnTo>
                </a:path>
                <a:path w="342900" h="64134">
                  <a:moveTo>
                    <a:pt x="160019" y="32003"/>
                  </a:moveTo>
                  <a:lnTo>
                    <a:pt x="219455" y="32003"/>
                  </a:lnTo>
                </a:path>
                <a:path w="342900" h="64134">
                  <a:moveTo>
                    <a:pt x="141731" y="36575"/>
                  </a:moveTo>
                  <a:lnTo>
                    <a:pt x="201167" y="36575"/>
                  </a:lnTo>
                </a:path>
                <a:path w="342900" h="64134">
                  <a:moveTo>
                    <a:pt x="105156" y="41148"/>
                  </a:moveTo>
                  <a:lnTo>
                    <a:pt x="160020" y="41148"/>
                  </a:lnTo>
                </a:path>
                <a:path w="342900" h="64134">
                  <a:moveTo>
                    <a:pt x="82296" y="45719"/>
                  </a:moveTo>
                  <a:lnTo>
                    <a:pt x="146303" y="45719"/>
                  </a:lnTo>
                </a:path>
                <a:path w="342900" h="64134">
                  <a:moveTo>
                    <a:pt x="64007" y="50291"/>
                  </a:moveTo>
                  <a:lnTo>
                    <a:pt x="123443" y="50291"/>
                  </a:lnTo>
                </a:path>
                <a:path w="342900" h="64134">
                  <a:moveTo>
                    <a:pt x="41147" y="54863"/>
                  </a:moveTo>
                  <a:lnTo>
                    <a:pt x="105155" y="54863"/>
                  </a:lnTo>
                </a:path>
                <a:path w="342900" h="64134">
                  <a:moveTo>
                    <a:pt x="18287" y="59435"/>
                  </a:moveTo>
                  <a:lnTo>
                    <a:pt x="82295" y="59435"/>
                  </a:lnTo>
                </a:path>
                <a:path w="342900" h="64134">
                  <a:moveTo>
                    <a:pt x="0" y="64007"/>
                  </a:moveTo>
                  <a:lnTo>
                    <a:pt x="64007" y="64007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4071" y="1220724"/>
              <a:ext cx="438912" cy="15087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74071" y="1291589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69">
                  <a:moveTo>
                    <a:pt x="22860" y="0"/>
                  </a:moveTo>
                  <a:lnTo>
                    <a:pt x="91440" y="0"/>
                  </a:lnTo>
                </a:path>
                <a:path w="91440" h="13969">
                  <a:moveTo>
                    <a:pt x="0" y="4572"/>
                  </a:moveTo>
                  <a:lnTo>
                    <a:pt x="68580" y="4572"/>
                  </a:lnTo>
                </a:path>
                <a:path w="91440" h="13969">
                  <a:moveTo>
                    <a:pt x="0" y="9144"/>
                  </a:moveTo>
                  <a:lnTo>
                    <a:pt x="50292" y="9144"/>
                  </a:lnTo>
                </a:path>
                <a:path w="91440" h="13969">
                  <a:moveTo>
                    <a:pt x="4571" y="13715"/>
                  </a:moveTo>
                  <a:lnTo>
                    <a:pt x="22860" y="13715"/>
                  </a:lnTo>
                </a:path>
              </a:pathLst>
            </a:custGeom>
            <a:ln w="4572">
              <a:solidFill>
                <a:srgbClr val="0FC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>
            <a:spLocks noGrp="1"/>
          </p:cNvSpPr>
          <p:nvPr>
            <p:ph type="title"/>
          </p:nvPr>
        </p:nvSpPr>
        <p:spPr>
          <a:xfrm>
            <a:off x="1159136" y="1589023"/>
            <a:ext cx="364553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05" dirty="0">
                <a:latin typeface="Cambria"/>
                <a:cs typeface="Cambria"/>
              </a:rPr>
              <a:t>6.</a:t>
            </a:r>
            <a:r>
              <a:rPr sz="2600" spc="-145" dirty="0">
                <a:latin typeface="Cambria"/>
                <a:cs typeface="Cambria"/>
              </a:rPr>
              <a:t> </a:t>
            </a:r>
            <a:r>
              <a:rPr sz="2600" spc="150" dirty="0">
                <a:solidFill>
                  <a:srgbClr val="6500CC"/>
                </a:solidFill>
                <a:latin typeface="Cambria"/>
                <a:cs typeface="Cambria"/>
              </a:rPr>
              <a:t>No</a:t>
            </a:r>
            <a:r>
              <a:rPr sz="2600" spc="5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spc="85" dirty="0">
                <a:solidFill>
                  <a:srgbClr val="6500CC"/>
                </a:solidFill>
                <a:latin typeface="Cambria"/>
                <a:cs typeface="Cambria"/>
              </a:rPr>
              <a:t>primer</a:t>
            </a:r>
            <a:r>
              <a:rPr sz="2600" spc="40" dirty="0">
                <a:solidFill>
                  <a:srgbClr val="6500CC"/>
                </a:solidFill>
                <a:latin typeface="Cambria"/>
                <a:cs typeface="Cambria"/>
              </a:rPr>
              <a:t> </a:t>
            </a:r>
            <a:r>
              <a:rPr sz="2600" spc="85" dirty="0">
                <a:solidFill>
                  <a:srgbClr val="6500CC"/>
                </a:solidFill>
                <a:latin typeface="Cambria"/>
                <a:cs typeface="Cambria"/>
              </a:rPr>
              <a:t>Required</a:t>
            </a:r>
            <a:endParaRPr sz="2600">
              <a:latin typeface="Cambria"/>
              <a:cs typeface="Cambria"/>
            </a:endParaRPr>
          </a:p>
        </p:txBody>
      </p:sp>
      <p:grpSp>
        <p:nvGrpSpPr>
          <p:cNvPr id="115" name="object 115"/>
          <p:cNvGrpSpPr/>
          <p:nvPr/>
        </p:nvGrpSpPr>
        <p:grpSpPr>
          <a:xfrm>
            <a:off x="6955414" y="1720595"/>
            <a:ext cx="2581910" cy="1447800"/>
            <a:chOff x="6955414" y="1720595"/>
            <a:chExt cx="2581910" cy="1447800"/>
          </a:xfrm>
        </p:grpSpPr>
        <p:pic>
          <p:nvPicPr>
            <p:cNvPr id="116" name="object 11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955414" y="1720595"/>
              <a:ext cx="2581655" cy="1447799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6956171" y="2550413"/>
              <a:ext cx="2580640" cy="617220"/>
            </a:xfrm>
            <a:custGeom>
              <a:avLst/>
              <a:gdLst/>
              <a:ahLst/>
              <a:cxnLst/>
              <a:rect l="l" t="t" r="r" b="b"/>
              <a:pathLst>
                <a:path w="2580640" h="617219">
                  <a:moveTo>
                    <a:pt x="2580132" y="414528"/>
                  </a:moveTo>
                  <a:lnTo>
                    <a:pt x="0" y="414528"/>
                  </a:lnTo>
                  <a:lnTo>
                    <a:pt x="0" y="617220"/>
                  </a:lnTo>
                  <a:lnTo>
                    <a:pt x="2580132" y="617220"/>
                  </a:lnTo>
                  <a:lnTo>
                    <a:pt x="2580132" y="414528"/>
                  </a:lnTo>
                  <a:close/>
                </a:path>
                <a:path w="2580640" h="617219">
                  <a:moveTo>
                    <a:pt x="2580132" y="207264"/>
                  </a:moveTo>
                  <a:lnTo>
                    <a:pt x="0" y="207264"/>
                  </a:lnTo>
                  <a:lnTo>
                    <a:pt x="0" y="413004"/>
                  </a:lnTo>
                  <a:lnTo>
                    <a:pt x="2580132" y="413004"/>
                  </a:lnTo>
                  <a:lnTo>
                    <a:pt x="2580132" y="207264"/>
                  </a:lnTo>
                  <a:close/>
                </a:path>
                <a:path w="2580640" h="617219">
                  <a:moveTo>
                    <a:pt x="2580132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2580132" y="205740"/>
                  </a:lnTo>
                  <a:lnTo>
                    <a:pt x="2580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" name="object 118"/>
          <p:cNvSpPr txBox="1"/>
          <p:nvPr/>
        </p:nvSpPr>
        <p:spPr>
          <a:xfrm>
            <a:off x="7178938" y="1892299"/>
            <a:ext cx="12884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35" dirty="0">
                <a:solidFill>
                  <a:srgbClr val="007F00"/>
                </a:solidFill>
                <a:latin typeface="Cambria"/>
                <a:cs typeface="Cambria"/>
              </a:rPr>
              <a:t>Triphosphates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7406014" y="2466847"/>
            <a:ext cx="109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C00000"/>
                </a:solidFill>
                <a:latin typeface="Cambria"/>
                <a:cs typeface="Cambria"/>
              </a:rPr>
              <a:t>3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7832771" y="2466847"/>
            <a:ext cx="109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C00000"/>
                </a:solidFill>
                <a:latin typeface="Cambria"/>
                <a:cs typeface="Cambria"/>
              </a:rPr>
              <a:t>2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8259528" y="2466847"/>
            <a:ext cx="109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C00000"/>
                </a:solidFill>
                <a:latin typeface="Cambria"/>
                <a:cs typeface="Cambria"/>
              </a:rPr>
              <a:t>1</a:t>
            </a:r>
            <a:endParaRPr sz="1200">
              <a:latin typeface="Cambria"/>
              <a:cs typeface="Cambria"/>
            </a:endParaRPr>
          </a:p>
        </p:txBody>
      </p:sp>
      <p:grpSp>
        <p:nvGrpSpPr>
          <p:cNvPr id="122" name="object 122"/>
          <p:cNvGrpSpPr/>
          <p:nvPr/>
        </p:nvGrpSpPr>
        <p:grpSpPr>
          <a:xfrm>
            <a:off x="774073" y="3436620"/>
            <a:ext cx="9144000" cy="3770629"/>
            <a:chOff x="774073" y="3436620"/>
            <a:chExt cx="9144000" cy="3770629"/>
          </a:xfrm>
        </p:grpSpPr>
        <p:pic>
          <p:nvPicPr>
            <p:cNvPr id="123" name="object 12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4073" y="3777996"/>
              <a:ext cx="9143996" cy="3428999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022470" y="3436620"/>
              <a:ext cx="2514600" cy="2855975"/>
            </a:xfrm>
            <a:prstGeom prst="rect">
              <a:avLst/>
            </a:prstGeom>
          </p:spPr>
        </p:pic>
      </p:grpSp>
      <p:sp>
        <p:nvSpPr>
          <p:cNvPr id="125" name="object 125"/>
          <p:cNvSpPr txBox="1"/>
          <p:nvPr/>
        </p:nvSpPr>
        <p:spPr>
          <a:xfrm>
            <a:off x="1159136" y="2532378"/>
            <a:ext cx="5659120" cy="3203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115" marR="5080" indent="-273050">
              <a:lnSpc>
                <a:spcPct val="100299"/>
              </a:lnSpc>
              <a:spcBef>
                <a:spcPts val="95"/>
              </a:spcBef>
            </a:pPr>
            <a:r>
              <a:rPr sz="2600" b="1" spc="105" dirty="0">
                <a:solidFill>
                  <a:srgbClr val="CC3200"/>
                </a:solidFill>
                <a:latin typeface="Cambria"/>
                <a:cs typeface="Cambria"/>
              </a:rPr>
              <a:t>7. </a:t>
            </a:r>
            <a:r>
              <a:rPr sz="2600" b="1" spc="100" dirty="0">
                <a:solidFill>
                  <a:srgbClr val="CC3200"/>
                </a:solidFill>
                <a:latin typeface="Cambria"/>
                <a:cs typeface="Cambria"/>
              </a:rPr>
              <a:t>5’ </a:t>
            </a:r>
            <a:r>
              <a:rPr sz="2600" b="1" spc="-10" dirty="0">
                <a:solidFill>
                  <a:srgbClr val="CC3200"/>
                </a:solidFill>
                <a:latin typeface="Cambria"/>
                <a:cs typeface="Cambria"/>
              </a:rPr>
              <a:t>po4 </a:t>
            </a:r>
            <a:r>
              <a:rPr sz="2600" b="1" spc="160" dirty="0">
                <a:solidFill>
                  <a:srgbClr val="CC3200"/>
                </a:solidFill>
                <a:latin typeface="Cambria"/>
                <a:cs typeface="Cambria"/>
              </a:rPr>
              <a:t>&amp; </a:t>
            </a:r>
            <a:r>
              <a:rPr sz="2600" b="1" spc="345" dirty="0">
                <a:solidFill>
                  <a:srgbClr val="CC3200"/>
                </a:solidFill>
                <a:latin typeface="Cambria"/>
                <a:cs typeface="Cambria"/>
              </a:rPr>
              <a:t>3’OH……….. </a:t>
            </a:r>
            <a:r>
              <a:rPr sz="2600" b="1" spc="95" dirty="0">
                <a:solidFill>
                  <a:srgbClr val="006FC0"/>
                </a:solidFill>
                <a:latin typeface="Cambria"/>
                <a:cs typeface="Cambria"/>
              </a:rPr>
              <a:t>The </a:t>
            </a:r>
            <a:r>
              <a:rPr sz="2600" b="1" spc="45" dirty="0">
                <a:solidFill>
                  <a:srgbClr val="006FC0"/>
                </a:solidFill>
                <a:latin typeface="Cambria"/>
                <a:cs typeface="Cambria"/>
              </a:rPr>
              <a:t>first </a:t>
            </a:r>
            <a:r>
              <a:rPr sz="2600" b="1" spc="5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2600" b="1" spc="114" dirty="0">
                <a:solidFill>
                  <a:srgbClr val="006FC0"/>
                </a:solidFill>
                <a:latin typeface="Cambria"/>
                <a:cs typeface="Cambria"/>
              </a:rPr>
              <a:t>base </a:t>
            </a:r>
            <a:r>
              <a:rPr sz="2600" b="1" spc="-25" dirty="0">
                <a:solidFill>
                  <a:srgbClr val="006FC0"/>
                </a:solidFill>
                <a:latin typeface="Cambria"/>
                <a:cs typeface="Cambria"/>
              </a:rPr>
              <a:t>to </a:t>
            </a:r>
            <a:r>
              <a:rPr sz="2600" b="1" spc="100" dirty="0">
                <a:solidFill>
                  <a:srgbClr val="006FC0"/>
                </a:solidFill>
                <a:latin typeface="Cambria"/>
                <a:cs typeface="Cambria"/>
              </a:rPr>
              <a:t>be </a:t>
            </a:r>
            <a:r>
              <a:rPr sz="2600" b="1" spc="105" dirty="0">
                <a:solidFill>
                  <a:srgbClr val="006FC0"/>
                </a:solidFill>
                <a:latin typeface="Cambria"/>
                <a:cs typeface="Cambria"/>
              </a:rPr>
              <a:t>laid </a:t>
            </a:r>
            <a:r>
              <a:rPr sz="2600" b="1" spc="30" dirty="0">
                <a:solidFill>
                  <a:srgbClr val="006FC0"/>
                </a:solidFill>
                <a:latin typeface="Cambria"/>
                <a:cs typeface="Cambria"/>
              </a:rPr>
              <a:t>down </a:t>
            </a:r>
            <a:r>
              <a:rPr sz="2600" b="1" spc="80" dirty="0">
                <a:solidFill>
                  <a:srgbClr val="006FC0"/>
                </a:solidFill>
                <a:latin typeface="Cambria"/>
                <a:cs typeface="Cambria"/>
              </a:rPr>
              <a:t>in </a:t>
            </a:r>
            <a:r>
              <a:rPr sz="2600" b="1" spc="45" dirty="0">
                <a:solidFill>
                  <a:srgbClr val="006FC0"/>
                </a:solidFill>
                <a:latin typeface="Cambria"/>
                <a:cs typeface="Cambria"/>
              </a:rPr>
              <a:t>the </a:t>
            </a:r>
            <a:r>
              <a:rPr sz="2600" b="1" spc="5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2600" b="1" spc="55" dirty="0">
                <a:solidFill>
                  <a:srgbClr val="006FC0"/>
                </a:solidFill>
                <a:latin typeface="Cambria"/>
                <a:cs typeface="Cambria"/>
              </a:rPr>
              <a:t>initiation </a:t>
            </a:r>
            <a:r>
              <a:rPr sz="2600" b="1" spc="50" dirty="0">
                <a:solidFill>
                  <a:srgbClr val="006FC0"/>
                </a:solidFill>
                <a:latin typeface="Cambria"/>
                <a:cs typeface="Cambria"/>
              </a:rPr>
              <a:t>event </a:t>
            </a:r>
            <a:r>
              <a:rPr sz="2600" b="1" spc="114" dirty="0">
                <a:solidFill>
                  <a:srgbClr val="006FC0"/>
                </a:solidFill>
                <a:latin typeface="Cambria"/>
                <a:cs typeface="Cambria"/>
              </a:rPr>
              <a:t>is </a:t>
            </a:r>
            <a:r>
              <a:rPr sz="2600" b="1" spc="125" dirty="0">
                <a:solidFill>
                  <a:srgbClr val="006FC0"/>
                </a:solidFill>
                <a:latin typeface="Cambria"/>
                <a:cs typeface="Cambria"/>
              </a:rPr>
              <a:t>a </a:t>
            </a:r>
            <a:r>
              <a:rPr sz="2600" b="1" spc="70" dirty="0">
                <a:solidFill>
                  <a:srgbClr val="006FC0"/>
                </a:solidFill>
                <a:latin typeface="Cambria"/>
                <a:cs typeface="Cambria"/>
              </a:rPr>
              <a:t>triphosphate. </a:t>
            </a:r>
            <a:r>
              <a:rPr sz="2600" b="1" spc="-56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2600" b="1" spc="95" dirty="0">
                <a:solidFill>
                  <a:srgbClr val="006FC0"/>
                </a:solidFill>
                <a:latin typeface="Cambria"/>
                <a:cs typeface="Cambria"/>
              </a:rPr>
              <a:t>Its </a:t>
            </a:r>
            <a:r>
              <a:rPr sz="2600" b="1" spc="-15" dirty="0">
                <a:solidFill>
                  <a:srgbClr val="006FC0"/>
                </a:solidFill>
                <a:latin typeface="Cambria"/>
                <a:cs typeface="Cambria"/>
              </a:rPr>
              <a:t>3' </a:t>
            </a:r>
            <a:r>
              <a:rPr sz="2600" b="1" spc="175" dirty="0">
                <a:solidFill>
                  <a:srgbClr val="006FC0"/>
                </a:solidFill>
                <a:latin typeface="Cambria"/>
                <a:cs typeface="Cambria"/>
              </a:rPr>
              <a:t>-OH </a:t>
            </a:r>
            <a:r>
              <a:rPr sz="2600" b="1" spc="75" dirty="0">
                <a:solidFill>
                  <a:srgbClr val="006FC0"/>
                </a:solidFill>
                <a:latin typeface="Cambria"/>
                <a:cs typeface="Cambria"/>
              </a:rPr>
              <a:t>group </a:t>
            </a:r>
            <a:r>
              <a:rPr sz="2600" b="1" spc="114" dirty="0">
                <a:solidFill>
                  <a:srgbClr val="006FC0"/>
                </a:solidFill>
                <a:latin typeface="Cambria"/>
                <a:cs typeface="Cambria"/>
              </a:rPr>
              <a:t>is </a:t>
            </a:r>
            <a:r>
              <a:rPr sz="2600" b="1" spc="45" dirty="0">
                <a:solidFill>
                  <a:srgbClr val="006FC0"/>
                </a:solidFill>
                <a:latin typeface="Cambria"/>
                <a:cs typeface="Cambria"/>
              </a:rPr>
              <a:t>the </a:t>
            </a:r>
            <a:r>
              <a:rPr sz="2600" b="1" spc="35" dirty="0">
                <a:solidFill>
                  <a:srgbClr val="006FC0"/>
                </a:solidFill>
                <a:latin typeface="Cambria"/>
                <a:cs typeface="Cambria"/>
              </a:rPr>
              <a:t>point of </a:t>
            </a:r>
            <a:r>
              <a:rPr sz="2600" b="1" spc="4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2600" b="1" spc="80" dirty="0">
                <a:solidFill>
                  <a:srgbClr val="006FC0"/>
                </a:solidFill>
                <a:latin typeface="Cambria"/>
                <a:cs typeface="Cambria"/>
              </a:rPr>
              <a:t>attachment</a:t>
            </a:r>
            <a:r>
              <a:rPr sz="2600" b="1" spc="35" dirty="0">
                <a:solidFill>
                  <a:srgbClr val="006FC0"/>
                </a:solidFill>
                <a:latin typeface="Cambria"/>
                <a:cs typeface="Cambria"/>
              </a:rPr>
              <a:t> of</a:t>
            </a:r>
            <a:r>
              <a:rPr sz="2600" b="1" spc="7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2600" b="1" spc="45" dirty="0">
                <a:solidFill>
                  <a:srgbClr val="006FC0"/>
                </a:solidFill>
                <a:latin typeface="Cambria"/>
                <a:cs typeface="Cambria"/>
              </a:rPr>
              <a:t>the</a:t>
            </a:r>
            <a:r>
              <a:rPr sz="2600" b="1" spc="5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2600" b="1" spc="80" dirty="0">
                <a:solidFill>
                  <a:srgbClr val="006FC0"/>
                </a:solidFill>
                <a:latin typeface="Cambria"/>
                <a:cs typeface="Cambria"/>
              </a:rPr>
              <a:t>subsequent </a:t>
            </a:r>
            <a:r>
              <a:rPr sz="2600" b="1" spc="8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2600" b="1" spc="55" dirty="0">
                <a:solidFill>
                  <a:srgbClr val="006FC0"/>
                </a:solidFill>
                <a:latin typeface="Cambria"/>
                <a:cs typeface="Cambria"/>
              </a:rPr>
              <a:t>n</a:t>
            </a:r>
            <a:r>
              <a:rPr sz="2600" b="1" spc="70" dirty="0">
                <a:solidFill>
                  <a:srgbClr val="006FC0"/>
                </a:solidFill>
                <a:latin typeface="Cambria"/>
                <a:cs typeface="Cambria"/>
              </a:rPr>
              <a:t>u</a:t>
            </a:r>
            <a:r>
              <a:rPr sz="2600" b="1" spc="204" dirty="0">
                <a:solidFill>
                  <a:srgbClr val="006FC0"/>
                </a:solidFill>
                <a:latin typeface="Cambria"/>
                <a:cs typeface="Cambria"/>
              </a:rPr>
              <a:t>c</a:t>
            </a:r>
            <a:r>
              <a:rPr sz="2600" b="1" spc="120" dirty="0">
                <a:solidFill>
                  <a:srgbClr val="006FC0"/>
                </a:solidFill>
                <a:latin typeface="Cambria"/>
                <a:cs typeface="Cambria"/>
              </a:rPr>
              <a:t>l</a:t>
            </a:r>
            <a:r>
              <a:rPr sz="2600" b="1" spc="100" dirty="0">
                <a:solidFill>
                  <a:srgbClr val="006FC0"/>
                </a:solidFill>
                <a:latin typeface="Cambria"/>
                <a:cs typeface="Cambria"/>
              </a:rPr>
              <a:t>e</a:t>
            </a:r>
            <a:r>
              <a:rPr sz="2600" b="1" dirty="0">
                <a:solidFill>
                  <a:srgbClr val="006FC0"/>
                </a:solidFill>
                <a:latin typeface="Cambria"/>
                <a:cs typeface="Cambria"/>
              </a:rPr>
              <a:t>o</a:t>
            </a:r>
            <a:r>
              <a:rPr sz="2600" b="1" spc="-55" dirty="0">
                <a:solidFill>
                  <a:srgbClr val="006FC0"/>
                </a:solidFill>
                <a:latin typeface="Cambria"/>
                <a:cs typeface="Cambria"/>
              </a:rPr>
              <a:t>t</a:t>
            </a:r>
            <a:r>
              <a:rPr sz="2600" b="1" spc="100" dirty="0">
                <a:solidFill>
                  <a:srgbClr val="006FC0"/>
                </a:solidFill>
                <a:latin typeface="Cambria"/>
                <a:cs typeface="Cambria"/>
              </a:rPr>
              <a:t>i</a:t>
            </a:r>
            <a:r>
              <a:rPr sz="2600" b="1" spc="70" dirty="0">
                <a:solidFill>
                  <a:srgbClr val="006FC0"/>
                </a:solidFill>
                <a:latin typeface="Cambria"/>
                <a:cs typeface="Cambria"/>
              </a:rPr>
              <a:t>d</a:t>
            </a:r>
            <a:r>
              <a:rPr sz="2600" b="1" spc="55" dirty="0">
                <a:solidFill>
                  <a:srgbClr val="006FC0"/>
                </a:solidFill>
                <a:latin typeface="Cambria"/>
                <a:cs typeface="Cambria"/>
              </a:rPr>
              <a:t>e</a:t>
            </a:r>
            <a:r>
              <a:rPr sz="2600" b="1" spc="315" dirty="0">
                <a:solidFill>
                  <a:srgbClr val="006FC0"/>
                </a:solidFill>
                <a:latin typeface="Cambria"/>
                <a:cs typeface="Cambria"/>
              </a:rPr>
              <a:t>.</a:t>
            </a:r>
            <a:r>
              <a:rPr sz="2600" spc="-434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600" b="1" spc="100" dirty="0">
                <a:solidFill>
                  <a:srgbClr val="006FC0"/>
                </a:solidFill>
                <a:latin typeface="Cambria"/>
                <a:cs typeface="Cambria"/>
              </a:rPr>
              <a:t>T</a:t>
            </a:r>
            <a:r>
              <a:rPr sz="2600" b="1" spc="75" dirty="0">
                <a:solidFill>
                  <a:srgbClr val="006FC0"/>
                </a:solidFill>
                <a:latin typeface="Cambria"/>
                <a:cs typeface="Cambria"/>
              </a:rPr>
              <a:t>h</a:t>
            </a:r>
            <a:r>
              <a:rPr sz="2600" b="1" spc="70" dirty="0">
                <a:solidFill>
                  <a:srgbClr val="006FC0"/>
                </a:solidFill>
                <a:latin typeface="Cambria"/>
                <a:cs typeface="Cambria"/>
              </a:rPr>
              <a:t>u</a:t>
            </a:r>
            <a:r>
              <a:rPr sz="2600" b="1" spc="60" dirty="0">
                <a:solidFill>
                  <a:srgbClr val="006FC0"/>
                </a:solidFill>
                <a:latin typeface="Cambria"/>
                <a:cs typeface="Cambria"/>
              </a:rPr>
              <a:t>s</a:t>
            </a:r>
            <a:r>
              <a:rPr sz="2600" b="1" spc="315" dirty="0">
                <a:solidFill>
                  <a:srgbClr val="006FC0"/>
                </a:solidFill>
                <a:latin typeface="Cambria"/>
                <a:cs typeface="Cambria"/>
              </a:rPr>
              <a:t>,</a:t>
            </a:r>
            <a:r>
              <a:rPr sz="2600" spc="-2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600" b="1" spc="-55" dirty="0">
                <a:solidFill>
                  <a:srgbClr val="006FC0"/>
                </a:solidFill>
                <a:latin typeface="Cambria"/>
                <a:cs typeface="Cambria"/>
              </a:rPr>
              <a:t>t</a:t>
            </a:r>
            <a:r>
              <a:rPr sz="2600" b="1" spc="75" dirty="0">
                <a:solidFill>
                  <a:srgbClr val="006FC0"/>
                </a:solidFill>
                <a:latin typeface="Cambria"/>
                <a:cs typeface="Cambria"/>
              </a:rPr>
              <a:t>h</a:t>
            </a:r>
            <a:r>
              <a:rPr sz="2600" b="1" spc="110" dirty="0">
                <a:solidFill>
                  <a:srgbClr val="006FC0"/>
                </a:solidFill>
                <a:latin typeface="Cambria"/>
                <a:cs typeface="Cambria"/>
              </a:rPr>
              <a:t>e</a:t>
            </a:r>
            <a:r>
              <a:rPr sz="2600" spc="-1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600" b="1" spc="-105" dirty="0">
                <a:solidFill>
                  <a:srgbClr val="006FC0"/>
                </a:solidFill>
                <a:latin typeface="Cambria"/>
                <a:cs typeface="Cambria"/>
              </a:rPr>
              <a:t>5</a:t>
            </a:r>
            <a:r>
              <a:rPr sz="2600" b="1" spc="75" dirty="0">
                <a:solidFill>
                  <a:srgbClr val="006FC0"/>
                </a:solidFill>
                <a:latin typeface="Cambria"/>
                <a:cs typeface="Cambria"/>
              </a:rPr>
              <a:t>'</a:t>
            </a:r>
            <a:r>
              <a:rPr sz="2600" spc="-1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600" b="1" spc="100" dirty="0">
                <a:solidFill>
                  <a:srgbClr val="006FC0"/>
                </a:solidFill>
                <a:latin typeface="Cambria"/>
                <a:cs typeface="Cambria"/>
              </a:rPr>
              <a:t>e</a:t>
            </a:r>
            <a:r>
              <a:rPr sz="2600" b="1" spc="55" dirty="0">
                <a:solidFill>
                  <a:srgbClr val="006FC0"/>
                </a:solidFill>
                <a:latin typeface="Cambria"/>
                <a:cs typeface="Cambria"/>
              </a:rPr>
              <a:t>n</a:t>
            </a:r>
            <a:r>
              <a:rPr sz="2600" b="1" spc="70" dirty="0">
                <a:solidFill>
                  <a:srgbClr val="006FC0"/>
                </a:solidFill>
                <a:latin typeface="Cambria"/>
                <a:cs typeface="Cambria"/>
              </a:rPr>
              <a:t>d</a:t>
            </a:r>
            <a:r>
              <a:rPr sz="2600" spc="-1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6FC0"/>
                </a:solidFill>
                <a:latin typeface="Cambria"/>
                <a:cs typeface="Cambria"/>
              </a:rPr>
              <a:t>o</a:t>
            </a:r>
            <a:r>
              <a:rPr sz="2600" b="1" spc="70" dirty="0">
                <a:solidFill>
                  <a:srgbClr val="006FC0"/>
                </a:solidFill>
                <a:latin typeface="Cambria"/>
                <a:cs typeface="Cambria"/>
              </a:rPr>
              <a:t>f</a:t>
            </a:r>
            <a:r>
              <a:rPr sz="260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600" b="1" spc="85" dirty="0">
                <a:solidFill>
                  <a:srgbClr val="006FC0"/>
                </a:solidFill>
                <a:latin typeface="Cambria"/>
                <a:cs typeface="Cambria"/>
              </a:rPr>
              <a:t>a </a:t>
            </a:r>
            <a:r>
              <a:rPr sz="2600" spc="5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600" b="1" spc="95" dirty="0">
                <a:solidFill>
                  <a:srgbClr val="006FC0"/>
                </a:solidFill>
                <a:latin typeface="Cambria"/>
                <a:cs typeface="Cambria"/>
              </a:rPr>
              <a:t>growing </a:t>
            </a:r>
            <a:r>
              <a:rPr sz="2600" b="1" spc="180" dirty="0">
                <a:solidFill>
                  <a:srgbClr val="006FC0"/>
                </a:solidFill>
                <a:latin typeface="Cambria"/>
                <a:cs typeface="Cambria"/>
              </a:rPr>
              <a:t>RNA </a:t>
            </a:r>
            <a:r>
              <a:rPr sz="2600" b="1" spc="130" dirty="0">
                <a:solidFill>
                  <a:srgbClr val="006FC0"/>
                </a:solidFill>
                <a:latin typeface="Cambria"/>
                <a:cs typeface="Cambria"/>
              </a:rPr>
              <a:t>molecule </a:t>
            </a:r>
            <a:r>
              <a:rPr sz="2600" b="1" spc="13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2600" b="1" spc="85" dirty="0">
                <a:solidFill>
                  <a:srgbClr val="006FC0"/>
                </a:solidFill>
                <a:latin typeface="Cambria"/>
                <a:cs typeface="Cambria"/>
              </a:rPr>
              <a:t>terminates</a:t>
            </a:r>
            <a:r>
              <a:rPr sz="2600" b="1" spc="3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2600" b="1" spc="40" dirty="0">
                <a:solidFill>
                  <a:srgbClr val="006FC0"/>
                </a:solidFill>
                <a:latin typeface="Cambria"/>
                <a:cs typeface="Cambria"/>
              </a:rPr>
              <a:t>with</a:t>
            </a:r>
            <a:r>
              <a:rPr sz="2600" b="1" spc="80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2600" b="1" spc="125" dirty="0">
                <a:solidFill>
                  <a:srgbClr val="006FC0"/>
                </a:solidFill>
                <a:latin typeface="Cambria"/>
                <a:cs typeface="Cambria"/>
              </a:rPr>
              <a:t>a</a:t>
            </a:r>
            <a:r>
              <a:rPr sz="2600" b="1" spc="65" dirty="0">
                <a:solidFill>
                  <a:srgbClr val="006FC0"/>
                </a:solidFill>
                <a:latin typeface="Cambria"/>
                <a:cs typeface="Cambria"/>
              </a:rPr>
              <a:t> </a:t>
            </a:r>
            <a:r>
              <a:rPr sz="2600" b="1" spc="70" dirty="0">
                <a:solidFill>
                  <a:srgbClr val="006FC0"/>
                </a:solidFill>
                <a:latin typeface="Cambria"/>
                <a:cs typeface="Cambria"/>
              </a:rPr>
              <a:t>triphosphate.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26" name="object 1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/>
              <a:t>3</a:t>
            </a:r>
            <a:r>
              <a:rPr spc="-45" dirty="0"/>
              <a:t> </a:t>
            </a:r>
            <a:r>
              <a:rPr spc="-5" dirty="0"/>
              <a:t>September</a:t>
            </a:r>
            <a:r>
              <a:rPr spc="-65" dirty="0"/>
              <a:t> </a:t>
            </a:r>
            <a:r>
              <a:rPr dirty="0"/>
              <a:t>2017</a:t>
            </a:r>
          </a:p>
        </p:txBody>
      </p:sp>
      <p:sp>
        <p:nvSpPr>
          <p:cNvPr id="127" name="object 127"/>
          <p:cNvSpPr txBox="1"/>
          <p:nvPr/>
        </p:nvSpPr>
        <p:spPr>
          <a:xfrm>
            <a:off x="3428527" y="6884117"/>
            <a:ext cx="1934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045B74"/>
                </a:solidFill>
                <a:latin typeface="Arial MT"/>
                <a:cs typeface="Arial MT"/>
                <a:hlinkClick r:id="rId36"/>
              </a:rPr>
              <a:t>www.hbmahesh.weebly.com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8" name="object 1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5B7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996</Words>
  <Application>Microsoft Office PowerPoint</Application>
  <PresentationFormat>Custom</PresentationFormat>
  <Paragraphs>176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 Black</vt:lpstr>
      <vt:lpstr>Arial MT</vt:lpstr>
      <vt:lpstr>Calibri</vt:lpstr>
      <vt:lpstr>Cambria</vt:lpstr>
      <vt:lpstr>Times New Roman</vt:lpstr>
      <vt:lpstr>Trebuchet MS</vt:lpstr>
      <vt:lpstr>Office Theme</vt:lpstr>
      <vt:lpstr>TRANSCRIPTION</vt:lpstr>
      <vt:lpstr>Transcription</vt:lpstr>
      <vt:lpstr>Transcription site in Prokaryotes &amp; Eukaryotes</vt:lpstr>
      <vt:lpstr>Basic Features of RNA Synthesis</vt:lpstr>
      <vt:lpstr>2. Polymerization Reaction</vt:lpstr>
      <vt:lpstr>3.The sequence of bases in RNA molecule is  determined by the base sequence of the DNA.</vt:lpstr>
      <vt:lpstr>4. The DNA molecule being transcribed is double-</vt:lpstr>
      <vt:lpstr>5. Chain Growth is 5’-3’</vt:lpstr>
      <vt:lpstr>6. No primer Required</vt:lpstr>
      <vt:lpstr>Requirements</vt:lpstr>
      <vt:lpstr>RNA polymerase is a key enzyme and was isolated from E. coli by  Chamberlin and Berg (1962)</vt:lpstr>
      <vt:lpstr>Sub Units of RNA polymerase and their functions</vt:lpstr>
      <vt:lpstr>Promoter : A site in a DNA molecule at which  RNA polymerase and transcription factors  bind to initiate transcription of mRNA.</vt:lpstr>
      <vt:lpstr>Transcription</vt:lpstr>
      <vt:lpstr>PowerPoint Presentation</vt:lpstr>
      <vt:lpstr>INITIATION OF SYNTESIS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ELONGATION OF CHAIN Mechanism</vt:lpstr>
      <vt:lpstr>TERMINATION OF SYNTHESIS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TRANSCRIPTION ppt.</dc:title>
  <dc:creator>dr h b mahesha</dc:creator>
  <cp:keywords>()</cp:keywords>
  <cp:lastModifiedBy>BHARAT RAJU</cp:lastModifiedBy>
  <cp:revision>1</cp:revision>
  <dcterms:created xsi:type="dcterms:W3CDTF">2024-06-23T10:08:39Z</dcterms:created>
  <dcterms:modified xsi:type="dcterms:W3CDTF">2024-06-23T10:22:04Z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2017-09-03T00:00:00Z</vt:filetime>
  </property>
  <property fmtid="{D5CDD505-2E9C-101B-9397-08002B2CF9AE}" pid="3" name="Creator">
    <vt:lpwstr>PDFCreator Version 1.4.2</vt:lpwstr>
  </property>
  <property fmtid="{D5CDD505-2E9C-101B-9397-08002B2CF9AE}" pid="4" name="LastSaved">
    <vt:filetime>2024-06-23T00:00:00Z</vt:filetime>
  </property>
</Properties>
</file>