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6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818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818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818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000" y="304800"/>
            <a:ext cx="8382000" cy="6248400"/>
          </a:xfrm>
          <a:custGeom>
            <a:avLst/>
            <a:gdLst/>
            <a:ahLst/>
            <a:cxnLst/>
            <a:rect l="l" t="t" r="r" b="b"/>
            <a:pathLst>
              <a:path w="8382000" h="6248400">
                <a:moveTo>
                  <a:pt x="0" y="6248400"/>
                </a:moveTo>
                <a:lnTo>
                  <a:pt x="8382000" y="6248400"/>
                </a:lnTo>
                <a:lnTo>
                  <a:pt x="8382000" y="0"/>
                </a:lnTo>
                <a:lnTo>
                  <a:pt x="0" y="0"/>
                </a:lnTo>
                <a:lnTo>
                  <a:pt x="0" y="6248400"/>
                </a:lnTo>
                <a:close/>
              </a:path>
            </a:pathLst>
          </a:custGeom>
          <a:ln w="12700">
            <a:solidFill>
              <a:srgbClr val="3979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2809" y="6135300"/>
            <a:ext cx="1779524" cy="6032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085" y="843533"/>
            <a:ext cx="7874000" cy="636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18184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21" y="1451337"/>
            <a:ext cx="7588884" cy="4584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925513"/>
            <a:ext cx="8007350" cy="301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960563" y="3727450"/>
            <a:ext cx="5735637" cy="1758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400" i="1" dirty="0">
                <a:solidFill>
                  <a:schemeClr val="tx1"/>
                </a:solidFill>
              </a:rPr>
              <a:t>Presented By: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P D R SATISH </a:t>
            </a:r>
          </a:p>
          <a:p>
            <a:pPr algn="ctr">
              <a:defRPr/>
            </a:pPr>
            <a:r>
              <a:rPr lang="en-IN" sz="2400" dirty="0">
                <a:solidFill>
                  <a:schemeClr val="tx1"/>
                </a:solidFill>
              </a:rPr>
              <a:t>ASSISTANT PROFESSOR </a:t>
            </a:r>
          </a:p>
          <a:p>
            <a:pPr algn="ctr">
              <a:defRPr/>
            </a:pPr>
            <a:endParaRPr lang="en-I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791" y="6340855"/>
            <a:ext cx="2057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 MT"/>
                <a:cs typeface="Arial MT"/>
              </a:rPr>
              <a:t>&gt; 3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582" y="902335"/>
            <a:ext cx="7560945" cy="3970654"/>
          </a:xfrm>
          <a:custGeom>
            <a:avLst/>
            <a:gdLst/>
            <a:ahLst/>
            <a:cxnLst/>
            <a:rect l="l" t="t" r="r" b="b"/>
            <a:pathLst>
              <a:path w="7560945" h="3970654">
                <a:moveTo>
                  <a:pt x="7560818" y="0"/>
                </a:moveTo>
                <a:lnTo>
                  <a:pt x="0" y="0"/>
                </a:lnTo>
                <a:lnTo>
                  <a:pt x="0" y="3970274"/>
                </a:lnTo>
                <a:lnTo>
                  <a:pt x="7560818" y="3970274"/>
                </a:lnTo>
                <a:lnTo>
                  <a:pt x="756081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88237" y="912622"/>
            <a:ext cx="7039609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5496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4965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What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Bioleaching?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interface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between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Micro-Organisms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(biology)</a:t>
            </a:r>
            <a:r>
              <a:rPr sz="2800" spc="-5" dirty="0">
                <a:latin typeface="Calibri"/>
                <a:cs typeface="Calibri"/>
              </a:rPr>
              <a:t> and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Minerals</a:t>
            </a:r>
            <a:endParaRPr sz="2800">
              <a:latin typeface="Calibri"/>
              <a:cs typeface="Calibri"/>
            </a:endParaRPr>
          </a:p>
          <a:p>
            <a:pPr marL="2897505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(geology)…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367665" indent="-34353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67665" algn="l"/>
                <a:tab pos="368300" algn="l"/>
              </a:tabLst>
            </a:pPr>
            <a:r>
              <a:rPr sz="2800" spc="-20" dirty="0">
                <a:latin typeface="Calibri"/>
                <a:cs typeface="Calibri"/>
              </a:rPr>
              <a:t>Current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status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case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study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(reprocessing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  <a:p>
            <a:pPr marL="273939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mine</a:t>
            </a:r>
            <a:r>
              <a:rPr sz="2800" spc="-20" dirty="0">
                <a:latin typeface="Calibri"/>
                <a:cs typeface="Calibri"/>
              </a:rPr>
              <a:t> wastes)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libri"/>
              <a:cs typeface="Calibri"/>
            </a:endParaRPr>
          </a:p>
          <a:p>
            <a:pPr marL="1233170" lvl="1" indent="-343535">
              <a:lnSpc>
                <a:spcPct val="100000"/>
              </a:lnSpc>
              <a:buFont typeface="Wingdings"/>
              <a:buChar char=""/>
              <a:tabLst>
                <a:tab pos="1233170" algn="l"/>
                <a:tab pos="1233805" algn="l"/>
              </a:tabLst>
            </a:pPr>
            <a:r>
              <a:rPr sz="2800" spc="-10" dirty="0">
                <a:latin typeface="Calibri"/>
                <a:cs typeface="Calibri"/>
              </a:rPr>
              <a:t>Some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challenges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perspectives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2000" cy="387350"/>
          </a:xfrm>
          <a:prstGeom prst="rect">
            <a:avLst/>
          </a:prstGeom>
          <a:solidFill>
            <a:srgbClr val="D9D9D9">
              <a:alpha val="50195"/>
            </a:srgbClr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1800" dirty="0">
                <a:solidFill>
                  <a:srgbClr val="C00000"/>
                </a:solidFill>
                <a:latin typeface="Arial"/>
                <a:cs typeface="Arial"/>
              </a:rPr>
              <a:t>What</a:t>
            </a:r>
            <a:r>
              <a:rPr sz="18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is « Bio-Hydrometallurgy</a:t>
            </a:r>
            <a:r>
              <a:rPr sz="1800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Arial"/>
                <a:cs typeface="Arial"/>
              </a:rPr>
              <a:t>»?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54548" y="1005966"/>
            <a:ext cx="351091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18184D"/>
                </a:solidFill>
                <a:latin typeface="Calibri"/>
                <a:cs typeface="Calibri"/>
              </a:rPr>
              <a:t>Hydrometallurgical reactions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 assisted</a:t>
            </a:r>
            <a:r>
              <a:rPr sz="2000" b="1" spc="-4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with</a:t>
            </a:r>
            <a:r>
              <a:rPr sz="2000" b="1" spc="-4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microbial</a:t>
            </a:r>
            <a:r>
              <a:rPr sz="2000" b="1" spc="-5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activities: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7833" y="1668906"/>
            <a:ext cx="3539490" cy="3098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1315" marR="81280" indent="-28575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61315" algn="l"/>
                <a:tab pos="361950" algn="l"/>
              </a:tabLst>
            </a:pPr>
            <a:r>
              <a:rPr sz="1600" b="1" spc="-5" dirty="0">
                <a:latin typeface="Calibri"/>
                <a:cs typeface="Calibri"/>
              </a:rPr>
              <a:t>Bio-flotation: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modification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spc="-10" dirty="0">
                <a:latin typeface="Calibri"/>
                <a:cs typeface="Calibri"/>
              </a:rPr>
              <a:t>mineral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surfaces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enhance or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depress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flotation</a:t>
            </a:r>
            <a:endParaRPr sz="1600">
              <a:latin typeface="Calibri"/>
              <a:cs typeface="Calibri"/>
            </a:endParaRPr>
          </a:p>
          <a:p>
            <a:pPr marL="361315" marR="379730" indent="-285750" algn="just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361950" algn="l"/>
              </a:tabLst>
            </a:pPr>
            <a:r>
              <a:rPr sz="1600" b="1" spc="-5" dirty="0">
                <a:latin typeface="Calibri"/>
                <a:cs typeface="Calibri"/>
              </a:rPr>
              <a:t>Bio </a:t>
            </a:r>
            <a:r>
              <a:rPr sz="1600" b="1" spc="-10" dirty="0">
                <a:latin typeface="Calibri"/>
                <a:cs typeface="Calibri"/>
              </a:rPr>
              <a:t>oxidation: </a:t>
            </a:r>
            <a:r>
              <a:rPr sz="1600" spc="-10" dirty="0">
                <a:latin typeface="Calibri"/>
                <a:cs typeface="Calibri"/>
              </a:rPr>
              <a:t>microbial </a:t>
            </a:r>
            <a:r>
              <a:rPr sz="1600" spc="-15" dirty="0">
                <a:latin typeface="Calibri"/>
                <a:cs typeface="Calibri"/>
              </a:rPr>
              <a:t>catalyzed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oxidation (especially </a:t>
            </a:r>
            <a:r>
              <a:rPr sz="1600" spc="-5" dirty="0">
                <a:latin typeface="Calibri"/>
                <a:cs typeface="Calibri"/>
              </a:rPr>
              <a:t>of Fe</a:t>
            </a:r>
            <a:r>
              <a:rPr sz="1575" spc="-7" baseline="26455" dirty="0">
                <a:latin typeface="Calibri"/>
                <a:cs typeface="Calibri"/>
              </a:rPr>
              <a:t>2+ </a:t>
            </a:r>
            <a:r>
              <a:rPr sz="1600" spc="-5" dirty="0">
                <a:latin typeface="Calibri"/>
                <a:cs typeface="Calibri"/>
              </a:rPr>
              <a:t>and S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species)</a:t>
            </a:r>
            <a:endParaRPr sz="1600">
              <a:latin typeface="Calibri"/>
              <a:cs typeface="Calibri"/>
            </a:endParaRPr>
          </a:p>
          <a:p>
            <a:pPr marL="361315" marR="368300" indent="-285750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361315" algn="l"/>
                <a:tab pos="361950" algn="l"/>
              </a:tabLst>
            </a:pPr>
            <a:r>
              <a:rPr sz="1600" b="1" spc="-10" dirty="0">
                <a:latin typeface="Calibri"/>
                <a:cs typeface="Calibri"/>
              </a:rPr>
              <a:t>Bio-complexation: </a:t>
            </a:r>
            <a:r>
              <a:rPr sz="1600" spc="-10" dirty="0">
                <a:latin typeface="Calibri"/>
                <a:cs typeface="Calibri"/>
              </a:rPr>
              <a:t>generation of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organic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compounds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that </a:t>
            </a:r>
            <a:r>
              <a:rPr sz="1600" spc="-20" dirty="0">
                <a:latin typeface="Calibri"/>
                <a:cs typeface="Calibri"/>
              </a:rPr>
              <a:t>favorably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complex</a:t>
            </a:r>
            <a:r>
              <a:rPr sz="1600" spc="-5" dirty="0">
                <a:latin typeface="Calibri"/>
                <a:cs typeface="Calibri"/>
              </a:rPr>
              <a:t> with </a:t>
            </a:r>
            <a:r>
              <a:rPr sz="1600" spc="-10" dirty="0">
                <a:latin typeface="Calibri"/>
                <a:cs typeface="Calibri"/>
              </a:rPr>
              <a:t>metal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species</a:t>
            </a:r>
            <a:endParaRPr sz="1600">
              <a:latin typeface="Calibri"/>
              <a:cs typeface="Calibri"/>
            </a:endParaRPr>
          </a:p>
          <a:p>
            <a:pPr marL="361315" marR="227965" indent="-285750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361315" algn="l"/>
                <a:tab pos="361950" algn="l"/>
              </a:tabLst>
            </a:pPr>
            <a:r>
              <a:rPr sz="1600" b="1" spc="-5" dirty="0">
                <a:latin typeface="Calibri"/>
                <a:cs typeface="Calibri"/>
              </a:rPr>
              <a:t>Bio-sorption/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-accumulation: 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incorporation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metal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species </a:t>
            </a:r>
            <a:r>
              <a:rPr sz="1600" spc="-15" dirty="0">
                <a:latin typeface="Calibri"/>
                <a:cs typeface="Calibri"/>
              </a:rPr>
              <a:t>from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solution</a:t>
            </a:r>
            <a:r>
              <a:rPr sz="1600" spc="-10" dirty="0">
                <a:latin typeface="Calibri"/>
                <a:cs typeface="Calibri"/>
              </a:rPr>
              <a:t> into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biomass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5550" y="857757"/>
            <a:ext cx="3321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i="1" spc="-5" dirty="0">
                <a:solidFill>
                  <a:srgbClr val="1E4648"/>
                </a:solidFill>
                <a:latin typeface="Calibri"/>
                <a:cs typeface="Calibri"/>
              </a:rPr>
              <a:t>ORE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1576" y="1511985"/>
            <a:ext cx="1440180" cy="307975"/>
          </a:xfrm>
          <a:prstGeom prst="rect">
            <a:avLst/>
          </a:prstGeom>
          <a:ln w="9525">
            <a:solidFill>
              <a:srgbClr val="39798F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270"/>
              </a:spcBef>
            </a:pPr>
            <a:r>
              <a:rPr sz="1400" b="1" spc="-5" dirty="0">
                <a:solidFill>
                  <a:srgbClr val="1E4648"/>
                </a:solidFill>
                <a:latin typeface="Calibri"/>
                <a:cs typeface="Calibri"/>
              </a:rPr>
              <a:t>SIZE</a:t>
            </a:r>
            <a:r>
              <a:rPr sz="1400" b="1" spc="-30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1E4648"/>
                </a:solidFill>
                <a:latin typeface="Calibri"/>
                <a:cs typeface="Calibri"/>
              </a:rPr>
              <a:t>REDUCTION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1576" y="2806700"/>
            <a:ext cx="1440180" cy="307975"/>
          </a:xfrm>
          <a:prstGeom prst="rect">
            <a:avLst/>
          </a:prstGeom>
          <a:solidFill>
            <a:srgbClr val="DAECEE"/>
          </a:solidFill>
          <a:ln w="9525">
            <a:solidFill>
              <a:srgbClr val="39798F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270"/>
              </a:spcBef>
            </a:pPr>
            <a:r>
              <a:rPr sz="1400" spc="-5" dirty="0">
                <a:solidFill>
                  <a:srgbClr val="1E4648"/>
                </a:solidFill>
                <a:latin typeface="Calibri"/>
                <a:cs typeface="Calibri"/>
              </a:rPr>
              <a:t>LEACHING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1576" y="3499154"/>
            <a:ext cx="1440180" cy="307975"/>
          </a:xfrm>
          <a:prstGeom prst="rect">
            <a:avLst/>
          </a:prstGeom>
          <a:ln w="9525">
            <a:solidFill>
              <a:srgbClr val="39798F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17475">
              <a:lnSpc>
                <a:spcPct val="100000"/>
              </a:lnSpc>
              <a:spcBef>
                <a:spcPts val="275"/>
              </a:spcBef>
            </a:pPr>
            <a:r>
              <a:rPr sz="1400" b="1" spc="-5" dirty="0">
                <a:solidFill>
                  <a:srgbClr val="1E4648"/>
                </a:solidFill>
                <a:latin typeface="Calibri"/>
                <a:cs typeface="Calibri"/>
              </a:rPr>
              <a:t>S/L</a:t>
            </a:r>
            <a:r>
              <a:rPr sz="1400" b="1" spc="-40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b="1" spc="-25" dirty="0">
                <a:solidFill>
                  <a:srgbClr val="1E4648"/>
                </a:solidFill>
                <a:latin typeface="Calibri"/>
                <a:cs typeface="Calibri"/>
              </a:rPr>
              <a:t>SEPARATION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0526" y="1870075"/>
            <a:ext cx="1519555" cy="523875"/>
          </a:xfrm>
          <a:prstGeom prst="rect">
            <a:avLst/>
          </a:prstGeom>
          <a:solidFill>
            <a:srgbClr val="DAECEE"/>
          </a:solidFill>
          <a:ln w="9525">
            <a:solidFill>
              <a:srgbClr val="39798F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28905" marR="121920" indent="286385">
              <a:lnSpc>
                <a:spcPct val="100000"/>
              </a:lnSpc>
              <a:spcBef>
                <a:spcPts val="270"/>
              </a:spcBef>
            </a:pPr>
            <a:r>
              <a:rPr sz="1400" spc="-5" dirty="0">
                <a:solidFill>
                  <a:srgbClr val="1E4648"/>
                </a:solidFill>
                <a:latin typeface="Calibri"/>
                <a:cs typeface="Calibri"/>
              </a:rPr>
              <a:t>PHYSICAL </a:t>
            </a:r>
            <a:r>
              <a:rPr sz="1400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1E4648"/>
                </a:solidFill>
                <a:latin typeface="Calibri"/>
                <a:cs typeface="Calibri"/>
              </a:rPr>
              <a:t>C</a:t>
            </a:r>
            <a:r>
              <a:rPr sz="1400" spc="-10" dirty="0">
                <a:solidFill>
                  <a:srgbClr val="1E4648"/>
                </a:solidFill>
                <a:latin typeface="Calibri"/>
                <a:cs typeface="Calibri"/>
              </a:rPr>
              <a:t>O</a:t>
            </a:r>
            <a:r>
              <a:rPr sz="1400" dirty="0">
                <a:solidFill>
                  <a:srgbClr val="1E4648"/>
                </a:solidFill>
                <a:latin typeface="Calibri"/>
                <a:cs typeface="Calibri"/>
              </a:rPr>
              <a:t>N</a:t>
            </a:r>
            <a:r>
              <a:rPr sz="1400" spc="-5" dirty="0">
                <a:solidFill>
                  <a:srgbClr val="1E4648"/>
                </a:solidFill>
                <a:latin typeface="Calibri"/>
                <a:cs typeface="Calibri"/>
              </a:rPr>
              <a:t>CENT</a:t>
            </a:r>
            <a:r>
              <a:rPr sz="1400" spc="5" dirty="0">
                <a:solidFill>
                  <a:srgbClr val="1E4648"/>
                </a:solidFill>
                <a:latin typeface="Calibri"/>
                <a:cs typeface="Calibri"/>
              </a:rPr>
              <a:t>R</a:t>
            </a:r>
            <a:r>
              <a:rPr sz="1400" spc="-105" dirty="0">
                <a:solidFill>
                  <a:srgbClr val="1E4648"/>
                </a:solidFill>
                <a:latin typeface="Calibri"/>
                <a:cs typeface="Calibri"/>
              </a:rPr>
              <a:t>A</a:t>
            </a:r>
            <a:r>
              <a:rPr sz="1400" spc="-5" dirty="0">
                <a:solidFill>
                  <a:srgbClr val="1E4648"/>
                </a:solidFill>
                <a:latin typeface="Calibri"/>
                <a:cs typeface="Calibri"/>
              </a:rPr>
              <a:t>T</a:t>
            </a:r>
            <a:r>
              <a:rPr sz="1400" spc="-10" dirty="0">
                <a:solidFill>
                  <a:srgbClr val="1E4648"/>
                </a:solidFill>
                <a:latin typeface="Calibri"/>
                <a:cs typeface="Calibri"/>
              </a:rPr>
              <a:t>IO</a:t>
            </a:r>
            <a:r>
              <a:rPr sz="1400" dirty="0">
                <a:solidFill>
                  <a:srgbClr val="1E4648"/>
                </a:solidFill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312" y="1995741"/>
            <a:ext cx="1440180" cy="739140"/>
          </a:xfrm>
          <a:prstGeom prst="rect">
            <a:avLst/>
          </a:prstGeom>
          <a:ln w="9525">
            <a:solidFill>
              <a:srgbClr val="39798F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7790" marR="92075" indent="1905" algn="ctr">
              <a:lnSpc>
                <a:spcPct val="100000"/>
              </a:lnSpc>
              <a:spcBef>
                <a:spcPts val="270"/>
              </a:spcBef>
            </a:pPr>
            <a:r>
              <a:rPr sz="1400" b="1" dirty="0">
                <a:solidFill>
                  <a:srgbClr val="1E4648"/>
                </a:solidFill>
                <a:latin typeface="Calibri"/>
                <a:cs typeface="Calibri"/>
              </a:rPr>
              <a:t>HIGH </a:t>
            </a:r>
            <a:r>
              <a:rPr sz="1400" b="1" spc="5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1E4648"/>
                </a:solidFill>
                <a:latin typeface="Calibri"/>
                <a:cs typeface="Calibri"/>
              </a:rPr>
              <a:t>TEMPERATURE </a:t>
            </a:r>
            <a:r>
              <a:rPr sz="1400" b="1" spc="-10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1E4648"/>
                </a:solidFill>
                <a:latin typeface="Calibri"/>
                <a:cs typeface="Calibri"/>
              </a:rPr>
              <a:t>PR</a:t>
            </a:r>
            <a:r>
              <a:rPr sz="1400" b="1" dirty="0">
                <a:solidFill>
                  <a:srgbClr val="1E4648"/>
                </a:solidFill>
                <a:latin typeface="Calibri"/>
                <a:cs typeface="Calibri"/>
              </a:rPr>
              <a:t>E-</a:t>
            </a:r>
            <a:r>
              <a:rPr sz="1400" b="1" spc="-5" dirty="0">
                <a:solidFill>
                  <a:srgbClr val="1E4648"/>
                </a:solidFill>
                <a:latin typeface="Calibri"/>
                <a:cs typeface="Calibri"/>
              </a:rPr>
              <a:t>TR</a:t>
            </a:r>
            <a:r>
              <a:rPr sz="1400" b="1" spc="-15" dirty="0">
                <a:solidFill>
                  <a:srgbClr val="1E4648"/>
                </a:solidFill>
                <a:latin typeface="Calibri"/>
                <a:cs typeface="Calibri"/>
              </a:rPr>
              <a:t>E</a:t>
            </a:r>
            <a:r>
              <a:rPr sz="1400" b="1" spc="-110" dirty="0">
                <a:solidFill>
                  <a:srgbClr val="1E4648"/>
                </a:solidFill>
                <a:latin typeface="Calibri"/>
                <a:cs typeface="Calibri"/>
              </a:rPr>
              <a:t>A</a:t>
            </a:r>
            <a:r>
              <a:rPr sz="1400" b="1" spc="-5" dirty="0">
                <a:solidFill>
                  <a:srgbClr val="1E4648"/>
                </a:solidFill>
                <a:latin typeface="Calibri"/>
                <a:cs typeface="Calibri"/>
              </a:rPr>
              <a:t>TMEN</a:t>
            </a:r>
            <a:r>
              <a:rPr sz="1400" b="1" dirty="0">
                <a:solidFill>
                  <a:srgbClr val="1E4648"/>
                </a:solidFill>
                <a:latin typeface="Calibri"/>
                <a:cs typeface="Calibri"/>
              </a:rPr>
              <a:t>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8312" y="4030662"/>
            <a:ext cx="1440180" cy="522605"/>
          </a:xfrm>
          <a:prstGeom prst="rect">
            <a:avLst/>
          </a:prstGeom>
          <a:solidFill>
            <a:srgbClr val="DAECEE"/>
          </a:solidFill>
          <a:ln w="9525">
            <a:solidFill>
              <a:srgbClr val="39798F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75"/>
              </a:spcBef>
            </a:pPr>
            <a:r>
              <a:rPr sz="1400" spc="-10" dirty="0">
                <a:solidFill>
                  <a:srgbClr val="1E4648"/>
                </a:solidFill>
                <a:latin typeface="Calibri"/>
                <a:cs typeface="Calibri"/>
              </a:rPr>
              <a:t>SOLUTION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400" spc="-15" dirty="0">
                <a:solidFill>
                  <a:srgbClr val="1E4648"/>
                </a:solidFill>
                <a:latin typeface="Calibri"/>
                <a:cs typeface="Calibri"/>
              </a:rPr>
              <a:t>PURIFICATION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1576" y="4795265"/>
            <a:ext cx="1440180" cy="523240"/>
          </a:xfrm>
          <a:prstGeom prst="rect">
            <a:avLst/>
          </a:prstGeom>
          <a:ln w="9525">
            <a:solidFill>
              <a:srgbClr val="39798F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212725" marR="101600" indent="-104139">
              <a:lnSpc>
                <a:spcPct val="100000"/>
              </a:lnSpc>
              <a:spcBef>
                <a:spcPts val="275"/>
              </a:spcBef>
            </a:pPr>
            <a:r>
              <a:rPr sz="1400" b="1" spc="-25" dirty="0">
                <a:solidFill>
                  <a:srgbClr val="1E4648"/>
                </a:solidFill>
                <a:latin typeface="Calibri"/>
                <a:cs typeface="Calibri"/>
              </a:rPr>
              <a:t>PRECIPITATION </a:t>
            </a:r>
            <a:r>
              <a:rPr sz="1400" b="1" dirty="0">
                <a:solidFill>
                  <a:srgbClr val="1E4648"/>
                </a:solidFill>
                <a:latin typeface="Calibri"/>
                <a:cs typeface="Calibri"/>
              </a:rPr>
              <a:t>/ </a:t>
            </a:r>
            <a:r>
              <a:rPr sz="1400" b="1" spc="-305" dirty="0">
                <a:solidFill>
                  <a:srgbClr val="1E4648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1E4648"/>
                </a:solidFill>
                <a:latin typeface="Calibri"/>
                <a:cs typeface="Calibri"/>
              </a:rPr>
              <a:t>ELECTROLYSIS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23311" y="1144397"/>
            <a:ext cx="76200" cy="367665"/>
          </a:xfrm>
          <a:custGeom>
            <a:avLst/>
            <a:gdLst/>
            <a:ahLst/>
            <a:cxnLst/>
            <a:rect l="l" t="t" r="r" b="b"/>
            <a:pathLst>
              <a:path w="76200" h="367665">
                <a:moveTo>
                  <a:pt x="28575" y="291464"/>
                </a:moveTo>
                <a:lnTo>
                  <a:pt x="0" y="291464"/>
                </a:lnTo>
                <a:lnTo>
                  <a:pt x="38100" y="367664"/>
                </a:lnTo>
                <a:lnTo>
                  <a:pt x="69850" y="304164"/>
                </a:lnTo>
                <a:lnTo>
                  <a:pt x="28575" y="304164"/>
                </a:lnTo>
                <a:lnTo>
                  <a:pt x="28575" y="291464"/>
                </a:lnTo>
                <a:close/>
              </a:path>
              <a:path w="76200" h="367665">
                <a:moveTo>
                  <a:pt x="47625" y="0"/>
                </a:moveTo>
                <a:lnTo>
                  <a:pt x="28575" y="0"/>
                </a:lnTo>
                <a:lnTo>
                  <a:pt x="28575" y="304164"/>
                </a:lnTo>
                <a:lnTo>
                  <a:pt x="47625" y="304164"/>
                </a:lnTo>
                <a:lnTo>
                  <a:pt x="47625" y="0"/>
                </a:lnTo>
                <a:close/>
              </a:path>
              <a:path w="76200" h="367665">
                <a:moveTo>
                  <a:pt x="76200" y="291464"/>
                </a:moveTo>
                <a:lnTo>
                  <a:pt x="47625" y="291464"/>
                </a:lnTo>
                <a:lnTo>
                  <a:pt x="47625" y="304164"/>
                </a:lnTo>
                <a:lnTo>
                  <a:pt x="69850" y="304164"/>
                </a:lnTo>
                <a:lnTo>
                  <a:pt x="76200" y="291464"/>
                </a:lnTo>
                <a:close/>
              </a:path>
            </a:pathLst>
          </a:custGeom>
          <a:solidFill>
            <a:srgbClr val="397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3311" y="3139058"/>
            <a:ext cx="76200" cy="367665"/>
          </a:xfrm>
          <a:custGeom>
            <a:avLst/>
            <a:gdLst/>
            <a:ahLst/>
            <a:cxnLst/>
            <a:rect l="l" t="t" r="r" b="b"/>
            <a:pathLst>
              <a:path w="76200" h="367664">
                <a:moveTo>
                  <a:pt x="28575" y="291464"/>
                </a:moveTo>
                <a:lnTo>
                  <a:pt x="0" y="291464"/>
                </a:lnTo>
                <a:lnTo>
                  <a:pt x="38100" y="367664"/>
                </a:lnTo>
                <a:lnTo>
                  <a:pt x="69850" y="304164"/>
                </a:lnTo>
                <a:lnTo>
                  <a:pt x="28575" y="304164"/>
                </a:lnTo>
                <a:lnTo>
                  <a:pt x="28575" y="291464"/>
                </a:lnTo>
                <a:close/>
              </a:path>
              <a:path w="76200" h="367664">
                <a:moveTo>
                  <a:pt x="47625" y="0"/>
                </a:moveTo>
                <a:lnTo>
                  <a:pt x="28575" y="0"/>
                </a:lnTo>
                <a:lnTo>
                  <a:pt x="28575" y="304164"/>
                </a:lnTo>
                <a:lnTo>
                  <a:pt x="47625" y="304164"/>
                </a:lnTo>
                <a:lnTo>
                  <a:pt x="47625" y="0"/>
                </a:lnTo>
                <a:close/>
              </a:path>
              <a:path w="76200" h="367664">
                <a:moveTo>
                  <a:pt x="76200" y="291464"/>
                </a:moveTo>
                <a:lnTo>
                  <a:pt x="47625" y="291464"/>
                </a:lnTo>
                <a:lnTo>
                  <a:pt x="47625" y="304164"/>
                </a:lnTo>
                <a:lnTo>
                  <a:pt x="69850" y="304164"/>
                </a:lnTo>
                <a:lnTo>
                  <a:pt x="76200" y="291464"/>
                </a:lnTo>
                <a:close/>
              </a:path>
            </a:pathLst>
          </a:custGeom>
          <a:solidFill>
            <a:srgbClr val="397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41449" y="3823207"/>
            <a:ext cx="758190" cy="972185"/>
          </a:xfrm>
          <a:custGeom>
            <a:avLst/>
            <a:gdLst/>
            <a:ahLst/>
            <a:cxnLst/>
            <a:rect l="l" t="t" r="r" b="b"/>
            <a:pathLst>
              <a:path w="758189" h="972185">
                <a:moveTo>
                  <a:pt x="43815" y="562737"/>
                </a:moveTo>
                <a:lnTo>
                  <a:pt x="5715" y="562737"/>
                </a:lnTo>
                <a:lnTo>
                  <a:pt x="5715" y="572262"/>
                </a:lnTo>
                <a:lnTo>
                  <a:pt x="43815" y="572262"/>
                </a:lnTo>
                <a:lnTo>
                  <a:pt x="43815" y="562737"/>
                </a:lnTo>
                <a:close/>
              </a:path>
              <a:path w="758189" h="972185">
                <a:moveTo>
                  <a:pt x="91186" y="370586"/>
                </a:moveTo>
                <a:lnTo>
                  <a:pt x="89789" y="368300"/>
                </a:lnTo>
                <a:lnTo>
                  <a:pt x="88519" y="366014"/>
                </a:lnTo>
                <a:lnTo>
                  <a:pt x="85598" y="365252"/>
                </a:lnTo>
                <a:lnTo>
                  <a:pt x="83312" y="366522"/>
                </a:lnTo>
                <a:lnTo>
                  <a:pt x="0" y="415163"/>
                </a:lnTo>
                <a:lnTo>
                  <a:pt x="83312" y="463677"/>
                </a:lnTo>
                <a:lnTo>
                  <a:pt x="85598" y="464947"/>
                </a:lnTo>
                <a:lnTo>
                  <a:pt x="88519" y="464185"/>
                </a:lnTo>
                <a:lnTo>
                  <a:pt x="89789" y="462026"/>
                </a:lnTo>
                <a:lnTo>
                  <a:pt x="91186" y="459740"/>
                </a:lnTo>
                <a:lnTo>
                  <a:pt x="90424" y="456819"/>
                </a:lnTo>
                <a:lnTo>
                  <a:pt x="88138" y="455422"/>
                </a:lnTo>
                <a:lnTo>
                  <a:pt x="27178" y="419862"/>
                </a:lnTo>
                <a:lnTo>
                  <a:pt x="53213" y="419862"/>
                </a:lnTo>
                <a:lnTo>
                  <a:pt x="53213" y="410337"/>
                </a:lnTo>
                <a:lnTo>
                  <a:pt x="27178" y="410337"/>
                </a:lnTo>
                <a:lnTo>
                  <a:pt x="88138" y="374777"/>
                </a:lnTo>
                <a:lnTo>
                  <a:pt x="90424" y="373507"/>
                </a:lnTo>
                <a:lnTo>
                  <a:pt x="91186" y="370586"/>
                </a:lnTo>
                <a:close/>
              </a:path>
              <a:path w="758189" h="972185">
                <a:moveTo>
                  <a:pt x="110490" y="562737"/>
                </a:moveTo>
                <a:lnTo>
                  <a:pt x="72390" y="562737"/>
                </a:lnTo>
                <a:lnTo>
                  <a:pt x="72390" y="572262"/>
                </a:lnTo>
                <a:lnTo>
                  <a:pt x="110490" y="572262"/>
                </a:lnTo>
                <a:lnTo>
                  <a:pt x="110490" y="562737"/>
                </a:lnTo>
                <a:close/>
              </a:path>
              <a:path w="758189" h="972185">
                <a:moveTo>
                  <a:pt x="119888" y="410337"/>
                </a:moveTo>
                <a:lnTo>
                  <a:pt x="81788" y="410337"/>
                </a:lnTo>
                <a:lnTo>
                  <a:pt x="81788" y="419862"/>
                </a:lnTo>
                <a:lnTo>
                  <a:pt x="119888" y="419862"/>
                </a:lnTo>
                <a:lnTo>
                  <a:pt x="119888" y="410337"/>
                </a:lnTo>
                <a:close/>
              </a:path>
              <a:path w="758189" h="972185">
                <a:moveTo>
                  <a:pt x="177165" y="562737"/>
                </a:moveTo>
                <a:lnTo>
                  <a:pt x="139065" y="562737"/>
                </a:lnTo>
                <a:lnTo>
                  <a:pt x="139065" y="572262"/>
                </a:lnTo>
                <a:lnTo>
                  <a:pt x="177165" y="572262"/>
                </a:lnTo>
                <a:lnTo>
                  <a:pt x="177165" y="562737"/>
                </a:lnTo>
                <a:close/>
              </a:path>
              <a:path w="758189" h="972185">
                <a:moveTo>
                  <a:pt x="186563" y="410337"/>
                </a:moveTo>
                <a:lnTo>
                  <a:pt x="148463" y="410337"/>
                </a:lnTo>
                <a:lnTo>
                  <a:pt x="148463" y="419862"/>
                </a:lnTo>
                <a:lnTo>
                  <a:pt x="186563" y="419862"/>
                </a:lnTo>
                <a:lnTo>
                  <a:pt x="186563" y="410337"/>
                </a:lnTo>
                <a:close/>
              </a:path>
              <a:path w="758189" h="972185">
                <a:moveTo>
                  <a:pt x="243840" y="562737"/>
                </a:moveTo>
                <a:lnTo>
                  <a:pt x="205740" y="562737"/>
                </a:lnTo>
                <a:lnTo>
                  <a:pt x="205740" y="572262"/>
                </a:lnTo>
                <a:lnTo>
                  <a:pt x="243840" y="572262"/>
                </a:lnTo>
                <a:lnTo>
                  <a:pt x="243840" y="562737"/>
                </a:lnTo>
                <a:close/>
              </a:path>
              <a:path w="758189" h="972185">
                <a:moveTo>
                  <a:pt x="253238" y="410337"/>
                </a:moveTo>
                <a:lnTo>
                  <a:pt x="215138" y="410337"/>
                </a:lnTo>
                <a:lnTo>
                  <a:pt x="215138" y="419862"/>
                </a:lnTo>
                <a:lnTo>
                  <a:pt x="253238" y="419862"/>
                </a:lnTo>
                <a:lnTo>
                  <a:pt x="253238" y="410337"/>
                </a:lnTo>
                <a:close/>
              </a:path>
              <a:path w="758189" h="972185">
                <a:moveTo>
                  <a:pt x="310515" y="562737"/>
                </a:moveTo>
                <a:lnTo>
                  <a:pt x="272415" y="562737"/>
                </a:lnTo>
                <a:lnTo>
                  <a:pt x="272415" y="572262"/>
                </a:lnTo>
                <a:lnTo>
                  <a:pt x="310515" y="572262"/>
                </a:lnTo>
                <a:lnTo>
                  <a:pt x="310515" y="562737"/>
                </a:lnTo>
                <a:close/>
              </a:path>
              <a:path w="758189" h="972185">
                <a:moveTo>
                  <a:pt x="319913" y="410337"/>
                </a:moveTo>
                <a:lnTo>
                  <a:pt x="281813" y="410337"/>
                </a:lnTo>
                <a:lnTo>
                  <a:pt x="281813" y="419862"/>
                </a:lnTo>
                <a:lnTo>
                  <a:pt x="319913" y="419862"/>
                </a:lnTo>
                <a:lnTo>
                  <a:pt x="319913" y="410337"/>
                </a:lnTo>
                <a:close/>
              </a:path>
              <a:path w="758189" h="972185">
                <a:moveTo>
                  <a:pt x="377190" y="562737"/>
                </a:moveTo>
                <a:lnTo>
                  <a:pt x="339090" y="562737"/>
                </a:lnTo>
                <a:lnTo>
                  <a:pt x="339090" y="572262"/>
                </a:lnTo>
                <a:lnTo>
                  <a:pt x="377190" y="572262"/>
                </a:lnTo>
                <a:lnTo>
                  <a:pt x="377190" y="562737"/>
                </a:lnTo>
                <a:close/>
              </a:path>
              <a:path w="758189" h="972185">
                <a:moveTo>
                  <a:pt x="386588" y="410337"/>
                </a:moveTo>
                <a:lnTo>
                  <a:pt x="348488" y="410337"/>
                </a:lnTo>
                <a:lnTo>
                  <a:pt x="348488" y="419862"/>
                </a:lnTo>
                <a:lnTo>
                  <a:pt x="386588" y="419862"/>
                </a:lnTo>
                <a:lnTo>
                  <a:pt x="386588" y="410337"/>
                </a:lnTo>
                <a:close/>
              </a:path>
              <a:path w="758189" h="972185">
                <a:moveTo>
                  <a:pt x="443865" y="562737"/>
                </a:moveTo>
                <a:lnTo>
                  <a:pt x="405765" y="562737"/>
                </a:lnTo>
                <a:lnTo>
                  <a:pt x="405765" y="572262"/>
                </a:lnTo>
                <a:lnTo>
                  <a:pt x="443865" y="572262"/>
                </a:lnTo>
                <a:lnTo>
                  <a:pt x="443865" y="562737"/>
                </a:lnTo>
                <a:close/>
              </a:path>
              <a:path w="758189" h="972185">
                <a:moveTo>
                  <a:pt x="453263" y="410337"/>
                </a:moveTo>
                <a:lnTo>
                  <a:pt x="415163" y="410337"/>
                </a:lnTo>
                <a:lnTo>
                  <a:pt x="415163" y="419862"/>
                </a:lnTo>
                <a:lnTo>
                  <a:pt x="453263" y="419862"/>
                </a:lnTo>
                <a:lnTo>
                  <a:pt x="453263" y="410337"/>
                </a:lnTo>
                <a:close/>
              </a:path>
              <a:path w="758189" h="972185">
                <a:moveTo>
                  <a:pt x="510540" y="562737"/>
                </a:moveTo>
                <a:lnTo>
                  <a:pt x="472440" y="562737"/>
                </a:lnTo>
                <a:lnTo>
                  <a:pt x="472440" y="572262"/>
                </a:lnTo>
                <a:lnTo>
                  <a:pt x="510540" y="572262"/>
                </a:lnTo>
                <a:lnTo>
                  <a:pt x="510540" y="562737"/>
                </a:lnTo>
                <a:close/>
              </a:path>
              <a:path w="758189" h="972185">
                <a:moveTo>
                  <a:pt x="519938" y="410337"/>
                </a:moveTo>
                <a:lnTo>
                  <a:pt x="481838" y="410337"/>
                </a:lnTo>
                <a:lnTo>
                  <a:pt x="481838" y="419862"/>
                </a:lnTo>
                <a:lnTo>
                  <a:pt x="519938" y="419862"/>
                </a:lnTo>
                <a:lnTo>
                  <a:pt x="519938" y="410337"/>
                </a:lnTo>
                <a:close/>
              </a:path>
              <a:path w="758189" h="972185">
                <a:moveTo>
                  <a:pt x="577215" y="562737"/>
                </a:moveTo>
                <a:lnTo>
                  <a:pt x="539115" y="562737"/>
                </a:lnTo>
                <a:lnTo>
                  <a:pt x="539115" y="572262"/>
                </a:lnTo>
                <a:lnTo>
                  <a:pt x="577215" y="572262"/>
                </a:lnTo>
                <a:lnTo>
                  <a:pt x="577215" y="562737"/>
                </a:lnTo>
                <a:close/>
              </a:path>
              <a:path w="758189" h="972185">
                <a:moveTo>
                  <a:pt x="586613" y="410337"/>
                </a:moveTo>
                <a:lnTo>
                  <a:pt x="548513" y="410337"/>
                </a:lnTo>
                <a:lnTo>
                  <a:pt x="548513" y="419862"/>
                </a:lnTo>
                <a:lnTo>
                  <a:pt x="586613" y="419862"/>
                </a:lnTo>
                <a:lnTo>
                  <a:pt x="586613" y="410337"/>
                </a:lnTo>
                <a:close/>
              </a:path>
              <a:path w="758189" h="972185">
                <a:moveTo>
                  <a:pt x="643890" y="562737"/>
                </a:moveTo>
                <a:lnTo>
                  <a:pt x="605790" y="562737"/>
                </a:lnTo>
                <a:lnTo>
                  <a:pt x="605790" y="572262"/>
                </a:lnTo>
                <a:lnTo>
                  <a:pt x="643890" y="572262"/>
                </a:lnTo>
                <a:lnTo>
                  <a:pt x="643890" y="562737"/>
                </a:lnTo>
                <a:close/>
              </a:path>
              <a:path w="758189" h="972185">
                <a:moveTo>
                  <a:pt x="653288" y="410337"/>
                </a:moveTo>
                <a:lnTo>
                  <a:pt x="615188" y="410337"/>
                </a:lnTo>
                <a:lnTo>
                  <a:pt x="615188" y="419862"/>
                </a:lnTo>
                <a:lnTo>
                  <a:pt x="653288" y="419862"/>
                </a:lnTo>
                <a:lnTo>
                  <a:pt x="653288" y="410337"/>
                </a:lnTo>
                <a:close/>
              </a:path>
              <a:path w="758189" h="972185">
                <a:moveTo>
                  <a:pt x="758063" y="895858"/>
                </a:moveTo>
                <a:lnTo>
                  <a:pt x="729488" y="895858"/>
                </a:lnTo>
                <a:lnTo>
                  <a:pt x="729488" y="0"/>
                </a:lnTo>
                <a:lnTo>
                  <a:pt x="710438" y="0"/>
                </a:lnTo>
                <a:lnTo>
                  <a:pt x="710438" y="410337"/>
                </a:lnTo>
                <a:lnTo>
                  <a:pt x="681863" y="410337"/>
                </a:lnTo>
                <a:lnTo>
                  <a:pt x="681863" y="419862"/>
                </a:lnTo>
                <a:lnTo>
                  <a:pt x="710438" y="419862"/>
                </a:lnTo>
                <a:lnTo>
                  <a:pt x="710438" y="562000"/>
                </a:lnTo>
                <a:lnTo>
                  <a:pt x="636778" y="518922"/>
                </a:lnTo>
                <a:lnTo>
                  <a:pt x="634492" y="517652"/>
                </a:lnTo>
                <a:lnTo>
                  <a:pt x="631571" y="518414"/>
                </a:lnTo>
                <a:lnTo>
                  <a:pt x="630301" y="520700"/>
                </a:lnTo>
                <a:lnTo>
                  <a:pt x="628904" y="522986"/>
                </a:lnTo>
                <a:lnTo>
                  <a:pt x="629666" y="525907"/>
                </a:lnTo>
                <a:lnTo>
                  <a:pt x="631952" y="527177"/>
                </a:lnTo>
                <a:lnTo>
                  <a:pt x="692873" y="562737"/>
                </a:lnTo>
                <a:lnTo>
                  <a:pt x="672465" y="562737"/>
                </a:lnTo>
                <a:lnTo>
                  <a:pt x="672465" y="572262"/>
                </a:lnTo>
                <a:lnTo>
                  <a:pt x="692912" y="572262"/>
                </a:lnTo>
                <a:lnTo>
                  <a:pt x="631952" y="607822"/>
                </a:lnTo>
                <a:lnTo>
                  <a:pt x="629666" y="609219"/>
                </a:lnTo>
                <a:lnTo>
                  <a:pt x="628904" y="612140"/>
                </a:lnTo>
                <a:lnTo>
                  <a:pt x="630301" y="614426"/>
                </a:lnTo>
                <a:lnTo>
                  <a:pt x="631571" y="616585"/>
                </a:lnTo>
                <a:lnTo>
                  <a:pt x="634492" y="617474"/>
                </a:lnTo>
                <a:lnTo>
                  <a:pt x="636778" y="616077"/>
                </a:lnTo>
                <a:lnTo>
                  <a:pt x="710438" y="573125"/>
                </a:lnTo>
                <a:lnTo>
                  <a:pt x="710438" y="895858"/>
                </a:lnTo>
                <a:lnTo>
                  <a:pt x="681863" y="895858"/>
                </a:lnTo>
                <a:lnTo>
                  <a:pt x="719963" y="972058"/>
                </a:lnTo>
                <a:lnTo>
                  <a:pt x="751713" y="908558"/>
                </a:lnTo>
                <a:lnTo>
                  <a:pt x="758063" y="895858"/>
                </a:lnTo>
                <a:close/>
              </a:path>
            </a:pathLst>
          </a:custGeom>
          <a:solidFill>
            <a:srgbClr val="397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41449" y="1834387"/>
            <a:ext cx="1727835" cy="972185"/>
          </a:xfrm>
          <a:custGeom>
            <a:avLst/>
            <a:gdLst/>
            <a:ahLst/>
            <a:cxnLst/>
            <a:rect l="l" t="t" r="r" b="b"/>
            <a:pathLst>
              <a:path w="1727835" h="972185">
                <a:moveTo>
                  <a:pt x="43815" y="607314"/>
                </a:moveTo>
                <a:lnTo>
                  <a:pt x="5715" y="607314"/>
                </a:lnTo>
                <a:lnTo>
                  <a:pt x="5715" y="616839"/>
                </a:lnTo>
                <a:lnTo>
                  <a:pt x="43815" y="616839"/>
                </a:lnTo>
                <a:lnTo>
                  <a:pt x="43815" y="607314"/>
                </a:lnTo>
                <a:close/>
              </a:path>
              <a:path w="1727835" h="972185">
                <a:moveTo>
                  <a:pt x="91186" y="415036"/>
                </a:moveTo>
                <a:lnTo>
                  <a:pt x="89789" y="412750"/>
                </a:lnTo>
                <a:lnTo>
                  <a:pt x="88519" y="410464"/>
                </a:lnTo>
                <a:lnTo>
                  <a:pt x="85598" y="409702"/>
                </a:lnTo>
                <a:lnTo>
                  <a:pt x="83312" y="411099"/>
                </a:lnTo>
                <a:lnTo>
                  <a:pt x="0" y="459613"/>
                </a:lnTo>
                <a:lnTo>
                  <a:pt x="83312" y="508254"/>
                </a:lnTo>
                <a:lnTo>
                  <a:pt x="85598" y="509524"/>
                </a:lnTo>
                <a:lnTo>
                  <a:pt x="88519" y="508762"/>
                </a:lnTo>
                <a:lnTo>
                  <a:pt x="89789" y="506476"/>
                </a:lnTo>
                <a:lnTo>
                  <a:pt x="91186" y="504190"/>
                </a:lnTo>
                <a:lnTo>
                  <a:pt x="90424" y="501269"/>
                </a:lnTo>
                <a:lnTo>
                  <a:pt x="88138" y="499999"/>
                </a:lnTo>
                <a:lnTo>
                  <a:pt x="27178" y="464439"/>
                </a:lnTo>
                <a:lnTo>
                  <a:pt x="53213" y="464439"/>
                </a:lnTo>
                <a:lnTo>
                  <a:pt x="53213" y="454914"/>
                </a:lnTo>
                <a:lnTo>
                  <a:pt x="27178" y="454914"/>
                </a:lnTo>
                <a:lnTo>
                  <a:pt x="88138" y="419354"/>
                </a:lnTo>
                <a:lnTo>
                  <a:pt x="90424" y="417957"/>
                </a:lnTo>
                <a:lnTo>
                  <a:pt x="91186" y="415036"/>
                </a:lnTo>
                <a:close/>
              </a:path>
              <a:path w="1727835" h="972185">
                <a:moveTo>
                  <a:pt x="110490" y="607314"/>
                </a:moveTo>
                <a:lnTo>
                  <a:pt x="72390" y="607314"/>
                </a:lnTo>
                <a:lnTo>
                  <a:pt x="72390" y="616839"/>
                </a:lnTo>
                <a:lnTo>
                  <a:pt x="110490" y="616839"/>
                </a:lnTo>
                <a:lnTo>
                  <a:pt x="110490" y="607314"/>
                </a:lnTo>
                <a:close/>
              </a:path>
              <a:path w="1727835" h="972185">
                <a:moveTo>
                  <a:pt x="119888" y="454914"/>
                </a:moveTo>
                <a:lnTo>
                  <a:pt x="81788" y="454914"/>
                </a:lnTo>
                <a:lnTo>
                  <a:pt x="81788" y="464439"/>
                </a:lnTo>
                <a:lnTo>
                  <a:pt x="119888" y="464439"/>
                </a:lnTo>
                <a:lnTo>
                  <a:pt x="119888" y="454914"/>
                </a:lnTo>
                <a:close/>
              </a:path>
              <a:path w="1727835" h="972185">
                <a:moveTo>
                  <a:pt x="177165" y="607314"/>
                </a:moveTo>
                <a:lnTo>
                  <a:pt x="139065" y="607314"/>
                </a:lnTo>
                <a:lnTo>
                  <a:pt x="139065" y="616839"/>
                </a:lnTo>
                <a:lnTo>
                  <a:pt x="177165" y="616839"/>
                </a:lnTo>
                <a:lnTo>
                  <a:pt x="177165" y="607314"/>
                </a:lnTo>
                <a:close/>
              </a:path>
              <a:path w="1727835" h="972185">
                <a:moveTo>
                  <a:pt x="186563" y="454914"/>
                </a:moveTo>
                <a:lnTo>
                  <a:pt x="148463" y="454914"/>
                </a:lnTo>
                <a:lnTo>
                  <a:pt x="148463" y="464439"/>
                </a:lnTo>
                <a:lnTo>
                  <a:pt x="186563" y="464439"/>
                </a:lnTo>
                <a:lnTo>
                  <a:pt x="186563" y="454914"/>
                </a:lnTo>
                <a:close/>
              </a:path>
              <a:path w="1727835" h="972185">
                <a:moveTo>
                  <a:pt x="243840" y="607314"/>
                </a:moveTo>
                <a:lnTo>
                  <a:pt x="205740" y="607314"/>
                </a:lnTo>
                <a:lnTo>
                  <a:pt x="205740" y="616839"/>
                </a:lnTo>
                <a:lnTo>
                  <a:pt x="243840" y="616839"/>
                </a:lnTo>
                <a:lnTo>
                  <a:pt x="243840" y="607314"/>
                </a:lnTo>
                <a:close/>
              </a:path>
              <a:path w="1727835" h="972185">
                <a:moveTo>
                  <a:pt x="253238" y="454914"/>
                </a:moveTo>
                <a:lnTo>
                  <a:pt x="215138" y="454914"/>
                </a:lnTo>
                <a:lnTo>
                  <a:pt x="215138" y="464439"/>
                </a:lnTo>
                <a:lnTo>
                  <a:pt x="253238" y="464439"/>
                </a:lnTo>
                <a:lnTo>
                  <a:pt x="253238" y="454914"/>
                </a:lnTo>
                <a:close/>
              </a:path>
              <a:path w="1727835" h="972185">
                <a:moveTo>
                  <a:pt x="310515" y="607314"/>
                </a:moveTo>
                <a:lnTo>
                  <a:pt x="272415" y="607314"/>
                </a:lnTo>
                <a:lnTo>
                  <a:pt x="272415" y="616839"/>
                </a:lnTo>
                <a:lnTo>
                  <a:pt x="310515" y="616839"/>
                </a:lnTo>
                <a:lnTo>
                  <a:pt x="310515" y="607314"/>
                </a:lnTo>
                <a:close/>
              </a:path>
              <a:path w="1727835" h="972185">
                <a:moveTo>
                  <a:pt x="319913" y="454914"/>
                </a:moveTo>
                <a:lnTo>
                  <a:pt x="281813" y="454914"/>
                </a:lnTo>
                <a:lnTo>
                  <a:pt x="281813" y="464439"/>
                </a:lnTo>
                <a:lnTo>
                  <a:pt x="319913" y="464439"/>
                </a:lnTo>
                <a:lnTo>
                  <a:pt x="319913" y="454914"/>
                </a:lnTo>
                <a:close/>
              </a:path>
              <a:path w="1727835" h="972185">
                <a:moveTo>
                  <a:pt x="377190" y="607314"/>
                </a:moveTo>
                <a:lnTo>
                  <a:pt x="339090" y="607314"/>
                </a:lnTo>
                <a:lnTo>
                  <a:pt x="339090" y="616839"/>
                </a:lnTo>
                <a:lnTo>
                  <a:pt x="377190" y="616839"/>
                </a:lnTo>
                <a:lnTo>
                  <a:pt x="377190" y="607314"/>
                </a:lnTo>
                <a:close/>
              </a:path>
              <a:path w="1727835" h="972185">
                <a:moveTo>
                  <a:pt x="386588" y="454914"/>
                </a:moveTo>
                <a:lnTo>
                  <a:pt x="348488" y="454914"/>
                </a:lnTo>
                <a:lnTo>
                  <a:pt x="348488" y="464439"/>
                </a:lnTo>
                <a:lnTo>
                  <a:pt x="386588" y="464439"/>
                </a:lnTo>
                <a:lnTo>
                  <a:pt x="386588" y="454914"/>
                </a:lnTo>
                <a:close/>
              </a:path>
              <a:path w="1727835" h="972185">
                <a:moveTo>
                  <a:pt x="443865" y="607314"/>
                </a:moveTo>
                <a:lnTo>
                  <a:pt x="405765" y="607314"/>
                </a:lnTo>
                <a:lnTo>
                  <a:pt x="405765" y="616839"/>
                </a:lnTo>
                <a:lnTo>
                  <a:pt x="443865" y="616839"/>
                </a:lnTo>
                <a:lnTo>
                  <a:pt x="443865" y="607314"/>
                </a:lnTo>
                <a:close/>
              </a:path>
              <a:path w="1727835" h="972185">
                <a:moveTo>
                  <a:pt x="453263" y="454914"/>
                </a:moveTo>
                <a:lnTo>
                  <a:pt x="415163" y="454914"/>
                </a:lnTo>
                <a:lnTo>
                  <a:pt x="415163" y="464439"/>
                </a:lnTo>
                <a:lnTo>
                  <a:pt x="453263" y="464439"/>
                </a:lnTo>
                <a:lnTo>
                  <a:pt x="453263" y="454914"/>
                </a:lnTo>
                <a:close/>
              </a:path>
              <a:path w="1727835" h="972185">
                <a:moveTo>
                  <a:pt x="510540" y="607314"/>
                </a:moveTo>
                <a:lnTo>
                  <a:pt x="472440" y="607314"/>
                </a:lnTo>
                <a:lnTo>
                  <a:pt x="472440" y="616839"/>
                </a:lnTo>
                <a:lnTo>
                  <a:pt x="510540" y="616839"/>
                </a:lnTo>
                <a:lnTo>
                  <a:pt x="510540" y="607314"/>
                </a:lnTo>
                <a:close/>
              </a:path>
              <a:path w="1727835" h="972185">
                <a:moveTo>
                  <a:pt x="519938" y="454914"/>
                </a:moveTo>
                <a:lnTo>
                  <a:pt x="481838" y="454914"/>
                </a:lnTo>
                <a:lnTo>
                  <a:pt x="481838" y="464439"/>
                </a:lnTo>
                <a:lnTo>
                  <a:pt x="519938" y="464439"/>
                </a:lnTo>
                <a:lnTo>
                  <a:pt x="519938" y="454914"/>
                </a:lnTo>
                <a:close/>
              </a:path>
              <a:path w="1727835" h="972185">
                <a:moveTo>
                  <a:pt x="577215" y="607314"/>
                </a:moveTo>
                <a:lnTo>
                  <a:pt x="539115" y="607314"/>
                </a:lnTo>
                <a:lnTo>
                  <a:pt x="539115" y="616839"/>
                </a:lnTo>
                <a:lnTo>
                  <a:pt x="577215" y="616839"/>
                </a:lnTo>
                <a:lnTo>
                  <a:pt x="577215" y="607314"/>
                </a:lnTo>
                <a:close/>
              </a:path>
              <a:path w="1727835" h="972185">
                <a:moveTo>
                  <a:pt x="586613" y="454914"/>
                </a:moveTo>
                <a:lnTo>
                  <a:pt x="548513" y="454914"/>
                </a:lnTo>
                <a:lnTo>
                  <a:pt x="548513" y="464439"/>
                </a:lnTo>
                <a:lnTo>
                  <a:pt x="586613" y="464439"/>
                </a:lnTo>
                <a:lnTo>
                  <a:pt x="586613" y="454914"/>
                </a:lnTo>
                <a:close/>
              </a:path>
              <a:path w="1727835" h="972185">
                <a:moveTo>
                  <a:pt x="643890" y="607314"/>
                </a:moveTo>
                <a:lnTo>
                  <a:pt x="605790" y="607314"/>
                </a:lnTo>
                <a:lnTo>
                  <a:pt x="605790" y="616839"/>
                </a:lnTo>
                <a:lnTo>
                  <a:pt x="643890" y="616839"/>
                </a:lnTo>
                <a:lnTo>
                  <a:pt x="643890" y="607314"/>
                </a:lnTo>
                <a:close/>
              </a:path>
              <a:path w="1727835" h="972185">
                <a:moveTo>
                  <a:pt x="653288" y="454914"/>
                </a:moveTo>
                <a:lnTo>
                  <a:pt x="615188" y="454914"/>
                </a:lnTo>
                <a:lnTo>
                  <a:pt x="615188" y="464439"/>
                </a:lnTo>
                <a:lnTo>
                  <a:pt x="653288" y="464439"/>
                </a:lnTo>
                <a:lnTo>
                  <a:pt x="653288" y="454914"/>
                </a:lnTo>
                <a:close/>
              </a:path>
              <a:path w="1727835" h="972185">
                <a:moveTo>
                  <a:pt x="784860" y="399669"/>
                </a:moveTo>
                <a:lnTo>
                  <a:pt x="746760" y="399669"/>
                </a:lnTo>
                <a:lnTo>
                  <a:pt x="746760" y="409194"/>
                </a:lnTo>
                <a:lnTo>
                  <a:pt x="784860" y="409194"/>
                </a:lnTo>
                <a:lnTo>
                  <a:pt x="784860" y="399669"/>
                </a:lnTo>
                <a:close/>
              </a:path>
              <a:path w="1727835" h="972185">
                <a:moveTo>
                  <a:pt x="794258" y="247269"/>
                </a:moveTo>
                <a:lnTo>
                  <a:pt x="756158" y="247269"/>
                </a:lnTo>
                <a:lnTo>
                  <a:pt x="756158" y="256794"/>
                </a:lnTo>
                <a:lnTo>
                  <a:pt x="794258" y="256794"/>
                </a:lnTo>
                <a:lnTo>
                  <a:pt x="794258" y="247269"/>
                </a:lnTo>
                <a:close/>
              </a:path>
              <a:path w="1727835" h="972185">
                <a:moveTo>
                  <a:pt x="811022" y="207391"/>
                </a:moveTo>
                <a:lnTo>
                  <a:pt x="809752" y="205105"/>
                </a:lnTo>
                <a:lnTo>
                  <a:pt x="808355" y="202819"/>
                </a:lnTo>
                <a:lnTo>
                  <a:pt x="805434" y="202057"/>
                </a:lnTo>
                <a:lnTo>
                  <a:pt x="803275" y="203454"/>
                </a:lnTo>
                <a:lnTo>
                  <a:pt x="729488" y="246430"/>
                </a:lnTo>
                <a:lnTo>
                  <a:pt x="729488" y="0"/>
                </a:lnTo>
                <a:lnTo>
                  <a:pt x="710438" y="0"/>
                </a:lnTo>
                <a:lnTo>
                  <a:pt x="710438" y="454914"/>
                </a:lnTo>
                <a:lnTo>
                  <a:pt x="681863" y="454914"/>
                </a:lnTo>
                <a:lnTo>
                  <a:pt x="681863" y="464439"/>
                </a:lnTo>
                <a:lnTo>
                  <a:pt x="710438" y="464439"/>
                </a:lnTo>
                <a:lnTo>
                  <a:pt x="710438" y="606463"/>
                </a:lnTo>
                <a:lnTo>
                  <a:pt x="636778" y="563499"/>
                </a:lnTo>
                <a:lnTo>
                  <a:pt x="634492" y="562102"/>
                </a:lnTo>
                <a:lnTo>
                  <a:pt x="631571" y="562864"/>
                </a:lnTo>
                <a:lnTo>
                  <a:pt x="630301" y="565150"/>
                </a:lnTo>
                <a:lnTo>
                  <a:pt x="628904" y="567436"/>
                </a:lnTo>
                <a:lnTo>
                  <a:pt x="629666" y="570357"/>
                </a:lnTo>
                <a:lnTo>
                  <a:pt x="631952" y="571754"/>
                </a:lnTo>
                <a:lnTo>
                  <a:pt x="692899" y="607314"/>
                </a:lnTo>
                <a:lnTo>
                  <a:pt x="672465" y="607314"/>
                </a:lnTo>
                <a:lnTo>
                  <a:pt x="672465" y="616839"/>
                </a:lnTo>
                <a:lnTo>
                  <a:pt x="692899" y="616839"/>
                </a:lnTo>
                <a:lnTo>
                  <a:pt x="631952" y="652399"/>
                </a:lnTo>
                <a:lnTo>
                  <a:pt x="629666" y="653669"/>
                </a:lnTo>
                <a:lnTo>
                  <a:pt x="628904" y="656590"/>
                </a:lnTo>
                <a:lnTo>
                  <a:pt x="630301" y="658876"/>
                </a:lnTo>
                <a:lnTo>
                  <a:pt x="631571" y="661162"/>
                </a:lnTo>
                <a:lnTo>
                  <a:pt x="634492" y="661924"/>
                </a:lnTo>
                <a:lnTo>
                  <a:pt x="636778" y="660654"/>
                </a:lnTo>
                <a:lnTo>
                  <a:pt x="710438" y="617588"/>
                </a:lnTo>
                <a:lnTo>
                  <a:pt x="710438" y="895858"/>
                </a:lnTo>
                <a:lnTo>
                  <a:pt x="681863" y="895858"/>
                </a:lnTo>
                <a:lnTo>
                  <a:pt x="719963" y="972058"/>
                </a:lnTo>
                <a:lnTo>
                  <a:pt x="751713" y="908558"/>
                </a:lnTo>
                <a:lnTo>
                  <a:pt x="758063" y="895858"/>
                </a:lnTo>
                <a:lnTo>
                  <a:pt x="729488" y="895858"/>
                </a:lnTo>
                <a:lnTo>
                  <a:pt x="729488" y="257517"/>
                </a:lnTo>
                <a:lnTo>
                  <a:pt x="803275" y="300482"/>
                </a:lnTo>
                <a:lnTo>
                  <a:pt x="805434" y="301879"/>
                </a:lnTo>
                <a:lnTo>
                  <a:pt x="808355" y="301117"/>
                </a:lnTo>
                <a:lnTo>
                  <a:pt x="809752" y="298831"/>
                </a:lnTo>
                <a:lnTo>
                  <a:pt x="811022" y="296545"/>
                </a:lnTo>
                <a:lnTo>
                  <a:pt x="810260" y="293624"/>
                </a:lnTo>
                <a:lnTo>
                  <a:pt x="807974" y="292354"/>
                </a:lnTo>
                <a:lnTo>
                  <a:pt x="745705" y="256032"/>
                </a:lnTo>
                <a:lnTo>
                  <a:pt x="738733" y="251968"/>
                </a:lnTo>
                <a:lnTo>
                  <a:pt x="745705" y="247904"/>
                </a:lnTo>
                <a:lnTo>
                  <a:pt x="807974" y="211582"/>
                </a:lnTo>
                <a:lnTo>
                  <a:pt x="810260" y="210312"/>
                </a:lnTo>
                <a:lnTo>
                  <a:pt x="811022" y="207391"/>
                </a:lnTo>
                <a:close/>
              </a:path>
              <a:path w="1727835" h="972185">
                <a:moveTo>
                  <a:pt x="851535" y="399669"/>
                </a:moveTo>
                <a:lnTo>
                  <a:pt x="813435" y="399669"/>
                </a:lnTo>
                <a:lnTo>
                  <a:pt x="813435" y="409194"/>
                </a:lnTo>
                <a:lnTo>
                  <a:pt x="851535" y="409194"/>
                </a:lnTo>
                <a:lnTo>
                  <a:pt x="851535" y="399669"/>
                </a:lnTo>
                <a:close/>
              </a:path>
              <a:path w="1727835" h="972185">
                <a:moveTo>
                  <a:pt x="860933" y="247269"/>
                </a:moveTo>
                <a:lnTo>
                  <a:pt x="822833" y="247269"/>
                </a:lnTo>
                <a:lnTo>
                  <a:pt x="822833" y="256794"/>
                </a:lnTo>
                <a:lnTo>
                  <a:pt x="860933" y="256794"/>
                </a:lnTo>
                <a:lnTo>
                  <a:pt x="860933" y="247269"/>
                </a:lnTo>
                <a:close/>
              </a:path>
              <a:path w="1727835" h="972185">
                <a:moveTo>
                  <a:pt x="918210" y="399669"/>
                </a:moveTo>
                <a:lnTo>
                  <a:pt x="880110" y="399669"/>
                </a:lnTo>
                <a:lnTo>
                  <a:pt x="880110" y="409194"/>
                </a:lnTo>
                <a:lnTo>
                  <a:pt x="918210" y="409194"/>
                </a:lnTo>
                <a:lnTo>
                  <a:pt x="918210" y="399669"/>
                </a:lnTo>
                <a:close/>
              </a:path>
              <a:path w="1727835" h="972185">
                <a:moveTo>
                  <a:pt x="927608" y="247269"/>
                </a:moveTo>
                <a:lnTo>
                  <a:pt x="889508" y="247269"/>
                </a:lnTo>
                <a:lnTo>
                  <a:pt x="889508" y="256794"/>
                </a:lnTo>
                <a:lnTo>
                  <a:pt x="927608" y="256794"/>
                </a:lnTo>
                <a:lnTo>
                  <a:pt x="927608" y="247269"/>
                </a:lnTo>
                <a:close/>
              </a:path>
              <a:path w="1727835" h="972185">
                <a:moveTo>
                  <a:pt x="984885" y="399669"/>
                </a:moveTo>
                <a:lnTo>
                  <a:pt x="946785" y="399669"/>
                </a:lnTo>
                <a:lnTo>
                  <a:pt x="946785" y="409194"/>
                </a:lnTo>
                <a:lnTo>
                  <a:pt x="984885" y="409194"/>
                </a:lnTo>
                <a:lnTo>
                  <a:pt x="984885" y="399669"/>
                </a:lnTo>
                <a:close/>
              </a:path>
              <a:path w="1727835" h="972185">
                <a:moveTo>
                  <a:pt x="994283" y="247269"/>
                </a:moveTo>
                <a:lnTo>
                  <a:pt x="956183" y="247269"/>
                </a:lnTo>
                <a:lnTo>
                  <a:pt x="956183" y="256794"/>
                </a:lnTo>
                <a:lnTo>
                  <a:pt x="994283" y="256794"/>
                </a:lnTo>
                <a:lnTo>
                  <a:pt x="994283" y="247269"/>
                </a:lnTo>
                <a:close/>
              </a:path>
              <a:path w="1727835" h="972185">
                <a:moveTo>
                  <a:pt x="1051560" y="399669"/>
                </a:moveTo>
                <a:lnTo>
                  <a:pt x="1013460" y="399669"/>
                </a:lnTo>
                <a:lnTo>
                  <a:pt x="1013460" y="409194"/>
                </a:lnTo>
                <a:lnTo>
                  <a:pt x="1051560" y="409194"/>
                </a:lnTo>
                <a:lnTo>
                  <a:pt x="1051560" y="399669"/>
                </a:lnTo>
                <a:close/>
              </a:path>
              <a:path w="1727835" h="972185">
                <a:moveTo>
                  <a:pt x="1060958" y="247269"/>
                </a:moveTo>
                <a:lnTo>
                  <a:pt x="1022858" y="247269"/>
                </a:lnTo>
                <a:lnTo>
                  <a:pt x="1022858" y="256794"/>
                </a:lnTo>
                <a:lnTo>
                  <a:pt x="1060958" y="256794"/>
                </a:lnTo>
                <a:lnTo>
                  <a:pt x="1060958" y="247269"/>
                </a:lnTo>
                <a:close/>
              </a:path>
              <a:path w="1727835" h="972185">
                <a:moveTo>
                  <a:pt x="1118235" y="399669"/>
                </a:moveTo>
                <a:lnTo>
                  <a:pt x="1080135" y="399669"/>
                </a:lnTo>
                <a:lnTo>
                  <a:pt x="1080135" y="409194"/>
                </a:lnTo>
                <a:lnTo>
                  <a:pt x="1118235" y="409194"/>
                </a:lnTo>
                <a:lnTo>
                  <a:pt x="1118235" y="399669"/>
                </a:lnTo>
                <a:close/>
              </a:path>
              <a:path w="1727835" h="972185">
                <a:moveTo>
                  <a:pt x="1127633" y="247269"/>
                </a:moveTo>
                <a:lnTo>
                  <a:pt x="1089533" y="247269"/>
                </a:lnTo>
                <a:lnTo>
                  <a:pt x="1089533" y="256794"/>
                </a:lnTo>
                <a:lnTo>
                  <a:pt x="1127633" y="256794"/>
                </a:lnTo>
                <a:lnTo>
                  <a:pt x="1127633" y="247269"/>
                </a:lnTo>
                <a:close/>
              </a:path>
              <a:path w="1727835" h="972185">
                <a:moveTo>
                  <a:pt x="1184910" y="399669"/>
                </a:moveTo>
                <a:lnTo>
                  <a:pt x="1146810" y="399669"/>
                </a:lnTo>
                <a:lnTo>
                  <a:pt x="1146810" y="409194"/>
                </a:lnTo>
                <a:lnTo>
                  <a:pt x="1184910" y="409194"/>
                </a:lnTo>
                <a:lnTo>
                  <a:pt x="1184910" y="399669"/>
                </a:lnTo>
                <a:close/>
              </a:path>
              <a:path w="1727835" h="972185">
                <a:moveTo>
                  <a:pt x="1194308" y="247269"/>
                </a:moveTo>
                <a:lnTo>
                  <a:pt x="1156208" y="247269"/>
                </a:lnTo>
                <a:lnTo>
                  <a:pt x="1156208" y="256794"/>
                </a:lnTo>
                <a:lnTo>
                  <a:pt x="1194308" y="256794"/>
                </a:lnTo>
                <a:lnTo>
                  <a:pt x="1194308" y="247269"/>
                </a:lnTo>
                <a:close/>
              </a:path>
              <a:path w="1727835" h="972185">
                <a:moveTo>
                  <a:pt x="1251585" y="399669"/>
                </a:moveTo>
                <a:lnTo>
                  <a:pt x="1213485" y="399669"/>
                </a:lnTo>
                <a:lnTo>
                  <a:pt x="1213485" y="409194"/>
                </a:lnTo>
                <a:lnTo>
                  <a:pt x="1251585" y="409194"/>
                </a:lnTo>
                <a:lnTo>
                  <a:pt x="1251585" y="399669"/>
                </a:lnTo>
                <a:close/>
              </a:path>
              <a:path w="1727835" h="972185">
                <a:moveTo>
                  <a:pt x="1260983" y="247269"/>
                </a:moveTo>
                <a:lnTo>
                  <a:pt x="1222883" y="247269"/>
                </a:lnTo>
                <a:lnTo>
                  <a:pt x="1222883" y="256794"/>
                </a:lnTo>
                <a:lnTo>
                  <a:pt x="1260983" y="256794"/>
                </a:lnTo>
                <a:lnTo>
                  <a:pt x="1260983" y="247269"/>
                </a:lnTo>
                <a:close/>
              </a:path>
              <a:path w="1727835" h="972185">
                <a:moveTo>
                  <a:pt x="1318260" y="399669"/>
                </a:moveTo>
                <a:lnTo>
                  <a:pt x="1280160" y="399669"/>
                </a:lnTo>
                <a:lnTo>
                  <a:pt x="1280160" y="409194"/>
                </a:lnTo>
                <a:lnTo>
                  <a:pt x="1318260" y="409194"/>
                </a:lnTo>
                <a:lnTo>
                  <a:pt x="1318260" y="399669"/>
                </a:lnTo>
                <a:close/>
              </a:path>
              <a:path w="1727835" h="972185">
                <a:moveTo>
                  <a:pt x="1327658" y="247269"/>
                </a:moveTo>
                <a:lnTo>
                  <a:pt x="1289558" y="247269"/>
                </a:lnTo>
                <a:lnTo>
                  <a:pt x="1289558" y="256794"/>
                </a:lnTo>
                <a:lnTo>
                  <a:pt x="1327658" y="256794"/>
                </a:lnTo>
                <a:lnTo>
                  <a:pt x="1327658" y="247269"/>
                </a:lnTo>
                <a:close/>
              </a:path>
              <a:path w="1727835" h="972185">
                <a:moveTo>
                  <a:pt x="1384935" y="399669"/>
                </a:moveTo>
                <a:lnTo>
                  <a:pt x="1346835" y="399669"/>
                </a:lnTo>
                <a:lnTo>
                  <a:pt x="1346835" y="409194"/>
                </a:lnTo>
                <a:lnTo>
                  <a:pt x="1384935" y="409194"/>
                </a:lnTo>
                <a:lnTo>
                  <a:pt x="1384935" y="399669"/>
                </a:lnTo>
                <a:close/>
              </a:path>
              <a:path w="1727835" h="972185">
                <a:moveTo>
                  <a:pt x="1394333" y="247269"/>
                </a:moveTo>
                <a:lnTo>
                  <a:pt x="1356233" y="247269"/>
                </a:lnTo>
                <a:lnTo>
                  <a:pt x="1356233" y="256794"/>
                </a:lnTo>
                <a:lnTo>
                  <a:pt x="1394333" y="256794"/>
                </a:lnTo>
                <a:lnTo>
                  <a:pt x="1394333" y="247269"/>
                </a:lnTo>
                <a:close/>
              </a:path>
              <a:path w="1727835" h="972185">
                <a:moveTo>
                  <a:pt x="1451610" y="399669"/>
                </a:moveTo>
                <a:lnTo>
                  <a:pt x="1413510" y="399669"/>
                </a:lnTo>
                <a:lnTo>
                  <a:pt x="1413510" y="409194"/>
                </a:lnTo>
                <a:lnTo>
                  <a:pt x="1451610" y="409194"/>
                </a:lnTo>
                <a:lnTo>
                  <a:pt x="1451610" y="399669"/>
                </a:lnTo>
                <a:close/>
              </a:path>
              <a:path w="1727835" h="972185">
                <a:moveTo>
                  <a:pt x="1461008" y="247269"/>
                </a:moveTo>
                <a:lnTo>
                  <a:pt x="1422908" y="247269"/>
                </a:lnTo>
                <a:lnTo>
                  <a:pt x="1422908" y="256794"/>
                </a:lnTo>
                <a:lnTo>
                  <a:pt x="1461008" y="256794"/>
                </a:lnTo>
                <a:lnTo>
                  <a:pt x="1461008" y="247269"/>
                </a:lnTo>
                <a:close/>
              </a:path>
              <a:path w="1727835" h="972185">
                <a:moveTo>
                  <a:pt x="1518285" y="399669"/>
                </a:moveTo>
                <a:lnTo>
                  <a:pt x="1480185" y="399669"/>
                </a:lnTo>
                <a:lnTo>
                  <a:pt x="1480185" y="409194"/>
                </a:lnTo>
                <a:lnTo>
                  <a:pt x="1518285" y="409194"/>
                </a:lnTo>
                <a:lnTo>
                  <a:pt x="1518285" y="399669"/>
                </a:lnTo>
                <a:close/>
              </a:path>
              <a:path w="1727835" h="972185">
                <a:moveTo>
                  <a:pt x="1527683" y="247269"/>
                </a:moveTo>
                <a:lnTo>
                  <a:pt x="1489583" y="247269"/>
                </a:lnTo>
                <a:lnTo>
                  <a:pt x="1489583" y="256794"/>
                </a:lnTo>
                <a:lnTo>
                  <a:pt x="1527683" y="256794"/>
                </a:lnTo>
                <a:lnTo>
                  <a:pt x="1527683" y="247269"/>
                </a:lnTo>
                <a:close/>
              </a:path>
              <a:path w="1727835" h="972185">
                <a:moveTo>
                  <a:pt x="1584960" y="399669"/>
                </a:moveTo>
                <a:lnTo>
                  <a:pt x="1546860" y="399669"/>
                </a:lnTo>
                <a:lnTo>
                  <a:pt x="1546860" y="409194"/>
                </a:lnTo>
                <a:lnTo>
                  <a:pt x="1584960" y="409194"/>
                </a:lnTo>
                <a:lnTo>
                  <a:pt x="1584960" y="399669"/>
                </a:lnTo>
                <a:close/>
              </a:path>
              <a:path w="1727835" h="972185">
                <a:moveTo>
                  <a:pt x="1594358" y="247269"/>
                </a:moveTo>
                <a:lnTo>
                  <a:pt x="1556258" y="247269"/>
                </a:lnTo>
                <a:lnTo>
                  <a:pt x="1556258" y="256794"/>
                </a:lnTo>
                <a:lnTo>
                  <a:pt x="1594358" y="256794"/>
                </a:lnTo>
                <a:lnTo>
                  <a:pt x="1594358" y="247269"/>
                </a:lnTo>
                <a:close/>
              </a:path>
              <a:path w="1727835" h="972185">
                <a:moveTo>
                  <a:pt x="1651635" y="399669"/>
                </a:moveTo>
                <a:lnTo>
                  <a:pt x="1613535" y="399669"/>
                </a:lnTo>
                <a:lnTo>
                  <a:pt x="1613535" y="409194"/>
                </a:lnTo>
                <a:lnTo>
                  <a:pt x="1651635" y="409194"/>
                </a:lnTo>
                <a:lnTo>
                  <a:pt x="1651635" y="399669"/>
                </a:lnTo>
                <a:close/>
              </a:path>
              <a:path w="1727835" h="972185">
                <a:moveTo>
                  <a:pt x="1661033" y="247269"/>
                </a:moveTo>
                <a:lnTo>
                  <a:pt x="1622933" y="247269"/>
                </a:lnTo>
                <a:lnTo>
                  <a:pt x="1622933" y="256794"/>
                </a:lnTo>
                <a:lnTo>
                  <a:pt x="1661033" y="256794"/>
                </a:lnTo>
                <a:lnTo>
                  <a:pt x="1661033" y="247269"/>
                </a:lnTo>
                <a:close/>
              </a:path>
              <a:path w="1727835" h="972185">
                <a:moveTo>
                  <a:pt x="1727708" y="404368"/>
                </a:moveTo>
                <a:lnTo>
                  <a:pt x="1719643" y="399669"/>
                </a:lnTo>
                <a:lnTo>
                  <a:pt x="1644523" y="355854"/>
                </a:lnTo>
                <a:lnTo>
                  <a:pt x="1642237" y="354457"/>
                </a:lnTo>
                <a:lnTo>
                  <a:pt x="1639316" y="355219"/>
                </a:lnTo>
                <a:lnTo>
                  <a:pt x="1638046" y="357505"/>
                </a:lnTo>
                <a:lnTo>
                  <a:pt x="1636649" y="359791"/>
                </a:lnTo>
                <a:lnTo>
                  <a:pt x="1637411" y="362712"/>
                </a:lnTo>
                <a:lnTo>
                  <a:pt x="1639697" y="364109"/>
                </a:lnTo>
                <a:lnTo>
                  <a:pt x="1700644" y="399669"/>
                </a:lnTo>
                <a:lnTo>
                  <a:pt x="1680210" y="399669"/>
                </a:lnTo>
                <a:lnTo>
                  <a:pt x="1680210" y="409194"/>
                </a:lnTo>
                <a:lnTo>
                  <a:pt x="1700644" y="409194"/>
                </a:lnTo>
                <a:lnTo>
                  <a:pt x="1639697" y="444754"/>
                </a:lnTo>
                <a:lnTo>
                  <a:pt x="1637411" y="446024"/>
                </a:lnTo>
                <a:lnTo>
                  <a:pt x="1636649" y="448945"/>
                </a:lnTo>
                <a:lnTo>
                  <a:pt x="1638046" y="451231"/>
                </a:lnTo>
                <a:lnTo>
                  <a:pt x="1639316" y="453517"/>
                </a:lnTo>
                <a:lnTo>
                  <a:pt x="1642237" y="454279"/>
                </a:lnTo>
                <a:lnTo>
                  <a:pt x="1644523" y="453009"/>
                </a:lnTo>
                <a:lnTo>
                  <a:pt x="1719453" y="409194"/>
                </a:lnTo>
                <a:lnTo>
                  <a:pt x="1727708" y="404368"/>
                </a:lnTo>
                <a:close/>
              </a:path>
              <a:path w="1727835" h="972185">
                <a:moveTo>
                  <a:pt x="1727708" y="247269"/>
                </a:moveTo>
                <a:lnTo>
                  <a:pt x="1689608" y="247269"/>
                </a:lnTo>
                <a:lnTo>
                  <a:pt x="1689608" y="256794"/>
                </a:lnTo>
                <a:lnTo>
                  <a:pt x="1727708" y="256794"/>
                </a:lnTo>
                <a:lnTo>
                  <a:pt x="1727708" y="247269"/>
                </a:lnTo>
                <a:close/>
              </a:path>
            </a:pathLst>
          </a:custGeom>
          <a:solidFill>
            <a:srgbClr val="397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707385" y="4204842"/>
            <a:ext cx="6032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5" dirty="0">
                <a:latin typeface="Calibri"/>
                <a:cs typeface="Calibri"/>
              </a:rPr>
              <a:t>solution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07385" y="2204415"/>
            <a:ext cx="88519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spc="-10" dirty="0">
                <a:latin typeface="Calibri"/>
                <a:cs typeface="Calibri"/>
              </a:rPr>
              <a:t>c</a:t>
            </a:r>
            <a:r>
              <a:rPr sz="1400" i="1" spc="-5" dirty="0">
                <a:latin typeface="Calibri"/>
                <a:cs typeface="Calibri"/>
              </a:rPr>
              <a:t>on</a:t>
            </a:r>
            <a:r>
              <a:rPr sz="1400" i="1" spc="-10" dirty="0">
                <a:latin typeface="Calibri"/>
                <a:cs typeface="Calibri"/>
              </a:rPr>
              <a:t>c</a:t>
            </a:r>
            <a:r>
              <a:rPr sz="1400" i="1" dirty="0">
                <a:latin typeface="Calibri"/>
                <a:cs typeface="Calibri"/>
              </a:rPr>
              <a:t>e</a:t>
            </a:r>
            <a:r>
              <a:rPr sz="1400" i="1" spc="-15" dirty="0">
                <a:latin typeface="Calibri"/>
                <a:cs typeface="Calibri"/>
              </a:rPr>
              <a:t>n</a:t>
            </a:r>
            <a:r>
              <a:rPr sz="1400" i="1" dirty="0">
                <a:latin typeface="Calibri"/>
                <a:cs typeface="Calibri"/>
              </a:rPr>
              <a:t>t</a:t>
            </a:r>
            <a:r>
              <a:rPr sz="1400" i="1" spc="-10" dirty="0">
                <a:latin typeface="Calibri"/>
                <a:cs typeface="Calibri"/>
              </a:rPr>
              <a:t>r</a:t>
            </a:r>
            <a:r>
              <a:rPr sz="1400" i="1" spc="-5" dirty="0">
                <a:latin typeface="Calibri"/>
                <a:cs typeface="Calibri"/>
              </a:rPr>
              <a:t>a</a:t>
            </a:r>
            <a:r>
              <a:rPr sz="1400" i="1" spc="-20" dirty="0">
                <a:latin typeface="Calibri"/>
                <a:cs typeface="Calibri"/>
              </a:rPr>
              <a:t>t</a:t>
            </a:r>
            <a:r>
              <a:rPr sz="1400" i="1" dirty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623311" y="5318505"/>
            <a:ext cx="76200" cy="367665"/>
          </a:xfrm>
          <a:custGeom>
            <a:avLst/>
            <a:gdLst/>
            <a:ahLst/>
            <a:cxnLst/>
            <a:rect l="l" t="t" r="r" b="b"/>
            <a:pathLst>
              <a:path w="76200" h="367664">
                <a:moveTo>
                  <a:pt x="28575" y="291465"/>
                </a:moveTo>
                <a:lnTo>
                  <a:pt x="0" y="291465"/>
                </a:lnTo>
                <a:lnTo>
                  <a:pt x="38100" y="367665"/>
                </a:lnTo>
                <a:lnTo>
                  <a:pt x="69850" y="304165"/>
                </a:lnTo>
                <a:lnTo>
                  <a:pt x="28575" y="304165"/>
                </a:lnTo>
                <a:lnTo>
                  <a:pt x="28575" y="291465"/>
                </a:lnTo>
                <a:close/>
              </a:path>
              <a:path w="76200" h="367664">
                <a:moveTo>
                  <a:pt x="47625" y="0"/>
                </a:moveTo>
                <a:lnTo>
                  <a:pt x="28575" y="0"/>
                </a:lnTo>
                <a:lnTo>
                  <a:pt x="28575" y="304165"/>
                </a:lnTo>
                <a:lnTo>
                  <a:pt x="47625" y="304165"/>
                </a:lnTo>
                <a:lnTo>
                  <a:pt x="47625" y="0"/>
                </a:lnTo>
                <a:close/>
              </a:path>
              <a:path w="76200" h="367664">
                <a:moveTo>
                  <a:pt x="76200" y="291465"/>
                </a:moveTo>
                <a:lnTo>
                  <a:pt x="47625" y="291465"/>
                </a:lnTo>
                <a:lnTo>
                  <a:pt x="47625" y="304165"/>
                </a:lnTo>
                <a:lnTo>
                  <a:pt x="69850" y="304165"/>
                </a:lnTo>
                <a:lnTo>
                  <a:pt x="76200" y="291465"/>
                </a:lnTo>
                <a:close/>
              </a:path>
            </a:pathLst>
          </a:custGeom>
          <a:solidFill>
            <a:srgbClr val="3979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80869" y="5709005"/>
            <a:ext cx="5276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1E4648"/>
                </a:solidFill>
                <a:latin typeface="Calibri"/>
                <a:cs typeface="Calibri"/>
              </a:rPr>
              <a:t>M</a:t>
            </a:r>
            <a:r>
              <a:rPr sz="1400" b="1" i="1" spc="-5" dirty="0">
                <a:solidFill>
                  <a:srgbClr val="1E4648"/>
                </a:solidFill>
                <a:latin typeface="Calibri"/>
                <a:cs typeface="Calibri"/>
              </a:rPr>
              <a:t>E</a:t>
            </a:r>
            <a:r>
              <a:rPr sz="1400" b="1" i="1" spc="-100" dirty="0">
                <a:solidFill>
                  <a:srgbClr val="1E4648"/>
                </a:solidFill>
                <a:latin typeface="Calibri"/>
                <a:cs typeface="Calibri"/>
              </a:rPr>
              <a:t>T</a:t>
            </a:r>
            <a:r>
              <a:rPr sz="1400" b="1" i="1" dirty="0">
                <a:solidFill>
                  <a:srgbClr val="1E4648"/>
                </a:solidFill>
                <a:latin typeface="Calibri"/>
                <a:cs typeface="Calibri"/>
              </a:rPr>
              <a:t>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2742" y="6267399"/>
            <a:ext cx="32251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spc="-5" dirty="0">
                <a:latin typeface="Arial"/>
                <a:cs typeface="Arial"/>
              </a:rPr>
              <a:t>Typical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hydrometallurgical</a:t>
            </a:r>
            <a:r>
              <a:rPr sz="1100" i="1" spc="-3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processes</a:t>
            </a:r>
            <a:r>
              <a:rPr sz="1100" i="1" spc="-2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-</a:t>
            </a:r>
            <a:r>
              <a:rPr sz="1100" i="1" spc="-1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Hayes,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1993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2000" cy="387350"/>
          </a:xfrm>
          <a:prstGeom prst="rect">
            <a:avLst/>
          </a:prstGeom>
          <a:solidFill>
            <a:srgbClr val="D9D9D9">
              <a:alpha val="50195"/>
            </a:srgbClr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1800" dirty="0">
                <a:solidFill>
                  <a:srgbClr val="C00000"/>
                </a:solidFill>
                <a:latin typeface="Arial"/>
                <a:cs typeface="Arial"/>
              </a:rPr>
              <a:t>What</a:t>
            </a:r>
            <a:r>
              <a:rPr sz="1800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18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« Bioleaching </a:t>
            </a:r>
            <a:r>
              <a:rPr sz="1800" spc="-10" dirty="0">
                <a:solidFill>
                  <a:srgbClr val="C00000"/>
                </a:solidFill>
                <a:latin typeface="Arial"/>
                <a:cs typeface="Arial"/>
              </a:rPr>
              <a:t>»?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4862" y="916051"/>
            <a:ext cx="7200265" cy="4725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marR="40957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18184D"/>
                </a:solidFill>
                <a:latin typeface="Calibri"/>
                <a:cs typeface="Calibri"/>
              </a:rPr>
              <a:t>Microbially </a:t>
            </a:r>
            <a:r>
              <a:rPr sz="2400" b="1" spc="-10" dirty="0">
                <a:solidFill>
                  <a:srgbClr val="18184D"/>
                </a:solidFill>
                <a:latin typeface="Calibri"/>
                <a:cs typeface="Calibri"/>
              </a:rPr>
              <a:t>assisted </a:t>
            </a:r>
            <a:r>
              <a:rPr sz="2400" b="1" spc="-5" dirty="0">
                <a:solidFill>
                  <a:srgbClr val="18184D"/>
                </a:solidFill>
                <a:latin typeface="Calibri"/>
                <a:cs typeface="Calibri"/>
              </a:rPr>
              <a:t>leaching </a:t>
            </a:r>
            <a:r>
              <a:rPr sz="2400" b="1" dirty="0">
                <a:solidFill>
                  <a:srgbClr val="18184D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18184D"/>
                </a:solidFill>
                <a:latin typeface="Calibri"/>
                <a:cs typeface="Calibri"/>
              </a:rPr>
              <a:t>certain </a:t>
            </a:r>
            <a:r>
              <a:rPr sz="2400" b="1" spc="-10" dirty="0">
                <a:solidFill>
                  <a:srgbClr val="18184D"/>
                </a:solidFill>
                <a:latin typeface="Calibri"/>
                <a:cs typeface="Calibri"/>
              </a:rPr>
              <a:t>minerals </a:t>
            </a:r>
            <a:r>
              <a:rPr sz="2400" b="1" spc="-5" dirty="0">
                <a:solidFill>
                  <a:srgbClr val="18184D"/>
                </a:solidFill>
                <a:latin typeface="Calibri"/>
                <a:cs typeface="Calibri"/>
              </a:rPr>
              <a:t>(Bio- </a:t>
            </a:r>
            <a:r>
              <a:rPr sz="2400" b="1" spc="-53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18184D"/>
                </a:solidFill>
                <a:latin typeface="Calibri"/>
                <a:cs typeface="Calibri"/>
              </a:rPr>
              <a:t>oxidation/Bio-complexation):</a:t>
            </a:r>
            <a:endParaRPr sz="2400">
              <a:latin typeface="Calibri"/>
              <a:cs typeface="Calibri"/>
            </a:endParaRPr>
          </a:p>
          <a:p>
            <a:pPr marL="525145" marR="472440" indent="-285115">
              <a:lnSpc>
                <a:spcPct val="100000"/>
              </a:lnSpc>
              <a:spcBef>
                <a:spcPts val="1620"/>
              </a:spcBef>
              <a:buFont typeface="Wingdings"/>
              <a:buChar char=""/>
              <a:tabLst>
                <a:tab pos="525145" algn="l"/>
                <a:tab pos="525780" algn="l"/>
              </a:tabLst>
            </a:pPr>
            <a:r>
              <a:rPr sz="1800" b="1" spc="-5" dirty="0">
                <a:latin typeface="Calibri"/>
                <a:cs typeface="Calibri"/>
              </a:rPr>
              <a:t>Bioleaching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can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applied</a:t>
            </a:r>
            <a:r>
              <a:rPr sz="1800" b="1" spc="-10" dirty="0">
                <a:latin typeface="Calibri"/>
                <a:cs typeface="Calibri"/>
              </a:rPr>
              <a:t> to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various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ore </a:t>
            </a:r>
            <a:r>
              <a:rPr sz="1800" b="1" dirty="0">
                <a:latin typeface="Calibri"/>
                <a:cs typeface="Calibri"/>
              </a:rPr>
              <a:t>types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through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microbial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generation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leach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agents:</a:t>
            </a:r>
            <a:endParaRPr sz="1800">
              <a:latin typeface="Calibri"/>
              <a:cs typeface="Calibri"/>
            </a:endParaRPr>
          </a:p>
          <a:p>
            <a:pPr marL="881380" lvl="1" indent="-184785">
              <a:lnSpc>
                <a:spcPct val="100000"/>
              </a:lnSpc>
              <a:spcBef>
                <a:spcPts val="405"/>
              </a:spcBef>
              <a:buSzPct val="93750"/>
              <a:buFont typeface="Wingdings"/>
              <a:buChar char=""/>
              <a:tabLst>
                <a:tab pos="882015" algn="l"/>
              </a:tabLst>
            </a:pPr>
            <a:r>
              <a:rPr sz="1600" dirty="0">
                <a:latin typeface="Calibri"/>
                <a:cs typeface="Calibri"/>
              </a:rPr>
              <a:t>e.g.1: H</a:t>
            </a:r>
            <a:r>
              <a:rPr sz="1575" baseline="26455" dirty="0">
                <a:latin typeface="Calibri"/>
                <a:cs typeface="Calibri"/>
              </a:rPr>
              <a:t>+</a:t>
            </a:r>
            <a:r>
              <a:rPr sz="1575" spc="179" baseline="264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Fe</a:t>
            </a:r>
            <a:r>
              <a:rPr sz="1575" spc="-7" baseline="26455" dirty="0">
                <a:latin typeface="Calibri"/>
                <a:cs typeface="Calibri"/>
              </a:rPr>
              <a:t>3+</a:t>
            </a:r>
            <a:r>
              <a:rPr sz="1575" spc="7" baseline="264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leaching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mineral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sulfides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-&gt;</a:t>
            </a:r>
            <a:r>
              <a:rPr sz="1600" b="1" i="1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Bio-oxidation</a:t>
            </a:r>
            <a:endParaRPr sz="1600">
              <a:latin typeface="Calibri"/>
              <a:cs typeface="Calibri"/>
            </a:endParaRPr>
          </a:p>
          <a:p>
            <a:pPr marL="881380" lvl="1" indent="-184785">
              <a:lnSpc>
                <a:spcPct val="100000"/>
              </a:lnSpc>
              <a:spcBef>
                <a:spcPts val="385"/>
              </a:spcBef>
              <a:buSzPct val="93750"/>
              <a:buFont typeface="Wingdings"/>
              <a:buChar char=""/>
              <a:tabLst>
                <a:tab pos="882015" algn="l"/>
              </a:tabLst>
            </a:pPr>
            <a:r>
              <a:rPr sz="1600" dirty="0">
                <a:latin typeface="Calibri"/>
                <a:cs typeface="Calibri"/>
              </a:rPr>
              <a:t>e.g.2: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organic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acids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leaching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oxides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laterites </a:t>
            </a:r>
            <a:r>
              <a:rPr sz="1600" b="1" i="1" spc="-5" dirty="0">
                <a:latin typeface="Calibri"/>
                <a:cs typeface="Calibri"/>
              </a:rPr>
              <a:t>-&gt;</a:t>
            </a:r>
            <a:r>
              <a:rPr sz="1600" b="1" i="1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Bio-complexation</a:t>
            </a:r>
            <a:endParaRPr sz="1600">
              <a:latin typeface="Calibri"/>
              <a:cs typeface="Calibri"/>
            </a:endParaRPr>
          </a:p>
          <a:p>
            <a:pPr marL="881380" lvl="1" indent="-184785">
              <a:lnSpc>
                <a:spcPct val="100000"/>
              </a:lnSpc>
              <a:spcBef>
                <a:spcPts val="380"/>
              </a:spcBef>
              <a:buSzPct val="93750"/>
              <a:buFont typeface="Wingdings"/>
              <a:buChar char=""/>
              <a:tabLst>
                <a:tab pos="882015" algn="l"/>
              </a:tabLst>
            </a:pPr>
            <a:r>
              <a:rPr sz="1600" dirty="0">
                <a:latin typeface="Calibri"/>
                <a:cs typeface="Calibri"/>
              </a:rPr>
              <a:t>e.g.3:</a:t>
            </a:r>
            <a:r>
              <a:rPr sz="1600" spc="-5" dirty="0">
                <a:latin typeface="Calibri"/>
                <a:cs typeface="Calibri"/>
              </a:rPr>
              <a:t> biogenic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cyanide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for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gold </a:t>
            </a:r>
            <a:r>
              <a:rPr sz="1600" spc="-5" dirty="0">
                <a:latin typeface="Calibri"/>
                <a:cs typeface="Calibri"/>
              </a:rPr>
              <a:t>leaching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-&gt;</a:t>
            </a:r>
            <a:r>
              <a:rPr sz="1600" b="1" i="1" spc="5" dirty="0">
                <a:latin typeface="Calibri"/>
                <a:cs typeface="Calibri"/>
              </a:rPr>
              <a:t> </a:t>
            </a:r>
            <a:r>
              <a:rPr sz="1600" b="1" i="1" spc="-10" dirty="0">
                <a:latin typeface="Calibri"/>
                <a:cs typeface="Calibri"/>
              </a:rPr>
              <a:t>Bio-complexation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Calibri"/>
              <a:cs typeface="Calibri"/>
            </a:endParaRPr>
          </a:p>
          <a:p>
            <a:pPr marL="626745" indent="-285115">
              <a:lnSpc>
                <a:spcPct val="100000"/>
              </a:lnSpc>
              <a:buFont typeface="Wingdings"/>
              <a:buChar char=""/>
              <a:tabLst>
                <a:tab pos="626745" algn="l"/>
                <a:tab pos="627380" algn="l"/>
              </a:tabLst>
            </a:pPr>
            <a:r>
              <a:rPr sz="1800" b="1" spc="-15" dirty="0">
                <a:latin typeface="Calibri"/>
                <a:cs typeface="Calibri"/>
              </a:rPr>
              <a:t>Organic</a:t>
            </a:r>
            <a:r>
              <a:rPr sz="1800" b="1" dirty="0">
                <a:latin typeface="Calibri"/>
                <a:cs typeface="Calibri"/>
              </a:rPr>
              <a:t> acid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and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cyanide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bio-production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remains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at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laboratory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stage:</a:t>
            </a:r>
            <a:endParaRPr sz="1800">
              <a:latin typeface="Calibri"/>
              <a:cs typeface="Calibri"/>
            </a:endParaRPr>
          </a:p>
          <a:p>
            <a:pPr marL="868044" marR="47625" lvl="1" indent="-177165">
              <a:lnSpc>
                <a:spcPct val="100000"/>
              </a:lnSpc>
              <a:spcBef>
                <a:spcPts val="405"/>
              </a:spcBef>
              <a:buFont typeface="Wingdings"/>
              <a:buChar char=""/>
              <a:tabLst>
                <a:tab pos="918844" algn="l"/>
              </a:tabLst>
            </a:pPr>
            <a:r>
              <a:rPr sz="1600" spc="-10" dirty="0">
                <a:latin typeface="Calibri"/>
                <a:cs typeface="Calibri"/>
              </a:rPr>
              <a:t>slow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rates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10" dirty="0">
                <a:latin typeface="Calibri"/>
                <a:cs typeface="Calibri"/>
              </a:rPr>
              <a:t> low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yields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metal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extraction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well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 </a:t>
            </a:r>
            <a:r>
              <a:rPr sz="1600" spc="-15" dirty="0">
                <a:latin typeface="Calibri"/>
                <a:cs typeface="Calibri"/>
              </a:rPr>
              <a:t>cost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spc="-10" dirty="0">
                <a:latin typeface="Calibri"/>
                <a:cs typeface="Calibri"/>
              </a:rPr>
              <a:t>microbial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substrates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(glucose,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etc.)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production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excess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biomass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have </a:t>
            </a:r>
            <a:r>
              <a:rPr sz="1600" spc="-10" dirty="0">
                <a:latin typeface="Calibri"/>
                <a:cs typeface="Calibri"/>
              </a:rPr>
              <a:t> precluded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these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approaches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being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developed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as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commercial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operations</a:t>
            </a:r>
            <a:endParaRPr sz="1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Wingdings"/>
              <a:buChar char=""/>
            </a:pPr>
            <a:endParaRPr sz="1600">
              <a:latin typeface="Calibri"/>
              <a:cs typeface="Calibri"/>
            </a:endParaRPr>
          </a:p>
          <a:p>
            <a:pPr marL="626745" marR="944244" indent="-285115">
              <a:lnSpc>
                <a:spcPct val="100000"/>
              </a:lnSpc>
              <a:spcBef>
                <a:spcPts val="1055"/>
              </a:spcBef>
              <a:buFont typeface="Wingdings"/>
              <a:buChar char=""/>
              <a:tabLst>
                <a:tab pos="626745" algn="l"/>
                <a:tab pos="627380" algn="l"/>
              </a:tabLst>
            </a:pPr>
            <a:r>
              <a:rPr sz="1800" b="1" spc="-5" dirty="0">
                <a:latin typeface="Calibri"/>
                <a:cs typeface="Calibri"/>
              </a:rPr>
              <a:t>Most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R&amp;D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has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focused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on </a:t>
            </a:r>
            <a:r>
              <a:rPr sz="1800" b="1" spc="-25" dirty="0">
                <a:latin typeface="Calibri"/>
                <a:cs typeface="Calibri"/>
              </a:rPr>
              <a:t>BIO-OXIDATION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which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the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only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bioleaching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process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to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reach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industrial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implementation.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2000" cy="387985"/>
          </a:xfrm>
          <a:prstGeom prst="rect">
            <a:avLst/>
          </a:prstGeom>
          <a:solidFill>
            <a:srgbClr val="D9D9D9">
              <a:alpha val="50195"/>
            </a:srgbClr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800" dirty="0">
                <a:solidFill>
                  <a:srgbClr val="C00000"/>
                </a:solidFill>
                <a:latin typeface="Arial"/>
                <a:cs typeface="Arial"/>
              </a:rPr>
              <a:t>Bioleaching/Biooxidation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5650" y="5157190"/>
            <a:ext cx="4023360" cy="1174750"/>
          </a:xfrm>
          <a:custGeom>
            <a:avLst/>
            <a:gdLst/>
            <a:ahLst/>
            <a:cxnLst/>
            <a:rect l="l" t="t" r="r" b="b"/>
            <a:pathLst>
              <a:path w="4023360" h="1174750">
                <a:moveTo>
                  <a:pt x="4022979" y="0"/>
                </a:moveTo>
                <a:lnTo>
                  <a:pt x="0" y="0"/>
                </a:lnTo>
                <a:lnTo>
                  <a:pt x="0" y="1174686"/>
                </a:lnTo>
                <a:lnTo>
                  <a:pt x="4022979" y="1174686"/>
                </a:lnTo>
                <a:lnTo>
                  <a:pt x="4022979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8055" y="713516"/>
            <a:ext cx="3801745" cy="50717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25"/>
              </a:spcBef>
            </a:pP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How</a:t>
            </a:r>
            <a:r>
              <a:rPr sz="2000" b="1" spc="-3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does</a:t>
            </a:r>
            <a:r>
              <a:rPr sz="2000" b="1" spc="-1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it</a:t>
            </a:r>
            <a:r>
              <a:rPr sz="2000" b="1" spc="-4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work?</a:t>
            </a:r>
            <a:endParaRPr sz="2000">
              <a:latin typeface="Calibri"/>
              <a:cs typeface="Calibri"/>
            </a:endParaRPr>
          </a:p>
          <a:p>
            <a:pPr marL="499745" marR="327025" indent="-285115">
              <a:lnSpc>
                <a:spcPct val="100000"/>
              </a:lnSpc>
              <a:spcBef>
                <a:spcPts val="414"/>
              </a:spcBef>
              <a:buFont typeface="Wingdings"/>
              <a:buChar char=""/>
              <a:tabLst>
                <a:tab pos="499745" algn="l"/>
                <a:tab pos="500380" algn="l"/>
              </a:tabLst>
            </a:pPr>
            <a:r>
              <a:rPr sz="1600" b="1" spc="-10" dirty="0">
                <a:latin typeface="Calibri"/>
                <a:cs typeface="Calibri"/>
              </a:rPr>
              <a:t>Bacterial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degradation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sulfide </a:t>
            </a:r>
            <a:r>
              <a:rPr sz="1600" b="1" spc="-3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matrix:</a:t>
            </a:r>
            <a:endParaRPr sz="1600">
              <a:latin typeface="Calibri"/>
              <a:cs typeface="Calibri"/>
            </a:endParaRPr>
          </a:p>
          <a:p>
            <a:pPr marL="855980" marR="268605" lvl="1" indent="-184785">
              <a:lnSpc>
                <a:spcPct val="100000"/>
              </a:lnSpc>
              <a:spcBef>
                <a:spcPts val="340"/>
              </a:spcBef>
              <a:buFont typeface="Wingdings"/>
              <a:buChar char=""/>
              <a:tabLst>
                <a:tab pos="856615" algn="l"/>
              </a:tabLst>
            </a:pPr>
            <a:r>
              <a:rPr sz="1400" spc="-5" dirty="0">
                <a:latin typeface="Calibri"/>
                <a:cs typeface="Calibri"/>
              </a:rPr>
              <a:t>Oxidation of </a:t>
            </a:r>
            <a:r>
              <a:rPr sz="1400" spc="-10" dirty="0">
                <a:latin typeface="Calibri"/>
                <a:cs typeface="Calibri"/>
              </a:rPr>
              <a:t>ferrous iron </a:t>
            </a:r>
            <a:r>
              <a:rPr sz="1400" spc="-5" dirty="0">
                <a:latin typeface="Calibri"/>
                <a:cs typeface="Calibri"/>
              </a:rPr>
              <a:t>and sulfur </a:t>
            </a:r>
            <a:r>
              <a:rPr sz="1400" dirty="0">
                <a:latin typeface="Calibri"/>
                <a:cs typeface="Calibri"/>
              </a:rPr>
              <a:t>=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energy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source</a:t>
            </a:r>
            <a:endParaRPr sz="1400">
              <a:latin typeface="Calibri"/>
              <a:cs typeface="Calibri"/>
            </a:endParaRPr>
          </a:p>
          <a:p>
            <a:pPr marL="499745" indent="-285750">
              <a:lnSpc>
                <a:spcPct val="100000"/>
              </a:lnSpc>
              <a:spcBef>
                <a:spcPts val="380"/>
              </a:spcBef>
              <a:buFont typeface="Wingdings"/>
              <a:buChar char=""/>
              <a:tabLst>
                <a:tab pos="499745" algn="l"/>
                <a:tab pos="500380" algn="l"/>
              </a:tabLst>
            </a:pPr>
            <a:r>
              <a:rPr sz="1600" b="1" spc="-10" dirty="0">
                <a:latin typeface="Calibri"/>
                <a:cs typeface="Calibri"/>
              </a:rPr>
              <a:t>Liberation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and/or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solubilisation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the</a:t>
            </a:r>
            <a:endParaRPr sz="1600">
              <a:latin typeface="Calibri"/>
              <a:cs typeface="Calibri"/>
            </a:endParaRPr>
          </a:p>
          <a:p>
            <a:pPr marL="499745">
              <a:lnSpc>
                <a:spcPct val="100000"/>
              </a:lnSpc>
            </a:pPr>
            <a:r>
              <a:rPr sz="1600" b="1" spc="-10" dirty="0">
                <a:latin typeface="Calibri"/>
                <a:cs typeface="Calibri"/>
              </a:rPr>
              <a:t>metals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in acidic </a:t>
            </a:r>
            <a:r>
              <a:rPr sz="1600" b="1" spc="-10" dirty="0">
                <a:latin typeface="Calibri"/>
                <a:cs typeface="Calibri"/>
              </a:rPr>
              <a:t>media</a:t>
            </a:r>
            <a:endParaRPr sz="1600">
              <a:latin typeface="Calibri"/>
              <a:cs typeface="Calibri"/>
            </a:endParaRPr>
          </a:p>
          <a:p>
            <a:pPr marL="855980" marR="504190" lvl="1" indent="-184785">
              <a:lnSpc>
                <a:spcPct val="100000"/>
              </a:lnSpc>
              <a:spcBef>
                <a:spcPts val="345"/>
              </a:spcBef>
              <a:buFont typeface="Wingdings"/>
              <a:buChar char=""/>
              <a:tabLst>
                <a:tab pos="856615" algn="l"/>
              </a:tabLst>
            </a:pPr>
            <a:r>
              <a:rPr sz="1400" spc="5" dirty="0">
                <a:latin typeface="Calibri"/>
                <a:cs typeface="Calibri"/>
              </a:rPr>
              <a:t>H</a:t>
            </a:r>
            <a:r>
              <a:rPr sz="1350" spc="7" baseline="-21604" dirty="0">
                <a:latin typeface="Calibri"/>
                <a:cs typeface="Calibri"/>
              </a:rPr>
              <a:t>2</a:t>
            </a:r>
            <a:r>
              <a:rPr sz="1400" spc="5" dirty="0">
                <a:latin typeface="Calibri"/>
                <a:cs typeface="Calibri"/>
              </a:rPr>
              <a:t>SO</a:t>
            </a:r>
            <a:r>
              <a:rPr sz="1350" spc="7" baseline="-21604" dirty="0">
                <a:latin typeface="Calibri"/>
                <a:cs typeface="Calibri"/>
              </a:rPr>
              <a:t>4</a:t>
            </a:r>
            <a:r>
              <a:rPr sz="1350" spc="127" baseline="-2160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=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product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bacterial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metabolism</a:t>
            </a:r>
            <a:endParaRPr sz="1400">
              <a:latin typeface="Calibri"/>
              <a:cs typeface="Calibri"/>
            </a:endParaRPr>
          </a:p>
          <a:p>
            <a:pPr marL="499745" marR="129539" indent="-285115">
              <a:lnSpc>
                <a:spcPct val="100000"/>
              </a:lnSpc>
              <a:spcBef>
                <a:spcPts val="375"/>
              </a:spcBef>
              <a:buFont typeface="Wingdings"/>
              <a:buChar char=""/>
              <a:tabLst>
                <a:tab pos="499745" algn="l"/>
                <a:tab pos="500380" algn="l"/>
              </a:tabLst>
            </a:pPr>
            <a:r>
              <a:rPr sz="1600" b="1" spc="-5" dirty="0">
                <a:latin typeface="Calibri"/>
                <a:cs typeface="Calibri"/>
              </a:rPr>
              <a:t>Acidophilic,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autotrophic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bacteria 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(heterotrophic),</a:t>
            </a:r>
            <a:r>
              <a:rPr sz="1600" b="1" spc="5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from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30°C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80°C 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(mesophiles,</a:t>
            </a:r>
            <a:r>
              <a:rPr sz="1600" b="1" spc="-15" dirty="0">
                <a:latin typeface="Calibri"/>
                <a:cs typeface="Calibri"/>
              </a:rPr>
              <a:t> moderate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thermophiles, </a:t>
            </a:r>
            <a:r>
              <a:rPr sz="1600" b="1" spc="-3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thermophiles)</a:t>
            </a:r>
            <a:endParaRPr sz="1600">
              <a:latin typeface="Calibri"/>
              <a:cs typeface="Calibri"/>
            </a:endParaRPr>
          </a:p>
          <a:p>
            <a:pPr marL="855980" marR="271145" lvl="1" indent="-184785">
              <a:lnSpc>
                <a:spcPct val="100000"/>
              </a:lnSpc>
              <a:spcBef>
                <a:spcPts val="345"/>
              </a:spcBef>
              <a:buFont typeface="Wingdings"/>
              <a:buChar char=""/>
              <a:tabLst>
                <a:tab pos="856615" algn="l"/>
              </a:tabLst>
            </a:pPr>
            <a:r>
              <a:rPr sz="1400" i="1" spc="-5" dirty="0">
                <a:latin typeface="Calibri"/>
                <a:cs typeface="Calibri"/>
              </a:rPr>
              <a:t>Leptospirillum ferriphilum, </a:t>
            </a:r>
            <a:r>
              <a:rPr sz="1400" i="1" dirty="0">
                <a:latin typeface="Calibri"/>
                <a:cs typeface="Calibri"/>
              </a:rPr>
              <a:t> Acidithiobacillus </a:t>
            </a:r>
            <a:r>
              <a:rPr sz="1400" i="1" spc="-5" dirty="0">
                <a:latin typeface="Calibri"/>
                <a:cs typeface="Calibri"/>
              </a:rPr>
              <a:t>caldus, Sulfobacillus </a:t>
            </a:r>
            <a:r>
              <a:rPr sz="1400" i="1" spc="-30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benefaciens</a:t>
            </a:r>
            <a:r>
              <a:rPr sz="1400" i="1" spc="-30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,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Sulfolobus</a:t>
            </a:r>
            <a:r>
              <a:rPr sz="1400" i="1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sp…</a:t>
            </a:r>
            <a:endParaRPr sz="1400">
              <a:latin typeface="Calibri"/>
              <a:cs typeface="Calibri"/>
            </a:endParaRPr>
          </a:p>
          <a:p>
            <a:pPr marL="855980" lvl="1" indent="-184785">
              <a:lnSpc>
                <a:spcPct val="100000"/>
              </a:lnSpc>
              <a:spcBef>
                <a:spcPts val="340"/>
              </a:spcBef>
              <a:buFont typeface="Wingdings"/>
              <a:buChar char=""/>
              <a:tabLst>
                <a:tab pos="856615" algn="l"/>
              </a:tabLst>
            </a:pPr>
            <a:r>
              <a:rPr sz="1400" spc="-10" dirty="0">
                <a:latin typeface="Calibri"/>
                <a:cs typeface="Calibri"/>
              </a:rPr>
              <a:t>aerobic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Calibri"/>
              <a:cs typeface="Calibri"/>
            </a:endParaRPr>
          </a:p>
          <a:p>
            <a:pPr marL="83820">
              <a:lnSpc>
                <a:spcPct val="100000"/>
              </a:lnSpc>
            </a:pPr>
            <a:r>
              <a:rPr sz="1400" b="1" spc="1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S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+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r>
              <a:rPr sz="1400" b="1" spc="-10" dirty="0">
                <a:latin typeface="Arial"/>
                <a:cs typeface="Arial"/>
              </a:rPr>
              <a:t>F</a:t>
            </a:r>
            <a:r>
              <a:rPr sz="1400" b="1" dirty="0">
                <a:latin typeface="Arial"/>
                <a:cs typeface="Arial"/>
              </a:rPr>
              <a:t>e</a:t>
            </a:r>
            <a:r>
              <a:rPr sz="1350" b="1" spc="22" baseline="24691" dirty="0">
                <a:latin typeface="Arial"/>
                <a:cs typeface="Arial"/>
              </a:rPr>
              <a:t>3</a:t>
            </a:r>
            <a:r>
              <a:rPr sz="1350" b="1" spc="30" baseline="24691" dirty="0">
                <a:latin typeface="Arial"/>
                <a:cs typeface="Arial"/>
              </a:rPr>
              <a:t>+</a:t>
            </a:r>
            <a:r>
              <a:rPr sz="1350" b="1" baseline="24691" dirty="0">
                <a:latin typeface="Arial"/>
                <a:cs typeface="Arial"/>
              </a:rPr>
              <a:t> </a:t>
            </a:r>
            <a:r>
              <a:rPr sz="1350" b="1" spc="-172" baseline="24691" dirty="0">
                <a:latin typeface="Arial"/>
                <a:cs typeface="Arial"/>
              </a:rPr>
              <a:t> </a:t>
            </a:r>
            <a:r>
              <a:rPr sz="1400" spc="-135" dirty="0">
                <a:latin typeface="Segoe UI Symbol"/>
                <a:cs typeface="Segoe UI Symbol"/>
              </a:rPr>
              <a:t>⭢</a:t>
            </a:r>
            <a:r>
              <a:rPr sz="1400" spc="5" dirty="0">
                <a:latin typeface="Segoe UI Symbol"/>
                <a:cs typeface="Segoe UI Symbol"/>
              </a:rPr>
              <a:t> </a:t>
            </a:r>
            <a:r>
              <a:rPr sz="1400" b="1" spc="15" dirty="0">
                <a:latin typeface="Arial"/>
                <a:cs typeface="Arial"/>
              </a:rPr>
              <a:t>M</a:t>
            </a:r>
            <a:r>
              <a:rPr sz="1350" b="1" spc="22" baseline="24691" dirty="0">
                <a:latin typeface="Arial"/>
                <a:cs typeface="Arial"/>
              </a:rPr>
              <a:t>2</a:t>
            </a:r>
            <a:r>
              <a:rPr sz="1350" b="1" spc="30" baseline="24691" dirty="0">
                <a:latin typeface="Arial"/>
                <a:cs typeface="Arial"/>
              </a:rPr>
              <a:t>+</a:t>
            </a:r>
            <a:r>
              <a:rPr sz="1350" b="1" spc="172" baseline="24691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+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</a:t>
            </a:r>
            <a:r>
              <a:rPr sz="1400" b="1" spc="-10" dirty="0">
                <a:latin typeface="Arial"/>
                <a:cs typeface="Arial"/>
              </a:rPr>
              <a:t>F</a:t>
            </a:r>
            <a:r>
              <a:rPr sz="1400" b="1" spc="-5" dirty="0">
                <a:latin typeface="Arial"/>
                <a:cs typeface="Arial"/>
              </a:rPr>
              <a:t>e</a:t>
            </a:r>
            <a:r>
              <a:rPr sz="1350" b="1" spc="22" baseline="24691" dirty="0">
                <a:latin typeface="Arial"/>
                <a:cs typeface="Arial"/>
              </a:rPr>
              <a:t>2</a:t>
            </a:r>
            <a:r>
              <a:rPr sz="1350" b="1" spc="30" baseline="24691" dirty="0">
                <a:latin typeface="Arial"/>
                <a:cs typeface="Arial"/>
              </a:rPr>
              <a:t>+</a:t>
            </a:r>
            <a:r>
              <a:rPr sz="1350" b="1" baseline="24691" dirty="0">
                <a:latin typeface="Arial"/>
                <a:cs typeface="Arial"/>
              </a:rPr>
              <a:t> </a:t>
            </a:r>
            <a:r>
              <a:rPr sz="1350" b="1" spc="-172" baseline="24691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+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</a:t>
            </a:r>
            <a:r>
              <a:rPr sz="1350" b="1" spc="22" baseline="24691" dirty="0">
                <a:latin typeface="Arial"/>
                <a:cs typeface="Arial"/>
              </a:rPr>
              <a:t>0</a:t>
            </a:r>
            <a:endParaRPr sz="1350" baseline="24691">
              <a:latin typeface="Arial"/>
              <a:cs typeface="Arial"/>
            </a:endParaRPr>
          </a:p>
          <a:p>
            <a:pPr marL="8382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1350" b="1" spc="22" baseline="24691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350" b="1" spc="30" baseline="2469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-172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0.5O</a:t>
            </a:r>
            <a:r>
              <a:rPr sz="1350" b="1" spc="22" baseline="-21604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350" b="1" spc="172" baseline="-2160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H</a:t>
            </a:r>
            <a:r>
              <a:rPr sz="1350" b="1" spc="30" baseline="2469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-172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spc="-135" dirty="0">
                <a:solidFill>
                  <a:srgbClr val="00AF50"/>
                </a:solidFill>
                <a:latin typeface="Segoe UI Symbol"/>
                <a:cs typeface="Segoe UI Symbol"/>
              </a:rPr>
              <a:t>⭢</a:t>
            </a:r>
            <a:r>
              <a:rPr sz="1400" spc="5" dirty="0">
                <a:solidFill>
                  <a:srgbClr val="00AF50"/>
                </a:solidFill>
                <a:latin typeface="Segoe UI Symbol"/>
                <a:cs typeface="Segoe UI Symbo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F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e</a:t>
            </a:r>
            <a:r>
              <a:rPr sz="1350" b="1" spc="22" baseline="24691" dirty="0">
                <a:solidFill>
                  <a:srgbClr val="00AF50"/>
                </a:solidFill>
                <a:latin typeface="Arial"/>
                <a:cs typeface="Arial"/>
              </a:rPr>
              <a:t>3</a:t>
            </a:r>
            <a:r>
              <a:rPr sz="1350" b="1" spc="30" baseline="2469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-187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 H</a:t>
            </a:r>
            <a:r>
              <a:rPr sz="1350" b="1" spc="15" baseline="-21604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spc="5" dirty="0">
                <a:solidFill>
                  <a:srgbClr val="00AF50"/>
                </a:solidFill>
                <a:latin typeface="Arial"/>
                <a:cs typeface="Arial"/>
              </a:rPr>
              <a:t>O </a:t>
            </a:r>
            <a:r>
              <a:rPr sz="1400" b="1" i="1" dirty="0">
                <a:solidFill>
                  <a:srgbClr val="00AF50"/>
                </a:solidFill>
                <a:latin typeface="Arial"/>
                <a:cs typeface="Arial"/>
              </a:rPr>
              <a:t>(</a:t>
            </a:r>
            <a:r>
              <a:rPr sz="1400" b="1" i="1" spc="-10" dirty="0">
                <a:solidFill>
                  <a:srgbClr val="00AF50"/>
                </a:solidFill>
                <a:latin typeface="Arial"/>
                <a:cs typeface="Arial"/>
              </a:rPr>
              <a:t>b</a:t>
            </a:r>
            <a:r>
              <a:rPr sz="1400" b="1" i="1" dirty="0">
                <a:solidFill>
                  <a:srgbClr val="00AF50"/>
                </a:solidFill>
                <a:latin typeface="Arial"/>
                <a:cs typeface="Arial"/>
              </a:rPr>
              <a:t>ac</a:t>
            </a:r>
            <a:r>
              <a:rPr sz="1400" b="1" i="1" spc="-5" dirty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sz="1400" b="1" i="1" dirty="0">
                <a:solidFill>
                  <a:srgbClr val="00AF50"/>
                </a:solidFill>
                <a:latin typeface="Arial"/>
                <a:cs typeface="Arial"/>
              </a:rPr>
              <a:t>.)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8714" y="5860796"/>
            <a:ext cx="7937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900" b="1" spc="15" dirty="0">
                <a:solidFill>
                  <a:srgbClr val="00AF50"/>
                </a:solidFill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6476" y="5758688"/>
            <a:ext cx="32251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S</a:t>
            </a:r>
            <a:r>
              <a:rPr sz="1350" b="1" spc="22" baseline="24691" dirty="0">
                <a:solidFill>
                  <a:srgbClr val="00AF50"/>
                </a:solidFill>
                <a:latin typeface="Arial"/>
                <a:cs typeface="Arial"/>
              </a:rPr>
              <a:t>0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-165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1.5O</a:t>
            </a:r>
            <a:r>
              <a:rPr sz="1350" b="1" spc="22" baseline="-21604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350" b="1" spc="172" baseline="-2160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 H</a:t>
            </a:r>
            <a:r>
              <a:rPr sz="1350" b="1" spc="15" baseline="-21604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O</a:t>
            </a:r>
            <a:r>
              <a:rPr sz="1400" b="1" spc="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spc="-135" dirty="0">
                <a:solidFill>
                  <a:srgbClr val="00AF50"/>
                </a:solidFill>
                <a:latin typeface="Segoe UI Symbol"/>
                <a:cs typeface="Segoe UI Symbol"/>
              </a:rPr>
              <a:t>⭢</a:t>
            </a:r>
            <a:r>
              <a:rPr sz="1400" spc="5" dirty="0">
                <a:solidFill>
                  <a:srgbClr val="00AF50"/>
                </a:solidFill>
                <a:latin typeface="Segoe UI Symbol"/>
                <a:cs typeface="Segoe UI Symbol"/>
              </a:rPr>
              <a:t> </a:t>
            </a:r>
            <a:r>
              <a:rPr sz="1400" b="1" spc="-5" dirty="0">
                <a:solidFill>
                  <a:srgbClr val="00AF50"/>
                </a:solidFill>
                <a:latin typeface="Arial"/>
                <a:cs typeface="Arial"/>
              </a:rPr>
              <a:t>2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H</a:t>
            </a:r>
            <a:r>
              <a:rPr sz="1350" b="1" spc="30" baseline="2469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-172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AF50"/>
                </a:solidFill>
                <a:latin typeface="Arial"/>
                <a:cs typeface="Arial"/>
              </a:rPr>
              <a:t>SO</a:t>
            </a:r>
            <a:r>
              <a:rPr sz="1400" b="1" spc="1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15" baseline="24691" dirty="0">
                <a:solidFill>
                  <a:srgbClr val="00AF50"/>
                </a:solidFill>
                <a:latin typeface="Arial"/>
                <a:cs typeface="Arial"/>
              </a:rPr>
              <a:t>2-</a:t>
            </a:r>
            <a:r>
              <a:rPr sz="1350" b="1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50" b="1" spc="60" baseline="24691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00AF50"/>
                </a:solidFill>
                <a:latin typeface="Arial"/>
                <a:cs typeface="Arial"/>
              </a:rPr>
              <a:t>(</a:t>
            </a:r>
            <a:r>
              <a:rPr sz="1400" b="1" i="1" spc="-10" dirty="0">
                <a:solidFill>
                  <a:srgbClr val="00AF50"/>
                </a:solidFill>
                <a:latin typeface="Arial"/>
                <a:cs typeface="Arial"/>
              </a:rPr>
              <a:t>b</a:t>
            </a:r>
            <a:r>
              <a:rPr sz="1400" b="1" i="1" dirty="0">
                <a:solidFill>
                  <a:srgbClr val="00AF50"/>
                </a:solidFill>
                <a:latin typeface="Arial"/>
                <a:cs typeface="Arial"/>
              </a:rPr>
              <a:t>act.)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48296" y="980694"/>
            <a:ext cx="1677924" cy="156489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4427220" y="908690"/>
            <a:ext cx="2433320" cy="1628775"/>
            <a:chOff x="4427220" y="908690"/>
            <a:chExt cx="2433320" cy="162877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7220" y="908690"/>
              <a:ext cx="2428221" cy="162826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855441" y="908724"/>
              <a:ext cx="5080" cy="1628775"/>
            </a:xfrm>
            <a:custGeom>
              <a:avLst/>
              <a:gdLst/>
              <a:ahLst/>
              <a:cxnLst/>
              <a:rect l="l" t="t" r="r" b="b"/>
              <a:pathLst>
                <a:path w="5079" h="1628775">
                  <a:moveTo>
                    <a:pt x="4734" y="0"/>
                  </a:moveTo>
                  <a:lnTo>
                    <a:pt x="0" y="0"/>
                  </a:lnTo>
                  <a:lnTo>
                    <a:pt x="0" y="1628227"/>
                  </a:lnTo>
                  <a:lnTo>
                    <a:pt x="4734" y="1628227"/>
                  </a:lnTo>
                  <a:lnTo>
                    <a:pt x="4734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75226" y="2827401"/>
            <a:ext cx="4259199" cy="27796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8382000" cy="387985"/>
          </a:xfrm>
          <a:prstGeom prst="rect">
            <a:avLst/>
          </a:prstGeom>
          <a:solidFill>
            <a:srgbClr val="D9D9D9">
              <a:alpha val="50195"/>
            </a:srgbClr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800" dirty="0">
                <a:solidFill>
                  <a:srgbClr val="C00000"/>
                </a:solidFill>
                <a:latin typeface="Arial"/>
                <a:cs typeface="Arial"/>
              </a:rPr>
              <a:t>Bioleaching/Biooxidation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3694" y="857503"/>
            <a:ext cx="7463155" cy="15932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 marR="379095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Solubilisation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of </a:t>
            </a:r>
            <a:r>
              <a:rPr sz="2000" b="1" spc="-10" dirty="0">
                <a:solidFill>
                  <a:srgbClr val="18184D"/>
                </a:solidFill>
                <a:latin typeface="Calibri"/>
                <a:cs typeface="Calibri"/>
              </a:rPr>
              <a:t>metals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(associated </a:t>
            </a:r>
            <a:r>
              <a:rPr sz="2000" b="1" spc="-15" dirty="0">
                <a:solidFill>
                  <a:srgbClr val="18184D"/>
                </a:solidFill>
                <a:latin typeface="Calibri"/>
                <a:cs typeface="Calibri"/>
              </a:rPr>
              <a:t>to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sulfide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matrix) by bacteria,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a </a:t>
            </a:r>
            <a:r>
              <a:rPr sz="2000" b="1" spc="-44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8184D"/>
                </a:solidFill>
                <a:latin typeface="Calibri"/>
                <a:cs typeface="Calibri"/>
              </a:rPr>
              <a:t>natural</a:t>
            </a:r>
            <a:r>
              <a:rPr sz="2000" b="1" spc="-2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phenomenon</a:t>
            </a:r>
            <a:r>
              <a:rPr sz="2000" b="1" spc="-3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known</a:t>
            </a:r>
            <a:r>
              <a:rPr sz="2000" b="1" spc="-2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and</a:t>
            </a:r>
            <a:r>
              <a:rPr sz="2000" b="1" spc="-1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used</a:t>
            </a:r>
            <a:r>
              <a:rPr sz="2000" b="1" spc="-1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since</a:t>
            </a:r>
            <a:r>
              <a:rPr sz="2000" b="1" spc="-2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84D"/>
                </a:solidFill>
                <a:latin typeface="Calibri"/>
                <a:cs typeface="Calibri"/>
              </a:rPr>
              <a:t>earliest </a:t>
            </a:r>
            <a:r>
              <a:rPr sz="2000" b="1" dirty="0">
                <a:solidFill>
                  <a:srgbClr val="18184D"/>
                </a:solidFill>
                <a:latin typeface="Calibri"/>
                <a:cs typeface="Calibri"/>
              </a:rPr>
              <a:t>Antiquity:</a:t>
            </a:r>
            <a:endParaRPr sz="2000">
              <a:latin typeface="Calibri"/>
              <a:cs typeface="Calibri"/>
            </a:endParaRPr>
          </a:p>
          <a:p>
            <a:pPr marL="487045" indent="-285750">
              <a:lnSpc>
                <a:spcPct val="100000"/>
              </a:lnSpc>
              <a:spcBef>
                <a:spcPts val="409"/>
              </a:spcBef>
              <a:buFont typeface="Wingdings"/>
              <a:buChar char=""/>
              <a:tabLst>
                <a:tab pos="487045" algn="l"/>
                <a:tab pos="487680" algn="l"/>
              </a:tabLst>
            </a:pPr>
            <a:r>
              <a:rPr sz="1600" b="1" spc="-5" dirty="0">
                <a:latin typeface="Calibri"/>
                <a:cs typeface="Calibri"/>
              </a:rPr>
              <a:t>Acid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mine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drainage</a:t>
            </a:r>
            <a:endParaRPr sz="1600">
              <a:latin typeface="Calibri"/>
              <a:cs typeface="Calibri"/>
            </a:endParaRPr>
          </a:p>
          <a:p>
            <a:pPr marL="487045" indent="-285750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487045" algn="l"/>
                <a:tab pos="487680" algn="l"/>
              </a:tabLst>
            </a:pPr>
            <a:r>
              <a:rPr sz="1600" b="1" spc="-10" dirty="0">
                <a:latin typeface="Calibri"/>
                <a:cs typeface="Calibri"/>
              </a:rPr>
              <a:t>Metals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recovery,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especially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Cu</a:t>
            </a:r>
            <a:endParaRPr sz="1600">
              <a:latin typeface="Calibri"/>
              <a:cs typeface="Calibri"/>
            </a:endParaRPr>
          </a:p>
          <a:p>
            <a:pPr marL="201930">
              <a:lnSpc>
                <a:spcPct val="100000"/>
              </a:lnSpc>
              <a:spcBef>
                <a:spcPts val="1220"/>
              </a:spcBef>
            </a:pPr>
            <a:r>
              <a:rPr sz="1400" i="1" dirty="0">
                <a:latin typeface="Arial"/>
                <a:cs typeface="Arial"/>
              </a:rPr>
              <a:t>→</a:t>
            </a:r>
            <a:r>
              <a:rPr sz="1400" i="1" spc="5" dirty="0">
                <a:latin typeface="Arial"/>
                <a:cs typeface="Arial"/>
              </a:rPr>
              <a:t> </a:t>
            </a:r>
            <a:r>
              <a:rPr sz="1400" i="1" dirty="0">
                <a:latin typeface="Calibri"/>
                <a:cs typeface="Calibri"/>
              </a:rPr>
              <a:t>Rio</a:t>
            </a:r>
            <a:r>
              <a:rPr sz="1400" i="1" spc="-5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Tinto: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Cu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exploitation</a:t>
            </a:r>
            <a:r>
              <a:rPr sz="1400" i="1" spc="1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from</a:t>
            </a:r>
            <a:r>
              <a:rPr sz="1400" i="1" spc="-20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Phoenician</a:t>
            </a:r>
            <a:r>
              <a:rPr sz="1400" i="1" spc="1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times; </a:t>
            </a:r>
            <a:r>
              <a:rPr sz="1400" i="1" spc="5" dirty="0">
                <a:latin typeface="Calibri"/>
                <a:cs typeface="Calibri"/>
              </a:rPr>
              <a:t>1</a:t>
            </a:r>
            <a:r>
              <a:rPr sz="1350" i="1" spc="7" baseline="24691" dirty="0">
                <a:latin typeface="Calibri"/>
                <a:cs typeface="Calibri"/>
              </a:rPr>
              <a:t>st</a:t>
            </a:r>
            <a:r>
              <a:rPr sz="1350" i="1" spc="195" baseline="2469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heap</a:t>
            </a:r>
            <a:r>
              <a:rPr sz="1400" i="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bioleaching</a:t>
            </a:r>
            <a:r>
              <a:rPr sz="1400" i="1" spc="10" dirty="0">
                <a:latin typeface="Calibri"/>
                <a:cs typeface="Calibri"/>
              </a:rPr>
              <a:t> </a:t>
            </a:r>
            <a:r>
              <a:rPr sz="1400" i="1" spc="-10" dirty="0">
                <a:latin typeface="Calibri"/>
                <a:cs typeface="Calibri"/>
              </a:rPr>
              <a:t>attested</a:t>
            </a:r>
            <a:r>
              <a:rPr sz="1400" i="1" spc="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in</a:t>
            </a:r>
            <a:r>
              <a:rPr sz="1400" i="1" spc="15" dirty="0">
                <a:latin typeface="Calibri"/>
                <a:cs typeface="Calibri"/>
              </a:rPr>
              <a:t> </a:t>
            </a:r>
            <a:r>
              <a:rPr sz="1400" i="1" dirty="0">
                <a:latin typeface="Calibri"/>
                <a:cs typeface="Calibri"/>
              </a:rPr>
              <a:t>the </a:t>
            </a:r>
            <a:r>
              <a:rPr sz="1400" i="1" spc="5" dirty="0">
                <a:latin typeface="Calibri"/>
                <a:cs typeface="Calibri"/>
              </a:rPr>
              <a:t>17</a:t>
            </a:r>
            <a:r>
              <a:rPr sz="1350" i="1" spc="7" baseline="24691" dirty="0">
                <a:latin typeface="Calibri"/>
                <a:cs typeface="Calibri"/>
              </a:rPr>
              <a:t>th</a:t>
            </a:r>
            <a:r>
              <a:rPr sz="1350" i="1" spc="165" baseline="24691" dirty="0">
                <a:latin typeface="Calibri"/>
                <a:cs typeface="Calibri"/>
              </a:rPr>
              <a:t> </a:t>
            </a:r>
            <a:r>
              <a:rPr sz="1400" i="1" spc="-5" dirty="0">
                <a:latin typeface="Calibri"/>
                <a:cs typeface="Calibri"/>
              </a:rPr>
              <a:t>century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95851" y="2857119"/>
            <a:ext cx="3108705" cy="320967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6328" y="4481817"/>
            <a:ext cx="2355088" cy="173164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16328" y="2852927"/>
            <a:ext cx="2355088" cy="156718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475226" y="6113779"/>
            <a:ext cx="1656714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dirty="0">
                <a:latin typeface="Calibri"/>
                <a:cs typeface="Calibri"/>
              </a:rPr>
              <a:t>Re </a:t>
            </a:r>
            <a:r>
              <a:rPr sz="700" i="1" spc="-5" dirty="0">
                <a:latin typeface="Calibri"/>
                <a:cs typeface="Calibri"/>
              </a:rPr>
              <a:t>Metallica</a:t>
            </a:r>
            <a:r>
              <a:rPr sz="700" i="1" spc="35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–</a:t>
            </a:r>
            <a:r>
              <a:rPr sz="700" i="1" spc="10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Georgius</a:t>
            </a:r>
            <a:r>
              <a:rPr sz="700" i="1" spc="15" dirty="0">
                <a:latin typeface="Calibri"/>
                <a:cs typeface="Calibri"/>
              </a:rPr>
              <a:t> </a:t>
            </a:r>
            <a:r>
              <a:rPr sz="700" i="1" spc="-5" dirty="0">
                <a:latin typeface="Calibri"/>
                <a:cs typeface="Calibri"/>
              </a:rPr>
              <a:t>Agricola</a:t>
            </a:r>
            <a:r>
              <a:rPr sz="700" i="1" spc="10" dirty="0">
                <a:latin typeface="Calibri"/>
                <a:cs typeface="Calibri"/>
              </a:rPr>
              <a:t> </a:t>
            </a:r>
            <a:r>
              <a:rPr sz="700" i="1" spc="-10" dirty="0">
                <a:latin typeface="Calibri"/>
                <a:cs typeface="Calibri"/>
              </a:rPr>
              <a:t>(1494-1555)</a:t>
            </a:r>
            <a:endParaRPr sz="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8073" y="4572127"/>
            <a:ext cx="12172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18184D"/>
                </a:solidFill>
                <a:latin typeface="Calibri"/>
                <a:cs typeface="Calibri"/>
              </a:rPr>
              <a:t>Current</a:t>
            </a:r>
            <a:r>
              <a:rPr sz="1600" b="1" spc="-2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8184D"/>
                </a:solidFill>
                <a:latin typeface="Calibri"/>
                <a:cs typeface="Calibri"/>
              </a:rPr>
              <a:t>status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4857" y="4819015"/>
            <a:ext cx="3548379" cy="12331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dirty="0">
                <a:latin typeface="Calibri"/>
                <a:cs typeface="Calibri"/>
              </a:rPr>
              <a:t>Mainly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applied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for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treatment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Ores</a:t>
            </a:r>
            <a:endParaRPr sz="1200">
              <a:latin typeface="Calibri"/>
              <a:cs typeface="Calibri"/>
            </a:endParaRPr>
          </a:p>
          <a:p>
            <a:pPr marL="297180" marR="5080" indent="-28511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spc="-5" dirty="0">
                <a:latin typeface="Calibri"/>
                <a:cs typeface="Calibri"/>
              </a:rPr>
              <a:t>Many </a:t>
            </a:r>
            <a:r>
              <a:rPr sz="1200" dirty="0">
                <a:latin typeface="Calibri"/>
                <a:cs typeface="Calibri"/>
              </a:rPr>
              <a:t>bioheap </a:t>
            </a:r>
            <a:r>
              <a:rPr sz="1200" spc="-5" dirty="0">
                <a:latin typeface="Calibri"/>
                <a:cs typeface="Calibri"/>
              </a:rPr>
              <a:t>processes </a:t>
            </a:r>
            <a:r>
              <a:rPr sz="1200" spc="-10" dirty="0">
                <a:latin typeface="Calibri"/>
                <a:cs typeface="Calibri"/>
              </a:rPr>
              <a:t>have targeted </a:t>
            </a:r>
            <a:r>
              <a:rPr sz="1200" spc="-5" dirty="0">
                <a:latin typeface="Calibri"/>
                <a:cs typeface="Calibri"/>
              </a:rPr>
              <a:t>extraction </a:t>
            </a:r>
            <a:r>
              <a:rPr sz="1200" dirty="0">
                <a:latin typeface="Calibri"/>
                <a:cs typeface="Calibri"/>
              </a:rPr>
              <a:t>of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marginal ores </a:t>
            </a:r>
            <a:r>
              <a:rPr sz="1200" dirty="0">
                <a:latin typeface="Calibri"/>
                <a:cs typeface="Calibri"/>
              </a:rPr>
              <a:t>not </a:t>
            </a:r>
            <a:r>
              <a:rPr sz="1200" spc="-5" dirty="0">
                <a:latin typeface="Calibri"/>
                <a:cs typeface="Calibri"/>
              </a:rPr>
              <a:t>suitable </a:t>
            </a:r>
            <a:r>
              <a:rPr sz="1200" spc="-10" dirty="0">
                <a:latin typeface="Calibri"/>
                <a:cs typeface="Calibri"/>
              </a:rPr>
              <a:t>for concentration </a:t>
            </a:r>
            <a:r>
              <a:rPr sz="1200" dirty="0">
                <a:latin typeface="Calibri"/>
                <a:cs typeface="Calibri"/>
              </a:rPr>
              <a:t>and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smelting</a:t>
            </a:r>
            <a:endParaRPr sz="1200">
              <a:latin typeface="Calibri"/>
              <a:cs typeface="Calibri"/>
            </a:endParaRPr>
          </a:p>
          <a:p>
            <a:pPr marL="297180" marR="262890" indent="-28511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dirty="0">
                <a:latin typeface="Calibri"/>
                <a:cs typeface="Calibri"/>
              </a:rPr>
              <a:t>Main </a:t>
            </a:r>
            <a:r>
              <a:rPr sz="1200" spc="-10" dirty="0">
                <a:latin typeface="Calibri"/>
                <a:cs typeface="Calibri"/>
              </a:rPr>
              <a:t>operators </a:t>
            </a:r>
            <a:r>
              <a:rPr sz="1200" dirty="0">
                <a:latin typeface="Calibri"/>
                <a:cs typeface="Calibri"/>
              </a:rPr>
              <a:t>: </a:t>
            </a:r>
            <a:r>
              <a:rPr sz="1200" spc="-5" dirty="0">
                <a:latin typeface="Calibri"/>
                <a:cs typeface="Calibri"/>
              </a:rPr>
              <a:t>Newmont </a:t>
            </a:r>
            <a:r>
              <a:rPr sz="1200" dirty="0">
                <a:latin typeface="Calibri"/>
                <a:cs typeface="Calibri"/>
              </a:rPr>
              <a:t>Mining, </a:t>
            </a:r>
            <a:r>
              <a:rPr sz="1200" spc="-5" dirty="0">
                <a:latin typeface="Calibri"/>
                <a:cs typeface="Calibri"/>
              </a:rPr>
              <a:t>BHP Billiton,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RioTinto,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Codelco,…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81000" y="304800"/>
          <a:ext cx="8381365" cy="4154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2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75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835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7857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Bioleaching/Biooxidation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3975" marB="0"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5873">
                <a:tc gridSpan="4">
                  <a:txBody>
                    <a:bodyPr/>
                    <a:lstStyle/>
                    <a:p>
                      <a:pPr marR="62230" algn="ctr">
                        <a:lnSpc>
                          <a:spcPct val="100000"/>
                        </a:lnSpc>
                        <a:spcBef>
                          <a:spcPts val="1470"/>
                        </a:spcBef>
                      </a:pP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Bioleaching</a:t>
                      </a:r>
                      <a:r>
                        <a:rPr sz="2000" b="1" spc="-3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2000" b="1" spc="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2000" b="1" spc="1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established</a:t>
                      </a:r>
                      <a:r>
                        <a:rPr sz="2000" b="1" spc="-2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technology</a:t>
                      </a:r>
                      <a:r>
                        <a:rPr sz="2000" b="1" spc="-1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-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2000" b="1" spc="-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industrial</a:t>
                      </a:r>
                      <a:r>
                        <a:rPr sz="2000" b="1" spc="-3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reality</a:t>
                      </a:r>
                      <a:r>
                        <a:rPr sz="2000" b="1" spc="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2000" b="1" spc="1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ore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6223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solidFill>
                            <a:srgbClr val="18184D"/>
                          </a:solidFill>
                          <a:latin typeface="Calibri"/>
                          <a:cs typeface="Calibri"/>
                        </a:rPr>
                        <a:t>processing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06045">
                        <a:lnSpc>
                          <a:spcPct val="100000"/>
                        </a:lnSpc>
                        <a:spcBef>
                          <a:spcPts val="1360"/>
                        </a:spcBef>
                        <a:tabLst>
                          <a:tab pos="4288155" algn="l"/>
                        </a:tabLst>
                      </a:pPr>
                      <a:r>
                        <a:rPr sz="1800" b="1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Heap</a:t>
                      </a:r>
                      <a:r>
                        <a:rPr sz="1800" b="1" spc="-20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leaching	</a:t>
                      </a:r>
                      <a:r>
                        <a:rPr sz="1800" b="1" spc="-5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Stirred</a:t>
                      </a:r>
                      <a:r>
                        <a:rPr sz="1800" b="1" spc="-20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tank</a:t>
                      </a:r>
                      <a:r>
                        <a:rPr sz="1800" b="1" spc="-35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808000"/>
                          </a:solidFill>
                          <a:latin typeface="Calibri"/>
                          <a:cs typeface="Calibri"/>
                        </a:rPr>
                        <a:t>reactor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8669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0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37" y="1979295"/>
            <a:ext cx="2766060" cy="18000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58823" y="2725292"/>
            <a:ext cx="2448179" cy="172135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010658" y="4572127"/>
            <a:ext cx="12172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18184D"/>
                </a:solidFill>
                <a:latin typeface="Calibri"/>
                <a:cs typeface="Calibri"/>
              </a:rPr>
              <a:t>Current</a:t>
            </a:r>
            <a:r>
              <a:rPr sz="1600" b="1" spc="-2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8184D"/>
                </a:solidFill>
                <a:latin typeface="Calibri"/>
                <a:cs typeface="Calibri"/>
              </a:rPr>
              <a:t>status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7441" y="4855591"/>
            <a:ext cx="350012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marR="5080" indent="-28511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dirty="0">
                <a:latin typeface="Calibri"/>
                <a:cs typeface="Calibri"/>
              </a:rPr>
              <a:t>Mainly applied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refractory </a:t>
            </a:r>
            <a:r>
              <a:rPr sz="1200" spc="-5" dirty="0">
                <a:latin typeface="Calibri"/>
                <a:cs typeface="Calibri"/>
              </a:rPr>
              <a:t>gold (Biox process) </a:t>
            </a:r>
            <a:r>
              <a:rPr sz="1200" dirty="0">
                <a:latin typeface="Calibri"/>
                <a:cs typeface="Calibri"/>
              </a:rPr>
              <a:t>and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some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base</a:t>
            </a:r>
            <a:r>
              <a:rPr sz="1200" spc="-5" dirty="0">
                <a:latin typeface="Calibri"/>
                <a:cs typeface="Calibri"/>
              </a:rPr>
              <a:t> metals </a:t>
            </a:r>
            <a:r>
              <a:rPr sz="1200" spc="-10" dirty="0">
                <a:latin typeface="Calibri"/>
                <a:cs typeface="Calibri"/>
              </a:rPr>
              <a:t>(Co,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Ni,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Cu…)</a:t>
            </a:r>
            <a:endParaRPr sz="1200">
              <a:latin typeface="Calibri"/>
              <a:cs typeface="Calibri"/>
            </a:endParaRPr>
          </a:p>
          <a:p>
            <a:pPr marL="297180" marR="210820" indent="-28511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spc="-5" dirty="0">
                <a:latin typeface="Calibri"/>
                <a:cs typeface="Calibri"/>
              </a:rPr>
              <a:t>More </a:t>
            </a:r>
            <a:r>
              <a:rPr sz="1200" dirty="0">
                <a:latin typeface="Calibri"/>
                <a:cs typeface="Calibri"/>
              </a:rPr>
              <a:t>than 15 </a:t>
            </a:r>
            <a:r>
              <a:rPr sz="1200" spc="-5" dirty="0">
                <a:latin typeface="Calibri"/>
                <a:cs typeface="Calibri"/>
              </a:rPr>
              <a:t>plants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operation </a:t>
            </a:r>
            <a:r>
              <a:rPr sz="1200" spc="-10" dirty="0">
                <a:latin typeface="Calibri"/>
                <a:cs typeface="Calibri"/>
              </a:rPr>
              <a:t>at </a:t>
            </a:r>
            <a:r>
              <a:rPr sz="1200" spc="-5" dirty="0">
                <a:latin typeface="Calibri"/>
                <a:cs typeface="Calibri"/>
              </a:rPr>
              <a:t>industrial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26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demonstration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scale</a:t>
            </a:r>
            <a:endParaRPr sz="1200">
              <a:latin typeface="Calibri"/>
              <a:cs typeface="Calibri"/>
            </a:endParaRPr>
          </a:p>
          <a:p>
            <a:pPr marL="297180" marR="213995" indent="-285115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dirty="0">
                <a:latin typeface="Calibri"/>
                <a:cs typeface="Calibri"/>
              </a:rPr>
              <a:t>Main </a:t>
            </a:r>
            <a:r>
              <a:rPr sz="1200" spc="-10" dirty="0">
                <a:latin typeface="Calibri"/>
                <a:cs typeface="Calibri"/>
              </a:rPr>
              <a:t>operators </a:t>
            </a:r>
            <a:r>
              <a:rPr sz="1200" dirty="0">
                <a:latin typeface="Calibri"/>
                <a:cs typeface="Calibri"/>
              </a:rPr>
              <a:t>: </a:t>
            </a:r>
            <a:r>
              <a:rPr sz="1200" spc="-5" dirty="0">
                <a:latin typeface="Calibri"/>
                <a:cs typeface="Calibri"/>
              </a:rPr>
              <a:t>Newmont </a:t>
            </a:r>
            <a:r>
              <a:rPr sz="1200" dirty="0">
                <a:latin typeface="Calibri"/>
                <a:cs typeface="Calibri"/>
              </a:rPr>
              <a:t>Mining, </a:t>
            </a:r>
            <a:r>
              <a:rPr sz="1200" spc="-5" dirty="0">
                <a:latin typeface="Calibri"/>
                <a:cs typeface="Calibri"/>
              </a:rPr>
              <a:t>BHP Billiton,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RioTinto,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Codelco,…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577460" y="1988947"/>
            <a:ext cx="4172585" cy="2473960"/>
            <a:chOff x="4577460" y="1988947"/>
            <a:chExt cx="4172585" cy="24739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7460" y="1988947"/>
              <a:ext cx="2376042" cy="178193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84188" y="2741295"/>
              <a:ext cx="2665603" cy="172135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263" y="866647"/>
            <a:ext cx="738759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KCC</a:t>
            </a:r>
            <a:r>
              <a:rPr spc="10" dirty="0"/>
              <a:t> </a:t>
            </a:r>
            <a:r>
              <a:rPr spc="-5" dirty="0"/>
              <a:t>(Kasese</a:t>
            </a:r>
            <a:r>
              <a:rPr spc="20" dirty="0"/>
              <a:t> </a:t>
            </a:r>
            <a:r>
              <a:rPr spc="-5" dirty="0"/>
              <a:t>Cobalt</a:t>
            </a:r>
            <a:r>
              <a:rPr spc="-25" dirty="0"/>
              <a:t> </a:t>
            </a:r>
            <a:r>
              <a:rPr spc="-5" dirty="0"/>
              <a:t>Company):</a:t>
            </a:r>
            <a:r>
              <a:rPr spc="10" dirty="0"/>
              <a:t> </a:t>
            </a:r>
            <a:r>
              <a:rPr dirty="0"/>
              <a:t>An</a:t>
            </a:r>
            <a:r>
              <a:rPr spc="-5" dirty="0"/>
              <a:t> industrial</a:t>
            </a:r>
            <a:r>
              <a:rPr spc="-30" dirty="0"/>
              <a:t> </a:t>
            </a:r>
            <a:r>
              <a:rPr spc="-5" dirty="0"/>
              <a:t>project</a:t>
            </a:r>
            <a:r>
              <a:rPr spc="-15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spc="-5" dirty="0"/>
              <a:t>cobalt</a:t>
            </a:r>
            <a:r>
              <a:rPr spc="-15" dirty="0"/>
              <a:t> </a:t>
            </a:r>
            <a:r>
              <a:rPr spc="-10" dirty="0"/>
              <a:t>recovery</a:t>
            </a:r>
          </a:p>
          <a:p>
            <a:pPr marL="58419">
              <a:lnSpc>
                <a:spcPct val="100000"/>
              </a:lnSpc>
            </a:pPr>
            <a:r>
              <a:rPr dirty="0"/>
              <a:t>using</a:t>
            </a:r>
            <a:r>
              <a:rPr spc="-25" dirty="0"/>
              <a:t> </a:t>
            </a:r>
            <a:r>
              <a:rPr dirty="0"/>
              <a:t>bioleaching</a:t>
            </a:r>
            <a:r>
              <a:rPr spc="-35" dirty="0"/>
              <a:t> </a:t>
            </a:r>
            <a:r>
              <a:rPr spc="-5" dirty="0"/>
              <a:t>technology</a:t>
            </a:r>
            <a:r>
              <a:rPr spc="-25" dirty="0"/>
              <a:t> </a:t>
            </a:r>
            <a:r>
              <a:rPr spc="-5" dirty="0"/>
              <a:t>as</a:t>
            </a:r>
            <a:r>
              <a:rPr spc="5" dirty="0"/>
              <a:t> </a:t>
            </a:r>
            <a:r>
              <a:rPr spc="-5" dirty="0"/>
              <a:t>an</a:t>
            </a:r>
            <a:r>
              <a:rPr dirty="0"/>
              <a:t> </a:t>
            </a:r>
            <a:r>
              <a:rPr spc="-5" dirty="0"/>
              <a:t>answer</a:t>
            </a:r>
            <a:r>
              <a:rPr spc="-15" dirty="0"/>
              <a:t> </a:t>
            </a:r>
            <a:r>
              <a:rPr spc="-10" dirty="0"/>
              <a:t>to</a:t>
            </a:r>
            <a:r>
              <a:rPr spc="-5" dirty="0"/>
              <a:t> an </a:t>
            </a:r>
            <a:r>
              <a:rPr spc="-10" dirty="0"/>
              <a:t>environmental</a:t>
            </a:r>
            <a:r>
              <a:rPr spc="-20" dirty="0"/>
              <a:t> </a:t>
            </a:r>
            <a:r>
              <a:rPr dirty="0"/>
              <a:t>issue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14417" y="1797176"/>
            <a:ext cx="3496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solidFill>
                  <a:srgbClr val="18184D"/>
                </a:solidFill>
                <a:latin typeface="Calibri"/>
                <a:cs typeface="Calibri"/>
              </a:rPr>
              <a:t>Context:</a:t>
            </a:r>
            <a:r>
              <a:rPr sz="1600" b="1" spc="1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18184D"/>
                </a:solidFill>
                <a:latin typeface="Calibri"/>
                <a:cs typeface="Calibri"/>
              </a:rPr>
              <a:t>Kilembe</a:t>
            </a:r>
            <a:r>
              <a:rPr sz="1600" b="1" spc="-20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8184D"/>
                </a:solidFill>
                <a:latin typeface="Calibri"/>
                <a:cs typeface="Calibri"/>
              </a:rPr>
              <a:t>Mine</a:t>
            </a:r>
            <a:r>
              <a:rPr sz="1600" b="1" spc="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18184D"/>
                </a:solidFill>
                <a:latin typeface="Calibri"/>
                <a:cs typeface="Calibri"/>
              </a:rPr>
              <a:t>-</a:t>
            </a:r>
            <a:r>
              <a:rPr sz="1600" b="1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8184D"/>
                </a:solidFill>
                <a:latin typeface="Calibri"/>
                <a:cs typeface="Calibri"/>
              </a:rPr>
              <a:t>Kasese</a:t>
            </a:r>
            <a:r>
              <a:rPr sz="1600" b="1" spc="5" dirty="0">
                <a:solidFill>
                  <a:srgbClr val="18184D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8184D"/>
                </a:solidFill>
                <a:latin typeface="Calibri"/>
                <a:cs typeface="Calibri"/>
              </a:rPr>
              <a:t>(Uganda)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304800"/>
            <a:ext cx="8382000" cy="387985"/>
          </a:xfrm>
          <a:prstGeom prst="rect">
            <a:avLst/>
          </a:prstGeom>
          <a:solidFill>
            <a:srgbClr val="D9D9D9">
              <a:alpha val="50195"/>
            </a:srgbClr>
          </a:solidFill>
        </p:spPr>
        <p:txBody>
          <a:bodyPr vert="horz" wrap="square" lIns="0" tIns="53975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425"/>
              </a:spcBef>
            </a:pP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Bioleaching</a:t>
            </a:r>
            <a:r>
              <a:rPr sz="18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application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8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mine</a:t>
            </a:r>
            <a:r>
              <a:rPr sz="18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tailings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reprocessing</a:t>
            </a:r>
            <a:r>
              <a:rPr sz="18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and</a:t>
            </a:r>
            <a:r>
              <a:rPr sz="18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Arial"/>
                <a:cs typeface="Arial"/>
              </a:rPr>
              <a:t>metal</a:t>
            </a:r>
            <a:r>
              <a:rPr sz="18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recovery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6680" y="2044064"/>
            <a:ext cx="3275965" cy="138620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401955" indent="-285750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401955" algn="l"/>
                <a:tab pos="402590" algn="l"/>
              </a:tabLst>
            </a:pPr>
            <a:r>
              <a:rPr sz="1200" spc="-5" dirty="0">
                <a:latin typeface="Calibri"/>
                <a:cs typeface="Calibri"/>
              </a:rPr>
              <a:t>Former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Cu</a:t>
            </a:r>
            <a:r>
              <a:rPr sz="1200" dirty="0">
                <a:latin typeface="Calibri"/>
                <a:cs typeface="Calibri"/>
              </a:rPr>
              <a:t> mine -&gt;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1,1 million</a:t>
            </a:r>
            <a:r>
              <a:rPr sz="1200" spc="-5" dirty="0">
                <a:latin typeface="Calibri"/>
                <a:cs typeface="Calibri"/>
              </a:rPr>
              <a:t> tons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tailings</a:t>
            </a:r>
            <a:endParaRPr sz="1200">
              <a:latin typeface="Calibri"/>
              <a:cs typeface="Calibri"/>
            </a:endParaRPr>
          </a:p>
          <a:p>
            <a:pPr marL="401955" indent="-285750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401955" algn="l"/>
                <a:tab pos="402590" algn="l"/>
              </a:tabLst>
            </a:pPr>
            <a:r>
              <a:rPr sz="1200" spc="-5" dirty="0">
                <a:latin typeface="Calibri"/>
                <a:cs typeface="Calibri"/>
              </a:rPr>
              <a:t>Fine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(&lt;200µm)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heavy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material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(d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±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4.5)</a:t>
            </a:r>
            <a:endParaRPr sz="1200">
              <a:latin typeface="Calibri"/>
              <a:cs typeface="Calibri"/>
            </a:endParaRPr>
          </a:p>
          <a:p>
            <a:pPr marL="401955" indent="-285750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401955" algn="l"/>
                <a:tab pos="402590" algn="l"/>
              </a:tabLst>
            </a:pPr>
            <a:r>
              <a:rPr sz="1200" dirty="0">
                <a:latin typeface="Calibri"/>
                <a:cs typeface="Calibri"/>
              </a:rPr>
              <a:t>Pyrite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FeS2: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80%</a:t>
            </a:r>
            <a:endParaRPr sz="1200">
              <a:latin typeface="Calibri"/>
              <a:cs typeface="Calibri"/>
            </a:endParaRPr>
          </a:p>
          <a:p>
            <a:pPr marL="401955" indent="-285750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401955" algn="l"/>
                <a:tab pos="402590" algn="l"/>
              </a:tabLst>
            </a:pPr>
            <a:r>
              <a:rPr sz="1200" dirty="0">
                <a:latin typeface="Calibri"/>
                <a:cs typeface="Calibri"/>
              </a:rPr>
              <a:t>1.38%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cobalt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disseminated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pyrite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lattice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18184D"/>
                </a:solidFill>
                <a:latin typeface="Calibri"/>
                <a:cs typeface="Calibri"/>
              </a:rPr>
              <a:t>Biology: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3465" y="3445002"/>
            <a:ext cx="3495040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marR="91440" indent="-28511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spc="-5" dirty="0">
                <a:latin typeface="Calibri"/>
                <a:cs typeface="Calibri"/>
              </a:rPr>
              <a:t>Identification </a:t>
            </a:r>
            <a:r>
              <a:rPr sz="1200" dirty="0">
                <a:latin typeface="Calibri"/>
                <a:cs typeface="Calibri"/>
              </a:rPr>
              <a:t>of a </a:t>
            </a:r>
            <a:r>
              <a:rPr sz="1200" spc="-5" dirty="0">
                <a:latin typeface="Calibri"/>
                <a:cs typeface="Calibri"/>
              </a:rPr>
              <a:t>biological </a:t>
            </a:r>
            <a:r>
              <a:rPr sz="1200" dirty="0">
                <a:latin typeface="Calibri"/>
                <a:cs typeface="Calibri"/>
              </a:rPr>
              <a:t>activity </a:t>
            </a:r>
            <a:r>
              <a:rPr sz="1200" spc="-5" dirty="0">
                <a:latin typeface="Calibri"/>
                <a:cs typeface="Calibri"/>
              </a:rPr>
              <a:t>around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stockpiles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drainage: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natural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bioleaching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process</a:t>
            </a:r>
            <a:endParaRPr sz="1200">
              <a:latin typeface="Calibri"/>
              <a:cs typeface="Calibri"/>
            </a:endParaRPr>
          </a:p>
          <a:p>
            <a:pPr marL="297180" marR="5080" indent="-285115">
              <a:lnSpc>
                <a:spcPct val="100000"/>
              </a:lnSpc>
              <a:spcBef>
                <a:spcPts val="285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dirty="0">
                <a:latin typeface="Calibri"/>
                <a:cs typeface="Calibri"/>
              </a:rPr>
              <a:t>Mesophile </a:t>
            </a:r>
            <a:r>
              <a:rPr sz="1200" spc="-5" dirty="0">
                <a:latin typeface="Calibri"/>
                <a:cs typeface="Calibri"/>
              </a:rPr>
              <a:t>to </a:t>
            </a:r>
            <a:r>
              <a:rPr sz="1200" spc="-10" dirty="0">
                <a:latin typeface="Calibri"/>
                <a:cs typeface="Calibri"/>
              </a:rPr>
              <a:t>moderate </a:t>
            </a:r>
            <a:r>
              <a:rPr sz="1200" dirty="0">
                <a:latin typeface="Calibri"/>
                <a:cs typeface="Calibri"/>
              </a:rPr>
              <a:t>thermophile </a:t>
            </a:r>
            <a:r>
              <a:rPr sz="1200" spc="-5" dirty="0">
                <a:latin typeface="Calibri"/>
                <a:cs typeface="Calibri"/>
              </a:rPr>
              <a:t>microbial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consortium (</a:t>
            </a:r>
            <a:r>
              <a:rPr sz="1200" i="1" spc="-5" dirty="0">
                <a:latin typeface="Calibri"/>
                <a:cs typeface="Calibri"/>
              </a:rPr>
              <a:t>Leptospirillum ferriphilum</a:t>
            </a:r>
            <a:r>
              <a:rPr sz="1200" spc="-5" dirty="0">
                <a:latin typeface="Calibri"/>
                <a:cs typeface="Calibri"/>
              </a:rPr>
              <a:t>,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Acidithiobacillus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caldus</a:t>
            </a:r>
            <a:r>
              <a:rPr sz="1200" spc="-5" dirty="0">
                <a:latin typeface="Calibri"/>
                <a:cs typeface="Calibri"/>
              </a:rPr>
              <a:t>,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Sulfobacillus</a:t>
            </a:r>
            <a:r>
              <a:rPr sz="1200" i="1" spc="-1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benefaciens</a:t>
            </a:r>
            <a:r>
              <a:rPr sz="1200" spc="-5" dirty="0">
                <a:latin typeface="Calibri"/>
                <a:cs typeface="Calibri"/>
              </a:rPr>
              <a:t>…)</a:t>
            </a:r>
            <a:endParaRPr sz="1200">
              <a:latin typeface="Calibri"/>
              <a:cs typeface="Calibri"/>
            </a:endParaRPr>
          </a:p>
          <a:p>
            <a:pPr marL="297180" marR="54610" indent="-28511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sz="1200" spc="-5" dirty="0">
                <a:latin typeface="Calibri"/>
                <a:cs typeface="Calibri"/>
              </a:rPr>
              <a:t>Preliminary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bioleach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amenability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tests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lab: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more </a:t>
            </a:r>
            <a:r>
              <a:rPr sz="1200" spc="-254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95%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Co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recovery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47052" y="1761998"/>
            <a:ext cx="3898900" cy="3345179"/>
            <a:chOff x="447052" y="1761998"/>
            <a:chExt cx="3898900" cy="3345179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7052" y="1761998"/>
              <a:ext cx="3898900" cy="334492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93152" y="2295525"/>
              <a:ext cx="1905000" cy="838200"/>
            </a:xfrm>
            <a:custGeom>
              <a:avLst/>
              <a:gdLst/>
              <a:ahLst/>
              <a:cxnLst/>
              <a:rect l="l" t="t" r="r" b="b"/>
              <a:pathLst>
                <a:path w="1905000" h="838200">
                  <a:moveTo>
                    <a:pt x="0" y="419100"/>
                  </a:moveTo>
                  <a:lnTo>
                    <a:pt x="8695" y="362218"/>
                  </a:lnTo>
                  <a:lnTo>
                    <a:pt x="34024" y="307666"/>
                  </a:lnTo>
                  <a:lnTo>
                    <a:pt x="74852" y="255942"/>
                  </a:lnTo>
                  <a:lnTo>
                    <a:pt x="130044" y="207546"/>
                  </a:lnTo>
                  <a:lnTo>
                    <a:pt x="162672" y="184751"/>
                  </a:lnTo>
                  <a:lnTo>
                    <a:pt x="198465" y="162975"/>
                  </a:lnTo>
                  <a:lnTo>
                    <a:pt x="237282" y="142280"/>
                  </a:lnTo>
                  <a:lnTo>
                    <a:pt x="278980" y="122729"/>
                  </a:lnTo>
                  <a:lnTo>
                    <a:pt x="323419" y="104384"/>
                  </a:lnTo>
                  <a:lnTo>
                    <a:pt x="370455" y="87306"/>
                  </a:lnTo>
                  <a:lnTo>
                    <a:pt x="419947" y="71560"/>
                  </a:lnTo>
                  <a:lnTo>
                    <a:pt x="471753" y="57206"/>
                  </a:lnTo>
                  <a:lnTo>
                    <a:pt x="525731" y="44307"/>
                  </a:lnTo>
                  <a:lnTo>
                    <a:pt x="581740" y="32926"/>
                  </a:lnTo>
                  <a:lnTo>
                    <a:pt x="639637" y="23125"/>
                  </a:lnTo>
                  <a:lnTo>
                    <a:pt x="699281" y="14966"/>
                  </a:lnTo>
                  <a:lnTo>
                    <a:pt x="760530" y="8512"/>
                  </a:lnTo>
                  <a:lnTo>
                    <a:pt x="823242" y="3824"/>
                  </a:lnTo>
                  <a:lnTo>
                    <a:pt x="887275" y="966"/>
                  </a:lnTo>
                  <a:lnTo>
                    <a:pt x="952487" y="0"/>
                  </a:lnTo>
                  <a:lnTo>
                    <a:pt x="1017699" y="966"/>
                  </a:lnTo>
                  <a:lnTo>
                    <a:pt x="1081732" y="3824"/>
                  </a:lnTo>
                  <a:lnTo>
                    <a:pt x="1144444" y="8512"/>
                  </a:lnTo>
                  <a:lnTo>
                    <a:pt x="1205693" y="14966"/>
                  </a:lnTo>
                  <a:lnTo>
                    <a:pt x="1265338" y="23125"/>
                  </a:lnTo>
                  <a:lnTo>
                    <a:pt x="1323236" y="32926"/>
                  </a:lnTo>
                  <a:lnTo>
                    <a:pt x="1379245" y="44307"/>
                  </a:lnTo>
                  <a:lnTo>
                    <a:pt x="1433224" y="57206"/>
                  </a:lnTo>
                  <a:lnTo>
                    <a:pt x="1485031" y="71560"/>
                  </a:lnTo>
                  <a:lnTo>
                    <a:pt x="1534524" y="87306"/>
                  </a:lnTo>
                  <a:lnTo>
                    <a:pt x="1581561" y="104384"/>
                  </a:lnTo>
                  <a:lnTo>
                    <a:pt x="1626000" y="122729"/>
                  </a:lnTo>
                  <a:lnTo>
                    <a:pt x="1667699" y="142280"/>
                  </a:lnTo>
                  <a:lnTo>
                    <a:pt x="1706516" y="162975"/>
                  </a:lnTo>
                  <a:lnTo>
                    <a:pt x="1742310" y="184751"/>
                  </a:lnTo>
                  <a:lnTo>
                    <a:pt x="1774939" y="207546"/>
                  </a:lnTo>
                  <a:lnTo>
                    <a:pt x="1830132" y="255942"/>
                  </a:lnTo>
                  <a:lnTo>
                    <a:pt x="1870961" y="307666"/>
                  </a:lnTo>
                  <a:lnTo>
                    <a:pt x="1896291" y="362218"/>
                  </a:lnTo>
                  <a:lnTo>
                    <a:pt x="1904987" y="419100"/>
                  </a:lnTo>
                  <a:lnTo>
                    <a:pt x="1902789" y="447786"/>
                  </a:lnTo>
                  <a:lnTo>
                    <a:pt x="1885635" y="503543"/>
                  </a:lnTo>
                  <a:lnTo>
                    <a:pt x="1852413" y="556730"/>
                  </a:lnTo>
                  <a:lnTo>
                    <a:pt x="1804260" y="606846"/>
                  </a:lnTo>
                  <a:lnTo>
                    <a:pt x="1742310" y="653392"/>
                  </a:lnTo>
                  <a:lnTo>
                    <a:pt x="1706516" y="675170"/>
                  </a:lnTo>
                  <a:lnTo>
                    <a:pt x="1667699" y="695867"/>
                  </a:lnTo>
                  <a:lnTo>
                    <a:pt x="1626000" y="715422"/>
                  </a:lnTo>
                  <a:lnTo>
                    <a:pt x="1581561" y="733772"/>
                  </a:lnTo>
                  <a:lnTo>
                    <a:pt x="1534524" y="750854"/>
                  </a:lnTo>
                  <a:lnTo>
                    <a:pt x="1485031" y="766606"/>
                  </a:lnTo>
                  <a:lnTo>
                    <a:pt x="1433224" y="780965"/>
                  </a:lnTo>
                  <a:lnTo>
                    <a:pt x="1379245" y="793869"/>
                  </a:lnTo>
                  <a:lnTo>
                    <a:pt x="1323236" y="805255"/>
                  </a:lnTo>
                  <a:lnTo>
                    <a:pt x="1265338" y="815061"/>
                  </a:lnTo>
                  <a:lnTo>
                    <a:pt x="1205693" y="823224"/>
                  </a:lnTo>
                  <a:lnTo>
                    <a:pt x="1144444" y="829682"/>
                  </a:lnTo>
                  <a:lnTo>
                    <a:pt x="1081732" y="834372"/>
                  </a:lnTo>
                  <a:lnTo>
                    <a:pt x="1017699" y="837232"/>
                  </a:lnTo>
                  <a:lnTo>
                    <a:pt x="952487" y="838200"/>
                  </a:lnTo>
                  <a:lnTo>
                    <a:pt x="887275" y="837232"/>
                  </a:lnTo>
                  <a:lnTo>
                    <a:pt x="823242" y="834372"/>
                  </a:lnTo>
                  <a:lnTo>
                    <a:pt x="760530" y="829682"/>
                  </a:lnTo>
                  <a:lnTo>
                    <a:pt x="699281" y="823224"/>
                  </a:lnTo>
                  <a:lnTo>
                    <a:pt x="639637" y="815061"/>
                  </a:lnTo>
                  <a:lnTo>
                    <a:pt x="581740" y="805255"/>
                  </a:lnTo>
                  <a:lnTo>
                    <a:pt x="525731" y="793869"/>
                  </a:lnTo>
                  <a:lnTo>
                    <a:pt x="471753" y="780965"/>
                  </a:lnTo>
                  <a:lnTo>
                    <a:pt x="419947" y="766606"/>
                  </a:lnTo>
                  <a:lnTo>
                    <a:pt x="370455" y="750854"/>
                  </a:lnTo>
                  <a:lnTo>
                    <a:pt x="323419" y="733772"/>
                  </a:lnTo>
                  <a:lnTo>
                    <a:pt x="278980" y="715422"/>
                  </a:lnTo>
                  <a:lnTo>
                    <a:pt x="237282" y="695867"/>
                  </a:lnTo>
                  <a:lnTo>
                    <a:pt x="198465" y="675170"/>
                  </a:lnTo>
                  <a:lnTo>
                    <a:pt x="162672" y="653392"/>
                  </a:lnTo>
                  <a:lnTo>
                    <a:pt x="130044" y="630597"/>
                  </a:lnTo>
                  <a:lnTo>
                    <a:pt x="74852" y="582203"/>
                  </a:lnTo>
                  <a:lnTo>
                    <a:pt x="34024" y="530489"/>
                  </a:lnTo>
                  <a:lnTo>
                    <a:pt x="8695" y="475954"/>
                  </a:lnTo>
                  <a:lnTo>
                    <a:pt x="0" y="419100"/>
                  </a:lnTo>
                  <a:close/>
                </a:path>
              </a:pathLst>
            </a:custGeom>
            <a:ln w="9525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09015" y="1836673"/>
            <a:ext cx="2186305" cy="23812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635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Calibri"/>
                <a:cs typeface="Calibri"/>
              </a:rPr>
              <a:t>Pollution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the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National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Park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5614" y="4503737"/>
            <a:ext cx="1133475" cy="20827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44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35"/>
              </a:spcBef>
            </a:pPr>
            <a:r>
              <a:rPr sz="1200" dirty="0">
                <a:latin typeface="Calibri"/>
                <a:cs typeface="Calibri"/>
              </a:rPr>
              <a:t>Mi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5" dirty="0">
                <a:latin typeface="Calibri"/>
                <a:cs typeface="Calibri"/>
              </a:rPr>
              <a:t>n</a:t>
            </a:r>
            <a:r>
              <a:rPr sz="1200" dirty="0">
                <a:latin typeface="Calibri"/>
                <a:cs typeface="Calibri"/>
              </a:rPr>
              <a:t>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</a:t>
            </a:r>
            <a:r>
              <a:rPr sz="1200" spc="-10" dirty="0">
                <a:latin typeface="Calibri"/>
                <a:cs typeface="Calibri"/>
              </a:rPr>
              <a:t>t</a:t>
            </a:r>
            <a:r>
              <a:rPr sz="1200" dirty="0">
                <a:latin typeface="Calibri"/>
                <a:cs typeface="Calibri"/>
              </a:rPr>
              <a:t>o</a:t>
            </a:r>
            <a:r>
              <a:rPr sz="1200" spc="-5" dirty="0">
                <a:latin typeface="Calibri"/>
                <a:cs typeface="Calibri"/>
              </a:rPr>
              <a:t>c</a:t>
            </a:r>
            <a:r>
              <a:rPr sz="1200" spc="-10" dirty="0">
                <a:latin typeface="Calibri"/>
                <a:cs typeface="Calibri"/>
              </a:rPr>
              <a:t>k</a:t>
            </a:r>
            <a:r>
              <a:rPr sz="1200" dirty="0">
                <a:latin typeface="Calibri"/>
                <a:cs typeface="Calibri"/>
              </a:rPr>
              <a:t>piles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7359" y="5295341"/>
            <a:ext cx="6690359" cy="1076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95"/>
              </a:spcBef>
              <a:buSzPct val="93750"/>
              <a:buFont typeface="Wingdings"/>
              <a:buChar char=""/>
              <a:tabLst>
                <a:tab pos="203200" algn="l"/>
              </a:tabLst>
            </a:pPr>
            <a:r>
              <a:rPr sz="1600" b="1" spc="-5" dirty="0">
                <a:latin typeface="Calibri"/>
                <a:cs typeface="Calibri"/>
              </a:rPr>
              <a:t>A </a:t>
            </a:r>
            <a:r>
              <a:rPr sz="1600" b="1" spc="-15" dirty="0">
                <a:latin typeface="Calibri"/>
                <a:cs typeface="Calibri"/>
              </a:rPr>
              <a:t>way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to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stop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discharge</a:t>
            </a:r>
            <a:r>
              <a:rPr sz="1600" b="1" spc="3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trail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from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the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KASESE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site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to</a:t>
            </a:r>
            <a:r>
              <a:rPr sz="1600" b="1" spc="-5" dirty="0">
                <a:latin typeface="Calibri"/>
                <a:cs typeface="Calibri"/>
              </a:rPr>
              <a:t> the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Queen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Elisabeth</a:t>
            </a:r>
            <a:endParaRPr sz="1600">
              <a:latin typeface="Calibri"/>
              <a:cs typeface="Calibri"/>
            </a:endParaRPr>
          </a:p>
          <a:p>
            <a:pPr marL="203200">
              <a:lnSpc>
                <a:spcPct val="100000"/>
              </a:lnSpc>
            </a:pPr>
            <a:r>
              <a:rPr sz="1600" b="1" spc="-5" dirty="0">
                <a:latin typeface="Calibri"/>
                <a:cs typeface="Calibri"/>
              </a:rPr>
              <a:t>National</a:t>
            </a:r>
            <a:r>
              <a:rPr sz="1600" b="1" spc="-15" dirty="0">
                <a:latin typeface="Calibri"/>
                <a:cs typeface="Calibri"/>
              </a:rPr>
              <a:t> Park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due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to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runoff</a:t>
            </a:r>
            <a:r>
              <a:rPr sz="1600" b="1" spc="5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and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natural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bioleaching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of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the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concentrate</a:t>
            </a:r>
            <a:endParaRPr sz="1600">
              <a:latin typeface="Calibri"/>
              <a:cs typeface="Calibri"/>
            </a:endParaRPr>
          </a:p>
          <a:p>
            <a:pPr marL="203200" marR="190500" indent="-190500">
              <a:lnSpc>
                <a:spcPct val="100000"/>
              </a:lnSpc>
              <a:spcBef>
                <a:spcPts val="600"/>
              </a:spcBef>
              <a:buSzPct val="93750"/>
              <a:buFont typeface="Wingdings"/>
              <a:buChar char=""/>
              <a:tabLst>
                <a:tab pos="248920" algn="l"/>
              </a:tabLst>
            </a:pPr>
            <a:r>
              <a:rPr sz="1600" b="1" spc="-5" dirty="0">
                <a:latin typeface="Calibri"/>
                <a:cs typeface="Calibri"/>
              </a:rPr>
              <a:t>An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alternative to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technologies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which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are</a:t>
            </a:r>
            <a:r>
              <a:rPr sz="1600" b="1" dirty="0">
                <a:latin typeface="Calibri"/>
                <a:cs typeface="Calibri"/>
              </a:rPr>
              <a:t> air-polluting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(roasting),</a:t>
            </a:r>
            <a:r>
              <a:rPr sz="1600" b="1" spc="3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or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energy </a:t>
            </a:r>
            <a:r>
              <a:rPr sz="1600" b="1" spc="-34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consuming</a:t>
            </a:r>
            <a:r>
              <a:rPr sz="1600" b="1" spc="3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(roasting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and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high-pressure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leaching)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A7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699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What is « Bio-Hydrometallurgy »?</vt:lpstr>
      <vt:lpstr>What is « Bioleaching »?</vt:lpstr>
      <vt:lpstr>Bioleaching/Biooxidation</vt:lpstr>
      <vt:lpstr>Bioleaching/Biooxidation</vt:lpstr>
      <vt:lpstr>Slide 7</vt:lpstr>
      <vt:lpstr>KCC (Kasese Cobalt Company): An industrial project of cobalt recovery using bioleaching technology as an answer to an environmental issue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Guezennec Anne-Gwenaelle</dc:creator>
  <cp:lastModifiedBy>dnr</cp:lastModifiedBy>
  <cp:revision>2</cp:revision>
  <dcterms:created xsi:type="dcterms:W3CDTF">2024-06-25T04:23:01Z</dcterms:created>
  <dcterms:modified xsi:type="dcterms:W3CDTF">2024-06-26T04:09:59Z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2024-06-25T00:00:00Z</vt:filetime>
  </property>
</Properties>
</file>