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87" r:id="rId2"/>
    <p:sldId id="289" r:id="rId3"/>
    <p:sldId id="257" r:id="rId4"/>
    <p:sldId id="258" r:id="rId5"/>
    <p:sldId id="284" r:id="rId6"/>
    <p:sldId id="261" r:id="rId7"/>
    <p:sldId id="262" r:id="rId8"/>
    <p:sldId id="263" r:id="rId9"/>
    <p:sldId id="264" r:id="rId10"/>
    <p:sldId id="265" r:id="rId11"/>
    <p:sldId id="266" r:id="rId12"/>
    <p:sldId id="267" r:id="rId13"/>
    <p:sldId id="268" r:id="rId14"/>
    <p:sldId id="276" r:id="rId15"/>
    <p:sldId id="269" r:id="rId16"/>
    <p:sldId id="270" r:id="rId17"/>
    <p:sldId id="271" r:id="rId18"/>
    <p:sldId id="272" r:id="rId19"/>
    <p:sldId id="273" r:id="rId20"/>
    <p:sldId id="274" r:id="rId21"/>
    <p:sldId id="275" r:id="rId22"/>
    <p:sldId id="279" r:id="rId23"/>
    <p:sldId id="280" r:id="rId24"/>
    <p:sldId id="281" r:id="rId25"/>
    <p:sldId id="282" r:id="rId26"/>
    <p:sldId id="283" r:id="rId27"/>
    <p:sldId id="28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50"/>
    <p:restoredTop sz="94574"/>
  </p:normalViewPr>
  <p:slideViewPr>
    <p:cSldViewPr>
      <p:cViewPr varScale="1">
        <p:scale>
          <a:sx n="68" d="100"/>
          <a:sy n="68" d="100"/>
        </p:scale>
        <p:origin x="-1440"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3CE603E-D8E8-4259-8F01-054122ABA1C3}"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376B5-EF46-414E-BD76-681DF140B4C4}" type="slidenum">
              <a:rPr lang="en-US" smtClean="0"/>
              <a:pPr/>
              <a:t>‹#›</a:t>
            </a:fld>
            <a:endParaRPr lang="en-US"/>
          </a:p>
        </p:txBody>
      </p:sp>
    </p:spTree>
    <p:extLst>
      <p:ext uri="{BB962C8B-B14F-4D97-AF65-F5344CB8AC3E}">
        <p14:creationId xmlns:p14="http://schemas.microsoft.com/office/powerpoint/2010/main" xmlns="" val="636364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CE603E-D8E8-4259-8F01-054122ABA1C3}"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376B5-EF46-414E-BD76-681DF140B4C4}" type="slidenum">
              <a:rPr lang="en-US" smtClean="0"/>
              <a:pPr/>
              <a:t>‹#›</a:t>
            </a:fld>
            <a:endParaRPr lang="en-US"/>
          </a:p>
        </p:txBody>
      </p:sp>
    </p:spTree>
    <p:extLst>
      <p:ext uri="{BB962C8B-B14F-4D97-AF65-F5344CB8AC3E}">
        <p14:creationId xmlns:p14="http://schemas.microsoft.com/office/powerpoint/2010/main" xmlns="" val="2385632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CE603E-D8E8-4259-8F01-054122ABA1C3}"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376B5-EF46-414E-BD76-681DF140B4C4}" type="slidenum">
              <a:rPr lang="en-US" smtClean="0"/>
              <a:pPr/>
              <a:t>‹#›</a:t>
            </a:fld>
            <a:endParaRPr lang="en-US"/>
          </a:p>
        </p:txBody>
      </p:sp>
    </p:spTree>
    <p:extLst>
      <p:ext uri="{BB962C8B-B14F-4D97-AF65-F5344CB8AC3E}">
        <p14:creationId xmlns:p14="http://schemas.microsoft.com/office/powerpoint/2010/main" xmlns="" val="429660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CE603E-D8E8-4259-8F01-054122ABA1C3}"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376B5-EF46-414E-BD76-681DF140B4C4}" type="slidenum">
              <a:rPr lang="en-US" smtClean="0"/>
              <a:pPr/>
              <a:t>‹#›</a:t>
            </a:fld>
            <a:endParaRPr lang="en-US"/>
          </a:p>
        </p:txBody>
      </p:sp>
    </p:spTree>
    <p:extLst>
      <p:ext uri="{BB962C8B-B14F-4D97-AF65-F5344CB8AC3E}">
        <p14:creationId xmlns:p14="http://schemas.microsoft.com/office/powerpoint/2010/main" xmlns="" val="2193847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CE603E-D8E8-4259-8F01-054122ABA1C3}"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B376B5-EF46-414E-BD76-681DF140B4C4}" type="slidenum">
              <a:rPr lang="en-US" smtClean="0"/>
              <a:pPr/>
              <a:t>‹#›</a:t>
            </a:fld>
            <a:endParaRPr lang="en-US"/>
          </a:p>
        </p:txBody>
      </p:sp>
    </p:spTree>
    <p:extLst>
      <p:ext uri="{BB962C8B-B14F-4D97-AF65-F5344CB8AC3E}">
        <p14:creationId xmlns:p14="http://schemas.microsoft.com/office/powerpoint/2010/main" xmlns="" val="1109870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CE603E-D8E8-4259-8F01-054122ABA1C3}"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376B5-EF46-414E-BD76-681DF140B4C4}" type="slidenum">
              <a:rPr lang="en-US" smtClean="0"/>
              <a:pPr/>
              <a:t>‹#›</a:t>
            </a:fld>
            <a:endParaRPr lang="en-US"/>
          </a:p>
        </p:txBody>
      </p:sp>
    </p:spTree>
    <p:extLst>
      <p:ext uri="{BB962C8B-B14F-4D97-AF65-F5344CB8AC3E}">
        <p14:creationId xmlns:p14="http://schemas.microsoft.com/office/powerpoint/2010/main" xmlns="" val="489292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CE603E-D8E8-4259-8F01-054122ABA1C3}" type="datetimeFigureOut">
              <a:rPr lang="en-US" smtClean="0"/>
              <a:pPr/>
              <a:t>6/26/2024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B376B5-EF46-414E-BD76-681DF140B4C4}" type="slidenum">
              <a:rPr lang="en-US" smtClean="0"/>
              <a:pPr/>
              <a:t>‹#›</a:t>
            </a:fld>
            <a:endParaRPr lang="en-US"/>
          </a:p>
        </p:txBody>
      </p:sp>
    </p:spTree>
    <p:extLst>
      <p:ext uri="{BB962C8B-B14F-4D97-AF65-F5344CB8AC3E}">
        <p14:creationId xmlns:p14="http://schemas.microsoft.com/office/powerpoint/2010/main" xmlns="" val="3308657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CE603E-D8E8-4259-8F01-054122ABA1C3}" type="datetimeFigureOut">
              <a:rPr lang="en-US" smtClean="0"/>
              <a:pPr/>
              <a:t>6/26/2024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B376B5-EF46-414E-BD76-681DF140B4C4}" type="slidenum">
              <a:rPr lang="en-US" smtClean="0"/>
              <a:pPr/>
              <a:t>‹#›</a:t>
            </a:fld>
            <a:endParaRPr lang="en-US"/>
          </a:p>
        </p:txBody>
      </p:sp>
    </p:spTree>
    <p:extLst>
      <p:ext uri="{BB962C8B-B14F-4D97-AF65-F5344CB8AC3E}">
        <p14:creationId xmlns:p14="http://schemas.microsoft.com/office/powerpoint/2010/main" xmlns="" val="971872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E603E-D8E8-4259-8F01-054122ABA1C3}" type="datetimeFigureOut">
              <a:rPr lang="en-US" smtClean="0"/>
              <a:pPr/>
              <a:t>6/26/2024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B376B5-EF46-414E-BD76-681DF140B4C4}" type="slidenum">
              <a:rPr lang="en-US" smtClean="0"/>
              <a:pPr/>
              <a:t>‹#›</a:t>
            </a:fld>
            <a:endParaRPr lang="en-US"/>
          </a:p>
        </p:txBody>
      </p:sp>
    </p:spTree>
    <p:extLst>
      <p:ext uri="{BB962C8B-B14F-4D97-AF65-F5344CB8AC3E}">
        <p14:creationId xmlns:p14="http://schemas.microsoft.com/office/powerpoint/2010/main" xmlns="" val="2573315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CE603E-D8E8-4259-8F01-054122ABA1C3}"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376B5-EF46-414E-BD76-681DF140B4C4}" type="slidenum">
              <a:rPr lang="en-US" smtClean="0"/>
              <a:pPr/>
              <a:t>‹#›</a:t>
            </a:fld>
            <a:endParaRPr lang="en-US"/>
          </a:p>
        </p:txBody>
      </p:sp>
    </p:spTree>
    <p:extLst>
      <p:ext uri="{BB962C8B-B14F-4D97-AF65-F5344CB8AC3E}">
        <p14:creationId xmlns:p14="http://schemas.microsoft.com/office/powerpoint/2010/main" xmlns="" val="1553181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CE603E-D8E8-4259-8F01-054122ABA1C3}"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B376B5-EF46-414E-BD76-681DF140B4C4}" type="slidenum">
              <a:rPr lang="en-US" smtClean="0"/>
              <a:pPr/>
              <a:t>‹#›</a:t>
            </a:fld>
            <a:endParaRPr lang="en-US"/>
          </a:p>
        </p:txBody>
      </p:sp>
    </p:spTree>
    <p:extLst>
      <p:ext uri="{BB962C8B-B14F-4D97-AF65-F5344CB8AC3E}">
        <p14:creationId xmlns:p14="http://schemas.microsoft.com/office/powerpoint/2010/main" xmlns="" val="1616149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E603E-D8E8-4259-8F01-054122ABA1C3}" type="datetimeFigureOut">
              <a:rPr lang="en-US" smtClean="0"/>
              <a:pPr/>
              <a:t>6/26/2024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B376B5-EF46-414E-BD76-681DF140B4C4}" type="slidenum">
              <a:rPr lang="en-US" smtClean="0"/>
              <a:pPr/>
              <a:t>‹#›</a:t>
            </a:fld>
            <a:endParaRPr lang="en-US"/>
          </a:p>
        </p:txBody>
      </p:sp>
    </p:spTree>
    <p:extLst>
      <p:ext uri="{BB962C8B-B14F-4D97-AF65-F5344CB8AC3E}">
        <p14:creationId xmlns:p14="http://schemas.microsoft.com/office/powerpoint/2010/main" xmlns="" val="43377758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n-lVxNjfei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Genetic_recombination" TargetMode="External"/><Relationship Id="rId7" Type="http://schemas.openxmlformats.org/officeDocument/2006/relationships/hyperlink" Target="https://en.wikipedia.org/wiki/Nucleotide" TargetMode="External"/><Relationship Id="rId2" Type="http://schemas.openxmlformats.org/officeDocument/2006/relationships/hyperlink" Target="https://en.wikipedia.org/wiki/DNA" TargetMode="External"/><Relationship Id="rId1" Type="http://schemas.openxmlformats.org/officeDocument/2006/relationships/slideLayout" Target="../slideLayouts/slideLayout2.xml"/><Relationship Id="rId6" Type="http://schemas.openxmlformats.org/officeDocument/2006/relationships/hyperlink" Target="https://en.wikipedia.org/wiki/Genome" TargetMode="External"/><Relationship Id="rId5" Type="http://schemas.openxmlformats.org/officeDocument/2006/relationships/hyperlink" Target="https://en.wikipedia.org/wiki/DNA_sequence" TargetMode="External"/><Relationship Id="rId4" Type="http://schemas.openxmlformats.org/officeDocument/2006/relationships/hyperlink" Target="https://en.wikipedia.org/wiki/Molecular_clonin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Palindromic_sequence" TargetMode="External"/><Relationship Id="rId2" Type="http://schemas.openxmlformats.org/officeDocument/2006/relationships/hyperlink" Target="https://en.wikipedia.org/wiki/Chimera_(mythology)" TargetMode="External"/><Relationship Id="rId1" Type="http://schemas.openxmlformats.org/officeDocument/2006/relationships/slideLayout" Target="../slideLayouts/slideLayout2.xml"/><Relationship Id="rId4" Type="http://schemas.openxmlformats.org/officeDocument/2006/relationships/hyperlink" Target="https://en.wikipedia.org/wiki/Sticky_and_blunt_end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8"/>
          <p:cNvPicPr>
            <a:picLocks noChangeAspect="1" noChangeArrowheads="1"/>
          </p:cNvPicPr>
          <p:nvPr/>
        </p:nvPicPr>
        <p:blipFill>
          <a:blip r:embed="rId2"/>
          <a:srcRect/>
          <a:stretch>
            <a:fillRect/>
          </a:stretch>
        </p:blipFill>
        <p:spPr bwMode="auto">
          <a:xfrm>
            <a:off x="688975" y="925513"/>
            <a:ext cx="8007350" cy="3011487"/>
          </a:xfrm>
          <a:prstGeom prst="rect">
            <a:avLst/>
          </a:prstGeom>
          <a:noFill/>
          <a:ln w="9525">
            <a:noFill/>
            <a:miter lim="800000"/>
            <a:headEnd/>
            <a:tailEnd/>
          </a:ln>
        </p:spPr>
      </p:pic>
      <p:sp>
        <p:nvSpPr>
          <p:cNvPr id="2" name="Rectangle 1"/>
          <p:cNvSpPr/>
          <p:nvPr/>
        </p:nvSpPr>
        <p:spPr>
          <a:xfrm>
            <a:off x="1960563" y="3727450"/>
            <a:ext cx="5735637" cy="17589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r>
              <a:rPr lang="en-IN" sz="2400" i="1" dirty="0">
                <a:solidFill>
                  <a:schemeClr val="tx1"/>
                </a:solidFill>
              </a:rPr>
              <a:t>Presented By: </a:t>
            </a:r>
          </a:p>
          <a:p>
            <a:pPr algn="ctr">
              <a:defRPr/>
            </a:pPr>
            <a:r>
              <a:rPr lang="en-IN" sz="2400" dirty="0">
                <a:solidFill>
                  <a:schemeClr val="tx1"/>
                </a:solidFill>
              </a:rPr>
              <a:t>P D R SATISH </a:t>
            </a:r>
          </a:p>
          <a:p>
            <a:pPr algn="ctr">
              <a:defRPr/>
            </a:pPr>
            <a:r>
              <a:rPr lang="en-IN" sz="2400" dirty="0">
                <a:solidFill>
                  <a:schemeClr val="tx1"/>
                </a:solidFill>
              </a:rPr>
              <a:t>ASSISTANT PROFESSOR </a:t>
            </a:r>
          </a:p>
          <a:p>
            <a:pPr algn="ctr">
              <a:defRPr/>
            </a:pPr>
            <a:endParaRPr lang="en-IN"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Isolation</a:t>
            </a:r>
          </a:p>
        </p:txBody>
      </p:sp>
      <p:sp>
        <p:nvSpPr>
          <p:cNvPr id="3" name="Content Placeholder 2"/>
          <p:cNvSpPr>
            <a:spLocks noGrp="1"/>
          </p:cNvSpPr>
          <p:nvPr>
            <p:ph idx="1"/>
          </p:nvPr>
        </p:nvSpPr>
        <p:spPr/>
        <p:txBody>
          <a:bodyPr/>
          <a:lstStyle/>
          <a:p>
            <a:r>
              <a:rPr lang="en-US" dirty="0"/>
              <a:t>The first step in making recombinant DNA is to isolate </a:t>
            </a:r>
            <a:r>
              <a:rPr lang="en-US" dirty="0" err="1"/>
              <a:t>donar</a:t>
            </a:r>
            <a:r>
              <a:rPr lang="en-US" dirty="0"/>
              <a:t> and vector DNA. The procedure used for obtaining vector DNA depends on the nature of the vector. Bacterial plasmids are commonly used vectors, and these plasmids must be purified away from the bacterial genomics DNA.</a:t>
            </a:r>
          </a:p>
        </p:txBody>
      </p:sp>
    </p:spTree>
    <p:extLst>
      <p:ext uri="{BB962C8B-B14F-4D97-AF65-F5344CB8AC3E}">
        <p14:creationId xmlns:p14="http://schemas.microsoft.com/office/powerpoint/2010/main" xmlns="" val="3080001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Ultracentrifugation</a:t>
            </a:r>
          </a:p>
        </p:txBody>
      </p:sp>
      <p:sp>
        <p:nvSpPr>
          <p:cNvPr id="3" name="Content Placeholder 2"/>
          <p:cNvSpPr>
            <a:spLocks noGrp="1"/>
          </p:cNvSpPr>
          <p:nvPr>
            <p:ph idx="1"/>
          </p:nvPr>
        </p:nvSpPr>
        <p:spPr/>
        <p:txBody>
          <a:bodyPr>
            <a:normAutofit lnSpcReduction="10000"/>
          </a:bodyPr>
          <a:lstStyle/>
          <a:p>
            <a:r>
              <a:rPr lang="en-US" dirty="0"/>
              <a:t>A protocol for extracting plasmids DNA can be achieved by ultracentrifugation Plasmids DNA forms a distinct band after ultracentrifugation in a cesium chloride density gradient containing </a:t>
            </a:r>
            <a:r>
              <a:rPr lang="en-US" dirty="0" err="1"/>
              <a:t>ethidium</a:t>
            </a:r>
            <a:r>
              <a:rPr lang="en-US" dirty="0"/>
              <a:t> bromide. The plasmid band is collected by punching a hole in the plastic centrifuge tube.</a:t>
            </a:r>
          </a:p>
          <a:p>
            <a:r>
              <a:rPr lang="en-US" dirty="0">
                <a:hlinkClick r:id="rId2"/>
              </a:rPr>
              <a:t>https://www.youtube.com/watch?v=n-lVxNjfeio</a:t>
            </a:r>
            <a:endParaRPr lang="en-US" dirty="0"/>
          </a:p>
          <a:p>
            <a:endParaRPr lang="en-US" dirty="0"/>
          </a:p>
        </p:txBody>
      </p:sp>
    </p:spTree>
    <p:extLst>
      <p:ext uri="{BB962C8B-B14F-4D97-AF65-F5344CB8AC3E}">
        <p14:creationId xmlns:p14="http://schemas.microsoft.com/office/powerpoint/2010/main" xmlns="" val="1013853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Alkaline </a:t>
            </a:r>
            <a:r>
              <a:rPr lang="en-US" dirty="0" err="1"/>
              <a:t>Lysis</a:t>
            </a:r>
            <a:endParaRPr lang="en-US" dirty="0"/>
          </a:p>
        </p:txBody>
      </p:sp>
      <p:sp>
        <p:nvSpPr>
          <p:cNvPr id="3" name="Content Placeholder 2"/>
          <p:cNvSpPr>
            <a:spLocks noGrp="1"/>
          </p:cNvSpPr>
          <p:nvPr>
            <p:ph idx="1"/>
          </p:nvPr>
        </p:nvSpPr>
        <p:spPr/>
        <p:txBody>
          <a:bodyPr/>
          <a:lstStyle/>
          <a:p>
            <a:r>
              <a:rPr lang="en-US" dirty="0"/>
              <a:t>Another protocol relies on the observation that, at a specific alkaline pH, bacterial genomic DNA denatures but plasmids do not. Subsequent neutralization precipitates the genomic DNA, but plasmids stay in solution. Phages can also be used as vectors for cloning DNA in bacterial systems. Phage DNA is isolated from a pure suspension of phages recovered from a phage lysate.</a:t>
            </a:r>
          </a:p>
        </p:txBody>
      </p:sp>
    </p:spTree>
    <p:extLst>
      <p:ext uri="{BB962C8B-B14F-4D97-AF65-F5344CB8AC3E}">
        <p14:creationId xmlns:p14="http://schemas.microsoft.com/office/powerpoint/2010/main" xmlns="" val="695945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Cutting DNA </a:t>
            </a:r>
          </a:p>
        </p:txBody>
      </p:sp>
      <p:sp>
        <p:nvSpPr>
          <p:cNvPr id="3" name="Content Placeholder 2"/>
          <p:cNvSpPr>
            <a:spLocks noGrp="1"/>
          </p:cNvSpPr>
          <p:nvPr>
            <p:ph idx="1"/>
          </p:nvPr>
        </p:nvSpPr>
        <p:spPr/>
        <p:txBody>
          <a:bodyPr/>
          <a:lstStyle/>
          <a:p>
            <a:r>
              <a:rPr lang="en-US" dirty="0"/>
              <a:t>The restriction enzymes </a:t>
            </a:r>
            <a:r>
              <a:rPr lang="en-US" dirty="0" err="1"/>
              <a:t>EcoRi</a:t>
            </a:r>
            <a:r>
              <a:rPr lang="en-US" dirty="0"/>
              <a:t> cuts a circular DNA molecule bearing one target sequence, resulting in a linear molecule with single </a:t>
            </a:r>
            <a:r>
              <a:rPr lang="en-US"/>
              <a:t>stranded sticky ends.</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362200" y="4267200"/>
            <a:ext cx="4419600" cy="1600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51389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tretch>
            <a:fillRect/>
          </a:stretch>
        </p:blipFill>
        <p:spPr bwMode="auto">
          <a:xfrm>
            <a:off x="250576" y="609600"/>
            <a:ext cx="7445624" cy="56057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438835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Insertion</a:t>
            </a:r>
          </a:p>
        </p:txBody>
      </p:sp>
      <p:sp>
        <p:nvSpPr>
          <p:cNvPr id="3" name="Content Placeholder 2"/>
          <p:cNvSpPr>
            <a:spLocks noGrp="1"/>
          </p:cNvSpPr>
          <p:nvPr>
            <p:ph idx="1"/>
          </p:nvPr>
        </p:nvSpPr>
        <p:spPr/>
        <p:txBody>
          <a:bodyPr>
            <a:normAutofit lnSpcReduction="10000"/>
          </a:bodyPr>
          <a:lstStyle/>
          <a:p>
            <a:r>
              <a:rPr lang="en-US" dirty="0"/>
              <a:t>Choosing a gene Cloning Vector</a:t>
            </a:r>
          </a:p>
          <a:p>
            <a:r>
              <a:rPr lang="en-US" dirty="0"/>
              <a:t>A vector is any DNA molecule which is capable of multiplying inside the host to which our gene of interest is integrated for cloning. In this process restriction enzyme function as scissors for cutting the DNA molecule. Ligase enzyme is the joining enzyme that join the vector DNA with the gene of interest this will produce the recombinant DNA.</a:t>
            </a:r>
          </a:p>
        </p:txBody>
      </p:sp>
    </p:spTree>
    <p:extLst>
      <p:ext uri="{BB962C8B-B14F-4D97-AF65-F5344CB8AC3E}">
        <p14:creationId xmlns:p14="http://schemas.microsoft.com/office/powerpoint/2010/main" xmlns="" val="1814339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Introducing Vector DNA into Host Cell</a:t>
            </a:r>
          </a:p>
        </p:txBody>
      </p:sp>
      <p:sp>
        <p:nvSpPr>
          <p:cNvPr id="3" name="Content Placeholder 2"/>
          <p:cNvSpPr>
            <a:spLocks noGrp="1"/>
          </p:cNvSpPr>
          <p:nvPr>
            <p:ph idx="1"/>
          </p:nvPr>
        </p:nvSpPr>
        <p:spPr/>
        <p:txBody>
          <a:bodyPr>
            <a:normAutofit fontScale="92500" lnSpcReduction="10000"/>
          </a:bodyPr>
          <a:lstStyle/>
          <a:p>
            <a:r>
              <a:rPr lang="en-US" dirty="0"/>
              <a:t>Plasmid Vector</a:t>
            </a:r>
          </a:p>
          <a:p>
            <a:r>
              <a:rPr lang="en-US" dirty="0"/>
              <a:t>The vector is added to a flask containing a culture of </a:t>
            </a:r>
            <a:r>
              <a:rPr lang="en-US" dirty="0" err="1"/>
              <a:t>E.coli</a:t>
            </a:r>
            <a:r>
              <a:rPr lang="en-US" dirty="0"/>
              <a:t>.</a:t>
            </a:r>
          </a:p>
          <a:p>
            <a:r>
              <a:rPr lang="en-US" dirty="0"/>
              <a:t>Calcium ions usually in the form of calcium chloride are added to the flask followed by a brief heat shock.</a:t>
            </a:r>
          </a:p>
          <a:p>
            <a:r>
              <a:rPr lang="en-US" dirty="0"/>
              <a:t>This allows holes to briefly appear in the cell surface membrane of the </a:t>
            </a:r>
            <a:r>
              <a:rPr lang="en-US" dirty="0" err="1"/>
              <a:t>E.coli</a:t>
            </a:r>
            <a:r>
              <a:rPr lang="en-US" dirty="0"/>
              <a:t> making it permeable to DNA and allowing the plasmids to enter.</a:t>
            </a:r>
          </a:p>
        </p:txBody>
      </p:sp>
    </p:spTree>
    <p:extLst>
      <p:ext uri="{BB962C8B-B14F-4D97-AF65-F5344CB8AC3E}">
        <p14:creationId xmlns:p14="http://schemas.microsoft.com/office/powerpoint/2010/main" xmlns="" val="1285757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Phage Vectors </a:t>
            </a:r>
          </a:p>
        </p:txBody>
      </p:sp>
      <p:sp>
        <p:nvSpPr>
          <p:cNvPr id="3" name="Content Placeholder 2"/>
          <p:cNvSpPr>
            <a:spLocks noGrp="1"/>
          </p:cNvSpPr>
          <p:nvPr>
            <p:ph idx="1"/>
          </p:nvPr>
        </p:nvSpPr>
        <p:spPr/>
        <p:txBody>
          <a:bodyPr/>
          <a:lstStyle/>
          <a:p>
            <a:r>
              <a:rPr lang="en-US" dirty="0"/>
              <a:t>Introduced by infection of bacterial lawn growing on an agar plate.</a:t>
            </a:r>
          </a:p>
          <a:p>
            <a:r>
              <a:rPr lang="en-US" dirty="0"/>
              <a:t>The culture or growth of viruses is made more difficult than the culture of bacteria or fungi by the fact that viruses will only grow.</a:t>
            </a:r>
          </a:p>
        </p:txBody>
      </p:sp>
    </p:spTree>
    <p:extLst>
      <p:ext uri="{BB962C8B-B14F-4D97-AF65-F5344CB8AC3E}">
        <p14:creationId xmlns:p14="http://schemas.microsoft.com/office/powerpoint/2010/main" xmlns="" val="1634887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Placing the Gene in the vector.</a:t>
            </a:r>
          </a:p>
        </p:txBody>
      </p:sp>
      <p:sp>
        <p:nvSpPr>
          <p:cNvPr id="3" name="Content Placeholder 2"/>
          <p:cNvSpPr>
            <a:spLocks noGrp="1"/>
          </p:cNvSpPr>
          <p:nvPr>
            <p:ph idx="1"/>
          </p:nvPr>
        </p:nvSpPr>
        <p:spPr/>
        <p:txBody>
          <a:bodyPr>
            <a:normAutofit lnSpcReduction="10000"/>
          </a:bodyPr>
          <a:lstStyle/>
          <a:p>
            <a:r>
              <a:rPr lang="en-US" dirty="0"/>
              <a:t>Plasmid DNA </a:t>
            </a:r>
          </a:p>
          <a:p>
            <a:r>
              <a:rPr lang="en-US" dirty="0"/>
              <a:t>DNA molecule are small and can be easily separated based on the size.</a:t>
            </a:r>
          </a:p>
          <a:p>
            <a:r>
              <a:rPr lang="en-US" dirty="0"/>
              <a:t>Bacterial cells are broken open and chromosomal DNA is centrifuged down.</a:t>
            </a:r>
          </a:p>
          <a:p>
            <a:r>
              <a:rPr lang="en-US" dirty="0"/>
              <a:t>This leaves the plasmid DNA in the liquid above the pellet.</a:t>
            </a:r>
          </a:p>
          <a:p>
            <a:r>
              <a:rPr lang="en-US" dirty="0"/>
              <a:t>The plasmid are purified before cutting with a restriction enzyme.</a:t>
            </a:r>
          </a:p>
        </p:txBody>
      </p:sp>
    </p:spTree>
    <p:extLst>
      <p:ext uri="{BB962C8B-B14F-4D97-AF65-F5344CB8AC3E}">
        <p14:creationId xmlns:p14="http://schemas.microsoft.com/office/powerpoint/2010/main" xmlns="" val="3312520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a:t>
            </a:r>
          </a:p>
        </p:txBody>
      </p:sp>
      <p:sp>
        <p:nvSpPr>
          <p:cNvPr id="3" name="Content Placeholder 2"/>
          <p:cNvSpPr>
            <a:spLocks noGrp="1"/>
          </p:cNvSpPr>
          <p:nvPr>
            <p:ph idx="1"/>
          </p:nvPr>
        </p:nvSpPr>
        <p:spPr/>
        <p:txBody>
          <a:bodyPr/>
          <a:lstStyle/>
          <a:p>
            <a:r>
              <a:rPr lang="en-US" dirty="0"/>
              <a:t>Restriction fragments from </a:t>
            </a:r>
            <a:r>
              <a:rPr lang="en-US" dirty="0" err="1"/>
              <a:t>donar</a:t>
            </a:r>
            <a:r>
              <a:rPr lang="en-US" dirty="0"/>
              <a:t> DNA are mixed with plasmid DNA and joined by their sticky ends, the initial attraction is due to the hydrogen bonds, but the sugar phosphate backbone is then joined using and enzyme called DNA ligase.</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172200" y="4572000"/>
            <a:ext cx="2466975" cy="1847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59164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685800"/>
            <a:ext cx="6400800" cy="4953000"/>
          </a:xfrm>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1981200" y="2590800"/>
            <a:ext cx="5638800" cy="1754326"/>
          </a:xfrm>
          <a:prstGeom prst="rect">
            <a:avLst/>
          </a:prstGeom>
          <a:noFill/>
        </p:spPr>
        <p:txBody>
          <a:bodyPr wrap="square" rtlCol="0">
            <a:spAutoFit/>
          </a:bodyPr>
          <a:lstStyle/>
          <a:p>
            <a:pPr algn="ctr"/>
            <a:r>
              <a:rPr lang="en-US" sz="5400" b="1" dirty="0">
                <a:solidFill>
                  <a:srgbClr val="FFFF00"/>
                </a:solidFill>
              </a:rPr>
              <a:t>RECOMBINANT DNA</a:t>
            </a: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562600" y="4648200"/>
            <a:ext cx="3086100" cy="1743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608726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of use of Recombinant DNA Technology</a:t>
            </a:r>
          </a:p>
        </p:txBody>
      </p:sp>
      <p:sp>
        <p:nvSpPr>
          <p:cNvPr id="3" name="Content Placeholder 2"/>
          <p:cNvSpPr>
            <a:spLocks noGrp="1"/>
          </p:cNvSpPr>
          <p:nvPr>
            <p:ph idx="1"/>
          </p:nvPr>
        </p:nvSpPr>
        <p:spPr/>
        <p:txBody>
          <a:bodyPr>
            <a:normAutofit/>
          </a:bodyPr>
          <a:lstStyle/>
          <a:p>
            <a:r>
              <a:rPr lang="en-US" dirty="0"/>
              <a:t>Insulin Production</a:t>
            </a:r>
          </a:p>
          <a:p>
            <a:r>
              <a:rPr lang="en-US" dirty="0"/>
              <a:t>The DNA for insulin is first isolated</a:t>
            </a:r>
          </a:p>
          <a:p>
            <a:r>
              <a:rPr lang="en-US" dirty="0"/>
              <a:t>A plasmid made of DNA is removed from a bacterial cell</a:t>
            </a:r>
          </a:p>
          <a:p>
            <a:r>
              <a:rPr lang="en-US" dirty="0"/>
              <a:t>A restriction enzyme cuts the plasmid DNA open, leaving sticky ends.</a:t>
            </a:r>
          </a:p>
          <a:p>
            <a:r>
              <a:rPr lang="en-US" dirty="0"/>
              <a:t>The insulin gene, with complementary sticky ends is added.</a:t>
            </a:r>
          </a:p>
        </p:txBody>
      </p:sp>
    </p:spTree>
    <p:extLst>
      <p:ext uri="{BB962C8B-B14F-4D97-AF65-F5344CB8AC3E}">
        <p14:creationId xmlns:p14="http://schemas.microsoft.com/office/powerpoint/2010/main" xmlns="" val="3649888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of Use of Recombinant DNA Technology</a:t>
            </a:r>
          </a:p>
        </p:txBody>
      </p:sp>
      <p:sp>
        <p:nvSpPr>
          <p:cNvPr id="3" name="Content Placeholder 2"/>
          <p:cNvSpPr>
            <a:spLocks noGrp="1"/>
          </p:cNvSpPr>
          <p:nvPr>
            <p:ph idx="1"/>
          </p:nvPr>
        </p:nvSpPr>
        <p:spPr/>
        <p:txBody>
          <a:bodyPr>
            <a:normAutofit fontScale="92500" lnSpcReduction="10000"/>
          </a:bodyPr>
          <a:lstStyle/>
          <a:p>
            <a:r>
              <a:rPr lang="en-US" dirty="0"/>
              <a:t>DNA ligase enzyme splices (joins) together the plasmid DNA and the insulin DNA.</a:t>
            </a:r>
          </a:p>
          <a:p>
            <a:r>
              <a:rPr lang="en-US" dirty="0"/>
              <a:t>The plasmid (now genetically modified) is inserted back into the bacterium.</a:t>
            </a:r>
          </a:p>
          <a:p>
            <a:r>
              <a:rPr lang="en-US" dirty="0"/>
              <a:t>The bacterium host cell, divides and produces copies of the plasmid.</a:t>
            </a:r>
          </a:p>
          <a:p>
            <a:r>
              <a:rPr lang="en-US" dirty="0"/>
              <a:t> The Bacterium makes human insulin using the gene in the plasmid.</a:t>
            </a:r>
          </a:p>
          <a:p>
            <a:r>
              <a:rPr lang="en-US" dirty="0"/>
              <a:t>The insulin is extracted from the bacterial culture.</a:t>
            </a:r>
          </a:p>
        </p:txBody>
      </p:sp>
    </p:spTree>
    <p:extLst>
      <p:ext uri="{BB962C8B-B14F-4D97-AF65-F5344CB8AC3E}">
        <p14:creationId xmlns:p14="http://schemas.microsoft.com/office/powerpoint/2010/main" xmlns="" val="4169302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tretch>
            <a:fillRect/>
          </a:stretch>
        </p:blipFill>
        <p:spPr bwMode="auto">
          <a:xfrm>
            <a:off x="914400" y="76200"/>
            <a:ext cx="6019799" cy="63540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5486400" y="4742811"/>
            <a:ext cx="2667000" cy="1754326"/>
          </a:xfrm>
          <a:prstGeom prst="rect">
            <a:avLst/>
          </a:prstGeom>
          <a:noFill/>
        </p:spPr>
        <p:txBody>
          <a:bodyPr wrap="square" rtlCol="0">
            <a:spAutoFit/>
          </a:bodyPr>
          <a:lstStyle/>
          <a:p>
            <a:pPr algn="ctr"/>
            <a:r>
              <a:rPr lang="en-US" sz="5400" dirty="0"/>
              <a:t>Joining DNA</a:t>
            </a:r>
          </a:p>
        </p:txBody>
      </p:sp>
    </p:spTree>
    <p:extLst>
      <p:ext uri="{BB962C8B-B14F-4D97-AF65-F5344CB8AC3E}">
        <p14:creationId xmlns:p14="http://schemas.microsoft.com/office/powerpoint/2010/main" xmlns="" val="9922325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tretch>
            <a:fillRect/>
          </a:stretch>
        </p:blipFill>
        <p:spPr bwMode="auto">
          <a:xfrm>
            <a:off x="-66062" y="381000"/>
            <a:ext cx="8524262" cy="63998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6103706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tretch>
            <a:fillRect/>
          </a:stretch>
        </p:blipFill>
        <p:spPr bwMode="auto">
          <a:xfrm>
            <a:off x="457200" y="1955990"/>
            <a:ext cx="8229600" cy="38143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4191000" y="1143000"/>
            <a:ext cx="3886200" cy="523220"/>
          </a:xfrm>
          <a:prstGeom prst="rect">
            <a:avLst/>
          </a:prstGeom>
          <a:noFill/>
        </p:spPr>
        <p:txBody>
          <a:bodyPr wrap="square" rtlCol="0">
            <a:spAutoFit/>
          </a:bodyPr>
          <a:lstStyle/>
          <a:p>
            <a:r>
              <a:rPr lang="en-US" sz="2800" dirty="0"/>
              <a:t>Production of an Insulin</a:t>
            </a:r>
          </a:p>
        </p:txBody>
      </p:sp>
    </p:spTree>
    <p:extLst>
      <p:ext uri="{BB962C8B-B14F-4D97-AF65-F5344CB8AC3E}">
        <p14:creationId xmlns:p14="http://schemas.microsoft.com/office/powerpoint/2010/main" xmlns="" val="1483447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Applications</a:t>
            </a:r>
          </a:p>
        </p:txBody>
      </p:sp>
      <p:sp>
        <p:nvSpPr>
          <p:cNvPr id="3" name="Content Placeholder 2"/>
          <p:cNvSpPr>
            <a:spLocks noGrp="1"/>
          </p:cNvSpPr>
          <p:nvPr>
            <p:ph idx="1"/>
          </p:nvPr>
        </p:nvSpPr>
        <p:spPr>
          <a:xfrm>
            <a:off x="457200" y="1143000"/>
            <a:ext cx="8229600" cy="5562600"/>
          </a:xfrm>
        </p:spPr>
        <p:txBody>
          <a:bodyPr>
            <a:normAutofit fontScale="77500" lnSpcReduction="20000"/>
          </a:bodyPr>
          <a:lstStyle/>
          <a:p>
            <a:r>
              <a:rPr lang="en-US" sz="3600" dirty="0">
                <a:latin typeface="Times New Roman" charset="0"/>
                <a:ea typeface="Times New Roman" charset="0"/>
                <a:cs typeface="Times New Roman" charset="0"/>
              </a:rPr>
              <a:t>Preparation of gene maps.</a:t>
            </a:r>
          </a:p>
          <a:p>
            <a:r>
              <a:rPr lang="en-US" sz="3600" dirty="0">
                <a:latin typeface="Times New Roman" charset="0"/>
                <a:ea typeface="Times New Roman" charset="0"/>
                <a:cs typeface="Times New Roman" charset="0"/>
              </a:rPr>
              <a:t>In revealing details of various infections, diseases such as "inborn errors of metabolism."</a:t>
            </a:r>
          </a:p>
          <a:p>
            <a:r>
              <a:rPr lang="en-US" sz="3600" dirty="0">
                <a:latin typeface="Times New Roman" charset="0"/>
                <a:ea typeface="Times New Roman" charset="0"/>
                <a:cs typeface="Times New Roman" charset="0"/>
              </a:rPr>
              <a:t>Finding out the complete nucleotide sequence of genome of an organism and identification of genes.</a:t>
            </a:r>
          </a:p>
          <a:p>
            <a:r>
              <a:rPr lang="en-US" sz="3600" dirty="0">
                <a:latin typeface="Times New Roman" charset="0"/>
                <a:ea typeface="Times New Roman" charset="0"/>
                <a:cs typeface="Times New Roman" charset="0"/>
              </a:rPr>
              <a:t>Detecting cytogenetic abnormalities e.g. Down's syndrome, multifactorial disorders, atherosclerosis, coronary artery disease etc.</a:t>
            </a:r>
          </a:p>
          <a:p>
            <a:r>
              <a:rPr lang="en-US" sz="3600" dirty="0">
                <a:latin typeface="Times New Roman" charset="0"/>
                <a:ea typeface="Times New Roman" charset="0"/>
                <a:cs typeface="Times New Roman" charset="0"/>
              </a:rPr>
              <a:t>Preventing various genetic disorders e.g. inherited </a:t>
            </a:r>
            <a:r>
              <a:rPr lang="en-US" sz="3600" dirty="0" err="1">
                <a:latin typeface="Times New Roman" charset="0"/>
                <a:ea typeface="Times New Roman" charset="0"/>
                <a:cs typeface="Times New Roman" charset="0"/>
              </a:rPr>
              <a:t>haemoglobin</a:t>
            </a:r>
            <a:r>
              <a:rPr lang="en-US" sz="3600" dirty="0">
                <a:latin typeface="Times New Roman" charset="0"/>
                <a:ea typeface="Times New Roman" charset="0"/>
                <a:cs typeface="Times New Roman" charset="0"/>
              </a:rPr>
              <a:t> disorders, phenylketonuria, retinoblastoma etc.</a:t>
            </a:r>
          </a:p>
          <a:p>
            <a:r>
              <a:rPr lang="en-US" sz="3600" dirty="0">
                <a:latin typeface="Times New Roman" charset="0"/>
                <a:ea typeface="Times New Roman" charset="0"/>
                <a:cs typeface="Times New Roman" charset="0"/>
              </a:rPr>
              <a:t>Understand a molecular event is biological processes like growth, differentiation, ageing etc.</a:t>
            </a:r>
          </a:p>
          <a:p>
            <a:endParaRPr lang="en-US" dirty="0"/>
          </a:p>
        </p:txBody>
      </p:sp>
    </p:spTree>
    <p:extLst>
      <p:ext uri="{BB962C8B-B14F-4D97-AF65-F5344CB8AC3E}">
        <p14:creationId xmlns:p14="http://schemas.microsoft.com/office/powerpoint/2010/main" xmlns="" val="1241704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a:t>Conti…</a:t>
            </a:r>
          </a:p>
        </p:txBody>
      </p:sp>
      <p:sp>
        <p:nvSpPr>
          <p:cNvPr id="3" name="Content Placeholder 2"/>
          <p:cNvSpPr>
            <a:spLocks noGrp="1"/>
          </p:cNvSpPr>
          <p:nvPr>
            <p:ph idx="1"/>
          </p:nvPr>
        </p:nvSpPr>
        <p:spPr>
          <a:xfrm>
            <a:off x="457200" y="1066801"/>
            <a:ext cx="8229600" cy="4800600"/>
          </a:xfrm>
        </p:spPr>
        <p:txBody>
          <a:bodyPr>
            <a:noAutofit/>
          </a:bodyPr>
          <a:lstStyle/>
          <a:p>
            <a:r>
              <a:rPr lang="en-US" sz="2800" dirty="0">
                <a:latin typeface="Times New Roman" charset="0"/>
                <a:ea typeface="Times New Roman" charset="0"/>
                <a:cs typeface="Times New Roman" charset="0"/>
              </a:rPr>
              <a:t>Replacement or correction of deleterious mutation by transfer of clone gene in a patient.</a:t>
            </a:r>
          </a:p>
          <a:p>
            <a:r>
              <a:rPr lang="en-US" sz="2800" dirty="0">
                <a:latin typeface="Times New Roman" charset="0"/>
                <a:ea typeface="Times New Roman" charset="0"/>
                <a:cs typeface="Times New Roman" charset="0"/>
              </a:rPr>
              <a:t>Production of genetically modified organisms (GMOs) or transgenic organisms for providing particular product and nutrient.</a:t>
            </a:r>
          </a:p>
          <a:p>
            <a:r>
              <a:rPr lang="en-US" sz="2800" dirty="0">
                <a:latin typeface="Times New Roman" charset="0"/>
                <a:ea typeface="Times New Roman" charset="0"/>
                <a:cs typeface="Times New Roman" charset="0"/>
              </a:rPr>
              <a:t>Gene Therapy: Removal and replacement of defective genes with normal healthy functional genes is known as gene therapy e.g. Sickle cell </a:t>
            </a:r>
            <a:r>
              <a:rPr lang="en-US" sz="2800" dirty="0" err="1">
                <a:latin typeface="Times New Roman" charset="0"/>
                <a:ea typeface="Times New Roman" charset="0"/>
                <a:cs typeface="Times New Roman" charset="0"/>
              </a:rPr>
              <a:t>anaemia</a:t>
            </a:r>
            <a:r>
              <a:rPr lang="en-US" sz="2800" dirty="0">
                <a:latin typeface="Times New Roman" charset="0"/>
                <a:ea typeface="Times New Roman" charset="0"/>
                <a:cs typeface="Times New Roman" charset="0"/>
              </a:rPr>
              <a:t>, Severe Combined </a:t>
            </a:r>
            <a:r>
              <a:rPr lang="en-US" sz="2800" dirty="0" err="1">
                <a:latin typeface="Times New Roman" charset="0"/>
                <a:ea typeface="Times New Roman" charset="0"/>
                <a:cs typeface="Times New Roman" charset="0"/>
              </a:rPr>
              <a:t>Immuno</a:t>
            </a:r>
            <a:r>
              <a:rPr lang="en-US" sz="2800" dirty="0">
                <a:latin typeface="Times New Roman" charset="0"/>
                <a:ea typeface="Times New Roman" charset="0"/>
                <a:cs typeface="Times New Roman" charset="0"/>
              </a:rPr>
              <a:t>-Deficiency (SCID). SCID is due to a defect in the gene for the enzyme adenosine deaminase (ADA) in 25 per cent of the cases.</a:t>
            </a:r>
          </a:p>
          <a:p>
            <a:endParaRPr lang="en-US" sz="2000" dirty="0"/>
          </a:p>
        </p:txBody>
      </p:sp>
    </p:spTree>
    <p:extLst>
      <p:ext uri="{BB962C8B-B14F-4D97-AF65-F5344CB8AC3E}">
        <p14:creationId xmlns:p14="http://schemas.microsoft.com/office/powerpoint/2010/main" xmlns="" val="16247714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It has several negative features as well: </a:t>
            </a:r>
            <a:r>
              <a:rPr lang="en-US" dirty="0">
                <a:solidFill>
                  <a:srgbClr val="FF0000"/>
                </a:solidFill>
              </a:rPr>
              <a:t>extensive erosion </a:t>
            </a:r>
            <a:r>
              <a:rPr lang="en-US" dirty="0"/>
              <a:t>and </a:t>
            </a:r>
            <a:r>
              <a:rPr lang="en-US" dirty="0">
                <a:solidFill>
                  <a:srgbClr val="FF0000"/>
                </a:solidFill>
              </a:rPr>
              <a:t>genetic destruction </a:t>
            </a:r>
            <a:r>
              <a:rPr lang="en-US" dirty="0"/>
              <a:t>of plant Germplasm; </a:t>
            </a:r>
            <a:r>
              <a:rPr lang="en-US" dirty="0">
                <a:solidFill>
                  <a:srgbClr val="FF0000"/>
                </a:solidFill>
              </a:rPr>
              <a:t>ecological imbalance</a:t>
            </a:r>
            <a:r>
              <a:rPr lang="en-US" dirty="0"/>
              <a:t>; production of </a:t>
            </a:r>
            <a:r>
              <a:rPr lang="en-US" dirty="0">
                <a:solidFill>
                  <a:srgbClr val="FF0000"/>
                </a:solidFill>
              </a:rPr>
              <a:t>monsters</a:t>
            </a:r>
            <a:r>
              <a:rPr lang="en-US" dirty="0"/>
              <a:t>; production of dangerous </a:t>
            </a:r>
            <a:r>
              <a:rPr lang="en-US" dirty="0">
                <a:solidFill>
                  <a:srgbClr val="FF0000"/>
                </a:solidFill>
              </a:rPr>
              <a:t>toxic chemicals</a:t>
            </a:r>
            <a:r>
              <a:rPr lang="en-US" dirty="0"/>
              <a:t>, production of highly </a:t>
            </a:r>
            <a:r>
              <a:rPr lang="en-US" dirty="0">
                <a:solidFill>
                  <a:srgbClr val="FF0000"/>
                </a:solidFill>
              </a:rPr>
              <a:t>lethal microbes </a:t>
            </a:r>
            <a:r>
              <a:rPr lang="en-US" dirty="0"/>
              <a:t>and their use in microbiological warfare to kill humans, animals and plants.</a:t>
            </a:r>
          </a:p>
          <a:p>
            <a:endParaRPr lang="en-US" dirty="0"/>
          </a:p>
        </p:txBody>
      </p:sp>
    </p:spTree>
    <p:extLst>
      <p:ext uri="{BB962C8B-B14F-4D97-AF65-F5344CB8AC3E}">
        <p14:creationId xmlns:p14="http://schemas.microsoft.com/office/powerpoint/2010/main" xmlns="" val="218581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Introduction</a:t>
            </a:r>
          </a:p>
          <a:p>
            <a:r>
              <a:rPr lang="en-US" dirty="0"/>
              <a:t>Definition</a:t>
            </a:r>
          </a:p>
          <a:p>
            <a:r>
              <a:rPr lang="en-US" dirty="0"/>
              <a:t>Steps </a:t>
            </a:r>
          </a:p>
          <a:p>
            <a:r>
              <a:rPr lang="en-US" dirty="0"/>
              <a:t>Applications</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460173" y="1295400"/>
            <a:ext cx="4953000" cy="3733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50254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92500" lnSpcReduction="10000"/>
          </a:bodyPr>
          <a:lstStyle/>
          <a:p>
            <a:r>
              <a:rPr lang="en-US" b="1" dirty="0"/>
              <a:t>Recombinant DNA</a:t>
            </a:r>
            <a:r>
              <a:rPr lang="en-US" dirty="0"/>
              <a:t> (</a:t>
            </a:r>
            <a:r>
              <a:rPr lang="en-US" b="1" dirty="0"/>
              <a:t>rDNA</a:t>
            </a:r>
            <a:r>
              <a:rPr lang="en-US" dirty="0"/>
              <a:t>):  </a:t>
            </a:r>
            <a:r>
              <a:rPr lang="en-US" dirty="0">
                <a:hlinkClick r:id="rId2" tooltip="DNA"/>
              </a:rPr>
              <a:t>DNA</a:t>
            </a:r>
            <a:r>
              <a:rPr lang="en-US" dirty="0"/>
              <a:t> molecules formed by laboratory methods of </a:t>
            </a:r>
            <a:r>
              <a:rPr lang="en-US" dirty="0">
                <a:hlinkClick r:id="rId3" tooltip="Genetic recombination"/>
              </a:rPr>
              <a:t>genetic recombination</a:t>
            </a:r>
            <a:r>
              <a:rPr lang="en-US" dirty="0"/>
              <a:t> (such as </a:t>
            </a:r>
            <a:r>
              <a:rPr lang="en-US" dirty="0">
                <a:hlinkClick r:id="rId4" tooltip="Molecular cloning"/>
              </a:rPr>
              <a:t>molecular cloning</a:t>
            </a:r>
            <a:r>
              <a:rPr lang="en-US" dirty="0"/>
              <a:t>) to bring together genetic material from multiple sources, creating </a:t>
            </a:r>
            <a:r>
              <a:rPr lang="en-US" dirty="0">
                <a:hlinkClick r:id="rId5" tooltip="DNA sequence"/>
              </a:rPr>
              <a:t>sequences</a:t>
            </a:r>
            <a:r>
              <a:rPr lang="en-US" dirty="0"/>
              <a:t> that would not otherwise be found in the </a:t>
            </a:r>
            <a:r>
              <a:rPr lang="en-US" dirty="0">
                <a:hlinkClick r:id="rId6" tooltip="Genome"/>
              </a:rPr>
              <a:t>genome</a:t>
            </a:r>
            <a:r>
              <a:rPr lang="en-US" dirty="0"/>
              <a:t>.</a:t>
            </a:r>
          </a:p>
          <a:p>
            <a:r>
              <a:rPr lang="en-US" dirty="0"/>
              <a:t>rDNA is possible because DNA molecules from all organisms share the same chemical structure. They differ only in the </a:t>
            </a:r>
            <a:r>
              <a:rPr lang="en-US" dirty="0">
                <a:hlinkClick r:id="rId7" tooltip="Nucleotide"/>
              </a:rPr>
              <a:t>nucleotide</a:t>
            </a:r>
            <a:r>
              <a:rPr lang="en-US" dirty="0"/>
              <a:t> sequence within that identical overall structure.</a:t>
            </a:r>
          </a:p>
          <a:p>
            <a:endParaRPr lang="en-US" dirty="0"/>
          </a:p>
        </p:txBody>
      </p:sp>
    </p:spTree>
    <p:extLst>
      <p:ext uri="{BB962C8B-B14F-4D97-AF65-F5344CB8AC3E}">
        <p14:creationId xmlns:p14="http://schemas.microsoft.com/office/powerpoint/2010/main" xmlns="" val="681184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rDNA is the general name for a piece of DNA that has been created by the </a:t>
            </a:r>
            <a:r>
              <a:rPr lang="en-US" dirty="0">
                <a:solidFill>
                  <a:srgbClr val="FF0000"/>
                </a:solidFill>
              </a:rPr>
              <a:t>combination</a:t>
            </a:r>
            <a:r>
              <a:rPr lang="en-US" dirty="0"/>
              <a:t> of at least </a:t>
            </a:r>
            <a:r>
              <a:rPr lang="en-US" dirty="0">
                <a:solidFill>
                  <a:srgbClr val="FF0000"/>
                </a:solidFill>
              </a:rPr>
              <a:t>two strands</a:t>
            </a:r>
            <a:r>
              <a:rPr lang="en-US" dirty="0"/>
              <a:t>. rDNA molecules are sometimes called </a:t>
            </a:r>
            <a:r>
              <a:rPr lang="en-US" b="1" dirty="0"/>
              <a:t>chimeric DNA</a:t>
            </a:r>
            <a:r>
              <a:rPr lang="en-US" dirty="0"/>
              <a:t>, because they can be made of material from two different species, like the mythical </a:t>
            </a:r>
            <a:r>
              <a:rPr lang="en-US" dirty="0">
                <a:hlinkClick r:id="rId2" tooltip="Chimera (mythology)"/>
              </a:rPr>
              <a:t>chimera</a:t>
            </a:r>
            <a:r>
              <a:rPr lang="en-US" dirty="0"/>
              <a:t>. R-DNA technology uses </a:t>
            </a:r>
            <a:r>
              <a:rPr lang="en-US" dirty="0">
                <a:hlinkClick r:id="rId3" tooltip="Palindromic sequence"/>
              </a:rPr>
              <a:t>palindromic sequences</a:t>
            </a:r>
            <a:r>
              <a:rPr lang="en-US" dirty="0"/>
              <a:t> and leads to the production of </a:t>
            </a:r>
            <a:r>
              <a:rPr lang="en-US" dirty="0">
                <a:hlinkClick r:id="rId4" tooltip="Sticky and blunt ends"/>
              </a:rPr>
              <a:t>sticky and blunt ends</a:t>
            </a:r>
            <a:r>
              <a:rPr lang="en-US" dirty="0"/>
              <a:t>.</a:t>
            </a:r>
          </a:p>
          <a:p>
            <a:endParaRPr lang="en-US" dirty="0"/>
          </a:p>
        </p:txBody>
      </p:sp>
    </p:spTree>
    <p:extLst>
      <p:ext uri="{BB962C8B-B14F-4D97-AF65-F5344CB8AC3E}">
        <p14:creationId xmlns:p14="http://schemas.microsoft.com/office/powerpoint/2010/main" xmlns="" val="916637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Recombinant DNA</a:t>
            </a:r>
          </a:p>
        </p:txBody>
      </p:sp>
      <p:sp>
        <p:nvSpPr>
          <p:cNvPr id="3" name="Content Placeholder 2"/>
          <p:cNvSpPr>
            <a:spLocks noGrp="1"/>
          </p:cNvSpPr>
          <p:nvPr>
            <p:ph idx="1"/>
          </p:nvPr>
        </p:nvSpPr>
        <p:spPr/>
        <p:txBody>
          <a:bodyPr/>
          <a:lstStyle/>
          <a:p>
            <a:r>
              <a:rPr lang="en-US" dirty="0"/>
              <a:t>This is DNA that has been formed artificially by combining constituents from different organisms.</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219200" y="3581400"/>
            <a:ext cx="6639791"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913769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Recombinant DNA Technology</a:t>
            </a:r>
          </a:p>
        </p:txBody>
      </p:sp>
      <p:sp>
        <p:nvSpPr>
          <p:cNvPr id="3" name="Content Placeholder 2"/>
          <p:cNvSpPr>
            <a:spLocks noGrp="1"/>
          </p:cNvSpPr>
          <p:nvPr>
            <p:ph idx="1"/>
          </p:nvPr>
        </p:nvSpPr>
        <p:spPr/>
        <p:txBody>
          <a:bodyPr/>
          <a:lstStyle/>
          <a:p>
            <a:r>
              <a:rPr lang="en-US" dirty="0"/>
              <a:t>Using Recombinant DNA technology, we can isolate and clone single copy of a gene or a DNA segment into an indefinite number of copies, all identical. These new combinations of genetic material or Recombinant DNA (</a:t>
            </a:r>
            <a:r>
              <a:rPr lang="en-US" dirty="0" err="1"/>
              <a:t>rDNA</a:t>
            </a:r>
            <a:r>
              <a:rPr lang="en-US" dirty="0"/>
              <a:t>) molecules are introduced into the host cells, where they propagate and multiply. The technique or methodology is called Recombinant DNA technology.</a:t>
            </a:r>
          </a:p>
        </p:txBody>
      </p:sp>
    </p:spTree>
    <p:extLst>
      <p:ext uri="{BB962C8B-B14F-4D97-AF65-F5344CB8AC3E}">
        <p14:creationId xmlns:p14="http://schemas.microsoft.com/office/powerpoint/2010/main" xmlns="" val="3985161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Obtaining </a:t>
            </a:r>
            <a:r>
              <a:rPr lang="en-US" dirty="0" err="1"/>
              <a:t>rDNA</a:t>
            </a:r>
            <a:endParaRPr lang="en-US" dirty="0"/>
          </a:p>
        </p:txBody>
      </p:sp>
      <p:sp>
        <p:nvSpPr>
          <p:cNvPr id="3" name="Content Placeholder 2"/>
          <p:cNvSpPr>
            <a:spLocks noGrp="1"/>
          </p:cNvSpPr>
          <p:nvPr>
            <p:ph idx="1"/>
          </p:nvPr>
        </p:nvSpPr>
        <p:spPr/>
        <p:txBody>
          <a:bodyPr/>
          <a:lstStyle/>
          <a:p>
            <a:r>
              <a:rPr lang="en-US" dirty="0"/>
              <a:t>Step 1: The DNA fragment containing the gene sequence to be cloned (also known as insert) is isolated.</a:t>
            </a:r>
          </a:p>
          <a:p>
            <a:r>
              <a:rPr lang="en-US" dirty="0"/>
              <a:t>Step 2: Cutting DNA.</a:t>
            </a:r>
          </a:p>
          <a:p>
            <a:r>
              <a:rPr lang="en-US" dirty="0"/>
              <a:t>Step 3: Joining DNA </a:t>
            </a:r>
          </a:p>
          <a:p>
            <a:r>
              <a:rPr lang="en-US" dirty="0"/>
              <a:t>Step 4: Insertion of these DNA fragments into host cell using a “vector” (carries DNA molecule).</a:t>
            </a:r>
          </a:p>
        </p:txBody>
      </p:sp>
    </p:spTree>
    <p:extLst>
      <p:ext uri="{BB962C8B-B14F-4D97-AF65-F5344CB8AC3E}">
        <p14:creationId xmlns:p14="http://schemas.microsoft.com/office/powerpoint/2010/main" xmlns="" val="2328684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a:t>
            </a:r>
          </a:p>
        </p:txBody>
      </p:sp>
      <p:sp>
        <p:nvSpPr>
          <p:cNvPr id="3" name="Content Placeholder 2"/>
          <p:cNvSpPr>
            <a:spLocks noGrp="1"/>
          </p:cNvSpPr>
          <p:nvPr>
            <p:ph idx="1"/>
          </p:nvPr>
        </p:nvSpPr>
        <p:spPr/>
        <p:txBody>
          <a:bodyPr>
            <a:normAutofit lnSpcReduction="10000"/>
          </a:bodyPr>
          <a:lstStyle/>
          <a:p>
            <a:r>
              <a:rPr lang="en-US" dirty="0"/>
              <a:t>Step 5: The </a:t>
            </a:r>
            <a:r>
              <a:rPr lang="en-US" dirty="0" err="1"/>
              <a:t>rDNA</a:t>
            </a:r>
            <a:r>
              <a:rPr lang="en-US" dirty="0"/>
              <a:t> molecules are generated when the vector self replicates in the host cell.</a:t>
            </a:r>
          </a:p>
          <a:p>
            <a:r>
              <a:rPr lang="en-US" dirty="0"/>
              <a:t>Step 6: Transfer of the </a:t>
            </a:r>
            <a:r>
              <a:rPr lang="en-US" dirty="0" err="1"/>
              <a:t>rDNA</a:t>
            </a:r>
            <a:r>
              <a:rPr lang="en-US" dirty="0"/>
              <a:t> molecules into an appropriate host cell.</a:t>
            </a:r>
          </a:p>
          <a:p>
            <a:r>
              <a:rPr lang="en-US" dirty="0"/>
              <a:t>Step 7: Selection of the host cells </a:t>
            </a:r>
            <a:r>
              <a:rPr lang="en-US" dirty="0" err="1"/>
              <a:t>carring</a:t>
            </a:r>
            <a:r>
              <a:rPr lang="en-US" dirty="0"/>
              <a:t> the </a:t>
            </a:r>
            <a:r>
              <a:rPr lang="en-US" dirty="0" err="1"/>
              <a:t>rDNA</a:t>
            </a:r>
            <a:r>
              <a:rPr lang="en-US" dirty="0"/>
              <a:t> molecule using a marker.</a:t>
            </a:r>
          </a:p>
          <a:p>
            <a:r>
              <a:rPr lang="en-US" dirty="0"/>
              <a:t>Step 8: Replication of the cells carrying </a:t>
            </a:r>
            <a:r>
              <a:rPr lang="en-US" dirty="0" err="1"/>
              <a:t>rDNA</a:t>
            </a:r>
            <a:r>
              <a:rPr lang="en-US" dirty="0"/>
              <a:t> molecules to get a genetically identical cells or clone.</a:t>
            </a:r>
          </a:p>
          <a:p>
            <a:endParaRPr lang="en-US" dirty="0"/>
          </a:p>
        </p:txBody>
      </p:sp>
    </p:spTree>
    <p:extLst>
      <p:ext uri="{BB962C8B-B14F-4D97-AF65-F5344CB8AC3E}">
        <p14:creationId xmlns:p14="http://schemas.microsoft.com/office/powerpoint/2010/main" xmlns="" val="23355331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275</TotalTime>
  <Words>1085</Words>
  <Application>Microsoft Office PowerPoint</Application>
  <PresentationFormat>On-screen Show (4:3)</PresentationFormat>
  <Paragraphs>80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Slide 2</vt:lpstr>
      <vt:lpstr>Slide 3</vt:lpstr>
      <vt:lpstr>INTRODUCTION</vt:lpstr>
      <vt:lpstr>Slide 5</vt:lpstr>
      <vt:lpstr>What is Recombinant DNA</vt:lpstr>
      <vt:lpstr>Recombinant DNA Technology</vt:lpstr>
      <vt:lpstr>Obtaining rDNA</vt:lpstr>
      <vt:lpstr>Conti…</vt:lpstr>
      <vt:lpstr>Isolation</vt:lpstr>
      <vt:lpstr>Ultracentrifugation</vt:lpstr>
      <vt:lpstr>Alkaline Lysis</vt:lpstr>
      <vt:lpstr>Cutting DNA </vt:lpstr>
      <vt:lpstr>Slide 14</vt:lpstr>
      <vt:lpstr>Insertion</vt:lpstr>
      <vt:lpstr>Introducing Vector DNA into Host Cell</vt:lpstr>
      <vt:lpstr>Phage Vectors </vt:lpstr>
      <vt:lpstr>Placing the Gene in the vector.</vt:lpstr>
      <vt:lpstr>Conti…</vt:lpstr>
      <vt:lpstr>Example of use of Recombinant DNA Technology</vt:lpstr>
      <vt:lpstr>Examples of Use of Recombinant DNA Technology</vt:lpstr>
      <vt:lpstr>Slide 22</vt:lpstr>
      <vt:lpstr>Slide 23</vt:lpstr>
      <vt:lpstr>Slide 24</vt:lpstr>
      <vt:lpstr>Applications</vt:lpstr>
      <vt:lpstr>Conti…</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Muhammad Imran</dc:creator>
  <cp:lastModifiedBy>dnr</cp:lastModifiedBy>
  <cp:revision>24</cp:revision>
  <dcterms:created xsi:type="dcterms:W3CDTF">2017-09-22T11:44:31Z</dcterms:created>
  <dcterms:modified xsi:type="dcterms:W3CDTF">2024-06-26T04:11:57Z</dcterms:modified>
</cp:coreProperties>
</file>